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21"/>
  </p:notesMasterIdLst>
  <p:sldIdLst>
    <p:sldId id="256" r:id="rId2"/>
    <p:sldId id="287" r:id="rId3"/>
    <p:sldId id="288" r:id="rId4"/>
    <p:sldId id="289" r:id="rId5"/>
    <p:sldId id="282" r:id="rId6"/>
    <p:sldId id="271" r:id="rId7"/>
    <p:sldId id="272" r:id="rId8"/>
    <p:sldId id="273" r:id="rId9"/>
    <p:sldId id="274" r:id="rId10"/>
    <p:sldId id="293" r:id="rId11"/>
    <p:sldId id="294" r:id="rId12"/>
    <p:sldId id="295" r:id="rId13"/>
    <p:sldId id="278" r:id="rId14"/>
    <p:sldId id="279" r:id="rId15"/>
    <p:sldId id="280" r:id="rId16"/>
    <p:sldId id="290" r:id="rId17"/>
    <p:sldId id="283" r:id="rId18"/>
    <p:sldId id="284" r:id="rId19"/>
    <p:sldId id="286" r:id="rId20"/>
  </p:sldIdLst>
  <p:sldSz cx="9144000" cy="6858000" type="screen4x3"/>
  <p:notesSz cx="7010400" cy="92964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/>
  </p:cmAuthor>
  <p:cmAuthor id="2" name="K. Andreanidou" initials="KA" lastIdx="3" clrIdx="1">
    <p:extLst/>
  </p:cmAuthor>
  <p:cmAuthor id="3" name="Nadia" initials="N" lastIdx="7" clrIdx="2">
    <p:extLst/>
  </p:cmAuthor>
  <p:cmAuthor id="4" name="Yannis Marinos" initials="YM" lastIdx="6" clrIdx="3">
    <p:extLst>
      <p:ext uri="{19B8F6BF-5375-455C-9EA6-DF929625EA0E}">
        <p15:presenceInfo xmlns:p15="http://schemas.microsoft.com/office/powerpoint/2012/main" userId="85e36a6a5488b985" providerId="Windows Live"/>
      </p:ext>
    </p:extLst>
  </p:cmAuthor>
  <p:cmAuthor id="5" name="k.andreanidou" initials="KA" lastIdx="17" clrIdx="4">
    <p:extLst>
      <p:ext uri="{19B8F6BF-5375-455C-9EA6-DF929625EA0E}">
        <p15:presenceInfo xmlns:p15="http://schemas.microsoft.com/office/powerpoint/2012/main" userId="k.andreanidou" providerId="None"/>
      </p:ext>
    </p:extLst>
  </p:cmAuthor>
  <p:cmAuthor id="6" name="MEDASSET" initials="M" lastIdx="4" clrIdx="5">
    <p:extLst>
      <p:ext uri="{19B8F6BF-5375-455C-9EA6-DF929625EA0E}">
        <p15:presenceInfo xmlns:p15="http://schemas.microsoft.com/office/powerpoint/2012/main" userId="MEDASSE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6395" autoAdjust="0"/>
  </p:normalViewPr>
  <p:slideViewPr>
    <p:cSldViewPr>
      <p:cViewPr varScale="1">
        <p:scale>
          <a:sx n="88" d="100"/>
          <a:sy n="88" d="100"/>
        </p:scale>
        <p:origin x="110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2534B4-8FB1-4F9F-8E08-BC17FCC99A3A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</dgm:pt>
    <dgm:pt modelId="{FE9A1522-C0C9-420D-B087-178E5D880622}">
      <dgm:prSet phldrT="[Text]"/>
      <dgm:spPr/>
      <dgm:t>
        <a:bodyPr/>
        <a:lstStyle/>
        <a:p>
          <a:r>
            <a:rPr lang="en-US" b="1" dirty="0" smtClean="0">
              <a:latin typeface="Vani" panose="020B0502040204020203" pitchFamily="34" charset="0"/>
              <a:cs typeface="Vani" panose="020B0502040204020203" pitchFamily="34" charset="0"/>
            </a:rPr>
            <a:t>Oct 2012 </a:t>
          </a:r>
        </a:p>
        <a:p>
          <a:r>
            <a:rPr lang="en-GB" b="1" dirty="0" smtClean="0">
              <a:latin typeface="Vani" panose="020B0502040204020203" pitchFamily="34" charset="0"/>
              <a:cs typeface="Vani" panose="020B0502040204020203" pitchFamily="34" charset="0"/>
            </a:rPr>
            <a:t>EC R</a:t>
          </a:r>
          <a:r>
            <a:rPr lang="en-US" b="1" dirty="0" smtClean="0">
              <a:latin typeface="Vani" panose="020B0502040204020203" pitchFamily="34" charset="0"/>
              <a:cs typeface="Vani" panose="020B0502040204020203" pitchFamily="34" charset="0"/>
            </a:rPr>
            <a:t>easoned Opinion to Greece</a:t>
          </a:r>
          <a:endParaRPr lang="en-US" dirty="0"/>
        </a:p>
      </dgm:t>
    </dgm:pt>
    <dgm:pt modelId="{8E31B8E1-C5F3-4F62-870C-EA531216267D}" type="parTrans" cxnId="{E29B9D07-F5D9-4075-B527-8429FAC88BD4}">
      <dgm:prSet/>
      <dgm:spPr/>
      <dgm:t>
        <a:bodyPr/>
        <a:lstStyle/>
        <a:p>
          <a:endParaRPr lang="en-US"/>
        </a:p>
      </dgm:t>
    </dgm:pt>
    <dgm:pt modelId="{B97EC954-A1A4-4D27-A67F-C0ACFFA3FCA6}" type="sibTrans" cxnId="{E29B9D07-F5D9-4075-B527-8429FAC88BD4}">
      <dgm:prSet/>
      <dgm:spPr/>
      <dgm:t>
        <a:bodyPr/>
        <a:lstStyle/>
        <a:p>
          <a:endParaRPr lang="en-US"/>
        </a:p>
      </dgm:t>
    </dgm:pt>
    <dgm:pt modelId="{3B53346D-D8AA-4532-8F5B-DF5CD65662B4}">
      <dgm:prSet phldrT="[Text]"/>
      <dgm:spPr/>
      <dgm:t>
        <a:bodyPr/>
        <a:lstStyle/>
        <a:p>
          <a:r>
            <a:rPr lang="en-US" b="1" dirty="0" smtClean="0">
              <a:latin typeface="Vani" panose="020B0502040204020203" pitchFamily="34" charset="0"/>
              <a:cs typeface="Vani" panose="020B0502040204020203" pitchFamily="34" charset="0"/>
            </a:rPr>
            <a:t>Nov 2012</a:t>
          </a:r>
        </a:p>
        <a:p>
          <a:r>
            <a:rPr lang="en-US" b="1" dirty="0" smtClean="0">
              <a:latin typeface="Vani" panose="020B0502040204020203" pitchFamily="34" charset="0"/>
              <a:cs typeface="Vani" panose="020B0502040204020203" pitchFamily="34" charset="0"/>
            </a:rPr>
            <a:t>Greece commits to taking measures </a:t>
          </a:r>
          <a:endParaRPr lang="en-US" dirty="0"/>
        </a:p>
      </dgm:t>
    </dgm:pt>
    <dgm:pt modelId="{30A635E9-1971-4117-A704-73D4F720278B}" type="parTrans" cxnId="{388AA4F5-F8BA-484E-9FEF-863CE3210E31}">
      <dgm:prSet/>
      <dgm:spPr/>
      <dgm:t>
        <a:bodyPr/>
        <a:lstStyle/>
        <a:p>
          <a:endParaRPr lang="en-US"/>
        </a:p>
      </dgm:t>
    </dgm:pt>
    <dgm:pt modelId="{872B7E91-8CD3-4654-89E2-A8DC586E60F9}" type="sibTrans" cxnId="{388AA4F5-F8BA-484E-9FEF-863CE3210E31}">
      <dgm:prSet/>
      <dgm:spPr/>
      <dgm:t>
        <a:bodyPr/>
        <a:lstStyle/>
        <a:p>
          <a:endParaRPr lang="en-US"/>
        </a:p>
      </dgm:t>
    </dgm:pt>
    <dgm:pt modelId="{A03F55AD-5385-4496-927E-B4D5C34A0216}">
      <dgm:prSet phldrT="[Text]"/>
      <dgm:spPr/>
      <dgm:t>
        <a:bodyPr/>
        <a:lstStyle/>
        <a:p>
          <a:r>
            <a:rPr lang="en-GB" b="1" dirty="0" smtClean="0">
              <a:latin typeface="Vani" panose="020B0502040204020203" pitchFamily="34" charset="0"/>
              <a:cs typeface="Vani" panose="020B0502040204020203" pitchFamily="34" charset="0"/>
            </a:rPr>
            <a:t>Summer 2013 </a:t>
          </a:r>
        </a:p>
        <a:p>
          <a:r>
            <a:rPr lang="en-GB" b="1" dirty="0" smtClean="0">
              <a:latin typeface="Vani" panose="020B0502040204020203" pitchFamily="34" charset="0"/>
              <a:cs typeface="Vani" panose="020B0502040204020203" pitchFamily="34" charset="0"/>
            </a:rPr>
            <a:t>Degradation continues: protective legislation delayed</a:t>
          </a:r>
          <a:endParaRPr lang="en-US" dirty="0"/>
        </a:p>
      </dgm:t>
    </dgm:pt>
    <dgm:pt modelId="{D6477069-7BF9-4F37-B24C-0A00705E1865}" type="parTrans" cxnId="{C383E2CA-4938-420B-94CE-A64851E36974}">
      <dgm:prSet/>
      <dgm:spPr/>
      <dgm:t>
        <a:bodyPr/>
        <a:lstStyle/>
        <a:p>
          <a:endParaRPr lang="en-US"/>
        </a:p>
      </dgm:t>
    </dgm:pt>
    <dgm:pt modelId="{E352A228-BB62-40BF-9C4D-34F8AB5D0506}" type="sibTrans" cxnId="{C383E2CA-4938-420B-94CE-A64851E36974}">
      <dgm:prSet/>
      <dgm:spPr/>
      <dgm:t>
        <a:bodyPr/>
        <a:lstStyle/>
        <a:p>
          <a:endParaRPr lang="en-US"/>
        </a:p>
      </dgm:t>
    </dgm:pt>
    <dgm:pt modelId="{BDD58189-C4EB-4FF3-8E80-269704BFAC13}">
      <dgm:prSet phldrT="[Text]"/>
      <dgm:spPr/>
      <dgm:t>
        <a:bodyPr/>
        <a:lstStyle/>
        <a:p>
          <a:r>
            <a:rPr lang="en-US" b="1" dirty="0" smtClean="0">
              <a:latin typeface="Vani" panose="020B0502040204020203" pitchFamily="34" charset="0"/>
              <a:cs typeface="Vani" panose="020B0502040204020203" pitchFamily="34" charset="0"/>
            </a:rPr>
            <a:t>Dec 2013 </a:t>
          </a:r>
        </a:p>
        <a:p>
          <a:r>
            <a:rPr lang="en-GB" b="1" dirty="0" smtClean="0">
              <a:latin typeface="Vani" panose="020B0502040204020203" pitchFamily="34" charset="0"/>
              <a:cs typeface="Vani" panose="020B0502040204020203" pitchFamily="34" charset="0"/>
            </a:rPr>
            <a:t>Case </a:t>
          </a:r>
          <a:r>
            <a:rPr lang="en-US" b="1" dirty="0" smtClean="0">
              <a:latin typeface="Vani" panose="020B0502040204020203" pitchFamily="34" charset="0"/>
              <a:cs typeface="Vani" panose="020B0502040204020203" pitchFamily="34" charset="0"/>
            </a:rPr>
            <a:t>File opened </a:t>
          </a:r>
          <a:r>
            <a:rPr lang="en-GB" b="1" dirty="0" smtClean="0">
              <a:latin typeface="Vani" panose="020B0502040204020203" pitchFamily="34" charset="0"/>
              <a:cs typeface="Vani" panose="020B0502040204020203" pitchFamily="34" charset="0"/>
            </a:rPr>
            <a:t> at Standing Committee Meeting</a:t>
          </a:r>
          <a:endParaRPr lang="en-US" dirty="0"/>
        </a:p>
      </dgm:t>
    </dgm:pt>
    <dgm:pt modelId="{C067E313-0BB4-4BC6-9A16-26517D0DD9E5}" type="parTrans" cxnId="{D04605C7-726A-436D-9F20-38DC2ADF04F0}">
      <dgm:prSet/>
      <dgm:spPr/>
      <dgm:t>
        <a:bodyPr/>
        <a:lstStyle/>
        <a:p>
          <a:endParaRPr lang="en-US"/>
        </a:p>
      </dgm:t>
    </dgm:pt>
    <dgm:pt modelId="{CA8A4E73-59ED-40DE-B219-7292E3DF4DBF}" type="sibTrans" cxnId="{D04605C7-726A-436D-9F20-38DC2ADF04F0}">
      <dgm:prSet/>
      <dgm:spPr/>
      <dgm:t>
        <a:bodyPr/>
        <a:lstStyle/>
        <a:p>
          <a:endParaRPr lang="en-US"/>
        </a:p>
      </dgm:t>
    </dgm:pt>
    <dgm:pt modelId="{B4D0F2D7-C711-41A2-8416-24A80EAFFB86}">
      <dgm:prSet phldrT="[Text]"/>
      <dgm:spPr/>
      <dgm:t>
        <a:bodyPr/>
        <a:lstStyle/>
        <a:p>
          <a:r>
            <a:rPr lang="en-US" b="1" dirty="0" smtClean="0">
              <a:latin typeface="Vani" panose="020B0502040204020203" pitchFamily="34" charset="0"/>
              <a:cs typeface="Vani" panose="020B0502040204020203" pitchFamily="34" charset="0"/>
            </a:rPr>
            <a:t>Mar 2014 </a:t>
          </a:r>
        </a:p>
        <a:p>
          <a:r>
            <a:rPr lang="en-GB" b="1" dirty="0" smtClean="0">
              <a:latin typeface="Vani" panose="020B0502040204020203" pitchFamily="34" charset="0"/>
              <a:cs typeface="Vani" panose="020B0502040204020203" pitchFamily="34" charset="0"/>
            </a:rPr>
            <a:t>EC</a:t>
          </a:r>
          <a:r>
            <a:rPr lang="en-US" b="1" dirty="0" smtClean="0">
              <a:latin typeface="Vani" panose="020B0502040204020203" pitchFamily="34" charset="0"/>
              <a:cs typeface="Vani" panose="020B0502040204020203" pitchFamily="34" charset="0"/>
            </a:rPr>
            <a:t> takes</a:t>
          </a:r>
          <a:r>
            <a:rPr lang="en-GB" b="1" dirty="0" smtClean="0">
              <a:latin typeface="Vani" panose="020B0502040204020203" pitchFamily="34" charset="0"/>
              <a:cs typeface="Vani" panose="020B0502040204020203" pitchFamily="34" charset="0"/>
            </a:rPr>
            <a:t> Greece to European Court of Justice </a:t>
          </a:r>
          <a:endParaRPr lang="en-US" dirty="0"/>
        </a:p>
      </dgm:t>
    </dgm:pt>
    <dgm:pt modelId="{D6B754D9-9D76-4788-B81E-90485488BE64}" type="parTrans" cxnId="{DBE756B4-7EF3-4B35-9AFD-06699228B91C}">
      <dgm:prSet/>
      <dgm:spPr/>
      <dgm:t>
        <a:bodyPr/>
        <a:lstStyle/>
        <a:p>
          <a:endParaRPr lang="en-US"/>
        </a:p>
      </dgm:t>
    </dgm:pt>
    <dgm:pt modelId="{2BE39F4C-9A2D-417B-9A26-C4420B976EA9}" type="sibTrans" cxnId="{DBE756B4-7EF3-4B35-9AFD-06699228B91C}">
      <dgm:prSet/>
      <dgm:spPr/>
      <dgm:t>
        <a:bodyPr/>
        <a:lstStyle/>
        <a:p>
          <a:endParaRPr lang="en-US"/>
        </a:p>
      </dgm:t>
    </dgm:pt>
    <dgm:pt modelId="{4EAAEA18-F72D-4D8E-8835-EC851621B1E5}">
      <dgm:prSet custT="1"/>
      <dgm:spPr/>
      <dgm:t>
        <a:bodyPr/>
        <a:lstStyle/>
        <a:p>
          <a:r>
            <a:rPr lang="en-US" sz="1000" b="1" dirty="0" smtClean="0">
              <a:latin typeface="Vani" panose="020B0502040204020203" pitchFamily="34" charset="0"/>
              <a:cs typeface="Vani" panose="020B0502040204020203" pitchFamily="34" charset="0"/>
            </a:rPr>
            <a:t>Aug 2010</a:t>
          </a:r>
        </a:p>
        <a:p>
          <a:r>
            <a:rPr lang="en-US" sz="1000" b="1" dirty="0" smtClean="0">
              <a:latin typeface="Vani" panose="020B0502040204020203" pitchFamily="34" charset="0"/>
              <a:cs typeface="Vani" panose="020B0502040204020203" pitchFamily="34" charset="0"/>
            </a:rPr>
            <a:t>MEDASSET Complaint to the Bern Convention</a:t>
          </a:r>
          <a:endParaRPr lang="en-US" sz="1000" b="1" dirty="0">
            <a:latin typeface="Vani" panose="020B0502040204020203" pitchFamily="34" charset="0"/>
            <a:cs typeface="Vani" panose="020B0502040204020203" pitchFamily="34" charset="0"/>
          </a:endParaRPr>
        </a:p>
      </dgm:t>
    </dgm:pt>
    <dgm:pt modelId="{D946D26B-D688-4F59-9279-87D09C8138BF}" type="parTrans" cxnId="{2133B5DE-D4E7-4AE2-825E-836AEAA3780D}">
      <dgm:prSet/>
      <dgm:spPr/>
      <dgm:t>
        <a:bodyPr/>
        <a:lstStyle/>
        <a:p>
          <a:endParaRPr lang="en-US"/>
        </a:p>
      </dgm:t>
    </dgm:pt>
    <dgm:pt modelId="{C4E4D0E3-01A5-45B2-9EC4-AA6AF51CE5A8}" type="sibTrans" cxnId="{2133B5DE-D4E7-4AE2-825E-836AEAA3780D}">
      <dgm:prSet/>
      <dgm:spPr/>
      <dgm:t>
        <a:bodyPr/>
        <a:lstStyle/>
        <a:p>
          <a:endParaRPr lang="en-US"/>
        </a:p>
      </dgm:t>
    </dgm:pt>
    <dgm:pt modelId="{42CEA5A2-8837-42D5-BE67-EF2C3A4B3BA6}" type="pres">
      <dgm:prSet presAssocID="{C32534B4-8FB1-4F9F-8E08-BC17FCC99A3A}" presName="Name0" presStyleCnt="0">
        <dgm:presLayoutVars>
          <dgm:dir/>
          <dgm:resizeHandles val="exact"/>
        </dgm:presLayoutVars>
      </dgm:prSet>
      <dgm:spPr/>
    </dgm:pt>
    <dgm:pt modelId="{DBA7EDD3-2FD4-4819-9BFA-22BC7E7C0498}" type="pres">
      <dgm:prSet presAssocID="{4EAAEA18-F72D-4D8E-8835-EC851621B1E5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6D785C-8C25-415A-9A27-9A26AB94D401}" type="pres">
      <dgm:prSet presAssocID="{C4E4D0E3-01A5-45B2-9EC4-AA6AF51CE5A8}" presName="sibTrans" presStyleLbl="sibTrans2D1" presStyleIdx="0" presStyleCnt="5"/>
      <dgm:spPr/>
      <dgm:t>
        <a:bodyPr/>
        <a:lstStyle/>
        <a:p>
          <a:endParaRPr lang="en-US"/>
        </a:p>
      </dgm:t>
    </dgm:pt>
    <dgm:pt modelId="{6775BF8C-572D-423B-9E05-499423F7034C}" type="pres">
      <dgm:prSet presAssocID="{C4E4D0E3-01A5-45B2-9EC4-AA6AF51CE5A8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BD48BC7C-2333-49B6-99BD-53F90707958B}" type="pres">
      <dgm:prSet presAssocID="{FE9A1522-C0C9-420D-B087-178E5D880622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6F57E1-44A6-4F26-A371-34E5F0E0E788}" type="pres">
      <dgm:prSet presAssocID="{B97EC954-A1A4-4D27-A67F-C0ACFFA3FCA6}" presName="sibTrans" presStyleLbl="sibTrans2D1" presStyleIdx="1" presStyleCnt="5"/>
      <dgm:spPr/>
      <dgm:t>
        <a:bodyPr/>
        <a:lstStyle/>
        <a:p>
          <a:endParaRPr lang="en-US"/>
        </a:p>
      </dgm:t>
    </dgm:pt>
    <dgm:pt modelId="{ED867441-5B3A-4AE5-930A-43AAD321461D}" type="pres">
      <dgm:prSet presAssocID="{B97EC954-A1A4-4D27-A67F-C0ACFFA3FCA6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2AFFD1F5-83BE-4C23-BDA4-EC31359255BE}" type="pres">
      <dgm:prSet presAssocID="{3B53346D-D8AA-4532-8F5B-DF5CD65662B4}" presName="node" presStyleLbl="node1" presStyleIdx="2" presStyleCnt="6" custLinFactNeighborX="-1887" custLinFactNeighborY="-16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DADA7F-9B99-40A5-A454-A0B9EC0E4045}" type="pres">
      <dgm:prSet presAssocID="{872B7E91-8CD3-4654-89E2-A8DC586E60F9}" presName="sibTrans" presStyleLbl="sibTrans2D1" presStyleIdx="2" presStyleCnt="5"/>
      <dgm:spPr/>
      <dgm:t>
        <a:bodyPr/>
        <a:lstStyle/>
        <a:p>
          <a:endParaRPr lang="en-US"/>
        </a:p>
      </dgm:t>
    </dgm:pt>
    <dgm:pt modelId="{4CB5680B-7F0D-4A07-894F-38A587DA80B7}" type="pres">
      <dgm:prSet presAssocID="{872B7E91-8CD3-4654-89E2-A8DC586E60F9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01910A2B-14AD-4AEE-B8E1-196ACC89EEF7}" type="pres">
      <dgm:prSet presAssocID="{A03F55AD-5385-4496-927E-B4D5C34A0216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764010-02AC-4AEF-B5B7-5CAF369B02D0}" type="pres">
      <dgm:prSet presAssocID="{E352A228-BB62-40BF-9C4D-34F8AB5D0506}" presName="sibTrans" presStyleLbl="sibTrans2D1" presStyleIdx="3" presStyleCnt="5"/>
      <dgm:spPr/>
      <dgm:t>
        <a:bodyPr/>
        <a:lstStyle/>
        <a:p>
          <a:endParaRPr lang="en-US"/>
        </a:p>
      </dgm:t>
    </dgm:pt>
    <dgm:pt modelId="{53C9CB05-5D3B-4298-9788-1A4FA1983C2B}" type="pres">
      <dgm:prSet presAssocID="{E352A228-BB62-40BF-9C4D-34F8AB5D0506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815C0ED7-E267-4A75-A1AC-6F3DD640AB99}" type="pres">
      <dgm:prSet presAssocID="{BDD58189-C4EB-4FF3-8E80-269704BFAC13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8B1EC0-47B0-43F6-80D9-D5FFF4F852AE}" type="pres">
      <dgm:prSet presAssocID="{CA8A4E73-59ED-40DE-B219-7292E3DF4DBF}" presName="sibTrans" presStyleLbl="sibTrans2D1" presStyleIdx="4" presStyleCnt="5"/>
      <dgm:spPr/>
      <dgm:t>
        <a:bodyPr/>
        <a:lstStyle/>
        <a:p>
          <a:endParaRPr lang="en-US"/>
        </a:p>
      </dgm:t>
    </dgm:pt>
    <dgm:pt modelId="{70A963A7-AF74-4A2A-BDAE-4E5C179471C3}" type="pres">
      <dgm:prSet presAssocID="{CA8A4E73-59ED-40DE-B219-7292E3DF4DBF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79222866-6606-4B1B-9802-6AE101D9FD28}" type="pres">
      <dgm:prSet presAssocID="{B4D0F2D7-C711-41A2-8416-24A80EAFFB86}" presName="node" presStyleLbl="node1" presStyleIdx="5" presStyleCnt="6" custLinFactNeighborX="-24879" custLinFactNeighborY="-15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985F411-DA43-4B15-9474-49FB7798D1C9}" type="presOf" srcId="{CA8A4E73-59ED-40DE-B219-7292E3DF4DBF}" destId="{70A963A7-AF74-4A2A-BDAE-4E5C179471C3}" srcOrd="1" destOrd="0" presId="urn:microsoft.com/office/officeart/2005/8/layout/process1"/>
    <dgm:cxn modelId="{D2835729-1EBE-4D2D-BFBC-C5F1ABD2C526}" type="presOf" srcId="{A03F55AD-5385-4496-927E-B4D5C34A0216}" destId="{01910A2B-14AD-4AEE-B8E1-196ACC89EEF7}" srcOrd="0" destOrd="0" presId="urn:microsoft.com/office/officeart/2005/8/layout/process1"/>
    <dgm:cxn modelId="{871D4676-445C-4AD2-9377-7A51DE4134E2}" type="presOf" srcId="{B4D0F2D7-C711-41A2-8416-24A80EAFFB86}" destId="{79222866-6606-4B1B-9802-6AE101D9FD28}" srcOrd="0" destOrd="0" presId="urn:microsoft.com/office/officeart/2005/8/layout/process1"/>
    <dgm:cxn modelId="{C383E2CA-4938-420B-94CE-A64851E36974}" srcId="{C32534B4-8FB1-4F9F-8E08-BC17FCC99A3A}" destId="{A03F55AD-5385-4496-927E-B4D5C34A0216}" srcOrd="3" destOrd="0" parTransId="{D6477069-7BF9-4F37-B24C-0A00705E1865}" sibTransId="{E352A228-BB62-40BF-9C4D-34F8AB5D0506}"/>
    <dgm:cxn modelId="{9C1BEF4D-ED91-48F1-8BB9-03DD1C9B40B5}" type="presOf" srcId="{3B53346D-D8AA-4532-8F5B-DF5CD65662B4}" destId="{2AFFD1F5-83BE-4C23-BDA4-EC31359255BE}" srcOrd="0" destOrd="0" presId="urn:microsoft.com/office/officeart/2005/8/layout/process1"/>
    <dgm:cxn modelId="{D04605C7-726A-436D-9F20-38DC2ADF04F0}" srcId="{C32534B4-8FB1-4F9F-8E08-BC17FCC99A3A}" destId="{BDD58189-C4EB-4FF3-8E80-269704BFAC13}" srcOrd="4" destOrd="0" parTransId="{C067E313-0BB4-4BC6-9A16-26517D0DD9E5}" sibTransId="{CA8A4E73-59ED-40DE-B219-7292E3DF4DBF}"/>
    <dgm:cxn modelId="{E29B9D07-F5D9-4075-B527-8429FAC88BD4}" srcId="{C32534B4-8FB1-4F9F-8E08-BC17FCC99A3A}" destId="{FE9A1522-C0C9-420D-B087-178E5D880622}" srcOrd="1" destOrd="0" parTransId="{8E31B8E1-C5F3-4F62-870C-EA531216267D}" sibTransId="{B97EC954-A1A4-4D27-A67F-C0ACFFA3FCA6}"/>
    <dgm:cxn modelId="{3E1C0B73-6C79-4357-93D4-41DF5E06BBCA}" type="presOf" srcId="{B97EC954-A1A4-4D27-A67F-C0ACFFA3FCA6}" destId="{ED867441-5B3A-4AE5-930A-43AAD321461D}" srcOrd="1" destOrd="0" presId="urn:microsoft.com/office/officeart/2005/8/layout/process1"/>
    <dgm:cxn modelId="{36D0962A-1474-4FD5-8202-AB1897D5C936}" type="presOf" srcId="{C32534B4-8FB1-4F9F-8E08-BC17FCC99A3A}" destId="{42CEA5A2-8837-42D5-BE67-EF2C3A4B3BA6}" srcOrd="0" destOrd="0" presId="urn:microsoft.com/office/officeart/2005/8/layout/process1"/>
    <dgm:cxn modelId="{2133B5DE-D4E7-4AE2-825E-836AEAA3780D}" srcId="{C32534B4-8FB1-4F9F-8E08-BC17FCC99A3A}" destId="{4EAAEA18-F72D-4D8E-8835-EC851621B1E5}" srcOrd="0" destOrd="0" parTransId="{D946D26B-D688-4F59-9279-87D09C8138BF}" sibTransId="{C4E4D0E3-01A5-45B2-9EC4-AA6AF51CE5A8}"/>
    <dgm:cxn modelId="{6F5A5A24-5945-48A3-9398-921DCA564D8E}" type="presOf" srcId="{E352A228-BB62-40BF-9C4D-34F8AB5D0506}" destId="{53C9CB05-5D3B-4298-9788-1A4FA1983C2B}" srcOrd="1" destOrd="0" presId="urn:microsoft.com/office/officeart/2005/8/layout/process1"/>
    <dgm:cxn modelId="{A202E4D5-23EA-4FFB-AE4F-2C45D0008BB4}" type="presOf" srcId="{FE9A1522-C0C9-420D-B087-178E5D880622}" destId="{BD48BC7C-2333-49B6-99BD-53F90707958B}" srcOrd="0" destOrd="0" presId="urn:microsoft.com/office/officeart/2005/8/layout/process1"/>
    <dgm:cxn modelId="{2AFB9AAF-CA40-47A3-9201-476CC9A9592F}" type="presOf" srcId="{CA8A4E73-59ED-40DE-B219-7292E3DF4DBF}" destId="{308B1EC0-47B0-43F6-80D9-D5FFF4F852AE}" srcOrd="0" destOrd="0" presId="urn:microsoft.com/office/officeart/2005/8/layout/process1"/>
    <dgm:cxn modelId="{94518012-AEE3-4034-92EB-0FE584B6926F}" type="presOf" srcId="{872B7E91-8CD3-4654-89E2-A8DC586E60F9}" destId="{EDDADA7F-9B99-40A5-A454-A0B9EC0E4045}" srcOrd="0" destOrd="0" presId="urn:microsoft.com/office/officeart/2005/8/layout/process1"/>
    <dgm:cxn modelId="{388AA4F5-F8BA-484E-9FEF-863CE3210E31}" srcId="{C32534B4-8FB1-4F9F-8E08-BC17FCC99A3A}" destId="{3B53346D-D8AA-4532-8F5B-DF5CD65662B4}" srcOrd="2" destOrd="0" parTransId="{30A635E9-1971-4117-A704-73D4F720278B}" sibTransId="{872B7E91-8CD3-4654-89E2-A8DC586E60F9}"/>
    <dgm:cxn modelId="{4F14BDB3-2645-48C6-A0DA-486DFABEB83D}" type="presOf" srcId="{E352A228-BB62-40BF-9C4D-34F8AB5D0506}" destId="{50764010-02AC-4AEF-B5B7-5CAF369B02D0}" srcOrd="0" destOrd="0" presId="urn:microsoft.com/office/officeart/2005/8/layout/process1"/>
    <dgm:cxn modelId="{CF37DF8E-6FEA-430E-A852-C38C6B4F9B93}" type="presOf" srcId="{BDD58189-C4EB-4FF3-8E80-269704BFAC13}" destId="{815C0ED7-E267-4A75-A1AC-6F3DD640AB99}" srcOrd="0" destOrd="0" presId="urn:microsoft.com/office/officeart/2005/8/layout/process1"/>
    <dgm:cxn modelId="{74E3E422-23B8-4995-ABBA-33F88675EF5B}" type="presOf" srcId="{872B7E91-8CD3-4654-89E2-A8DC586E60F9}" destId="{4CB5680B-7F0D-4A07-894F-38A587DA80B7}" srcOrd="1" destOrd="0" presId="urn:microsoft.com/office/officeart/2005/8/layout/process1"/>
    <dgm:cxn modelId="{FD806269-2B74-4315-8867-2B5EC40441E2}" type="presOf" srcId="{4EAAEA18-F72D-4D8E-8835-EC851621B1E5}" destId="{DBA7EDD3-2FD4-4819-9BFA-22BC7E7C0498}" srcOrd="0" destOrd="0" presId="urn:microsoft.com/office/officeart/2005/8/layout/process1"/>
    <dgm:cxn modelId="{74067157-8CD8-43AA-A79C-E0D49BBD5E46}" type="presOf" srcId="{B97EC954-A1A4-4D27-A67F-C0ACFFA3FCA6}" destId="{936F57E1-44A6-4F26-A371-34E5F0E0E788}" srcOrd="0" destOrd="0" presId="urn:microsoft.com/office/officeart/2005/8/layout/process1"/>
    <dgm:cxn modelId="{24CE6F6A-5444-49D3-820F-825C99D1EEAB}" type="presOf" srcId="{C4E4D0E3-01A5-45B2-9EC4-AA6AF51CE5A8}" destId="{6775BF8C-572D-423B-9E05-499423F7034C}" srcOrd="1" destOrd="0" presId="urn:microsoft.com/office/officeart/2005/8/layout/process1"/>
    <dgm:cxn modelId="{D1FAAD6E-90AF-41DC-9019-48FE28D8E877}" type="presOf" srcId="{C4E4D0E3-01A5-45B2-9EC4-AA6AF51CE5A8}" destId="{3F6D785C-8C25-415A-9A27-9A26AB94D401}" srcOrd="0" destOrd="0" presId="urn:microsoft.com/office/officeart/2005/8/layout/process1"/>
    <dgm:cxn modelId="{DBE756B4-7EF3-4B35-9AFD-06699228B91C}" srcId="{C32534B4-8FB1-4F9F-8E08-BC17FCC99A3A}" destId="{B4D0F2D7-C711-41A2-8416-24A80EAFFB86}" srcOrd="5" destOrd="0" parTransId="{D6B754D9-9D76-4788-B81E-90485488BE64}" sibTransId="{2BE39F4C-9A2D-417B-9A26-C4420B976EA9}"/>
    <dgm:cxn modelId="{EA0CA629-4204-49B3-AE16-48B24D257D3E}" type="presParOf" srcId="{42CEA5A2-8837-42D5-BE67-EF2C3A4B3BA6}" destId="{DBA7EDD3-2FD4-4819-9BFA-22BC7E7C0498}" srcOrd="0" destOrd="0" presId="urn:microsoft.com/office/officeart/2005/8/layout/process1"/>
    <dgm:cxn modelId="{019EEC66-6686-44DA-8DAD-9E74A9D829AA}" type="presParOf" srcId="{42CEA5A2-8837-42D5-BE67-EF2C3A4B3BA6}" destId="{3F6D785C-8C25-415A-9A27-9A26AB94D401}" srcOrd="1" destOrd="0" presId="urn:microsoft.com/office/officeart/2005/8/layout/process1"/>
    <dgm:cxn modelId="{01E04C15-D150-4C7D-A248-20CFD3B6D186}" type="presParOf" srcId="{3F6D785C-8C25-415A-9A27-9A26AB94D401}" destId="{6775BF8C-572D-423B-9E05-499423F7034C}" srcOrd="0" destOrd="0" presId="urn:microsoft.com/office/officeart/2005/8/layout/process1"/>
    <dgm:cxn modelId="{CBC0F957-64C6-4105-9A4E-CEE591411801}" type="presParOf" srcId="{42CEA5A2-8837-42D5-BE67-EF2C3A4B3BA6}" destId="{BD48BC7C-2333-49B6-99BD-53F90707958B}" srcOrd="2" destOrd="0" presId="urn:microsoft.com/office/officeart/2005/8/layout/process1"/>
    <dgm:cxn modelId="{E3993D95-2C08-4678-8EF2-B8CECABBEB84}" type="presParOf" srcId="{42CEA5A2-8837-42D5-BE67-EF2C3A4B3BA6}" destId="{936F57E1-44A6-4F26-A371-34E5F0E0E788}" srcOrd="3" destOrd="0" presId="urn:microsoft.com/office/officeart/2005/8/layout/process1"/>
    <dgm:cxn modelId="{2740215C-3B52-46A0-B142-A764E53C93FB}" type="presParOf" srcId="{936F57E1-44A6-4F26-A371-34E5F0E0E788}" destId="{ED867441-5B3A-4AE5-930A-43AAD321461D}" srcOrd="0" destOrd="0" presId="urn:microsoft.com/office/officeart/2005/8/layout/process1"/>
    <dgm:cxn modelId="{88B0FFF4-33E0-41D6-B321-11399003945E}" type="presParOf" srcId="{42CEA5A2-8837-42D5-BE67-EF2C3A4B3BA6}" destId="{2AFFD1F5-83BE-4C23-BDA4-EC31359255BE}" srcOrd="4" destOrd="0" presId="urn:microsoft.com/office/officeart/2005/8/layout/process1"/>
    <dgm:cxn modelId="{19EA6114-E9EB-4189-B023-ECD4A9B8576C}" type="presParOf" srcId="{42CEA5A2-8837-42D5-BE67-EF2C3A4B3BA6}" destId="{EDDADA7F-9B99-40A5-A454-A0B9EC0E4045}" srcOrd="5" destOrd="0" presId="urn:microsoft.com/office/officeart/2005/8/layout/process1"/>
    <dgm:cxn modelId="{87A3565E-4456-4B3D-8074-F5D94D4ABDC5}" type="presParOf" srcId="{EDDADA7F-9B99-40A5-A454-A0B9EC0E4045}" destId="{4CB5680B-7F0D-4A07-894F-38A587DA80B7}" srcOrd="0" destOrd="0" presId="urn:microsoft.com/office/officeart/2005/8/layout/process1"/>
    <dgm:cxn modelId="{DA19E52C-2725-4A61-BD07-92E6789C2FF3}" type="presParOf" srcId="{42CEA5A2-8837-42D5-BE67-EF2C3A4B3BA6}" destId="{01910A2B-14AD-4AEE-B8E1-196ACC89EEF7}" srcOrd="6" destOrd="0" presId="urn:microsoft.com/office/officeart/2005/8/layout/process1"/>
    <dgm:cxn modelId="{9476FE14-03F9-47E6-834C-88FF3954C252}" type="presParOf" srcId="{42CEA5A2-8837-42D5-BE67-EF2C3A4B3BA6}" destId="{50764010-02AC-4AEF-B5B7-5CAF369B02D0}" srcOrd="7" destOrd="0" presId="urn:microsoft.com/office/officeart/2005/8/layout/process1"/>
    <dgm:cxn modelId="{AFEC2AAD-F627-4AEB-A18D-DCC592A61FB5}" type="presParOf" srcId="{50764010-02AC-4AEF-B5B7-5CAF369B02D0}" destId="{53C9CB05-5D3B-4298-9788-1A4FA1983C2B}" srcOrd="0" destOrd="0" presId="urn:microsoft.com/office/officeart/2005/8/layout/process1"/>
    <dgm:cxn modelId="{9C2BD17A-A54C-4B02-82D9-0FE367FF6A58}" type="presParOf" srcId="{42CEA5A2-8837-42D5-BE67-EF2C3A4B3BA6}" destId="{815C0ED7-E267-4A75-A1AC-6F3DD640AB99}" srcOrd="8" destOrd="0" presId="urn:microsoft.com/office/officeart/2005/8/layout/process1"/>
    <dgm:cxn modelId="{9363CB1D-A44E-4C2C-9BB6-5B7548C023B8}" type="presParOf" srcId="{42CEA5A2-8837-42D5-BE67-EF2C3A4B3BA6}" destId="{308B1EC0-47B0-43F6-80D9-D5FFF4F852AE}" srcOrd="9" destOrd="0" presId="urn:microsoft.com/office/officeart/2005/8/layout/process1"/>
    <dgm:cxn modelId="{E9C26D5E-264D-42E3-89EB-8AD3EA8A6688}" type="presParOf" srcId="{308B1EC0-47B0-43F6-80D9-D5FFF4F852AE}" destId="{70A963A7-AF74-4A2A-BDAE-4E5C179471C3}" srcOrd="0" destOrd="0" presId="urn:microsoft.com/office/officeart/2005/8/layout/process1"/>
    <dgm:cxn modelId="{680165AF-751F-4C37-8F12-55477B5AA1C8}" type="presParOf" srcId="{42CEA5A2-8837-42D5-BE67-EF2C3A4B3BA6}" destId="{79222866-6606-4B1B-9802-6AE101D9FD28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2534B4-8FB1-4F9F-8E08-BC17FCC99A3A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</dgm:pt>
    <dgm:pt modelId="{FE9A1522-C0C9-420D-B087-178E5D880622}">
      <dgm:prSet phldrT="[Text]" custT="1"/>
      <dgm:spPr/>
      <dgm:t>
        <a:bodyPr/>
        <a:lstStyle/>
        <a:p>
          <a:r>
            <a:rPr lang="en-US" sz="1000" b="1" dirty="0" smtClean="0">
              <a:latin typeface="Vani" panose="020B0502040204020203" pitchFamily="34" charset="0"/>
              <a:cs typeface="Vani" panose="020B0502040204020203" pitchFamily="34" charset="0"/>
            </a:rPr>
            <a:t>Dec 2014             </a:t>
          </a:r>
          <a:r>
            <a:rPr lang="en-US" sz="1000" b="1" dirty="0" err="1" smtClean="0">
              <a:latin typeface="Vani" panose="020B0502040204020203" pitchFamily="34" charset="0"/>
              <a:cs typeface="Vani" panose="020B0502040204020203" pitchFamily="34" charset="0"/>
            </a:rPr>
            <a:t>CoE</a:t>
          </a:r>
          <a:r>
            <a:rPr lang="en-US" sz="1000" b="1" dirty="0" smtClean="0">
              <a:latin typeface="Vani" panose="020B0502040204020203" pitchFamily="34" charset="0"/>
              <a:cs typeface="Vani" panose="020B0502040204020203" pitchFamily="34" charset="0"/>
            </a:rPr>
            <a:t> </a:t>
          </a:r>
        </a:p>
        <a:p>
          <a:r>
            <a:rPr lang="en-US" sz="1000" b="1" dirty="0" smtClean="0">
              <a:latin typeface="Vani" panose="020B0502040204020203" pitchFamily="34" charset="0"/>
              <a:cs typeface="Vani" panose="020B0502040204020203" pitchFamily="34" charset="0"/>
            </a:rPr>
            <a:t>Appraisal Unanimously adopted </a:t>
          </a:r>
        </a:p>
        <a:p>
          <a:r>
            <a:rPr lang="en-US" sz="1000" b="1" dirty="0" smtClean="0">
              <a:latin typeface="Vani" panose="020B0502040204020203" pitchFamily="34" charset="0"/>
              <a:cs typeface="Vani" panose="020B0502040204020203" pitchFamily="34" charset="0"/>
            </a:rPr>
            <a:t>Rec. No 174</a:t>
          </a:r>
          <a:endParaRPr lang="en-US" sz="1000" dirty="0"/>
        </a:p>
      </dgm:t>
    </dgm:pt>
    <dgm:pt modelId="{8E31B8E1-C5F3-4F62-870C-EA531216267D}" type="parTrans" cxnId="{E29B9D07-F5D9-4075-B527-8429FAC88BD4}">
      <dgm:prSet/>
      <dgm:spPr/>
      <dgm:t>
        <a:bodyPr/>
        <a:lstStyle/>
        <a:p>
          <a:endParaRPr lang="en-US"/>
        </a:p>
      </dgm:t>
    </dgm:pt>
    <dgm:pt modelId="{B97EC954-A1A4-4D27-A67F-C0ACFFA3FCA6}" type="sibTrans" cxnId="{E29B9D07-F5D9-4075-B527-8429FAC88BD4}">
      <dgm:prSet/>
      <dgm:spPr/>
      <dgm:t>
        <a:bodyPr/>
        <a:lstStyle/>
        <a:p>
          <a:endParaRPr lang="en-US"/>
        </a:p>
      </dgm:t>
    </dgm:pt>
    <dgm:pt modelId="{3B53346D-D8AA-4532-8F5B-DF5CD65662B4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000" b="1" dirty="0" smtClean="0">
              <a:latin typeface="Vani" panose="020B0502040204020203" pitchFamily="34" charset="0"/>
              <a:cs typeface="Vani" panose="020B0502040204020203" pitchFamily="34" charset="0"/>
            </a:rPr>
            <a:t>Nov 2016</a:t>
          </a:r>
        </a:p>
        <a:p>
          <a:pPr>
            <a:spcAft>
              <a:spcPct val="35000"/>
            </a:spcAft>
          </a:pPr>
          <a:r>
            <a:rPr lang="en-GB" sz="1000" b="1" dirty="0" smtClean="0">
              <a:latin typeface="Vani" panose="020B0502040204020203" pitchFamily="34" charset="0"/>
              <a:cs typeface="Vani" panose="020B0502040204020203" pitchFamily="34" charset="0"/>
            </a:rPr>
            <a:t>Judgment of CJEU [C-504/14]: Greece failed to fulfil obligations under Directive 92/43/EC</a:t>
          </a:r>
          <a:endParaRPr lang="en-US" sz="1000" dirty="0"/>
        </a:p>
      </dgm:t>
    </dgm:pt>
    <dgm:pt modelId="{30A635E9-1971-4117-A704-73D4F720278B}" type="parTrans" cxnId="{388AA4F5-F8BA-484E-9FEF-863CE3210E31}">
      <dgm:prSet/>
      <dgm:spPr/>
      <dgm:t>
        <a:bodyPr/>
        <a:lstStyle/>
        <a:p>
          <a:endParaRPr lang="en-US"/>
        </a:p>
      </dgm:t>
    </dgm:pt>
    <dgm:pt modelId="{872B7E91-8CD3-4654-89E2-A8DC586E60F9}" type="sibTrans" cxnId="{388AA4F5-F8BA-484E-9FEF-863CE3210E31}">
      <dgm:prSet/>
      <dgm:spPr/>
      <dgm:t>
        <a:bodyPr/>
        <a:lstStyle/>
        <a:p>
          <a:endParaRPr lang="en-US"/>
        </a:p>
      </dgm:t>
    </dgm:pt>
    <dgm:pt modelId="{A03F55AD-5385-4496-927E-B4D5C34A0216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000" b="1" dirty="0" smtClean="0">
              <a:latin typeface="Vani" panose="020B0502040204020203" pitchFamily="34" charset="0"/>
              <a:cs typeface="Vani" panose="020B0502040204020203" pitchFamily="34" charset="0"/>
            </a:rPr>
            <a:t>Jul 2017 </a:t>
          </a:r>
        </a:p>
        <a:p>
          <a:pPr>
            <a:spcAft>
              <a:spcPct val="35000"/>
            </a:spcAft>
          </a:pPr>
          <a:r>
            <a:rPr lang="en-US" sz="1000" b="1" dirty="0" smtClean="0">
              <a:latin typeface="Vani" panose="020B0502040204020203" pitchFamily="34" charset="0"/>
              <a:cs typeface="Vani" panose="020B0502040204020203" pitchFamily="34" charset="0"/>
            </a:rPr>
            <a:t>Judgement of Council of State on Presidential Decree postponed till Ministry of Environment proves  follow-up of correct procedure</a:t>
          </a:r>
          <a:endParaRPr lang="en-US" sz="1000" dirty="0"/>
        </a:p>
      </dgm:t>
    </dgm:pt>
    <dgm:pt modelId="{D6477069-7BF9-4F37-B24C-0A00705E1865}" type="parTrans" cxnId="{C383E2CA-4938-420B-94CE-A64851E36974}">
      <dgm:prSet/>
      <dgm:spPr/>
      <dgm:t>
        <a:bodyPr/>
        <a:lstStyle/>
        <a:p>
          <a:endParaRPr lang="en-US"/>
        </a:p>
      </dgm:t>
    </dgm:pt>
    <dgm:pt modelId="{E352A228-BB62-40BF-9C4D-34F8AB5D0506}" type="sibTrans" cxnId="{C383E2CA-4938-420B-94CE-A64851E36974}">
      <dgm:prSet/>
      <dgm:spPr/>
      <dgm:t>
        <a:bodyPr/>
        <a:lstStyle/>
        <a:p>
          <a:endParaRPr lang="en-US"/>
        </a:p>
      </dgm:t>
    </dgm:pt>
    <dgm:pt modelId="{4EAAEA18-F72D-4D8E-8835-EC851621B1E5}">
      <dgm:prSet custT="1"/>
      <dgm:spPr/>
      <dgm:t>
        <a:bodyPr/>
        <a:lstStyle/>
        <a:p>
          <a:r>
            <a:rPr lang="en-GB" sz="1000" b="1" dirty="0" smtClean="0">
              <a:latin typeface="Vani" panose="020B0502040204020203" pitchFamily="34" charset="0"/>
              <a:cs typeface="Vani" panose="020B0502040204020203" pitchFamily="34" charset="0"/>
            </a:rPr>
            <a:t>Jul 2014 </a:t>
          </a:r>
        </a:p>
        <a:p>
          <a:r>
            <a:rPr lang="en-US" sz="1000" b="1" dirty="0" smtClean="0">
              <a:latin typeface="Vani" panose="020B0502040204020203" pitchFamily="34" charset="0"/>
              <a:cs typeface="Vani" panose="020B0502040204020203" pitchFamily="34" charset="0"/>
            </a:rPr>
            <a:t>On-the-spot appraisal by Bern Convention experts</a:t>
          </a:r>
          <a:endParaRPr lang="en-US" sz="1000" b="1" dirty="0">
            <a:latin typeface="Vani" panose="020B0502040204020203" pitchFamily="34" charset="0"/>
            <a:cs typeface="Vani" panose="020B0502040204020203" pitchFamily="34" charset="0"/>
          </a:endParaRPr>
        </a:p>
      </dgm:t>
    </dgm:pt>
    <dgm:pt modelId="{D946D26B-D688-4F59-9279-87D09C8138BF}" type="parTrans" cxnId="{2133B5DE-D4E7-4AE2-825E-836AEAA3780D}">
      <dgm:prSet/>
      <dgm:spPr/>
      <dgm:t>
        <a:bodyPr/>
        <a:lstStyle/>
        <a:p>
          <a:endParaRPr lang="en-US"/>
        </a:p>
      </dgm:t>
    </dgm:pt>
    <dgm:pt modelId="{C4E4D0E3-01A5-45B2-9EC4-AA6AF51CE5A8}" type="sibTrans" cxnId="{2133B5DE-D4E7-4AE2-825E-836AEAA3780D}">
      <dgm:prSet/>
      <dgm:spPr/>
      <dgm:t>
        <a:bodyPr/>
        <a:lstStyle/>
        <a:p>
          <a:endParaRPr lang="en-US"/>
        </a:p>
      </dgm:t>
    </dgm:pt>
    <dgm:pt modelId="{42CEA5A2-8837-42D5-BE67-EF2C3A4B3BA6}" type="pres">
      <dgm:prSet presAssocID="{C32534B4-8FB1-4F9F-8E08-BC17FCC99A3A}" presName="Name0" presStyleCnt="0">
        <dgm:presLayoutVars>
          <dgm:dir/>
          <dgm:resizeHandles val="exact"/>
        </dgm:presLayoutVars>
      </dgm:prSet>
      <dgm:spPr/>
    </dgm:pt>
    <dgm:pt modelId="{DBA7EDD3-2FD4-4819-9BFA-22BC7E7C0498}" type="pres">
      <dgm:prSet presAssocID="{4EAAEA18-F72D-4D8E-8835-EC851621B1E5}" presName="node" presStyleLbl="node1" presStyleIdx="0" presStyleCnt="4" custScaleX="1395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6D785C-8C25-415A-9A27-9A26AB94D401}" type="pres">
      <dgm:prSet presAssocID="{C4E4D0E3-01A5-45B2-9EC4-AA6AF51CE5A8}" presName="sibTrans" presStyleLbl="sibTrans2D1" presStyleIdx="0" presStyleCnt="3"/>
      <dgm:spPr/>
      <dgm:t>
        <a:bodyPr/>
        <a:lstStyle/>
        <a:p>
          <a:endParaRPr lang="en-US"/>
        </a:p>
      </dgm:t>
    </dgm:pt>
    <dgm:pt modelId="{6775BF8C-572D-423B-9E05-499423F7034C}" type="pres">
      <dgm:prSet presAssocID="{C4E4D0E3-01A5-45B2-9EC4-AA6AF51CE5A8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BD48BC7C-2333-49B6-99BD-53F90707958B}" type="pres">
      <dgm:prSet presAssocID="{FE9A1522-C0C9-420D-B087-178E5D88062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6F57E1-44A6-4F26-A371-34E5F0E0E788}" type="pres">
      <dgm:prSet presAssocID="{B97EC954-A1A4-4D27-A67F-C0ACFFA3FCA6}" presName="sibTrans" presStyleLbl="sibTrans2D1" presStyleIdx="1" presStyleCnt="3"/>
      <dgm:spPr/>
      <dgm:t>
        <a:bodyPr/>
        <a:lstStyle/>
        <a:p>
          <a:endParaRPr lang="en-US"/>
        </a:p>
      </dgm:t>
    </dgm:pt>
    <dgm:pt modelId="{ED867441-5B3A-4AE5-930A-43AAD321461D}" type="pres">
      <dgm:prSet presAssocID="{B97EC954-A1A4-4D27-A67F-C0ACFFA3FCA6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2AFFD1F5-83BE-4C23-BDA4-EC31359255BE}" type="pres">
      <dgm:prSet presAssocID="{3B53346D-D8AA-4532-8F5B-DF5CD65662B4}" presName="node" presStyleLbl="node1" presStyleIdx="2" presStyleCnt="4" custScaleX="1254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DADA7F-9B99-40A5-A454-A0B9EC0E4045}" type="pres">
      <dgm:prSet presAssocID="{872B7E91-8CD3-4654-89E2-A8DC586E60F9}" presName="sibTrans" presStyleLbl="sibTrans2D1" presStyleIdx="2" presStyleCnt="3"/>
      <dgm:spPr/>
      <dgm:t>
        <a:bodyPr/>
        <a:lstStyle/>
        <a:p>
          <a:endParaRPr lang="en-US"/>
        </a:p>
      </dgm:t>
    </dgm:pt>
    <dgm:pt modelId="{4CB5680B-7F0D-4A07-894F-38A587DA80B7}" type="pres">
      <dgm:prSet presAssocID="{872B7E91-8CD3-4654-89E2-A8DC586E60F9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01910A2B-14AD-4AEE-B8E1-196ACC89EEF7}" type="pres">
      <dgm:prSet presAssocID="{A03F55AD-5385-4496-927E-B4D5C34A0216}" presName="node" presStyleLbl="node1" presStyleIdx="3" presStyleCnt="4" custScaleX="1660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2835729-1EBE-4D2D-BFBC-C5F1ABD2C526}" type="presOf" srcId="{A03F55AD-5385-4496-927E-B4D5C34A0216}" destId="{01910A2B-14AD-4AEE-B8E1-196ACC89EEF7}" srcOrd="0" destOrd="0" presId="urn:microsoft.com/office/officeart/2005/8/layout/process1"/>
    <dgm:cxn modelId="{C383E2CA-4938-420B-94CE-A64851E36974}" srcId="{C32534B4-8FB1-4F9F-8E08-BC17FCC99A3A}" destId="{A03F55AD-5385-4496-927E-B4D5C34A0216}" srcOrd="3" destOrd="0" parTransId="{D6477069-7BF9-4F37-B24C-0A00705E1865}" sibTransId="{E352A228-BB62-40BF-9C4D-34F8AB5D0506}"/>
    <dgm:cxn modelId="{9C1BEF4D-ED91-48F1-8BB9-03DD1C9B40B5}" type="presOf" srcId="{3B53346D-D8AA-4532-8F5B-DF5CD65662B4}" destId="{2AFFD1F5-83BE-4C23-BDA4-EC31359255BE}" srcOrd="0" destOrd="0" presId="urn:microsoft.com/office/officeart/2005/8/layout/process1"/>
    <dgm:cxn modelId="{E29B9D07-F5D9-4075-B527-8429FAC88BD4}" srcId="{C32534B4-8FB1-4F9F-8E08-BC17FCC99A3A}" destId="{FE9A1522-C0C9-420D-B087-178E5D880622}" srcOrd="1" destOrd="0" parTransId="{8E31B8E1-C5F3-4F62-870C-EA531216267D}" sibTransId="{B97EC954-A1A4-4D27-A67F-C0ACFFA3FCA6}"/>
    <dgm:cxn modelId="{3E1C0B73-6C79-4357-93D4-41DF5E06BBCA}" type="presOf" srcId="{B97EC954-A1A4-4D27-A67F-C0ACFFA3FCA6}" destId="{ED867441-5B3A-4AE5-930A-43AAD321461D}" srcOrd="1" destOrd="0" presId="urn:microsoft.com/office/officeart/2005/8/layout/process1"/>
    <dgm:cxn modelId="{36D0962A-1474-4FD5-8202-AB1897D5C936}" type="presOf" srcId="{C32534B4-8FB1-4F9F-8E08-BC17FCC99A3A}" destId="{42CEA5A2-8837-42D5-BE67-EF2C3A4B3BA6}" srcOrd="0" destOrd="0" presId="urn:microsoft.com/office/officeart/2005/8/layout/process1"/>
    <dgm:cxn modelId="{2133B5DE-D4E7-4AE2-825E-836AEAA3780D}" srcId="{C32534B4-8FB1-4F9F-8E08-BC17FCC99A3A}" destId="{4EAAEA18-F72D-4D8E-8835-EC851621B1E5}" srcOrd="0" destOrd="0" parTransId="{D946D26B-D688-4F59-9279-87D09C8138BF}" sibTransId="{C4E4D0E3-01A5-45B2-9EC4-AA6AF51CE5A8}"/>
    <dgm:cxn modelId="{A202E4D5-23EA-4FFB-AE4F-2C45D0008BB4}" type="presOf" srcId="{FE9A1522-C0C9-420D-B087-178E5D880622}" destId="{BD48BC7C-2333-49B6-99BD-53F90707958B}" srcOrd="0" destOrd="0" presId="urn:microsoft.com/office/officeart/2005/8/layout/process1"/>
    <dgm:cxn modelId="{94518012-AEE3-4034-92EB-0FE584B6926F}" type="presOf" srcId="{872B7E91-8CD3-4654-89E2-A8DC586E60F9}" destId="{EDDADA7F-9B99-40A5-A454-A0B9EC0E4045}" srcOrd="0" destOrd="0" presId="urn:microsoft.com/office/officeart/2005/8/layout/process1"/>
    <dgm:cxn modelId="{388AA4F5-F8BA-484E-9FEF-863CE3210E31}" srcId="{C32534B4-8FB1-4F9F-8E08-BC17FCC99A3A}" destId="{3B53346D-D8AA-4532-8F5B-DF5CD65662B4}" srcOrd="2" destOrd="0" parTransId="{30A635E9-1971-4117-A704-73D4F720278B}" sibTransId="{872B7E91-8CD3-4654-89E2-A8DC586E60F9}"/>
    <dgm:cxn modelId="{74E3E422-23B8-4995-ABBA-33F88675EF5B}" type="presOf" srcId="{872B7E91-8CD3-4654-89E2-A8DC586E60F9}" destId="{4CB5680B-7F0D-4A07-894F-38A587DA80B7}" srcOrd="1" destOrd="0" presId="urn:microsoft.com/office/officeart/2005/8/layout/process1"/>
    <dgm:cxn modelId="{FD806269-2B74-4315-8867-2B5EC40441E2}" type="presOf" srcId="{4EAAEA18-F72D-4D8E-8835-EC851621B1E5}" destId="{DBA7EDD3-2FD4-4819-9BFA-22BC7E7C0498}" srcOrd="0" destOrd="0" presId="urn:microsoft.com/office/officeart/2005/8/layout/process1"/>
    <dgm:cxn modelId="{74067157-8CD8-43AA-A79C-E0D49BBD5E46}" type="presOf" srcId="{B97EC954-A1A4-4D27-A67F-C0ACFFA3FCA6}" destId="{936F57E1-44A6-4F26-A371-34E5F0E0E788}" srcOrd="0" destOrd="0" presId="urn:microsoft.com/office/officeart/2005/8/layout/process1"/>
    <dgm:cxn modelId="{24CE6F6A-5444-49D3-820F-825C99D1EEAB}" type="presOf" srcId="{C4E4D0E3-01A5-45B2-9EC4-AA6AF51CE5A8}" destId="{6775BF8C-572D-423B-9E05-499423F7034C}" srcOrd="1" destOrd="0" presId="urn:microsoft.com/office/officeart/2005/8/layout/process1"/>
    <dgm:cxn modelId="{D1FAAD6E-90AF-41DC-9019-48FE28D8E877}" type="presOf" srcId="{C4E4D0E3-01A5-45B2-9EC4-AA6AF51CE5A8}" destId="{3F6D785C-8C25-415A-9A27-9A26AB94D401}" srcOrd="0" destOrd="0" presId="urn:microsoft.com/office/officeart/2005/8/layout/process1"/>
    <dgm:cxn modelId="{EA0CA629-4204-49B3-AE16-48B24D257D3E}" type="presParOf" srcId="{42CEA5A2-8837-42D5-BE67-EF2C3A4B3BA6}" destId="{DBA7EDD3-2FD4-4819-9BFA-22BC7E7C0498}" srcOrd="0" destOrd="0" presId="urn:microsoft.com/office/officeart/2005/8/layout/process1"/>
    <dgm:cxn modelId="{019EEC66-6686-44DA-8DAD-9E74A9D829AA}" type="presParOf" srcId="{42CEA5A2-8837-42D5-BE67-EF2C3A4B3BA6}" destId="{3F6D785C-8C25-415A-9A27-9A26AB94D401}" srcOrd="1" destOrd="0" presId="urn:microsoft.com/office/officeart/2005/8/layout/process1"/>
    <dgm:cxn modelId="{01E04C15-D150-4C7D-A248-20CFD3B6D186}" type="presParOf" srcId="{3F6D785C-8C25-415A-9A27-9A26AB94D401}" destId="{6775BF8C-572D-423B-9E05-499423F7034C}" srcOrd="0" destOrd="0" presId="urn:microsoft.com/office/officeart/2005/8/layout/process1"/>
    <dgm:cxn modelId="{CBC0F957-64C6-4105-9A4E-CEE591411801}" type="presParOf" srcId="{42CEA5A2-8837-42D5-BE67-EF2C3A4B3BA6}" destId="{BD48BC7C-2333-49B6-99BD-53F90707958B}" srcOrd="2" destOrd="0" presId="urn:microsoft.com/office/officeart/2005/8/layout/process1"/>
    <dgm:cxn modelId="{E3993D95-2C08-4678-8EF2-B8CECABBEB84}" type="presParOf" srcId="{42CEA5A2-8837-42D5-BE67-EF2C3A4B3BA6}" destId="{936F57E1-44A6-4F26-A371-34E5F0E0E788}" srcOrd="3" destOrd="0" presId="urn:microsoft.com/office/officeart/2005/8/layout/process1"/>
    <dgm:cxn modelId="{2740215C-3B52-46A0-B142-A764E53C93FB}" type="presParOf" srcId="{936F57E1-44A6-4F26-A371-34E5F0E0E788}" destId="{ED867441-5B3A-4AE5-930A-43AAD321461D}" srcOrd="0" destOrd="0" presId="urn:microsoft.com/office/officeart/2005/8/layout/process1"/>
    <dgm:cxn modelId="{88B0FFF4-33E0-41D6-B321-11399003945E}" type="presParOf" srcId="{42CEA5A2-8837-42D5-BE67-EF2C3A4B3BA6}" destId="{2AFFD1F5-83BE-4C23-BDA4-EC31359255BE}" srcOrd="4" destOrd="0" presId="urn:microsoft.com/office/officeart/2005/8/layout/process1"/>
    <dgm:cxn modelId="{19EA6114-E9EB-4189-B023-ECD4A9B8576C}" type="presParOf" srcId="{42CEA5A2-8837-42D5-BE67-EF2C3A4B3BA6}" destId="{EDDADA7F-9B99-40A5-A454-A0B9EC0E4045}" srcOrd="5" destOrd="0" presId="urn:microsoft.com/office/officeart/2005/8/layout/process1"/>
    <dgm:cxn modelId="{87A3565E-4456-4B3D-8074-F5D94D4ABDC5}" type="presParOf" srcId="{EDDADA7F-9B99-40A5-A454-A0B9EC0E4045}" destId="{4CB5680B-7F0D-4A07-894F-38A587DA80B7}" srcOrd="0" destOrd="0" presId="urn:microsoft.com/office/officeart/2005/8/layout/process1"/>
    <dgm:cxn modelId="{DA19E52C-2725-4A61-BD07-92E6789C2FF3}" type="presParOf" srcId="{42CEA5A2-8837-42D5-BE67-EF2C3A4B3BA6}" destId="{01910A2B-14AD-4AEE-B8E1-196ACC89EEF7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A7EDD3-2FD4-4819-9BFA-22BC7E7C0498}">
      <dsp:nvSpPr>
        <dsp:cNvPr id="0" name=""/>
        <dsp:cNvSpPr/>
      </dsp:nvSpPr>
      <dsp:spPr>
        <a:xfrm>
          <a:off x="0" y="408628"/>
          <a:ext cx="954105" cy="13830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>
              <a:latin typeface="Vani" panose="020B0502040204020203" pitchFamily="34" charset="0"/>
              <a:cs typeface="Vani" panose="020B0502040204020203" pitchFamily="34" charset="0"/>
            </a:rPr>
            <a:t>Aug 2010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>
              <a:latin typeface="Vani" panose="020B0502040204020203" pitchFamily="34" charset="0"/>
              <a:cs typeface="Vani" panose="020B0502040204020203" pitchFamily="34" charset="0"/>
            </a:rPr>
            <a:t>MEDASSET Complaint to the Bern Convention</a:t>
          </a:r>
          <a:endParaRPr lang="en-US" sz="1000" b="1" kern="1200" dirty="0">
            <a:latin typeface="Vani" panose="020B0502040204020203" pitchFamily="34" charset="0"/>
            <a:cs typeface="Vani" panose="020B0502040204020203" pitchFamily="34" charset="0"/>
          </a:endParaRPr>
        </a:p>
      </dsp:txBody>
      <dsp:txXfrm>
        <a:off x="27945" y="436573"/>
        <a:ext cx="898215" cy="1327156"/>
      </dsp:txXfrm>
    </dsp:sp>
    <dsp:sp modelId="{3F6D785C-8C25-415A-9A27-9A26AB94D401}">
      <dsp:nvSpPr>
        <dsp:cNvPr id="0" name=""/>
        <dsp:cNvSpPr/>
      </dsp:nvSpPr>
      <dsp:spPr>
        <a:xfrm>
          <a:off x="1049516" y="981842"/>
          <a:ext cx="202270" cy="23661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1049516" y="1029166"/>
        <a:ext cx="141589" cy="141970"/>
      </dsp:txXfrm>
    </dsp:sp>
    <dsp:sp modelId="{BD48BC7C-2333-49B6-99BD-53F90707958B}">
      <dsp:nvSpPr>
        <dsp:cNvPr id="0" name=""/>
        <dsp:cNvSpPr/>
      </dsp:nvSpPr>
      <dsp:spPr>
        <a:xfrm>
          <a:off x="1335748" y="408628"/>
          <a:ext cx="954105" cy="13830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latin typeface="Vani" panose="020B0502040204020203" pitchFamily="34" charset="0"/>
              <a:cs typeface="Vani" panose="020B0502040204020203" pitchFamily="34" charset="0"/>
            </a:rPr>
            <a:t>Oct 2012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b="1" kern="1200" dirty="0" smtClean="0">
              <a:latin typeface="Vani" panose="020B0502040204020203" pitchFamily="34" charset="0"/>
              <a:cs typeface="Vani" panose="020B0502040204020203" pitchFamily="34" charset="0"/>
            </a:rPr>
            <a:t>EC R</a:t>
          </a:r>
          <a:r>
            <a:rPr lang="en-US" sz="1100" b="1" kern="1200" dirty="0" smtClean="0">
              <a:latin typeface="Vani" panose="020B0502040204020203" pitchFamily="34" charset="0"/>
              <a:cs typeface="Vani" panose="020B0502040204020203" pitchFamily="34" charset="0"/>
            </a:rPr>
            <a:t>easoned Opinion to Greece</a:t>
          </a:r>
          <a:endParaRPr lang="en-US" sz="1100" kern="1200" dirty="0"/>
        </a:p>
      </dsp:txBody>
      <dsp:txXfrm>
        <a:off x="1363693" y="436573"/>
        <a:ext cx="898215" cy="1327156"/>
      </dsp:txXfrm>
    </dsp:sp>
    <dsp:sp modelId="{936F57E1-44A6-4F26-A371-34E5F0E0E788}">
      <dsp:nvSpPr>
        <dsp:cNvPr id="0" name=""/>
        <dsp:cNvSpPr/>
      </dsp:nvSpPr>
      <dsp:spPr>
        <a:xfrm rot="21541743">
          <a:off x="2383450" y="970489"/>
          <a:ext cx="198482" cy="23661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2383454" y="1018318"/>
        <a:ext cx="138937" cy="141970"/>
      </dsp:txXfrm>
    </dsp:sp>
    <dsp:sp modelId="{2AFFD1F5-83BE-4C23-BDA4-EC31359255BE}">
      <dsp:nvSpPr>
        <dsp:cNvPr id="0" name=""/>
        <dsp:cNvSpPr/>
      </dsp:nvSpPr>
      <dsp:spPr>
        <a:xfrm>
          <a:off x="2664295" y="386112"/>
          <a:ext cx="954105" cy="13830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latin typeface="Vani" panose="020B0502040204020203" pitchFamily="34" charset="0"/>
              <a:cs typeface="Vani" panose="020B0502040204020203" pitchFamily="34" charset="0"/>
            </a:rPr>
            <a:t>Nov 2012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latin typeface="Vani" panose="020B0502040204020203" pitchFamily="34" charset="0"/>
              <a:cs typeface="Vani" panose="020B0502040204020203" pitchFamily="34" charset="0"/>
            </a:rPr>
            <a:t>Greece commits to taking measures </a:t>
          </a:r>
          <a:endParaRPr lang="en-US" sz="1100" kern="1200" dirty="0"/>
        </a:p>
      </dsp:txBody>
      <dsp:txXfrm>
        <a:off x="2692240" y="414057"/>
        <a:ext cx="898215" cy="1327156"/>
      </dsp:txXfrm>
    </dsp:sp>
    <dsp:sp modelId="{EDDADA7F-9B99-40A5-A454-A0B9EC0E4045}">
      <dsp:nvSpPr>
        <dsp:cNvPr id="0" name=""/>
        <dsp:cNvSpPr/>
      </dsp:nvSpPr>
      <dsp:spPr>
        <a:xfrm rot="57632">
          <a:off x="3715597" y="970682"/>
          <a:ext cx="206116" cy="23661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3715601" y="1017488"/>
        <a:ext cx="144281" cy="141970"/>
      </dsp:txXfrm>
    </dsp:sp>
    <dsp:sp modelId="{01910A2B-14AD-4AEE-B8E1-196ACC89EEF7}">
      <dsp:nvSpPr>
        <dsp:cNvPr id="0" name=""/>
        <dsp:cNvSpPr/>
      </dsp:nvSpPr>
      <dsp:spPr>
        <a:xfrm>
          <a:off x="4007245" y="408628"/>
          <a:ext cx="954105" cy="13830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b="1" kern="1200" dirty="0" smtClean="0">
              <a:latin typeface="Vani" panose="020B0502040204020203" pitchFamily="34" charset="0"/>
              <a:cs typeface="Vani" panose="020B0502040204020203" pitchFamily="34" charset="0"/>
            </a:rPr>
            <a:t>Summer 2013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b="1" kern="1200" dirty="0" smtClean="0">
              <a:latin typeface="Vani" panose="020B0502040204020203" pitchFamily="34" charset="0"/>
              <a:cs typeface="Vani" panose="020B0502040204020203" pitchFamily="34" charset="0"/>
            </a:rPr>
            <a:t>Degradation continues: protective legislation delayed</a:t>
          </a:r>
          <a:endParaRPr lang="en-US" sz="1100" kern="1200" dirty="0"/>
        </a:p>
      </dsp:txBody>
      <dsp:txXfrm>
        <a:off x="4035190" y="436573"/>
        <a:ext cx="898215" cy="1327156"/>
      </dsp:txXfrm>
    </dsp:sp>
    <dsp:sp modelId="{50764010-02AC-4AEF-B5B7-5CAF369B02D0}">
      <dsp:nvSpPr>
        <dsp:cNvPr id="0" name=""/>
        <dsp:cNvSpPr/>
      </dsp:nvSpPr>
      <dsp:spPr>
        <a:xfrm>
          <a:off x="5056761" y="981842"/>
          <a:ext cx="202270" cy="23661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5056761" y="1029166"/>
        <a:ext cx="141589" cy="141970"/>
      </dsp:txXfrm>
    </dsp:sp>
    <dsp:sp modelId="{815C0ED7-E267-4A75-A1AC-6F3DD640AB99}">
      <dsp:nvSpPr>
        <dsp:cNvPr id="0" name=""/>
        <dsp:cNvSpPr/>
      </dsp:nvSpPr>
      <dsp:spPr>
        <a:xfrm>
          <a:off x="5342993" y="408628"/>
          <a:ext cx="954105" cy="13830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latin typeface="Vani" panose="020B0502040204020203" pitchFamily="34" charset="0"/>
              <a:cs typeface="Vani" panose="020B0502040204020203" pitchFamily="34" charset="0"/>
            </a:rPr>
            <a:t>Dec 2013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b="1" kern="1200" dirty="0" smtClean="0">
              <a:latin typeface="Vani" panose="020B0502040204020203" pitchFamily="34" charset="0"/>
              <a:cs typeface="Vani" panose="020B0502040204020203" pitchFamily="34" charset="0"/>
            </a:rPr>
            <a:t>Case </a:t>
          </a:r>
          <a:r>
            <a:rPr lang="en-US" sz="1100" b="1" kern="1200" dirty="0" smtClean="0">
              <a:latin typeface="Vani" panose="020B0502040204020203" pitchFamily="34" charset="0"/>
              <a:cs typeface="Vani" panose="020B0502040204020203" pitchFamily="34" charset="0"/>
            </a:rPr>
            <a:t>File opened </a:t>
          </a:r>
          <a:r>
            <a:rPr lang="en-GB" sz="1100" b="1" kern="1200" dirty="0" smtClean="0">
              <a:latin typeface="Vani" panose="020B0502040204020203" pitchFamily="34" charset="0"/>
              <a:cs typeface="Vani" panose="020B0502040204020203" pitchFamily="34" charset="0"/>
            </a:rPr>
            <a:t> at Standing Committee Meeting</a:t>
          </a:r>
          <a:endParaRPr lang="en-US" sz="1100" kern="1200" dirty="0"/>
        </a:p>
      </dsp:txBody>
      <dsp:txXfrm>
        <a:off x="5370938" y="436573"/>
        <a:ext cx="898215" cy="1327156"/>
      </dsp:txXfrm>
    </dsp:sp>
    <dsp:sp modelId="{308B1EC0-47B0-43F6-80D9-D5FFF4F852AE}">
      <dsp:nvSpPr>
        <dsp:cNvPr id="0" name=""/>
        <dsp:cNvSpPr/>
      </dsp:nvSpPr>
      <dsp:spPr>
        <a:xfrm rot="21542183">
          <a:off x="6368762" y="971334"/>
          <a:ext cx="151969" cy="23661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6368765" y="1019041"/>
        <a:ext cx="106378" cy="141970"/>
      </dsp:txXfrm>
    </dsp:sp>
    <dsp:sp modelId="{79222866-6606-4B1B-9802-6AE101D9FD28}">
      <dsp:nvSpPr>
        <dsp:cNvPr id="0" name=""/>
        <dsp:cNvSpPr/>
      </dsp:nvSpPr>
      <dsp:spPr>
        <a:xfrm>
          <a:off x="6583793" y="387758"/>
          <a:ext cx="954105" cy="13830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latin typeface="Vani" panose="020B0502040204020203" pitchFamily="34" charset="0"/>
              <a:cs typeface="Vani" panose="020B0502040204020203" pitchFamily="34" charset="0"/>
            </a:rPr>
            <a:t>Mar 2014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b="1" kern="1200" dirty="0" smtClean="0">
              <a:latin typeface="Vani" panose="020B0502040204020203" pitchFamily="34" charset="0"/>
              <a:cs typeface="Vani" panose="020B0502040204020203" pitchFamily="34" charset="0"/>
            </a:rPr>
            <a:t>EC</a:t>
          </a:r>
          <a:r>
            <a:rPr lang="en-US" sz="1100" b="1" kern="1200" dirty="0" smtClean="0">
              <a:latin typeface="Vani" panose="020B0502040204020203" pitchFamily="34" charset="0"/>
              <a:cs typeface="Vani" panose="020B0502040204020203" pitchFamily="34" charset="0"/>
            </a:rPr>
            <a:t> takes</a:t>
          </a:r>
          <a:r>
            <a:rPr lang="en-GB" sz="1100" b="1" kern="1200" dirty="0" smtClean="0">
              <a:latin typeface="Vani" panose="020B0502040204020203" pitchFamily="34" charset="0"/>
              <a:cs typeface="Vani" panose="020B0502040204020203" pitchFamily="34" charset="0"/>
            </a:rPr>
            <a:t> Greece to European Court of Justice </a:t>
          </a:r>
          <a:endParaRPr lang="en-US" sz="1100" kern="1200" dirty="0"/>
        </a:p>
      </dsp:txBody>
      <dsp:txXfrm>
        <a:off x="6611738" y="415703"/>
        <a:ext cx="898215" cy="13271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A7EDD3-2FD4-4819-9BFA-22BC7E7C0498}">
      <dsp:nvSpPr>
        <dsp:cNvPr id="0" name=""/>
        <dsp:cNvSpPr/>
      </dsp:nvSpPr>
      <dsp:spPr>
        <a:xfrm>
          <a:off x="3587" y="261143"/>
          <a:ext cx="1418218" cy="122875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b="1" kern="1200" dirty="0" smtClean="0">
              <a:latin typeface="Vani" panose="020B0502040204020203" pitchFamily="34" charset="0"/>
              <a:cs typeface="Vani" panose="020B0502040204020203" pitchFamily="34" charset="0"/>
            </a:rPr>
            <a:t>Jul 2014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>
              <a:latin typeface="Vani" panose="020B0502040204020203" pitchFamily="34" charset="0"/>
              <a:cs typeface="Vani" panose="020B0502040204020203" pitchFamily="34" charset="0"/>
            </a:rPr>
            <a:t>On-the-spot appraisal by Bern Convention experts</a:t>
          </a:r>
          <a:endParaRPr lang="en-US" sz="1000" b="1" kern="1200" dirty="0">
            <a:latin typeface="Vani" panose="020B0502040204020203" pitchFamily="34" charset="0"/>
            <a:cs typeface="Vani" panose="020B0502040204020203" pitchFamily="34" charset="0"/>
          </a:endParaRPr>
        </a:p>
      </dsp:txBody>
      <dsp:txXfrm>
        <a:off x="39576" y="297132"/>
        <a:ext cx="1346240" cy="1156780"/>
      </dsp:txXfrm>
    </dsp:sp>
    <dsp:sp modelId="{3F6D785C-8C25-415A-9A27-9A26AB94D401}">
      <dsp:nvSpPr>
        <dsp:cNvPr id="0" name=""/>
        <dsp:cNvSpPr/>
      </dsp:nvSpPr>
      <dsp:spPr>
        <a:xfrm>
          <a:off x="1523438" y="749497"/>
          <a:ext cx="215462" cy="252049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1523438" y="799907"/>
        <a:ext cx="150823" cy="151229"/>
      </dsp:txXfrm>
    </dsp:sp>
    <dsp:sp modelId="{BD48BC7C-2333-49B6-99BD-53F90707958B}">
      <dsp:nvSpPr>
        <dsp:cNvPr id="0" name=""/>
        <dsp:cNvSpPr/>
      </dsp:nvSpPr>
      <dsp:spPr>
        <a:xfrm>
          <a:off x="1828337" y="261143"/>
          <a:ext cx="1016330" cy="122875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>
              <a:latin typeface="Vani" panose="020B0502040204020203" pitchFamily="34" charset="0"/>
              <a:cs typeface="Vani" panose="020B0502040204020203" pitchFamily="34" charset="0"/>
            </a:rPr>
            <a:t>Dec 2014             </a:t>
          </a:r>
          <a:r>
            <a:rPr lang="en-US" sz="1000" b="1" kern="1200" dirty="0" err="1" smtClean="0">
              <a:latin typeface="Vani" panose="020B0502040204020203" pitchFamily="34" charset="0"/>
              <a:cs typeface="Vani" panose="020B0502040204020203" pitchFamily="34" charset="0"/>
            </a:rPr>
            <a:t>CoE</a:t>
          </a:r>
          <a:r>
            <a:rPr lang="en-US" sz="1000" b="1" kern="1200" dirty="0" smtClean="0">
              <a:latin typeface="Vani" panose="020B0502040204020203" pitchFamily="34" charset="0"/>
              <a:cs typeface="Vani" panose="020B0502040204020203" pitchFamily="34" charset="0"/>
            </a:rPr>
            <a:t>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>
              <a:latin typeface="Vani" panose="020B0502040204020203" pitchFamily="34" charset="0"/>
              <a:cs typeface="Vani" panose="020B0502040204020203" pitchFamily="34" charset="0"/>
            </a:rPr>
            <a:t>Appraisal Unanimously adopted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>
              <a:latin typeface="Vani" panose="020B0502040204020203" pitchFamily="34" charset="0"/>
              <a:cs typeface="Vani" panose="020B0502040204020203" pitchFamily="34" charset="0"/>
            </a:rPr>
            <a:t>Rec. No 174</a:t>
          </a:r>
          <a:endParaRPr lang="en-US" sz="1000" kern="1200" dirty="0"/>
        </a:p>
      </dsp:txBody>
      <dsp:txXfrm>
        <a:off x="1858104" y="290910"/>
        <a:ext cx="956796" cy="1169224"/>
      </dsp:txXfrm>
    </dsp:sp>
    <dsp:sp modelId="{936F57E1-44A6-4F26-A371-34E5F0E0E788}">
      <dsp:nvSpPr>
        <dsp:cNvPr id="0" name=""/>
        <dsp:cNvSpPr/>
      </dsp:nvSpPr>
      <dsp:spPr>
        <a:xfrm>
          <a:off x="2946301" y="749497"/>
          <a:ext cx="215462" cy="252049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2946301" y="799907"/>
        <a:ext cx="150823" cy="151229"/>
      </dsp:txXfrm>
    </dsp:sp>
    <dsp:sp modelId="{2AFFD1F5-83BE-4C23-BDA4-EC31359255BE}">
      <dsp:nvSpPr>
        <dsp:cNvPr id="0" name=""/>
        <dsp:cNvSpPr/>
      </dsp:nvSpPr>
      <dsp:spPr>
        <a:xfrm>
          <a:off x="3251200" y="261143"/>
          <a:ext cx="1275403" cy="122875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000" b="1" kern="1200" dirty="0" smtClean="0">
              <a:latin typeface="Vani" panose="020B0502040204020203" pitchFamily="34" charset="0"/>
              <a:cs typeface="Vani" panose="020B0502040204020203" pitchFamily="34" charset="0"/>
            </a:rPr>
            <a:t>Nov 2016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b="1" kern="1200" dirty="0" smtClean="0">
              <a:latin typeface="Vani" panose="020B0502040204020203" pitchFamily="34" charset="0"/>
              <a:cs typeface="Vani" panose="020B0502040204020203" pitchFamily="34" charset="0"/>
            </a:rPr>
            <a:t>Judgment of CJEU [C-504/14]: Greece failed to fulfil obligations under Directive 92/43/EC</a:t>
          </a:r>
          <a:endParaRPr lang="en-US" sz="1000" kern="1200" dirty="0"/>
        </a:p>
      </dsp:txBody>
      <dsp:txXfrm>
        <a:off x="3287189" y="297132"/>
        <a:ext cx="1203425" cy="1156780"/>
      </dsp:txXfrm>
    </dsp:sp>
    <dsp:sp modelId="{EDDADA7F-9B99-40A5-A454-A0B9EC0E4045}">
      <dsp:nvSpPr>
        <dsp:cNvPr id="0" name=""/>
        <dsp:cNvSpPr/>
      </dsp:nvSpPr>
      <dsp:spPr>
        <a:xfrm>
          <a:off x="4628236" y="749497"/>
          <a:ext cx="215462" cy="252049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4628236" y="799907"/>
        <a:ext cx="150823" cy="151229"/>
      </dsp:txXfrm>
    </dsp:sp>
    <dsp:sp modelId="{01910A2B-14AD-4AEE-B8E1-196ACC89EEF7}">
      <dsp:nvSpPr>
        <dsp:cNvPr id="0" name=""/>
        <dsp:cNvSpPr/>
      </dsp:nvSpPr>
      <dsp:spPr>
        <a:xfrm>
          <a:off x="4933135" y="261143"/>
          <a:ext cx="1688013" cy="122875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000" b="1" kern="1200" dirty="0" smtClean="0">
              <a:latin typeface="Vani" panose="020B0502040204020203" pitchFamily="34" charset="0"/>
              <a:cs typeface="Vani" panose="020B0502040204020203" pitchFamily="34" charset="0"/>
            </a:rPr>
            <a:t>Jul 2017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>
              <a:latin typeface="Vani" panose="020B0502040204020203" pitchFamily="34" charset="0"/>
              <a:cs typeface="Vani" panose="020B0502040204020203" pitchFamily="34" charset="0"/>
            </a:rPr>
            <a:t>Judgement of Council of State on Presidential Decree postponed till Ministry of Environment proves  follow-up of correct procedure</a:t>
          </a:r>
          <a:endParaRPr lang="en-US" sz="1000" kern="1200" dirty="0"/>
        </a:p>
      </dsp:txBody>
      <dsp:txXfrm>
        <a:off x="4969124" y="297132"/>
        <a:ext cx="1616035" cy="11567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5BF296F-2F8D-4C3B-AEAA-8BDEE21F06EB}" type="datetimeFigureOut">
              <a:rPr lang="el-GR"/>
              <a:pPr>
                <a:defRPr/>
              </a:pPr>
              <a:t>1/12/2019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l-G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l-G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23B34D3-2DDB-4B43-96F4-293C100DE10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68907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3B34D3-2DDB-4B43-96F4-293C100DE10E}" type="slidenum">
              <a:rPr lang="el-GR" smtClean="0"/>
              <a:pPr>
                <a:defRPr/>
              </a:pPr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65456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3B34D3-2DDB-4B43-96F4-293C100DE10E}" type="slidenum">
              <a:rPr lang="el-GR" smtClean="0"/>
              <a:pPr>
                <a:defRPr/>
              </a:pPr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473735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3B34D3-2DDB-4B43-96F4-293C100DE10E}" type="slidenum">
              <a:rPr lang="el-GR" smtClean="0"/>
              <a:pPr>
                <a:defRPr/>
              </a:pPr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451111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3B34D3-2DDB-4B43-96F4-293C100DE10E}" type="slidenum">
              <a:rPr lang="el-GR" smtClean="0"/>
              <a:pPr>
                <a:defRPr/>
              </a:pPr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8094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3B34D3-2DDB-4B43-96F4-293C100DE10E}" type="slidenum">
              <a:rPr lang="el-GR" smtClean="0"/>
              <a:pPr>
                <a:defRPr/>
              </a:pPr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487466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3B34D3-2DDB-4B43-96F4-293C100DE10E}" type="slidenum">
              <a:rPr lang="el-GR" smtClean="0"/>
              <a:pPr>
                <a:defRPr/>
              </a:pPr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624438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3B34D3-2DDB-4B43-96F4-293C100DE10E}" type="slidenum">
              <a:rPr lang="el-GR" smtClean="0"/>
              <a:pPr>
                <a:defRPr/>
              </a:pPr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824661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3B34D3-2DDB-4B43-96F4-293C100DE10E}" type="slidenum">
              <a:rPr lang="el-GR" smtClean="0"/>
              <a:pPr>
                <a:defRPr/>
              </a:pPr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837438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3B34D3-2DDB-4B43-96F4-293C100DE10E}" type="slidenum">
              <a:rPr lang="el-GR" smtClean="0"/>
              <a:pPr>
                <a:defRPr/>
              </a:pPr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3973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 for dir. in case of a question. data given for the core nesting area.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3B34D3-2DDB-4B43-96F4-293C100DE10E}" type="slidenum">
              <a:rPr lang="el-GR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317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3B34D3-2DDB-4B43-96F4-293C100DE10E}" type="slidenum">
              <a:rPr lang="el-GR" smtClean="0"/>
              <a:pPr>
                <a:defRPr/>
              </a:pPr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171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3B34D3-2DDB-4B43-96F4-293C100DE10E}" type="slidenum">
              <a:rPr lang="el-GR" smtClean="0"/>
              <a:pPr>
                <a:defRPr/>
              </a:pPr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90962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3B34D3-2DDB-4B43-96F4-293C100DE10E}" type="slidenum">
              <a:rPr lang="el-GR" smtClean="0"/>
              <a:pPr>
                <a:defRPr/>
              </a:pPr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0888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3B34D3-2DDB-4B43-96F4-293C100DE10E}" type="slidenum">
              <a:rPr lang="el-GR" smtClean="0"/>
              <a:pPr>
                <a:defRPr/>
              </a:pPr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21588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3B34D3-2DDB-4B43-96F4-293C100DE10E}" type="slidenum">
              <a:rPr lang="el-GR" smtClean="0"/>
              <a:pPr>
                <a:defRPr/>
              </a:pPr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0658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3B34D3-2DDB-4B43-96F4-293C100DE10E}" type="slidenum">
              <a:rPr lang="el-GR" smtClean="0"/>
              <a:pPr>
                <a:defRPr/>
              </a:pPr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221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3B34D3-2DDB-4B43-96F4-293C100DE10E}" type="slidenum">
              <a:rPr lang="el-GR" smtClean="0"/>
              <a:pPr>
                <a:defRPr/>
              </a:pPr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95445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4738CC-FA2A-4054-9B47-C72A7310E5C3}" type="datetimeFigureOut">
              <a:rPr lang="el-GR" smtClean="0"/>
              <a:pPr>
                <a:defRPr/>
              </a:pPr>
              <a:t>1/12/2019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A43454-1A15-48B2-BEE4-4F1DFD727FCC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18778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B5FF37-D849-44F9-B38E-605651C8982D}" type="datetimeFigureOut">
              <a:rPr lang="el-GR" smtClean="0"/>
              <a:pPr>
                <a:defRPr/>
              </a:pPr>
              <a:t>1/12/2019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68C3D9-2207-4B7B-B5E2-D2455EA23EA2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30979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E4BDFA-1AC5-4B84-BA56-6CE873608568}" type="datetimeFigureOut">
              <a:rPr lang="el-GR" smtClean="0"/>
              <a:pPr>
                <a:defRPr/>
              </a:pPr>
              <a:t>1/12/2019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C06604-C012-484F-B986-CF56274190C5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23758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4972F1-818C-4087-958A-A7B97199CDEB}" type="datetimeFigureOut">
              <a:rPr lang="el-GR" smtClean="0"/>
              <a:pPr>
                <a:defRPr/>
              </a:pPr>
              <a:t>1/12/2019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41B66B-4EA8-4D81-AAB9-5491C291FB03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0465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3038D6-F23A-47CD-9129-D10855C78A11}" type="datetimeFigureOut">
              <a:rPr lang="el-GR" smtClean="0"/>
              <a:pPr>
                <a:defRPr/>
              </a:pPr>
              <a:t>1/12/2019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CACB65-122C-4F4E-9E5B-165192BEB308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526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167D7A-D089-4490-A09F-7EA468D02EB2}" type="datetimeFigureOut">
              <a:rPr lang="el-GR" smtClean="0"/>
              <a:pPr>
                <a:defRPr/>
              </a:pPr>
              <a:t>1/12/2019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574EFE-471E-4AA2-B1D1-C06BB16FD6ED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0308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6D4E34-F92E-48B8-AA4D-64A1AA8FD925}" type="datetimeFigureOut">
              <a:rPr lang="el-GR" smtClean="0"/>
              <a:pPr>
                <a:defRPr/>
              </a:pPr>
              <a:t>1/12/2019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E1A6C1-2751-4B47-9F57-F6E637EF80C5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85090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949866-B1C6-4F54-81FF-9B6196E410DE}" type="datetimeFigureOut">
              <a:rPr lang="el-GR" smtClean="0"/>
              <a:pPr>
                <a:defRPr/>
              </a:pPr>
              <a:t>1/12/2019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566017-1F1B-4FC3-A0D1-CBA9517FDD6C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66381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D1A9A0-88F1-4F8E-94D5-6A9AFA3950AA}" type="datetimeFigureOut">
              <a:rPr lang="el-GR" smtClean="0"/>
              <a:pPr>
                <a:defRPr/>
              </a:pPr>
              <a:t>1/12/2019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E031A8-22D7-4636-9960-A8D5AA597C02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97097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6B4125-A1EC-4BA7-85CA-F742FBCE8055}" type="datetimeFigureOut">
              <a:rPr lang="el-GR" smtClean="0"/>
              <a:pPr>
                <a:defRPr/>
              </a:pPr>
              <a:t>1/12/2019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272169-E31B-4142-8B4A-7D1916F33F09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72717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89E559-1D85-4B26-A7D6-932DF130C1FF}" type="datetimeFigureOut">
              <a:rPr lang="el-GR" smtClean="0"/>
              <a:pPr>
                <a:defRPr/>
              </a:pPr>
              <a:t>1/12/2019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FA85BE-9FAD-46AA-B9BC-D4FBC1D3310C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86672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240CB6D-45D1-4764-828A-F26E91B9DD8A}" type="datetimeFigureOut">
              <a:rPr lang="el-GR" smtClean="0"/>
              <a:pPr>
                <a:defRPr/>
              </a:pPr>
              <a:t>1/12/2019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FB1BCEC-7C83-45D0-9528-B874E0ED060B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87748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8.jpe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png"/><Relationship Id="rId5" Type="http://schemas.openxmlformats.org/officeDocument/2006/relationships/image" Target="../media/image2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5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48063" y="-243408"/>
            <a:ext cx="9324528" cy="7101408"/>
            <a:chOff x="-465622" y="-375176"/>
            <a:chExt cx="9649072" cy="7208819"/>
          </a:xfrm>
        </p:grpSpPr>
        <p:pic>
          <p:nvPicPr>
            <p:cNvPr id="13" name="Picture 4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tx2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9pPr>
              <a:extLst/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7007" y="1226952"/>
            <a:ext cx="7772400" cy="288032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b="1" dirty="0">
                <a:latin typeface="Vani" panose="020B0502040204020203" pitchFamily="34" charset="0"/>
                <a:cs typeface="Vani" panose="020B0502040204020203" pitchFamily="34" charset="0"/>
              </a:rPr>
              <a:t>Agenda </a:t>
            </a:r>
            <a:r>
              <a:rPr lang="en-US" sz="4000" b="1" dirty="0" smtClean="0">
                <a:latin typeface="Vani" panose="020B0502040204020203" pitchFamily="34" charset="0"/>
                <a:cs typeface="Vani" panose="020B0502040204020203" pitchFamily="34" charset="0"/>
              </a:rPr>
              <a:t>Item 6.1:</a:t>
            </a:r>
            <a:r>
              <a:rPr lang="en-US" sz="3200" b="1" dirty="0" smtClean="0">
                <a:latin typeface="Vani" panose="020B0502040204020203" pitchFamily="34" charset="0"/>
                <a:cs typeface="Vani" panose="020B0502040204020203" pitchFamily="34" charset="0"/>
              </a:rPr>
              <a:t> Files opened</a:t>
            </a:r>
            <a:r>
              <a:rPr lang="en-US" sz="4400" dirty="0">
                <a:latin typeface="Vani" panose="020B0502040204020203" pitchFamily="34" charset="0"/>
                <a:cs typeface="Vani" panose="020B0502040204020203" pitchFamily="34" charset="0"/>
              </a:rPr>
              <a:t/>
            </a:r>
            <a:br>
              <a:rPr lang="en-US" sz="4400" dirty="0">
                <a:latin typeface="Vani" panose="020B0502040204020203" pitchFamily="34" charset="0"/>
                <a:cs typeface="Vani" panose="020B0502040204020203" pitchFamily="34" charset="0"/>
              </a:rPr>
            </a:br>
            <a:r>
              <a:rPr lang="en-US" sz="4000" dirty="0">
                <a:latin typeface="Vani" panose="020B0502040204020203" pitchFamily="34" charset="0"/>
                <a:cs typeface="Vani" panose="020B0502040204020203" pitchFamily="34" charset="0"/>
              </a:rPr>
              <a:t/>
            </a:r>
            <a:br>
              <a:rPr lang="en-US" sz="4000" dirty="0">
                <a:latin typeface="Vani" panose="020B0502040204020203" pitchFamily="34" charset="0"/>
                <a:cs typeface="Vani" panose="020B0502040204020203" pitchFamily="34" charset="0"/>
              </a:rPr>
            </a:br>
            <a:r>
              <a:rPr lang="en-US" sz="4000" dirty="0">
                <a:latin typeface="Vani" panose="020B0502040204020203" pitchFamily="34" charset="0"/>
                <a:cs typeface="Vani" panose="020B0502040204020203" pitchFamily="34" charset="0"/>
              </a:rPr>
              <a:t>Greece: Threats to Marine Turtles in Thines Kiparissias</a:t>
            </a:r>
            <a:endParaRPr lang="el-GR" sz="4000" dirty="0">
              <a:cs typeface="Vani" panose="020B0502040204020203" pitchFamily="34" charset="0"/>
            </a:endParaRPr>
          </a:p>
        </p:txBody>
      </p:sp>
      <p:pic>
        <p:nvPicPr>
          <p:cNvPr id="6" name="Picture 6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3173"/>
          <a:stretch>
            <a:fillRect/>
          </a:stretch>
        </p:blipFill>
        <p:spPr bwMode="auto">
          <a:xfrm>
            <a:off x="0" y="98764"/>
            <a:ext cx="2627784" cy="1095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ubtitle 2"/>
          <p:cNvSpPr txBox="1">
            <a:spLocks/>
          </p:cNvSpPr>
          <p:nvPr/>
        </p:nvSpPr>
        <p:spPr>
          <a:xfrm>
            <a:off x="934795" y="4581128"/>
            <a:ext cx="7416824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ni" panose="020B0502040204020203" pitchFamily="34" charset="0"/>
                <a:cs typeface="Vani" panose="020B0502040204020203" pitchFamily="34" charset="0"/>
              </a:rPr>
              <a:t>39</a:t>
            </a:r>
            <a:r>
              <a:rPr lang="en-US" sz="2400" baseline="30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ni" panose="020B0502040204020203" pitchFamily="34" charset="0"/>
                <a:cs typeface="Vani" panose="020B0502040204020203" pitchFamily="34" charset="0"/>
              </a:rPr>
              <a:t>th</a:t>
            </a: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ni" panose="020B0502040204020203" pitchFamily="34" charset="0"/>
                <a:cs typeface="Vani" panose="020B0502040204020203" pitchFamily="34" charset="0"/>
              </a:rPr>
              <a:t> 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ni" panose="020B0502040204020203" pitchFamily="34" charset="0"/>
                <a:cs typeface="Vani" panose="020B0502040204020203" pitchFamily="34" charset="0"/>
              </a:rPr>
              <a:t>Meeting of the Standing Committee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ni" panose="020B0502040204020203" pitchFamily="34" charset="0"/>
                <a:cs typeface="Vani" panose="020B0502040204020203" pitchFamily="34" charset="0"/>
              </a:rPr>
              <a:t>Bern </a:t>
            </a: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ni" panose="020B0502040204020203" pitchFamily="34" charset="0"/>
                <a:cs typeface="Vani" panose="020B0502040204020203" pitchFamily="34" charset="0"/>
              </a:rPr>
              <a:t>Convention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ani" panose="020B0502040204020203" pitchFamily="34" charset="0"/>
              <a:cs typeface="Vani" panose="020B0502040204020203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ni" panose="020B0502040204020203" pitchFamily="34" charset="0"/>
                <a:cs typeface="Vani" panose="020B0502040204020203" pitchFamily="34" charset="0"/>
              </a:rPr>
              <a:t>3-6 December 2019</a:t>
            </a:r>
            <a:endParaRPr lang="el-GR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965791" y="-27185"/>
            <a:ext cx="91723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1/19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58" y="161256"/>
            <a:ext cx="8963654" cy="669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3173"/>
          <a:stretch>
            <a:fillRect/>
          </a:stretch>
        </p:blipFill>
        <p:spPr bwMode="auto">
          <a:xfrm>
            <a:off x="7155892" y="6146081"/>
            <a:ext cx="1926854" cy="803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32309" y="4472806"/>
            <a:ext cx="51877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 smtClean="0">
              <a:latin typeface="Vani" panose="020B0502040204020203" pitchFamily="34" charset="0"/>
              <a:cs typeface="Vani" panose="020B0502040204020203" pitchFamily="34" charset="0"/>
            </a:endParaRP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0" y="0"/>
            <a:ext cx="8759217" cy="898906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  <a:effectLst/>
                <a:latin typeface="Vani" panose="020B0502040204020203"/>
                <a:cs typeface="Vani" panose="020B0502040204020203" pitchFamily="34" charset="0"/>
              </a:rPr>
              <a:t>Rec. No 174. Measure </a:t>
            </a:r>
            <a:r>
              <a:rPr lang="en-US" sz="2000" dirty="0" smtClean="0">
                <a:solidFill>
                  <a:schemeClr val="tx1"/>
                </a:solidFill>
                <a:effectLst/>
                <a:latin typeface="Vani" panose="020B0502040204020203"/>
                <a:cs typeface="Vani" panose="020B0502040204020203" pitchFamily="34" charset="0"/>
              </a:rPr>
              <a:t>No </a:t>
            </a:r>
            <a:r>
              <a:rPr lang="el-GR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Vani" panose="020B0502040204020203" pitchFamily="34" charset="0"/>
              </a:rPr>
              <a:t>6</a:t>
            </a:r>
            <a:r>
              <a:rPr lang="en-US" sz="2000" dirty="0" smtClean="0">
                <a:solidFill>
                  <a:schemeClr val="tx1"/>
                </a:solidFill>
                <a:effectLst/>
                <a:latin typeface="Vani" panose="020B0502040204020203"/>
                <a:cs typeface="Vani" panose="020B0502040204020203" pitchFamily="34" charset="0"/>
              </a:rPr>
              <a:t>: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  <a:effectLst/>
                <a:latin typeface="Vani" panose="020B0502040204020203"/>
                <a:cs typeface="Vani" panose="020B0502040204020203" pitchFamily="34" charset="0"/>
              </a:rPr>
              <a:t>Light Pollution reduction</a:t>
            </a:r>
            <a:endParaRPr lang="en-US" sz="2000" dirty="0">
              <a:solidFill>
                <a:schemeClr val="tx1"/>
              </a:solidFill>
              <a:effectLst/>
              <a:latin typeface="Vani" panose="020B0502040204020203"/>
              <a:cs typeface="Vani" panose="020B05020402040202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6405" y="6598139"/>
            <a:ext cx="1013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ani" panose="020B0502040204020203" pitchFamily="34" charset="0"/>
                <a:cs typeface="Vani" panose="020B0502040204020203" pitchFamily="34" charset="0"/>
              </a:rPr>
              <a:t>Survey </a:t>
            </a:r>
            <a:r>
              <a:rPr lang="en-US" sz="1200" dirty="0" smtClean="0">
                <a:latin typeface="Vani" panose="020B0502040204020203" pitchFamily="34" charset="0"/>
                <a:cs typeface="Vani" panose="020B0502040204020203" pitchFamily="34" charset="0"/>
              </a:rPr>
              <a:t>2019</a:t>
            </a:r>
            <a:endParaRPr lang="en-US" sz="1200" dirty="0">
              <a:latin typeface="Vani" panose="020B0502040204020203" pitchFamily="34" charset="0"/>
              <a:cs typeface="Vani" panose="020B05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2500" y="904601"/>
            <a:ext cx="7657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Vani" panose="020B0502040204020203"/>
              </a:rPr>
              <a:t>Despite the provisions of the Presidential Decree the situation has not improved. At </a:t>
            </a:r>
            <a:r>
              <a:rPr lang="en-US" sz="1400" b="1" dirty="0" err="1" smtClean="0">
                <a:solidFill>
                  <a:srgbClr val="FF0000"/>
                </a:solidFill>
                <a:latin typeface="Vani" panose="020B0502040204020203"/>
              </a:rPr>
              <a:t>Kalo</a:t>
            </a:r>
            <a:r>
              <a:rPr lang="en-US" sz="1400" b="1" dirty="0" smtClean="0">
                <a:solidFill>
                  <a:srgbClr val="FF0000"/>
                </a:solidFill>
                <a:latin typeface="Vani" panose="020B0502040204020203"/>
              </a:rPr>
              <a:t> Nero 65% of the nests were </a:t>
            </a:r>
            <a:r>
              <a:rPr lang="en-US" sz="1400" b="1" dirty="0" smtClean="0">
                <a:solidFill>
                  <a:srgbClr val="FF0000"/>
                </a:solidFill>
                <a:latin typeface="Vani" panose="020B0502040204020203"/>
              </a:rPr>
              <a:t>exposed to </a:t>
            </a:r>
            <a:r>
              <a:rPr lang="en-US" sz="1400" b="1" dirty="0" smtClean="0">
                <a:solidFill>
                  <a:srgbClr val="FF0000"/>
                </a:solidFill>
                <a:latin typeface="Vani" panose="020B0502040204020203"/>
              </a:rPr>
              <a:t>light </a:t>
            </a:r>
            <a:r>
              <a:rPr lang="en-US" sz="1400" b="1" dirty="0" smtClean="0">
                <a:solidFill>
                  <a:srgbClr val="FF0000"/>
                </a:solidFill>
                <a:latin typeface="Vani" panose="020B0502040204020203"/>
              </a:rPr>
              <a:t>pollution during the </a:t>
            </a:r>
            <a:r>
              <a:rPr lang="en-US" sz="1400" b="1" dirty="0" smtClean="0">
                <a:solidFill>
                  <a:srgbClr val="FF0000"/>
                </a:solidFill>
                <a:latin typeface="Vani" panose="020B0502040204020203"/>
              </a:rPr>
              <a:t>2019 nesting season</a:t>
            </a:r>
            <a:endParaRPr lang="en-US" sz="1400" b="1" dirty="0">
              <a:solidFill>
                <a:srgbClr val="FF0000"/>
              </a:solidFill>
              <a:latin typeface="Vani" panose="020B0502040204020203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501" y="3765844"/>
            <a:ext cx="35283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Vani" panose="020B0502040204020203"/>
              </a:rPr>
              <a:t>Intensive light pollution caused by public &amp; private lights </a:t>
            </a:r>
            <a:r>
              <a:rPr lang="en-US" sz="1400" b="1" dirty="0" smtClean="0">
                <a:solidFill>
                  <a:srgbClr val="FF0000"/>
                </a:solidFill>
                <a:latin typeface="Vani" panose="020B0502040204020203"/>
              </a:rPr>
              <a:t>(</a:t>
            </a:r>
            <a:r>
              <a:rPr lang="en-US" sz="1400" b="1" dirty="0" smtClean="0">
                <a:solidFill>
                  <a:srgbClr val="FF0000"/>
                </a:solidFill>
                <a:latin typeface="Vani" panose="020B0502040204020203"/>
              </a:rPr>
              <a:t>hotel</a:t>
            </a:r>
            <a:r>
              <a:rPr lang="en-US" sz="1400" b="1" dirty="0" smtClean="0">
                <a:solidFill>
                  <a:srgbClr val="FF0000"/>
                </a:solidFill>
                <a:latin typeface="Vani" panose="020B0502040204020203"/>
              </a:rPr>
              <a:t> platforms, </a:t>
            </a:r>
            <a:r>
              <a:rPr lang="en-US" sz="1400" b="1" dirty="0" smtClean="0">
                <a:solidFill>
                  <a:srgbClr val="FF0000"/>
                </a:solidFill>
                <a:latin typeface="Vani" panose="020B0502040204020203"/>
              </a:rPr>
              <a:t>restaurants &amp; </a:t>
            </a:r>
            <a:r>
              <a:rPr lang="en-US" sz="1400" b="1" dirty="0" smtClean="0">
                <a:solidFill>
                  <a:srgbClr val="FF0000"/>
                </a:solidFill>
                <a:latin typeface="Vani" panose="020B0502040204020203"/>
              </a:rPr>
              <a:t>bars next to the beach)</a:t>
            </a:r>
            <a:endParaRPr lang="en-US" sz="1400" b="1" dirty="0">
              <a:solidFill>
                <a:srgbClr val="FF0000"/>
              </a:solidFill>
              <a:latin typeface="Vani" panose="020B0502040204020203"/>
            </a:endParaRPr>
          </a:p>
        </p:txBody>
      </p:sp>
      <p:pic>
        <p:nvPicPr>
          <p:cNvPr id="25" name="Picture 2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3"/>
          <a:stretch/>
        </p:blipFill>
        <p:spPr bwMode="auto">
          <a:xfrm>
            <a:off x="395536" y="1412776"/>
            <a:ext cx="5143500" cy="1715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661" y="3201903"/>
            <a:ext cx="5143500" cy="1739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29" y="5028902"/>
            <a:ext cx="5143500" cy="156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7899749" y="24825"/>
            <a:ext cx="100860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10/19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14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258" y="-6293"/>
            <a:ext cx="9244701" cy="690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3173"/>
          <a:stretch>
            <a:fillRect/>
          </a:stretch>
        </p:blipFill>
        <p:spPr bwMode="auto">
          <a:xfrm>
            <a:off x="7181650" y="6097367"/>
            <a:ext cx="1926854" cy="803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06405" y="6598139"/>
            <a:ext cx="1013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ani" panose="020B0502040204020203" pitchFamily="34" charset="0"/>
                <a:cs typeface="Vani" panose="020B0502040204020203" pitchFamily="34" charset="0"/>
              </a:rPr>
              <a:t>Survey </a:t>
            </a:r>
            <a:r>
              <a:rPr lang="en-US" sz="1200" dirty="0" smtClean="0">
                <a:latin typeface="Vani" panose="020B0502040204020203" pitchFamily="34" charset="0"/>
                <a:cs typeface="Vani" panose="020B0502040204020203" pitchFamily="34" charset="0"/>
              </a:rPr>
              <a:t>2019</a:t>
            </a:r>
            <a:endParaRPr lang="en-US" sz="1200" dirty="0">
              <a:latin typeface="Vani" panose="020B0502040204020203" pitchFamily="34" charset="0"/>
              <a:cs typeface="Vani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46160" y="116632"/>
            <a:ext cx="35951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>
                <a:latin typeface="Vani" panose="020B0502040204020203" pitchFamily="34" charset="0"/>
                <a:cs typeface="Vani" panose="020B0502040204020203" pitchFamily="34" charset="0"/>
              </a:rPr>
              <a:t>Rec. No 174. Measure No </a:t>
            </a:r>
            <a:r>
              <a:rPr lang="el-GR" dirty="0">
                <a:latin typeface="Arial" panose="020B0604020202020204" pitchFamily="34" charset="0"/>
                <a:cs typeface="Vani" panose="020B0502040204020203" pitchFamily="34" charset="0"/>
              </a:rPr>
              <a:t>6</a:t>
            </a:r>
            <a:r>
              <a:rPr lang="en-US" dirty="0">
                <a:latin typeface="Vani" panose="020B0502040204020203" pitchFamily="34" charset="0"/>
                <a:cs typeface="Vani" panose="020B0502040204020203" pitchFamily="34" charset="0"/>
              </a:rPr>
              <a:t>: </a:t>
            </a:r>
            <a:endParaRPr lang="en-US" dirty="0" smtClean="0">
              <a:latin typeface="Vani" panose="020B0502040204020203" pitchFamily="34" charset="0"/>
              <a:cs typeface="Vani" panose="020B0502040204020203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dirty="0" smtClean="0">
                <a:latin typeface="Vani" panose="020B0502040204020203" pitchFamily="34" charset="0"/>
                <a:cs typeface="Vani" panose="020B0502040204020203" pitchFamily="34" charset="0"/>
              </a:rPr>
              <a:t>Further evidence of illegal actions</a:t>
            </a:r>
            <a:endParaRPr lang="en-US" dirty="0">
              <a:latin typeface="Vani" panose="020B0502040204020203" pitchFamily="34" charset="0"/>
              <a:cs typeface="Vani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99136" y="857758"/>
            <a:ext cx="39832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Vani" panose="020B0502040204020203"/>
                <a:ea typeface="Times New Roman" panose="02020603050405020304" pitchFamily="18" charset="0"/>
              </a:rPr>
              <a:t>Overnight camping along the beachfront and on the </a:t>
            </a:r>
            <a:r>
              <a:rPr lang="en-US" sz="1600" b="1" dirty="0" smtClean="0">
                <a:solidFill>
                  <a:srgbClr val="FF0000"/>
                </a:solidFill>
                <a:latin typeface="Vani" panose="020B0502040204020203"/>
                <a:ea typeface="Times New Roman" panose="02020603050405020304" pitchFamily="18" charset="0"/>
              </a:rPr>
              <a:t>beach</a:t>
            </a:r>
            <a:endParaRPr lang="en-US" sz="1600" b="1" dirty="0">
              <a:solidFill>
                <a:srgbClr val="FF0000"/>
              </a:solidFill>
              <a:latin typeface="Vani" panose="020B0502040204020203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1" r="7476" b="15351"/>
          <a:stretch/>
        </p:blipFill>
        <p:spPr>
          <a:xfrm>
            <a:off x="251520" y="1450569"/>
            <a:ext cx="4503133" cy="23762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1" b="21553"/>
          <a:stretch/>
        </p:blipFill>
        <p:spPr>
          <a:xfrm>
            <a:off x="251519" y="3851404"/>
            <a:ext cx="4503133" cy="20567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flipH="1">
            <a:off x="132644" y="857758"/>
            <a:ext cx="4853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Vani" panose="020B0502040204020203"/>
              </a:rPr>
              <a:t>Extensive presence of </a:t>
            </a:r>
            <a:r>
              <a:rPr lang="en-US" b="1" dirty="0" smtClean="0">
                <a:solidFill>
                  <a:srgbClr val="FF0000"/>
                </a:solidFill>
                <a:latin typeface="Vani" panose="020B0502040204020203"/>
              </a:rPr>
              <a:t>caravans &amp; shelters </a:t>
            </a:r>
            <a:r>
              <a:rPr lang="en-US" b="1" dirty="0" smtClean="0">
                <a:solidFill>
                  <a:srgbClr val="FF0000"/>
                </a:solidFill>
                <a:latin typeface="Vani" panose="020B0502040204020203"/>
              </a:rPr>
              <a:t>at </a:t>
            </a:r>
            <a:r>
              <a:rPr lang="en-US" b="1" dirty="0" err="1" smtClean="0">
                <a:solidFill>
                  <a:srgbClr val="FF0000"/>
                </a:solidFill>
                <a:latin typeface="Vani" panose="020B0502040204020203"/>
              </a:rPr>
              <a:t>Kalo</a:t>
            </a:r>
            <a:r>
              <a:rPr lang="en-US" b="1" dirty="0" smtClean="0">
                <a:solidFill>
                  <a:srgbClr val="FF0000"/>
                </a:solidFill>
                <a:latin typeface="Vani" panose="020B0502040204020203"/>
              </a:rPr>
              <a:t> Nero </a:t>
            </a:r>
            <a:r>
              <a:rPr lang="en-US" b="1" dirty="0" smtClean="0">
                <a:solidFill>
                  <a:srgbClr val="FF0000"/>
                </a:solidFill>
                <a:latin typeface="Vani" panose="020B0502040204020203"/>
              </a:rPr>
              <a:t>nesting </a:t>
            </a:r>
            <a:r>
              <a:rPr lang="en-US" b="1" dirty="0" smtClean="0">
                <a:solidFill>
                  <a:srgbClr val="FF0000"/>
                </a:solidFill>
                <a:latin typeface="Vani" panose="020B0502040204020203"/>
              </a:rPr>
              <a:t>beach</a:t>
            </a:r>
            <a:endParaRPr lang="en-US" b="1" dirty="0">
              <a:solidFill>
                <a:srgbClr val="FF0000"/>
              </a:solidFill>
              <a:latin typeface="Vani" panose="020B0502040204020203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049" y="1468357"/>
            <a:ext cx="3854941" cy="312085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18117" y="4302282"/>
            <a:ext cx="10081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ARCHELON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864253" y="45769"/>
            <a:ext cx="100860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11/19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39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5190" y="0"/>
            <a:ext cx="9244701" cy="6949135"/>
            <a:chOff x="-33767" y="-48714"/>
            <a:chExt cx="9244701" cy="6949135"/>
          </a:xfrm>
        </p:grpSpPr>
        <p:pic>
          <p:nvPicPr>
            <p:cNvPr id="7" name="Picture 4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767" y="-48714"/>
              <a:ext cx="9244701" cy="6906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405203" y="97858"/>
              <a:ext cx="8738797" cy="6802563"/>
              <a:chOff x="405203" y="97858"/>
              <a:chExt cx="8738797" cy="6802563"/>
            </a:xfrm>
          </p:grpSpPr>
          <p:pic>
            <p:nvPicPr>
              <p:cNvPr id="9" name="Picture 6" descr="\\Med-sbs\medasset-documents\Office Essentials\MEDASSET VISUAL IDENTITY\25 YEAR LOGO\LOGO HORIZONAL ENG rgb-01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33173"/>
              <a:stretch>
                <a:fillRect/>
              </a:stretch>
            </p:blipFill>
            <p:spPr bwMode="auto">
              <a:xfrm>
                <a:off x="7217146" y="6097367"/>
                <a:ext cx="1926854" cy="8030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Title 2"/>
              <p:cNvSpPr txBox="1">
                <a:spLocks/>
              </p:cNvSpPr>
              <p:nvPr/>
            </p:nvSpPr>
            <p:spPr>
              <a:xfrm>
                <a:off x="405203" y="97858"/>
                <a:ext cx="8257784" cy="1151119"/>
              </a:xfrm>
              <a:prstGeom prst="rect">
                <a:avLst/>
              </a:prstGeom>
            </p:spPr>
            <p:txBody>
              <a:bodyPr vert="horz" rtlCol="0" anchor="ctr">
                <a:normAutofit/>
                <a:scene3d>
                  <a:camera prst="orthographicFront"/>
                  <a:lightRig rig="soft" dir="t"/>
                </a:scene3d>
                <a:sp3d prstMaterial="softEdge">
                  <a:bevelT w="25400" h="25400"/>
                </a:sp3d>
              </a:bodyPr>
              <a:lstStyle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100" b="1" kern="1200">
                    <a:solidFill>
                      <a:schemeClr val="tx2"/>
                    </a:solidFill>
                    <a:effectLst>
                      <a:outerShdw blurRad="31750" dist="25400" dir="5400000" algn="tl" rotWithShape="0">
                        <a:srgbClr val="000000">
                          <a:alpha val="25000"/>
                        </a:srgbClr>
                      </a:outerShdw>
                    </a:effectLst>
                    <a:latin typeface="+mj-lt"/>
                    <a:ea typeface="+mj-ea"/>
                    <a:cs typeface="+mj-cs"/>
                  </a:defRPr>
                </a:lvl1pPr>
                <a:lvl2pPr algn="l" rtl="0" fontAlgn="base">
                  <a:spcBef>
                    <a:spcPct val="0"/>
                  </a:spcBef>
                  <a:spcAft>
                    <a:spcPct val="0"/>
                  </a:spcAft>
                  <a:defRPr sz="4100" b="1">
                    <a:solidFill>
                      <a:schemeClr val="tx2"/>
                    </a:solidFill>
                    <a:latin typeface="Arial" charset="0"/>
                  </a:defRPr>
                </a:lvl2pPr>
                <a:lvl3pPr algn="l" rtl="0" fontAlgn="base">
                  <a:spcBef>
                    <a:spcPct val="0"/>
                  </a:spcBef>
                  <a:spcAft>
                    <a:spcPct val="0"/>
                  </a:spcAft>
                  <a:defRPr sz="4100" b="1">
                    <a:solidFill>
                      <a:schemeClr val="tx2"/>
                    </a:solidFill>
                    <a:latin typeface="Arial" charset="0"/>
                  </a:defRPr>
                </a:lvl3pPr>
                <a:lvl4pPr algn="l" rtl="0" fontAlgn="base">
                  <a:spcBef>
                    <a:spcPct val="0"/>
                  </a:spcBef>
                  <a:spcAft>
                    <a:spcPct val="0"/>
                  </a:spcAft>
                  <a:defRPr sz="4100" b="1">
                    <a:solidFill>
                      <a:schemeClr val="tx2"/>
                    </a:solidFill>
                    <a:latin typeface="Arial" charset="0"/>
                  </a:defRPr>
                </a:lvl4pPr>
                <a:lvl5pPr algn="l" rtl="0" fontAlgn="base">
                  <a:spcBef>
                    <a:spcPct val="0"/>
                  </a:spcBef>
                  <a:spcAft>
                    <a:spcPct val="0"/>
                  </a:spcAft>
                  <a:defRPr sz="4100" b="1">
                    <a:solidFill>
                      <a:schemeClr val="tx2"/>
                    </a:solidFill>
                    <a:latin typeface="Arial" charset="0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100" b="1">
                    <a:solidFill>
                      <a:schemeClr val="tx2"/>
                    </a:solidFill>
                    <a:latin typeface="Arial" charset="0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100" b="1">
                    <a:solidFill>
                      <a:schemeClr val="tx2"/>
                    </a:solidFill>
                    <a:latin typeface="Arial" charset="0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100" b="1">
                    <a:solidFill>
                      <a:schemeClr val="tx2"/>
                    </a:solidFill>
                    <a:latin typeface="Arial" charset="0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100" b="1">
                    <a:solidFill>
                      <a:schemeClr val="tx2"/>
                    </a:solidFill>
                    <a:latin typeface="Arial" charset="0"/>
                  </a:defRPr>
                </a:lvl9pPr>
                <a:extLst/>
              </a:lstStyle>
              <a:p>
                <a:pPr algn="ctr" fontAlgn="auto">
                  <a:spcAft>
                    <a:spcPts val="0"/>
                  </a:spcAft>
                  <a:defRPr/>
                </a:pPr>
                <a:endParaRPr lang="el-GR" sz="2000" dirty="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" name="TextBox 13"/>
          <p:cNvSpPr txBox="1"/>
          <p:nvPr/>
        </p:nvSpPr>
        <p:spPr>
          <a:xfrm>
            <a:off x="85217" y="6498894"/>
            <a:ext cx="10230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Vani" panose="020B0502040204020203" pitchFamily="34" charset="0"/>
                <a:cs typeface="Vani" panose="020B0502040204020203" pitchFamily="34" charset="0"/>
              </a:rPr>
              <a:t>Survey 2019</a:t>
            </a:r>
            <a:endParaRPr lang="en-US" sz="1200" dirty="0">
              <a:latin typeface="Vani" panose="020B0502040204020203" pitchFamily="34" charset="0"/>
              <a:cs typeface="Vani" panose="020B05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31"/>
          <a:stretch/>
        </p:blipFill>
        <p:spPr>
          <a:xfrm>
            <a:off x="98091" y="842396"/>
            <a:ext cx="4369070" cy="2486092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3367050" y="1895129"/>
            <a:ext cx="0" cy="43262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799098" y="1958156"/>
            <a:ext cx="0" cy="43262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02754" y="2139084"/>
            <a:ext cx="0" cy="4326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350826" y="2139084"/>
            <a:ext cx="0" cy="43262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288945" y="1982474"/>
            <a:ext cx="0" cy="43262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2"/>
          <p:cNvSpPr txBox="1">
            <a:spLocks/>
          </p:cNvSpPr>
          <p:nvPr/>
        </p:nvSpPr>
        <p:spPr>
          <a:xfrm>
            <a:off x="155889" y="116632"/>
            <a:ext cx="796343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  <a:effectLst/>
                <a:latin typeface="Vani" panose="020B0502040204020203" pitchFamily="34" charset="0"/>
                <a:cs typeface="Vani" panose="020B0502040204020203" pitchFamily="34" charset="0"/>
              </a:rPr>
              <a:t>Rec. No 174. Measure </a:t>
            </a:r>
            <a:r>
              <a:rPr lang="en-US" sz="2000" dirty="0" smtClean="0">
                <a:solidFill>
                  <a:schemeClr val="tx1"/>
                </a:solidFill>
                <a:effectLst/>
                <a:latin typeface="Vani" panose="020B0502040204020203" pitchFamily="34" charset="0"/>
                <a:cs typeface="Vani" panose="020B0502040204020203" pitchFamily="34" charset="0"/>
              </a:rPr>
              <a:t>No </a:t>
            </a:r>
            <a:r>
              <a:rPr lang="en-GB" sz="2000" dirty="0">
                <a:solidFill>
                  <a:schemeClr val="tx1"/>
                </a:solidFill>
                <a:effectLst/>
                <a:latin typeface="Vani" panose="020B0502040204020203" pitchFamily="34" charset="0"/>
                <a:cs typeface="Vani" panose="020B0502040204020203" pitchFamily="34" charset="0"/>
              </a:rPr>
              <a:t>7</a:t>
            </a:r>
            <a:r>
              <a:rPr lang="en-US" sz="2000" dirty="0">
                <a:solidFill>
                  <a:schemeClr val="tx1"/>
                </a:solidFill>
                <a:effectLst/>
                <a:latin typeface="Vani" panose="020B0502040204020203" pitchFamily="34" charset="0"/>
                <a:cs typeface="Vani" panose="020B0502040204020203" pitchFamily="34" charset="0"/>
              </a:rPr>
              <a:t>: </a:t>
            </a:r>
            <a:endParaRPr lang="en-US" sz="2000" dirty="0" smtClean="0">
              <a:solidFill>
                <a:schemeClr val="tx1"/>
              </a:solidFill>
              <a:effectLst/>
              <a:latin typeface="Vani" panose="020B0502040204020203" pitchFamily="34" charset="0"/>
              <a:cs typeface="Vani" panose="020B0502040204020203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  <a:effectLst/>
                <a:latin typeface="Vani" panose="020B0502040204020203" pitchFamily="34" charset="0"/>
                <a:cs typeface="Vani" panose="020B0502040204020203" pitchFamily="34" charset="0"/>
              </a:rPr>
              <a:t>Beach Equipment management </a:t>
            </a:r>
            <a:endParaRPr lang="el-GR" sz="2000" dirty="0">
              <a:solidFill>
                <a:schemeClr val="tx1"/>
              </a:solidFill>
              <a:effectLst/>
              <a:latin typeface="Arial" panose="020B0604020202020204" pitchFamily="34" charset="0"/>
              <a:cs typeface="Vani" panose="020B0502040204020203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el-GR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3374" y="329778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Vani" panose="020B0502040204020203" pitchFamily="34" charset="0"/>
                <a:cs typeface="Vani" panose="020B0502040204020203" pitchFamily="34" charset="0"/>
              </a:rPr>
              <a:t>Illegal platforms &amp; beach furniture completely cover nesting areas in </a:t>
            </a:r>
            <a:r>
              <a:rPr lang="en-US" sz="1400" b="1" dirty="0" err="1">
                <a:solidFill>
                  <a:srgbClr val="FF0000"/>
                </a:solidFill>
                <a:latin typeface="Vani" panose="020B0502040204020203" pitchFamily="34" charset="0"/>
                <a:cs typeface="Vani" panose="020B0502040204020203" pitchFamily="34" charset="0"/>
              </a:rPr>
              <a:t>Kalo</a:t>
            </a:r>
            <a:r>
              <a:rPr lang="en-US" sz="1400" b="1" dirty="0">
                <a:solidFill>
                  <a:srgbClr val="FF0000"/>
                </a:solidFill>
                <a:latin typeface="Vani" panose="020B0502040204020203" pitchFamily="34" charset="0"/>
                <a:cs typeface="Vani" panose="020B0502040204020203" pitchFamily="34" charset="0"/>
              </a:rPr>
              <a:t> Nero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952" y="2951332"/>
            <a:ext cx="3327833" cy="24958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21322" y="5488866"/>
            <a:ext cx="33488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Vani" panose="020B0502040204020203" pitchFamily="34" charset="0"/>
                <a:cs typeface="Vani" panose="020B0502040204020203" pitchFamily="34" charset="0"/>
              </a:rPr>
              <a:t>Canteens on the nesting </a:t>
            </a:r>
            <a:r>
              <a:rPr lang="en-US" sz="1400" b="1" dirty="0" smtClean="0">
                <a:solidFill>
                  <a:srgbClr val="FF0000"/>
                </a:solidFill>
                <a:latin typeface="Vani" panose="020B0502040204020203" pitchFamily="34" charset="0"/>
                <a:cs typeface="Vani" panose="020B0502040204020203" pitchFamily="34" charset="0"/>
              </a:rPr>
              <a:t>beach and cars</a:t>
            </a:r>
            <a:endParaRPr lang="en-US" sz="1400" b="1" dirty="0">
              <a:solidFill>
                <a:srgbClr val="FF0000"/>
              </a:solidFill>
              <a:latin typeface="Vani" panose="020B0502040204020203" pitchFamily="34" charset="0"/>
              <a:cs typeface="Vani" panose="020B0502040204020203" pitchFamily="34" charset="0"/>
            </a:endParaRPr>
          </a:p>
        </p:txBody>
      </p:sp>
      <p:pic>
        <p:nvPicPr>
          <p:cNvPr id="21" name="Picture 20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8" b="6723"/>
          <a:stretch/>
        </p:blipFill>
        <p:spPr bwMode="auto">
          <a:xfrm>
            <a:off x="93389" y="3861278"/>
            <a:ext cx="4473211" cy="14673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/>
          <p:cNvSpPr/>
          <p:nvPr/>
        </p:nvSpPr>
        <p:spPr>
          <a:xfrm>
            <a:off x="-3374" y="5347375"/>
            <a:ext cx="47193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Vani" panose="020B0502040204020203"/>
                <a:cs typeface="Vani" panose="020B0502040204020203" pitchFamily="34" charset="0"/>
              </a:rPr>
              <a:t>Beach furniture not removed at night. ARCHELON recorded more than 41,000 cases of sunbeds not being removed in summer 2019</a:t>
            </a:r>
            <a:endParaRPr lang="en-US" sz="1600" b="1" dirty="0">
              <a:solidFill>
                <a:srgbClr val="FF0000"/>
              </a:solidFill>
              <a:latin typeface="Vani" panose="020B0502040204020203"/>
              <a:cs typeface="Vani" panose="020B0502040204020203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032" y="861300"/>
            <a:ext cx="4233753" cy="209003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5538265" y="1114349"/>
            <a:ext cx="2051103" cy="14153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6676908" y="2139084"/>
            <a:ext cx="1135452" cy="193798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933535" y="2678079"/>
            <a:ext cx="10081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ARCHELON</a:t>
            </a:r>
            <a:endParaRPr lang="en-US" sz="900" b="1" dirty="0"/>
          </a:p>
        </p:txBody>
      </p:sp>
      <p:sp>
        <p:nvSpPr>
          <p:cNvPr id="25" name="Rectangle 24"/>
          <p:cNvSpPr/>
          <p:nvPr/>
        </p:nvSpPr>
        <p:spPr>
          <a:xfrm>
            <a:off x="7864253" y="45769"/>
            <a:ext cx="100860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12/19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752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3173"/>
          <a:stretch>
            <a:fillRect/>
          </a:stretch>
        </p:blipFill>
        <p:spPr bwMode="auto">
          <a:xfrm>
            <a:off x="7168078" y="6176823"/>
            <a:ext cx="2007613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2"/>
          <p:cNvSpPr txBox="1">
            <a:spLocks/>
          </p:cNvSpPr>
          <p:nvPr/>
        </p:nvSpPr>
        <p:spPr>
          <a:xfrm>
            <a:off x="391664" y="0"/>
            <a:ext cx="8257784" cy="1151119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  <a:effectLst/>
                <a:latin typeface="Vani" panose="020B0502040204020203" pitchFamily="34" charset="0"/>
                <a:cs typeface="Vani" panose="020B0502040204020203" pitchFamily="34" charset="0"/>
              </a:rPr>
              <a:t>Rec. No 174. Measure </a:t>
            </a:r>
            <a:r>
              <a:rPr lang="en-US" sz="2000" dirty="0" smtClean="0">
                <a:solidFill>
                  <a:schemeClr val="tx1"/>
                </a:solidFill>
                <a:effectLst/>
                <a:latin typeface="Vani" panose="020B0502040204020203" pitchFamily="34" charset="0"/>
                <a:cs typeface="Vani" panose="020B0502040204020203" pitchFamily="34" charset="0"/>
              </a:rPr>
              <a:t>No </a:t>
            </a:r>
            <a:r>
              <a:rPr lang="en-GB" sz="2000" dirty="0">
                <a:solidFill>
                  <a:schemeClr val="tx1"/>
                </a:solidFill>
                <a:effectLst/>
                <a:latin typeface="Vani" panose="020B0502040204020203" pitchFamily="34" charset="0"/>
                <a:cs typeface="Vani" panose="020B0502040204020203" pitchFamily="34" charset="0"/>
              </a:rPr>
              <a:t>9</a:t>
            </a:r>
            <a:r>
              <a:rPr lang="en-US" sz="2000" dirty="0">
                <a:solidFill>
                  <a:schemeClr val="tx1"/>
                </a:solidFill>
                <a:effectLst/>
                <a:latin typeface="Vani" panose="020B0502040204020203" pitchFamily="34" charset="0"/>
                <a:cs typeface="Vani" panose="020B0502040204020203" pitchFamily="34" charset="0"/>
              </a:rPr>
              <a:t>:</a:t>
            </a:r>
            <a:br>
              <a:rPr lang="en-US" sz="2000" dirty="0">
                <a:solidFill>
                  <a:schemeClr val="tx1"/>
                </a:solidFill>
                <a:effectLst/>
                <a:latin typeface="Vani" panose="020B0502040204020203" pitchFamily="34" charset="0"/>
                <a:cs typeface="Vani" panose="020B0502040204020203" pitchFamily="34" charset="0"/>
              </a:rPr>
            </a:br>
            <a:r>
              <a:rPr lang="en-US" sz="2000" dirty="0" smtClean="0">
                <a:solidFill>
                  <a:schemeClr val="tx1"/>
                </a:solidFill>
                <a:effectLst/>
                <a:latin typeface="Vani" panose="020B0502040204020203" pitchFamily="34" charset="0"/>
                <a:cs typeface="Vani" panose="020B0502040204020203" pitchFamily="34" charset="0"/>
              </a:rPr>
              <a:t>Further construction outside the urban-planning areas</a:t>
            </a:r>
            <a:endParaRPr lang="el-GR" sz="2000" dirty="0">
              <a:solidFill>
                <a:schemeClr val="tx1"/>
              </a:solidFill>
              <a:effectLst/>
              <a:latin typeface="Arial" panose="020B0604020202020204" pitchFamily="34" charset="0"/>
              <a:cs typeface="Vani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25713" y="6573348"/>
            <a:ext cx="1013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ani" panose="020B0502040204020203" pitchFamily="34" charset="0"/>
                <a:cs typeface="Vani" panose="020B0502040204020203" pitchFamily="34" charset="0"/>
              </a:rPr>
              <a:t>Survey </a:t>
            </a:r>
            <a:r>
              <a:rPr lang="en-US" sz="1200" dirty="0" smtClean="0">
                <a:latin typeface="Vani" panose="020B0502040204020203" pitchFamily="34" charset="0"/>
                <a:cs typeface="Vani" panose="020B0502040204020203" pitchFamily="34" charset="0"/>
              </a:rPr>
              <a:t>2019</a:t>
            </a:r>
            <a:endParaRPr lang="en-US" sz="1200" dirty="0">
              <a:latin typeface="Vani" panose="020B0502040204020203" pitchFamily="34" charset="0"/>
              <a:cs typeface="Vani" panose="020B050204020402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312" y="1014165"/>
            <a:ext cx="8964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1600" b="1" dirty="0" smtClean="0">
                <a:latin typeface="Vani" panose="020B0502040204020203" pitchFamily="34" charset="0"/>
                <a:cs typeface="Vani" panose="020B0502040204020203" pitchFamily="34" charset="0"/>
              </a:rPr>
              <a:t>Although the Presidential </a:t>
            </a:r>
            <a:r>
              <a:rPr lang="en-US" sz="1600" b="1" dirty="0">
                <a:latin typeface="Vani" panose="020B0502040204020203" pitchFamily="34" charset="0"/>
                <a:cs typeface="Vani" panose="020B0502040204020203" pitchFamily="34" charset="0"/>
              </a:rPr>
              <a:t>Decree </a:t>
            </a:r>
            <a:r>
              <a:rPr lang="en-US" sz="1600" b="1" dirty="0">
                <a:solidFill>
                  <a:srgbClr val="FF0000"/>
                </a:solidFill>
                <a:latin typeface="Vani" panose="020B0502040204020203" pitchFamily="34" charset="0"/>
                <a:cs typeface="Vani" panose="020B0502040204020203" pitchFamily="34" charset="0"/>
              </a:rPr>
              <a:t>does not allow the expansion of settlements </a:t>
            </a:r>
            <a:r>
              <a:rPr lang="en-US" sz="1600" b="1" dirty="0" smtClean="0">
                <a:solidFill>
                  <a:srgbClr val="FF0000"/>
                </a:solidFill>
                <a:latin typeface="Vani" panose="020B0502040204020203" pitchFamily="34" charset="0"/>
                <a:cs typeface="Vani" panose="020B0502040204020203" pitchFamily="34" charset="0"/>
              </a:rPr>
              <a:t>into Nature </a:t>
            </a:r>
            <a:r>
              <a:rPr lang="en-US" sz="1600" b="1" dirty="0">
                <a:solidFill>
                  <a:srgbClr val="FF0000"/>
                </a:solidFill>
                <a:latin typeface="Vani" panose="020B0502040204020203" pitchFamily="34" charset="0"/>
                <a:cs typeface="Vani" panose="020B0502040204020203" pitchFamily="34" charset="0"/>
              </a:rPr>
              <a:t>Protection </a:t>
            </a:r>
            <a:r>
              <a:rPr lang="en-US" sz="1600" b="1" dirty="0" smtClean="0">
                <a:solidFill>
                  <a:srgbClr val="FF0000"/>
                </a:solidFill>
                <a:latin typeface="Vani" panose="020B0502040204020203" pitchFamily="34" charset="0"/>
                <a:cs typeface="Vani" panose="020B0502040204020203" pitchFamily="34" charset="0"/>
              </a:rPr>
              <a:t>Areas, during 2019 two new </a:t>
            </a:r>
            <a:r>
              <a:rPr lang="en-US" sz="1600" b="1" dirty="0" smtClean="0">
                <a:solidFill>
                  <a:srgbClr val="FF0000"/>
                </a:solidFill>
                <a:latin typeface="Vani" panose="020B0502040204020203"/>
                <a:ea typeface="Calibri" panose="020F0502020204030204" pitchFamily="34" charset="0"/>
                <a:cs typeface="Times New Roman" panose="02020603050405020304" pitchFamily="18" charset="0"/>
              </a:rPr>
              <a:t>constructions </a:t>
            </a:r>
            <a:r>
              <a:rPr lang="en-US" sz="1600" b="1" dirty="0">
                <a:solidFill>
                  <a:srgbClr val="FF0000"/>
                </a:solidFill>
                <a:latin typeface="Vani" panose="020B0502040204020203"/>
                <a:ea typeface="Calibri" panose="020F0502020204030204" pitchFamily="34" charset="0"/>
                <a:cs typeface="Times New Roman" panose="02020603050405020304" pitchFamily="18" charset="0"/>
              </a:rPr>
              <a:t>were observed at </a:t>
            </a:r>
            <a:r>
              <a:rPr lang="en-US" sz="1600" b="1" dirty="0" err="1">
                <a:solidFill>
                  <a:srgbClr val="FF0000"/>
                </a:solidFill>
                <a:latin typeface="Vani" panose="020B0502040204020203"/>
                <a:ea typeface="Calibri" panose="020F0502020204030204" pitchFamily="34" charset="0"/>
                <a:cs typeface="Times New Roman" panose="02020603050405020304" pitchFamily="18" charset="0"/>
              </a:rPr>
              <a:t>Vounaki</a:t>
            </a:r>
            <a:r>
              <a:rPr lang="en-US" sz="1600" b="1" dirty="0">
                <a:solidFill>
                  <a:srgbClr val="FF0000"/>
                </a:solidFill>
                <a:latin typeface="Vani" panose="020B0502040204020203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sz="1600" b="1" dirty="0" err="1">
                <a:solidFill>
                  <a:srgbClr val="FF0000"/>
                </a:solidFill>
                <a:latin typeface="Vani" panose="020B0502040204020203"/>
                <a:ea typeface="Calibri" panose="020F0502020204030204" pitchFamily="34" charset="0"/>
                <a:cs typeface="Times New Roman" panose="02020603050405020304" pitchFamily="18" charset="0"/>
              </a:rPr>
              <a:t>Agiannakis</a:t>
            </a:r>
            <a:r>
              <a:rPr lang="en-US" sz="1600" b="1" dirty="0">
                <a:solidFill>
                  <a:srgbClr val="FF0000"/>
                </a:solidFill>
                <a:latin typeface="Vani" panose="020B0502040204020203"/>
                <a:ea typeface="Calibri" panose="020F0502020204030204" pitchFamily="34" charset="0"/>
                <a:cs typeface="Times New Roman" panose="02020603050405020304" pitchFamily="18" charset="0"/>
              </a:rPr>
              <a:t> Beach </a:t>
            </a:r>
            <a:endParaRPr lang="el-GR" sz="1600" b="1" dirty="0">
              <a:solidFill>
                <a:srgbClr val="FF0000"/>
              </a:solidFill>
            </a:endParaRPr>
          </a:p>
          <a:p>
            <a:pPr algn="just">
              <a:spcAft>
                <a:spcPts val="600"/>
              </a:spcAft>
            </a:pPr>
            <a:endParaRPr lang="en-US" sz="1600" b="1" dirty="0" smtClean="0">
              <a:solidFill>
                <a:srgbClr val="FF0000"/>
              </a:solidFill>
              <a:latin typeface="Vani" panose="020B0502040204020203" pitchFamily="34" charset="0"/>
              <a:cs typeface="Vani" panose="020B0502040204020203" pitchFamily="34" charset="0"/>
            </a:endParaRPr>
          </a:p>
          <a:p>
            <a:pPr algn="just">
              <a:spcAft>
                <a:spcPts val="600"/>
              </a:spcAft>
            </a:pPr>
            <a:endParaRPr lang="en-US" sz="1600" b="1" dirty="0" smtClean="0">
              <a:solidFill>
                <a:srgbClr val="FF0000"/>
              </a:solidFill>
              <a:latin typeface="Vani" panose="020B0502040204020203" pitchFamily="34" charset="0"/>
              <a:cs typeface="Vani" panose="020B05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1" b="12201"/>
          <a:stretch/>
        </p:blipFill>
        <p:spPr>
          <a:xfrm>
            <a:off x="4520556" y="2256140"/>
            <a:ext cx="4283968" cy="21253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556" y="4466374"/>
            <a:ext cx="2715740" cy="18042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26091"/>
            <a:ext cx="4110508" cy="258058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2771800" y="3741718"/>
            <a:ext cx="2088232" cy="152203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5423" y="2444916"/>
            <a:ext cx="10081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ARCHELON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64253" y="45769"/>
            <a:ext cx="100860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13/19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7696" y="0"/>
            <a:ext cx="9181696" cy="6906714"/>
            <a:chOff x="-33767" y="-48714"/>
            <a:chExt cx="9244701" cy="6906714"/>
          </a:xfrm>
        </p:grpSpPr>
        <p:pic>
          <p:nvPicPr>
            <p:cNvPr id="9" name="Picture 4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767" y="-48714"/>
              <a:ext cx="9244701" cy="6906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 9"/>
            <p:cNvGrpSpPr/>
            <p:nvPr/>
          </p:nvGrpSpPr>
          <p:grpSpPr>
            <a:xfrm>
              <a:off x="405203" y="97858"/>
              <a:ext cx="8658246" cy="6760142"/>
              <a:chOff x="405203" y="97858"/>
              <a:chExt cx="8658246" cy="6760142"/>
            </a:xfrm>
          </p:grpSpPr>
          <p:pic>
            <p:nvPicPr>
              <p:cNvPr id="11" name="Picture 6" descr="\\Med-sbs\medasset-documents\Office Essentials\MEDASSET VISUAL IDENTITY\25 YEAR LOGO\LOGO HORIZONAL ENG rgb-01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33173"/>
              <a:stretch>
                <a:fillRect/>
              </a:stretch>
            </p:blipFill>
            <p:spPr bwMode="auto">
              <a:xfrm>
                <a:off x="7210323" y="6085674"/>
                <a:ext cx="1853126" cy="772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Title 2"/>
              <p:cNvSpPr txBox="1">
                <a:spLocks/>
              </p:cNvSpPr>
              <p:nvPr/>
            </p:nvSpPr>
            <p:spPr>
              <a:xfrm>
                <a:off x="405203" y="97858"/>
                <a:ext cx="8257784" cy="1151119"/>
              </a:xfrm>
              <a:prstGeom prst="rect">
                <a:avLst/>
              </a:prstGeom>
            </p:spPr>
            <p:txBody>
              <a:bodyPr vert="horz" rtlCol="0" anchor="ctr">
                <a:normAutofit/>
                <a:scene3d>
                  <a:camera prst="orthographicFront"/>
                  <a:lightRig rig="soft" dir="t"/>
                </a:scene3d>
                <a:sp3d prstMaterial="softEdge">
                  <a:bevelT w="25400" h="25400"/>
                </a:sp3d>
              </a:bodyPr>
              <a:lstStyle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100" b="1" kern="1200">
                    <a:solidFill>
                      <a:schemeClr val="tx2"/>
                    </a:solidFill>
                    <a:effectLst>
                      <a:outerShdw blurRad="31750" dist="25400" dir="5400000" algn="tl" rotWithShape="0">
                        <a:srgbClr val="000000">
                          <a:alpha val="25000"/>
                        </a:srgbClr>
                      </a:outerShdw>
                    </a:effectLst>
                    <a:latin typeface="+mj-lt"/>
                    <a:ea typeface="+mj-ea"/>
                    <a:cs typeface="+mj-cs"/>
                  </a:defRPr>
                </a:lvl1pPr>
                <a:lvl2pPr algn="l" rtl="0" fontAlgn="base">
                  <a:spcBef>
                    <a:spcPct val="0"/>
                  </a:spcBef>
                  <a:spcAft>
                    <a:spcPct val="0"/>
                  </a:spcAft>
                  <a:defRPr sz="4100" b="1">
                    <a:solidFill>
                      <a:schemeClr val="tx2"/>
                    </a:solidFill>
                    <a:latin typeface="Arial" charset="0"/>
                  </a:defRPr>
                </a:lvl2pPr>
                <a:lvl3pPr algn="l" rtl="0" fontAlgn="base">
                  <a:spcBef>
                    <a:spcPct val="0"/>
                  </a:spcBef>
                  <a:spcAft>
                    <a:spcPct val="0"/>
                  </a:spcAft>
                  <a:defRPr sz="4100" b="1">
                    <a:solidFill>
                      <a:schemeClr val="tx2"/>
                    </a:solidFill>
                    <a:latin typeface="Arial" charset="0"/>
                  </a:defRPr>
                </a:lvl3pPr>
                <a:lvl4pPr algn="l" rtl="0" fontAlgn="base">
                  <a:spcBef>
                    <a:spcPct val="0"/>
                  </a:spcBef>
                  <a:spcAft>
                    <a:spcPct val="0"/>
                  </a:spcAft>
                  <a:defRPr sz="4100" b="1">
                    <a:solidFill>
                      <a:schemeClr val="tx2"/>
                    </a:solidFill>
                    <a:latin typeface="Arial" charset="0"/>
                  </a:defRPr>
                </a:lvl4pPr>
                <a:lvl5pPr algn="l" rtl="0" fontAlgn="base">
                  <a:spcBef>
                    <a:spcPct val="0"/>
                  </a:spcBef>
                  <a:spcAft>
                    <a:spcPct val="0"/>
                  </a:spcAft>
                  <a:defRPr sz="4100" b="1">
                    <a:solidFill>
                      <a:schemeClr val="tx2"/>
                    </a:solidFill>
                    <a:latin typeface="Arial" charset="0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100" b="1">
                    <a:solidFill>
                      <a:schemeClr val="tx2"/>
                    </a:solidFill>
                    <a:latin typeface="Arial" charset="0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100" b="1">
                    <a:solidFill>
                      <a:schemeClr val="tx2"/>
                    </a:solidFill>
                    <a:latin typeface="Arial" charset="0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100" b="1">
                    <a:solidFill>
                      <a:schemeClr val="tx2"/>
                    </a:solidFill>
                    <a:latin typeface="Arial" charset="0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100" b="1">
                    <a:solidFill>
                      <a:schemeClr val="tx2"/>
                    </a:solidFill>
                    <a:latin typeface="Arial" charset="0"/>
                  </a:defRPr>
                </a:lvl9pPr>
                <a:extLst/>
              </a:lstStyle>
              <a:p>
                <a:pPr algn="ctr" fontAlgn="auto">
                  <a:spcAft>
                    <a:spcPts val="0"/>
                  </a:spcAft>
                  <a:defRPr/>
                </a:pPr>
                <a:endParaRPr lang="el-GR" sz="2000" dirty="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3" name="Title 2"/>
          <p:cNvSpPr txBox="1">
            <a:spLocks/>
          </p:cNvSpPr>
          <p:nvPr/>
        </p:nvSpPr>
        <p:spPr>
          <a:xfrm>
            <a:off x="362317" y="-181212"/>
            <a:ext cx="8257784" cy="1151119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  <a:effectLst/>
                <a:latin typeface="Vani" panose="020B0502040204020203" pitchFamily="34" charset="0"/>
                <a:cs typeface="Vani" panose="020B0502040204020203" pitchFamily="34" charset="0"/>
              </a:rPr>
              <a:t>Rec. No 174. Measure </a:t>
            </a:r>
            <a:r>
              <a:rPr lang="en-US" sz="2000" dirty="0" smtClean="0">
                <a:solidFill>
                  <a:schemeClr val="tx1"/>
                </a:solidFill>
                <a:effectLst/>
                <a:latin typeface="Vani" panose="020B0502040204020203" pitchFamily="34" charset="0"/>
                <a:cs typeface="Vani" panose="020B0502040204020203" pitchFamily="34" charset="0"/>
              </a:rPr>
              <a:t>No </a:t>
            </a:r>
            <a:r>
              <a:rPr lang="en-GB" sz="2000" dirty="0">
                <a:solidFill>
                  <a:schemeClr val="tx1"/>
                </a:solidFill>
                <a:effectLst/>
                <a:latin typeface="Vani" panose="020B0502040204020203" pitchFamily="34" charset="0"/>
                <a:cs typeface="Vani" panose="020B0502040204020203" pitchFamily="34" charset="0"/>
              </a:rPr>
              <a:t>10</a:t>
            </a:r>
            <a:r>
              <a:rPr lang="en-US" sz="2000" dirty="0">
                <a:solidFill>
                  <a:schemeClr val="tx1"/>
                </a:solidFill>
                <a:effectLst/>
                <a:latin typeface="Vani" panose="020B0502040204020203" pitchFamily="34" charset="0"/>
                <a:cs typeface="Vani" panose="020B0502040204020203" pitchFamily="34" charset="0"/>
              </a:rPr>
              <a:t>:</a:t>
            </a:r>
            <a:br>
              <a:rPr lang="en-US" sz="2000" dirty="0">
                <a:solidFill>
                  <a:schemeClr val="tx1"/>
                </a:solidFill>
                <a:effectLst/>
                <a:latin typeface="Vani" panose="020B0502040204020203" pitchFamily="34" charset="0"/>
                <a:cs typeface="Vani" panose="020B0502040204020203" pitchFamily="34" charset="0"/>
              </a:rPr>
            </a:br>
            <a:r>
              <a:rPr lang="en-US" sz="2000" dirty="0" smtClean="0">
                <a:solidFill>
                  <a:schemeClr val="tx1"/>
                </a:solidFill>
                <a:effectLst/>
                <a:latin typeface="Vani" panose="020B0502040204020203" pitchFamily="34" charset="0"/>
                <a:cs typeface="Vani" panose="020B0502040204020203" pitchFamily="34" charset="0"/>
              </a:rPr>
              <a:t>Regulation of vessels navigation of vessels</a:t>
            </a:r>
            <a:r>
              <a:rPr lang="en-US" sz="2000" dirty="0">
                <a:solidFill>
                  <a:schemeClr val="tx1"/>
                </a:solidFill>
                <a:effectLst/>
                <a:latin typeface="Vani" panose="020B0502040204020203" pitchFamily="34" charset="0"/>
                <a:cs typeface="Vani" panose="020B0502040204020203" pitchFamily="34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effectLst/>
                <a:latin typeface="Vani" panose="020B0502040204020203" pitchFamily="34" charset="0"/>
                <a:cs typeface="Vani" panose="020B0502040204020203" pitchFamily="34" charset="0"/>
              </a:rPr>
              <a:t>&amp; fishing practices</a:t>
            </a:r>
            <a:endParaRPr lang="el-GR" sz="2000" dirty="0">
              <a:solidFill>
                <a:schemeClr val="tx1"/>
              </a:solidFill>
              <a:effectLst/>
              <a:latin typeface="Arial" panose="020B0604020202020204" pitchFamily="34" charset="0"/>
              <a:cs typeface="Vani" panose="020B0502040204020203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53152" y="2028768"/>
            <a:ext cx="3448493" cy="2142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85217" y="6498894"/>
            <a:ext cx="1013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ani" panose="020B0502040204020203" pitchFamily="34" charset="0"/>
                <a:cs typeface="Vani" panose="020B0502040204020203" pitchFamily="34" charset="0"/>
              </a:rPr>
              <a:t>Survey </a:t>
            </a:r>
            <a:r>
              <a:rPr lang="en-US" sz="1200" dirty="0" smtClean="0">
                <a:latin typeface="Vani" panose="020B0502040204020203" pitchFamily="34" charset="0"/>
                <a:cs typeface="Vani" panose="020B0502040204020203" pitchFamily="34" charset="0"/>
              </a:rPr>
              <a:t>2019</a:t>
            </a:r>
            <a:endParaRPr lang="en-US" sz="1200" dirty="0">
              <a:latin typeface="Vani" panose="020B0502040204020203" pitchFamily="34" charset="0"/>
              <a:cs typeface="Vani" panose="020B050204020402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75856" y="4262300"/>
            <a:ext cx="4112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Vani" panose="020B0502040204020203" pitchFamily="34" charset="0"/>
                <a:cs typeface="Vani" panose="020B0502040204020203" pitchFamily="34" charset="0"/>
              </a:rPr>
              <a:t>By-caught sea turtle </a:t>
            </a:r>
            <a:endParaRPr lang="en-US" sz="1400" b="1" dirty="0">
              <a:solidFill>
                <a:srgbClr val="FF0000"/>
              </a:solidFill>
              <a:latin typeface="Vani" panose="020B0502040204020203" pitchFamily="34" charset="0"/>
              <a:cs typeface="Vani" panose="020B05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4836" y="686926"/>
            <a:ext cx="8426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79388">
              <a:spcAft>
                <a:spcPts val="1200"/>
              </a:spcAft>
              <a:tabLst>
                <a:tab pos="88900" algn="l"/>
              </a:tabLst>
            </a:pPr>
            <a:r>
              <a:rPr lang="en-US" sz="1400" b="1" dirty="0" smtClean="0">
                <a:solidFill>
                  <a:srgbClr val="FF0000"/>
                </a:solidFill>
                <a:latin typeface="Vani" panose="020B0502040204020203" pitchFamily="34" charset="0"/>
                <a:cs typeface="Vani" panose="020B0502040204020203" pitchFamily="34" charset="0"/>
              </a:rPr>
              <a:t>11 dead turtles found during nesting season in the core area and 13 more in the rest of </a:t>
            </a:r>
            <a:r>
              <a:rPr lang="en-US" sz="1400" b="1" dirty="0" err="1" smtClean="0">
                <a:solidFill>
                  <a:srgbClr val="FF0000"/>
                </a:solidFill>
                <a:latin typeface="Vani" panose="020B0502040204020203" pitchFamily="34" charset="0"/>
                <a:cs typeface="Vani" panose="020B0502040204020203" pitchFamily="34" charset="0"/>
              </a:rPr>
              <a:t>Kyparissia</a:t>
            </a:r>
            <a:r>
              <a:rPr lang="en-US" sz="1400" b="1" dirty="0" smtClean="0">
                <a:solidFill>
                  <a:srgbClr val="FF0000"/>
                </a:solidFill>
                <a:latin typeface="Vani" panose="020B0502040204020203" pitchFamily="34" charset="0"/>
                <a:cs typeface="Vani" panose="020B0502040204020203" pitchFamily="34" charset="0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Vani" panose="020B0502040204020203" pitchFamily="34" charset="0"/>
                <a:cs typeface="Vani" panose="020B0502040204020203" pitchFamily="34" charset="0"/>
              </a:rPr>
              <a:t>Bay</a:t>
            </a:r>
            <a:endParaRPr lang="en-US" sz="1400" b="1" dirty="0">
              <a:solidFill>
                <a:srgbClr val="FF0000"/>
              </a:solidFill>
              <a:latin typeface="Vani" panose="020B0502040204020203" pitchFamily="34" charset="0"/>
              <a:cs typeface="Vani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27984" y="4515997"/>
            <a:ext cx="41117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  <a:latin typeface="Vani" panose="020B0502040204020203" pitchFamily="34" charset="0"/>
                <a:cs typeface="Vani" panose="020B0502040204020203" pitchFamily="34" charset="0"/>
              </a:rPr>
              <a:t>Fishing with nets </a:t>
            </a:r>
            <a:r>
              <a:rPr lang="en-GB" sz="1400" b="1" dirty="0" smtClean="0">
                <a:solidFill>
                  <a:srgbClr val="FF0000"/>
                </a:solidFill>
                <a:latin typeface="Vani" panose="020B0502040204020203" pitchFamily="34" charset="0"/>
                <a:cs typeface="Vani" panose="020B0502040204020203" pitchFamily="34" charset="0"/>
              </a:rPr>
              <a:t>close to </a:t>
            </a:r>
            <a:r>
              <a:rPr lang="en-GB" sz="1400" b="1" dirty="0">
                <a:solidFill>
                  <a:srgbClr val="FF0000"/>
                </a:solidFill>
                <a:latin typeface="Vani" panose="020B0502040204020203" pitchFamily="34" charset="0"/>
                <a:cs typeface="Vani" panose="020B0502040204020203" pitchFamily="34" charset="0"/>
              </a:rPr>
              <a:t>the nesting beach is currently </a:t>
            </a:r>
            <a:r>
              <a:rPr lang="en-GB" sz="1400" b="1" dirty="0" smtClean="0">
                <a:solidFill>
                  <a:srgbClr val="FF0000"/>
                </a:solidFill>
                <a:latin typeface="Vani" panose="020B0502040204020203" pitchFamily="34" charset="0"/>
                <a:cs typeface="Vani" panose="020B0502040204020203" pitchFamily="34" charset="0"/>
              </a:rPr>
              <a:t>permitted, resulting in </a:t>
            </a:r>
            <a:r>
              <a:rPr lang="en-GB" sz="1400" b="1" dirty="0" smtClean="0">
                <a:solidFill>
                  <a:srgbClr val="FF0000"/>
                </a:solidFill>
                <a:latin typeface="Vani" panose="020B0502040204020203" pitchFamily="34" charset="0"/>
                <a:cs typeface="Vani" panose="020B0502040204020203" pitchFamily="34" charset="0"/>
              </a:rPr>
              <a:t>captures</a:t>
            </a:r>
            <a:r>
              <a:rPr lang="en-GB" sz="1400" b="1" dirty="0" smtClean="0">
                <a:solidFill>
                  <a:srgbClr val="FF0000"/>
                </a:solidFill>
                <a:latin typeface="Vani" panose="020B0502040204020203" pitchFamily="34" charset="0"/>
                <a:cs typeface="Vani" panose="020B0502040204020203" pitchFamily="34" charset="0"/>
              </a:rPr>
              <a:t> </a:t>
            </a:r>
            <a:r>
              <a:rPr lang="en-GB" sz="1400" b="1" dirty="0" smtClean="0">
                <a:solidFill>
                  <a:srgbClr val="FF0000"/>
                </a:solidFill>
                <a:latin typeface="Vani" panose="020B0502040204020203" pitchFamily="34" charset="0"/>
                <a:cs typeface="Vani" panose="020B0502040204020203" pitchFamily="34" charset="0"/>
              </a:rPr>
              <a:t>of sea turtles during </a:t>
            </a:r>
            <a:r>
              <a:rPr lang="en-GB" sz="1400" b="1" dirty="0">
                <a:solidFill>
                  <a:srgbClr val="FF0000"/>
                </a:solidFill>
                <a:latin typeface="Vani" panose="020B0502040204020203" pitchFamily="34" charset="0"/>
                <a:cs typeface="Vani" panose="020B0502040204020203" pitchFamily="34" charset="0"/>
              </a:rPr>
              <a:t>the reproductive season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" y="1005079"/>
            <a:ext cx="3046623" cy="22862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1" y="3815613"/>
            <a:ext cx="2887586" cy="216694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37696" y="3292393"/>
            <a:ext cx="41496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Fishing boat laying nets too close to the shore on sector 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-37696" y="6002394"/>
            <a:ext cx="52383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Dead </a:t>
            </a:r>
            <a:r>
              <a:rPr lang="en-US" sz="1400" b="1" dirty="0" smtClean="0">
                <a:solidFill>
                  <a:srgbClr val="FF0000"/>
                </a:solidFill>
              </a:rPr>
              <a:t>turtle with </a:t>
            </a:r>
            <a:r>
              <a:rPr lang="en-US" sz="1400" b="1" dirty="0">
                <a:solidFill>
                  <a:srgbClr val="FF0000"/>
                </a:solidFill>
              </a:rPr>
              <a:t>signs of injuries caused by dynamite fishing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5423" y="5521283"/>
            <a:ext cx="10081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ARCHELON</a:t>
            </a:r>
            <a:endParaRPr lang="en-US" sz="9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3083012"/>
            <a:ext cx="10081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ARCHELON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73265" y="2000079"/>
            <a:ext cx="10081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ARCHELON</a:t>
            </a:r>
            <a:endParaRPr lang="en-US" sz="900" b="1" dirty="0"/>
          </a:p>
        </p:txBody>
      </p:sp>
      <p:sp>
        <p:nvSpPr>
          <p:cNvPr id="21" name="Rectangle 20"/>
          <p:cNvSpPr/>
          <p:nvPr/>
        </p:nvSpPr>
        <p:spPr>
          <a:xfrm>
            <a:off x="7864253" y="45769"/>
            <a:ext cx="100860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14/19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87072" y="-46240"/>
            <a:ext cx="9244701" cy="6934493"/>
            <a:chOff x="-33767" y="-48714"/>
            <a:chExt cx="9244701" cy="6934493"/>
          </a:xfrm>
        </p:grpSpPr>
        <p:pic>
          <p:nvPicPr>
            <p:cNvPr id="7" name="Picture 4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767" y="-48714"/>
              <a:ext cx="9244701" cy="6906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405203" y="97858"/>
              <a:ext cx="8701920" cy="6787921"/>
              <a:chOff x="405203" y="97858"/>
              <a:chExt cx="8701920" cy="6787921"/>
            </a:xfrm>
          </p:grpSpPr>
          <p:pic>
            <p:nvPicPr>
              <p:cNvPr id="9" name="Picture 6" descr="\\Med-sbs\medasset-documents\Office Essentials\MEDASSET VISUAL IDENTITY\25 YEAR LOGO\LOGO HORIZONAL ENG rgb-01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33173"/>
              <a:stretch>
                <a:fillRect/>
              </a:stretch>
            </p:blipFill>
            <p:spPr bwMode="auto">
              <a:xfrm>
                <a:off x="7175195" y="6080611"/>
                <a:ext cx="1931928" cy="805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Title 2"/>
              <p:cNvSpPr txBox="1">
                <a:spLocks/>
              </p:cNvSpPr>
              <p:nvPr/>
            </p:nvSpPr>
            <p:spPr>
              <a:xfrm>
                <a:off x="405203" y="97858"/>
                <a:ext cx="8257784" cy="1151119"/>
              </a:xfrm>
              <a:prstGeom prst="rect">
                <a:avLst/>
              </a:prstGeom>
            </p:spPr>
            <p:txBody>
              <a:bodyPr vert="horz" rtlCol="0" anchor="ctr">
                <a:normAutofit/>
                <a:scene3d>
                  <a:camera prst="orthographicFront"/>
                  <a:lightRig rig="soft" dir="t"/>
                </a:scene3d>
                <a:sp3d prstMaterial="softEdge">
                  <a:bevelT w="25400" h="25400"/>
                </a:sp3d>
              </a:bodyPr>
              <a:lstStyle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100" b="1" kern="1200">
                    <a:solidFill>
                      <a:schemeClr val="tx2"/>
                    </a:solidFill>
                    <a:effectLst>
                      <a:outerShdw blurRad="31750" dist="25400" dir="5400000" algn="tl" rotWithShape="0">
                        <a:srgbClr val="000000">
                          <a:alpha val="25000"/>
                        </a:srgbClr>
                      </a:outerShdw>
                    </a:effectLst>
                    <a:latin typeface="+mj-lt"/>
                    <a:ea typeface="+mj-ea"/>
                    <a:cs typeface="+mj-cs"/>
                  </a:defRPr>
                </a:lvl1pPr>
                <a:lvl2pPr algn="l" rtl="0" fontAlgn="base">
                  <a:spcBef>
                    <a:spcPct val="0"/>
                  </a:spcBef>
                  <a:spcAft>
                    <a:spcPct val="0"/>
                  </a:spcAft>
                  <a:defRPr sz="4100" b="1">
                    <a:solidFill>
                      <a:schemeClr val="tx2"/>
                    </a:solidFill>
                    <a:latin typeface="Arial" charset="0"/>
                  </a:defRPr>
                </a:lvl2pPr>
                <a:lvl3pPr algn="l" rtl="0" fontAlgn="base">
                  <a:spcBef>
                    <a:spcPct val="0"/>
                  </a:spcBef>
                  <a:spcAft>
                    <a:spcPct val="0"/>
                  </a:spcAft>
                  <a:defRPr sz="4100" b="1">
                    <a:solidFill>
                      <a:schemeClr val="tx2"/>
                    </a:solidFill>
                    <a:latin typeface="Arial" charset="0"/>
                  </a:defRPr>
                </a:lvl3pPr>
                <a:lvl4pPr algn="l" rtl="0" fontAlgn="base">
                  <a:spcBef>
                    <a:spcPct val="0"/>
                  </a:spcBef>
                  <a:spcAft>
                    <a:spcPct val="0"/>
                  </a:spcAft>
                  <a:defRPr sz="4100" b="1">
                    <a:solidFill>
                      <a:schemeClr val="tx2"/>
                    </a:solidFill>
                    <a:latin typeface="Arial" charset="0"/>
                  </a:defRPr>
                </a:lvl4pPr>
                <a:lvl5pPr algn="l" rtl="0" fontAlgn="base">
                  <a:spcBef>
                    <a:spcPct val="0"/>
                  </a:spcBef>
                  <a:spcAft>
                    <a:spcPct val="0"/>
                  </a:spcAft>
                  <a:defRPr sz="4100" b="1">
                    <a:solidFill>
                      <a:schemeClr val="tx2"/>
                    </a:solidFill>
                    <a:latin typeface="Arial" charset="0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100" b="1">
                    <a:solidFill>
                      <a:schemeClr val="tx2"/>
                    </a:solidFill>
                    <a:latin typeface="Arial" charset="0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100" b="1">
                    <a:solidFill>
                      <a:schemeClr val="tx2"/>
                    </a:solidFill>
                    <a:latin typeface="Arial" charset="0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100" b="1">
                    <a:solidFill>
                      <a:schemeClr val="tx2"/>
                    </a:solidFill>
                    <a:latin typeface="Arial" charset="0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100" b="1">
                    <a:solidFill>
                      <a:schemeClr val="tx2"/>
                    </a:solidFill>
                    <a:latin typeface="Arial" charset="0"/>
                  </a:defRPr>
                </a:lvl9pPr>
                <a:extLst/>
              </a:lstStyle>
              <a:p>
                <a:pPr algn="ctr" fontAlgn="auto">
                  <a:spcAft>
                    <a:spcPts val="0"/>
                  </a:spcAft>
                  <a:defRPr/>
                </a:pPr>
                <a:endParaRPr lang="el-GR" sz="2000" dirty="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1" name="Title 2"/>
          <p:cNvSpPr txBox="1">
            <a:spLocks/>
          </p:cNvSpPr>
          <p:nvPr/>
        </p:nvSpPr>
        <p:spPr>
          <a:xfrm>
            <a:off x="359282" y="7916"/>
            <a:ext cx="8257784" cy="1151119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  <a:effectLst/>
                <a:latin typeface="Vani" panose="020B0502040204020203" pitchFamily="34" charset="0"/>
                <a:cs typeface="Vani" panose="020B0502040204020203" pitchFamily="34" charset="0"/>
              </a:rPr>
              <a:t>Rec. No 174. Measure </a:t>
            </a:r>
            <a:r>
              <a:rPr lang="en-US" sz="2000" dirty="0" smtClean="0">
                <a:solidFill>
                  <a:schemeClr val="tx1"/>
                </a:solidFill>
                <a:effectLst/>
                <a:latin typeface="Vani" panose="020B0502040204020203" pitchFamily="34" charset="0"/>
                <a:cs typeface="Vani" panose="020B0502040204020203" pitchFamily="34" charset="0"/>
              </a:rPr>
              <a:t>No </a:t>
            </a:r>
            <a:r>
              <a:rPr lang="en-GB" sz="2000" dirty="0" smtClean="0">
                <a:solidFill>
                  <a:schemeClr val="tx1"/>
                </a:solidFill>
                <a:effectLst/>
                <a:latin typeface="Vani" panose="020B0502040204020203" pitchFamily="34" charset="0"/>
                <a:cs typeface="Vani" panose="020B0502040204020203" pitchFamily="34" charset="0"/>
              </a:rPr>
              <a:t>11</a:t>
            </a:r>
            <a:r>
              <a:rPr lang="en-US" sz="2000" dirty="0" smtClean="0">
                <a:solidFill>
                  <a:schemeClr val="tx1"/>
                </a:solidFill>
                <a:effectLst/>
                <a:latin typeface="Vani" panose="020B0502040204020203" pitchFamily="34" charset="0"/>
                <a:cs typeface="Vani" panose="020B0502040204020203" pitchFamily="34" charset="0"/>
              </a:rPr>
              <a:t>:</a:t>
            </a:r>
            <a:r>
              <a:rPr lang="en-US" sz="2000" dirty="0">
                <a:solidFill>
                  <a:schemeClr val="tx1"/>
                </a:solidFill>
                <a:effectLst/>
                <a:latin typeface="Vani" panose="020B0502040204020203" pitchFamily="34" charset="0"/>
                <a:cs typeface="Vani" panose="020B0502040204020203" pitchFamily="34" charset="0"/>
              </a:rPr>
              <a:t/>
            </a:r>
            <a:br>
              <a:rPr lang="en-US" sz="2000" dirty="0">
                <a:solidFill>
                  <a:schemeClr val="tx1"/>
                </a:solidFill>
                <a:effectLst/>
                <a:latin typeface="Vani" panose="020B0502040204020203" pitchFamily="34" charset="0"/>
                <a:cs typeface="Vani" panose="020B0502040204020203" pitchFamily="34" charset="0"/>
              </a:rPr>
            </a:br>
            <a:r>
              <a:rPr lang="en-US" sz="2000" dirty="0" smtClean="0">
                <a:solidFill>
                  <a:schemeClr val="tx1"/>
                </a:solidFill>
                <a:effectLst/>
                <a:latin typeface="Vani" panose="020B0502040204020203" pitchFamily="34" charset="0"/>
                <a:cs typeface="Vani" panose="020B0502040204020203" pitchFamily="34" charset="0"/>
              </a:rPr>
              <a:t>Human presence on the nesting beach at night</a:t>
            </a:r>
            <a:r>
              <a:rPr lang="en-GB" sz="2000" dirty="0">
                <a:solidFill>
                  <a:schemeClr val="tx1"/>
                </a:solidFill>
                <a:effectLst/>
                <a:latin typeface="Vani" panose="020B0502040204020203" pitchFamily="34" charset="0"/>
                <a:cs typeface="Vani" panose="020B0502040204020203" pitchFamily="34" charset="0"/>
              </a:rPr>
              <a:t/>
            </a:r>
            <a:br>
              <a:rPr lang="en-GB" sz="2000" dirty="0">
                <a:solidFill>
                  <a:schemeClr val="tx1"/>
                </a:solidFill>
                <a:effectLst/>
                <a:latin typeface="Vani" panose="020B0502040204020203" pitchFamily="34" charset="0"/>
                <a:cs typeface="Vani" panose="020B0502040204020203" pitchFamily="34" charset="0"/>
              </a:rPr>
            </a:br>
            <a:endParaRPr lang="el-GR" sz="2000" dirty="0">
              <a:solidFill>
                <a:schemeClr val="tx1"/>
              </a:solidFill>
              <a:effectLst/>
              <a:latin typeface="Arial" panose="020B0604020202020204" pitchFamily="34" charset="0"/>
              <a:cs typeface="Vani" panose="020B05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87072" y="6560582"/>
            <a:ext cx="1013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Vani" panose="020B0502040204020203" pitchFamily="34" charset="0"/>
                <a:cs typeface="Vani" panose="020B0502040204020203" pitchFamily="34" charset="0"/>
              </a:rPr>
              <a:t>Survey</a:t>
            </a:r>
            <a:r>
              <a:rPr lang="en-US" sz="1200" dirty="0" smtClean="0">
                <a:solidFill>
                  <a:schemeClr val="accent6"/>
                </a:solidFill>
                <a:latin typeface="Vani" panose="020B0502040204020203" pitchFamily="34" charset="0"/>
                <a:cs typeface="Vani" panose="020B0502040204020203" pitchFamily="34" charset="0"/>
              </a:rPr>
              <a:t> </a:t>
            </a:r>
            <a:r>
              <a:rPr lang="en-US" sz="1200" dirty="0" smtClean="0">
                <a:latin typeface="Vani" panose="020B0502040204020203" pitchFamily="34" charset="0"/>
                <a:cs typeface="Vani" panose="020B0502040204020203" pitchFamily="34" charset="0"/>
              </a:rPr>
              <a:t>2019</a:t>
            </a:r>
            <a:endParaRPr lang="en-US" sz="1200" dirty="0">
              <a:latin typeface="Vani" panose="020B0502040204020203" pitchFamily="34" charset="0"/>
              <a:cs typeface="Vani" panose="020B050204020402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30303" y="947891"/>
            <a:ext cx="7553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ARCHELON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87072" y="5748940"/>
            <a:ext cx="7412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Vani" panose="020B0502040204020203"/>
                <a:cs typeface="Vani" panose="020B0502040204020203" pitchFamily="34" charset="0"/>
              </a:rPr>
              <a:t>Beach </a:t>
            </a:r>
            <a:r>
              <a:rPr lang="en-US" sz="1600" b="1" dirty="0" smtClean="0">
                <a:solidFill>
                  <a:srgbClr val="FF0000"/>
                </a:solidFill>
                <a:latin typeface="Vani" panose="020B0502040204020203"/>
                <a:cs typeface="Vani" panose="020B0502040204020203" pitchFamily="34" charset="0"/>
              </a:rPr>
              <a:t>furniture was </a:t>
            </a:r>
            <a:r>
              <a:rPr lang="en-US" sz="1600" b="1" dirty="0">
                <a:solidFill>
                  <a:srgbClr val="FF0000"/>
                </a:solidFill>
                <a:latin typeface="Vani" panose="020B0502040204020203"/>
                <a:cs typeface="Vani" panose="020B0502040204020203" pitchFamily="34" charset="0"/>
              </a:rPr>
              <a:t>not removed </a:t>
            </a:r>
            <a:r>
              <a:rPr lang="en-US" sz="1600" b="1" dirty="0" smtClean="0">
                <a:solidFill>
                  <a:srgbClr val="FF0000"/>
                </a:solidFill>
                <a:latin typeface="Vani" panose="020B0502040204020203"/>
                <a:cs typeface="Vani" panose="020B0502040204020203" pitchFamily="34" charset="0"/>
              </a:rPr>
              <a:t>at </a:t>
            </a:r>
            <a:r>
              <a:rPr lang="en-US" sz="1600" b="1" dirty="0" smtClean="0">
                <a:solidFill>
                  <a:srgbClr val="FF0000"/>
                </a:solidFill>
                <a:latin typeface="Vani" panose="020B0502040204020203"/>
                <a:cs typeface="Vani" panose="020B0502040204020203" pitchFamily="34" charset="0"/>
              </a:rPr>
              <a:t>night. No access control </a:t>
            </a:r>
            <a:r>
              <a:rPr lang="en-US" sz="1600" b="1" dirty="0" smtClean="0">
                <a:solidFill>
                  <a:srgbClr val="FF0000"/>
                </a:solidFill>
                <a:latin typeface="Vani" panose="020B0502040204020203"/>
                <a:cs typeface="Vani" panose="020B0502040204020203" pitchFamily="34" charset="0"/>
              </a:rPr>
              <a:t>after sunset</a:t>
            </a:r>
            <a:r>
              <a:rPr lang="en-US" sz="1600" b="1" dirty="0" smtClean="0">
                <a:solidFill>
                  <a:srgbClr val="FF0000"/>
                </a:solidFill>
                <a:latin typeface="Vani" panose="020B0502040204020203"/>
                <a:cs typeface="Vani" panose="020B0502040204020203" pitchFamily="34" charset="0"/>
              </a:rPr>
              <a:t>.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More than 90 incidents </a:t>
            </a:r>
            <a:r>
              <a:rPr lang="en-US" sz="1600" b="1" dirty="0" smtClean="0">
                <a:solidFill>
                  <a:srgbClr val="FF0000"/>
                </a:solidFill>
              </a:rPr>
              <a:t>of visitors at night were recorded.</a:t>
            </a:r>
            <a:endParaRPr lang="en-US" sz="1600" b="1" dirty="0">
              <a:solidFill>
                <a:srgbClr val="FF0000"/>
              </a:solidFill>
            </a:endParaRPr>
          </a:p>
          <a:p>
            <a:endParaRPr lang="en-US" sz="1600" b="1" dirty="0">
              <a:solidFill>
                <a:srgbClr val="FF0000"/>
              </a:solidFill>
              <a:latin typeface="Vani" panose="020B0502040204020203"/>
              <a:cs typeface="Vani" panose="020B0502040204020203" pitchFamily="34" charset="0"/>
            </a:endParaRPr>
          </a:p>
        </p:txBody>
      </p:sp>
      <p:pic>
        <p:nvPicPr>
          <p:cNvPr id="28" name="Picture 2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1" b="5392"/>
          <a:stretch/>
        </p:blipFill>
        <p:spPr bwMode="auto">
          <a:xfrm>
            <a:off x="4500" y="3903012"/>
            <a:ext cx="5107202" cy="18802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val 1"/>
          <p:cNvSpPr/>
          <p:nvPr/>
        </p:nvSpPr>
        <p:spPr>
          <a:xfrm>
            <a:off x="1492479" y="4356108"/>
            <a:ext cx="864096" cy="6480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558101" y="4407305"/>
            <a:ext cx="864096" cy="6480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408111" y="4601495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Vani" panose="020B0502040204020203"/>
              </a:rPr>
              <a:t>NESTS</a:t>
            </a:r>
            <a:endParaRPr lang="en-US" dirty="0">
              <a:solidFill>
                <a:srgbClr val="FF0000"/>
              </a:solidFill>
              <a:latin typeface="Vani" panose="020B0502040204020203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" y="906806"/>
            <a:ext cx="3903470" cy="29276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19794" y="181505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Incident of a 4x4 vehicle crossing the beach during night </a:t>
            </a:r>
            <a:r>
              <a:rPr lang="en-US" b="1" dirty="0" smtClean="0">
                <a:solidFill>
                  <a:srgbClr val="FF0000"/>
                </a:solidFill>
              </a:rPr>
              <a:t>time, </a:t>
            </a:r>
            <a:r>
              <a:rPr lang="en-US" b="1" dirty="0">
                <a:solidFill>
                  <a:srgbClr val="FF0000"/>
                </a:solidFill>
              </a:rPr>
              <a:t>while a sea turtle was </a:t>
            </a:r>
            <a:r>
              <a:rPr lang="en-US" b="1" dirty="0" smtClean="0">
                <a:solidFill>
                  <a:srgbClr val="FF0000"/>
                </a:solidFill>
              </a:rPr>
              <a:t>nesting. In total 57 incidents of vehicles on the beach were recorded by ARCHELON volunteers.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38615" y="916634"/>
            <a:ext cx="10081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ARCHELON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864253" y="45769"/>
            <a:ext cx="100860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15/19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00701" y="0"/>
            <a:ext cx="9244701" cy="6949135"/>
            <a:chOff x="-33767" y="-48714"/>
            <a:chExt cx="9244701" cy="6949135"/>
          </a:xfrm>
        </p:grpSpPr>
        <p:pic>
          <p:nvPicPr>
            <p:cNvPr id="7" name="Picture 4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767" y="-48714"/>
              <a:ext cx="9244701" cy="6906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405203" y="97858"/>
              <a:ext cx="8738797" cy="6802563"/>
              <a:chOff x="405203" y="97858"/>
              <a:chExt cx="8738797" cy="6802563"/>
            </a:xfrm>
          </p:grpSpPr>
          <p:pic>
            <p:nvPicPr>
              <p:cNvPr id="9" name="Picture 6" descr="\\Med-sbs\medasset-documents\Office Essentials\MEDASSET VISUAL IDENTITY\25 YEAR LOGO\LOGO HORIZONAL ENG rgb-01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33173"/>
              <a:stretch>
                <a:fillRect/>
              </a:stretch>
            </p:blipFill>
            <p:spPr bwMode="auto">
              <a:xfrm>
                <a:off x="7217146" y="6097367"/>
                <a:ext cx="1926854" cy="8030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Title 2"/>
              <p:cNvSpPr txBox="1">
                <a:spLocks/>
              </p:cNvSpPr>
              <p:nvPr/>
            </p:nvSpPr>
            <p:spPr>
              <a:xfrm>
                <a:off x="405203" y="97858"/>
                <a:ext cx="8257784" cy="1151119"/>
              </a:xfrm>
              <a:prstGeom prst="rect">
                <a:avLst/>
              </a:prstGeom>
            </p:spPr>
            <p:txBody>
              <a:bodyPr vert="horz" rtlCol="0" anchor="ctr">
                <a:normAutofit/>
                <a:scene3d>
                  <a:camera prst="orthographicFront"/>
                  <a:lightRig rig="soft" dir="t"/>
                </a:scene3d>
                <a:sp3d prstMaterial="softEdge">
                  <a:bevelT w="25400" h="25400"/>
                </a:sp3d>
              </a:bodyPr>
              <a:lstStyle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100" b="1" kern="1200">
                    <a:solidFill>
                      <a:schemeClr val="tx2"/>
                    </a:solidFill>
                    <a:effectLst>
                      <a:outerShdw blurRad="31750" dist="25400" dir="5400000" algn="tl" rotWithShape="0">
                        <a:srgbClr val="000000">
                          <a:alpha val="25000"/>
                        </a:srgbClr>
                      </a:outerShdw>
                    </a:effectLst>
                    <a:latin typeface="+mj-lt"/>
                    <a:ea typeface="+mj-ea"/>
                    <a:cs typeface="+mj-cs"/>
                  </a:defRPr>
                </a:lvl1pPr>
                <a:lvl2pPr algn="l" rtl="0" fontAlgn="base">
                  <a:spcBef>
                    <a:spcPct val="0"/>
                  </a:spcBef>
                  <a:spcAft>
                    <a:spcPct val="0"/>
                  </a:spcAft>
                  <a:defRPr sz="4100" b="1">
                    <a:solidFill>
                      <a:schemeClr val="tx2"/>
                    </a:solidFill>
                    <a:latin typeface="Arial" charset="0"/>
                  </a:defRPr>
                </a:lvl2pPr>
                <a:lvl3pPr algn="l" rtl="0" fontAlgn="base">
                  <a:spcBef>
                    <a:spcPct val="0"/>
                  </a:spcBef>
                  <a:spcAft>
                    <a:spcPct val="0"/>
                  </a:spcAft>
                  <a:defRPr sz="4100" b="1">
                    <a:solidFill>
                      <a:schemeClr val="tx2"/>
                    </a:solidFill>
                    <a:latin typeface="Arial" charset="0"/>
                  </a:defRPr>
                </a:lvl3pPr>
                <a:lvl4pPr algn="l" rtl="0" fontAlgn="base">
                  <a:spcBef>
                    <a:spcPct val="0"/>
                  </a:spcBef>
                  <a:spcAft>
                    <a:spcPct val="0"/>
                  </a:spcAft>
                  <a:defRPr sz="4100" b="1">
                    <a:solidFill>
                      <a:schemeClr val="tx2"/>
                    </a:solidFill>
                    <a:latin typeface="Arial" charset="0"/>
                  </a:defRPr>
                </a:lvl4pPr>
                <a:lvl5pPr algn="l" rtl="0" fontAlgn="base">
                  <a:spcBef>
                    <a:spcPct val="0"/>
                  </a:spcBef>
                  <a:spcAft>
                    <a:spcPct val="0"/>
                  </a:spcAft>
                  <a:defRPr sz="4100" b="1">
                    <a:solidFill>
                      <a:schemeClr val="tx2"/>
                    </a:solidFill>
                    <a:latin typeface="Arial" charset="0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100" b="1">
                    <a:solidFill>
                      <a:schemeClr val="tx2"/>
                    </a:solidFill>
                    <a:latin typeface="Arial" charset="0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100" b="1">
                    <a:solidFill>
                      <a:schemeClr val="tx2"/>
                    </a:solidFill>
                    <a:latin typeface="Arial" charset="0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100" b="1">
                    <a:solidFill>
                      <a:schemeClr val="tx2"/>
                    </a:solidFill>
                    <a:latin typeface="Arial" charset="0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100" b="1">
                    <a:solidFill>
                      <a:schemeClr val="tx2"/>
                    </a:solidFill>
                    <a:latin typeface="Arial" charset="0"/>
                  </a:defRPr>
                </a:lvl9pPr>
                <a:extLst/>
              </a:lstStyle>
              <a:p>
                <a:pPr algn="ctr" fontAlgn="auto">
                  <a:spcAft>
                    <a:spcPts val="0"/>
                  </a:spcAft>
                  <a:defRPr/>
                </a:pPr>
                <a:endParaRPr lang="el-GR" sz="2000" dirty="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" name="TextBox 13"/>
          <p:cNvSpPr txBox="1"/>
          <p:nvPr/>
        </p:nvSpPr>
        <p:spPr>
          <a:xfrm>
            <a:off x="85217" y="6498894"/>
            <a:ext cx="10230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Vani" panose="020B0502040204020203" pitchFamily="34" charset="0"/>
                <a:cs typeface="Vani" panose="020B0502040204020203" pitchFamily="34" charset="0"/>
              </a:rPr>
              <a:t>Survey 2019</a:t>
            </a:r>
            <a:endParaRPr lang="en-US" sz="1200" dirty="0">
              <a:latin typeface="Vani" panose="020B0502040204020203" pitchFamily="34" charset="0"/>
              <a:cs typeface="Vani" panose="020B0502040204020203" pitchFamily="34" charset="0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179512" y="928996"/>
            <a:ext cx="8257784" cy="3173206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  <a:effectLst/>
                <a:latin typeface="Vani" panose="020B0502040204020203" pitchFamily="34" charset="0"/>
                <a:cs typeface="Vani" panose="020B0502040204020203" pitchFamily="34" charset="0"/>
              </a:rPr>
              <a:t>Rec. No 174. Measure No </a:t>
            </a:r>
            <a:r>
              <a:rPr lang="en-GB" sz="2000" dirty="0" smtClean="0">
                <a:solidFill>
                  <a:schemeClr val="tx1"/>
                </a:solidFill>
                <a:effectLst/>
                <a:latin typeface="Vani" panose="020B0502040204020203"/>
                <a:cs typeface="Vani" panose="020B0502040204020203" pitchFamily="34" charset="0"/>
              </a:rPr>
              <a:t>12</a:t>
            </a:r>
            <a:r>
              <a:rPr lang="en-US" sz="2000" b="0" dirty="0" smtClean="0">
                <a:solidFill>
                  <a:schemeClr val="tx1"/>
                </a:solidFill>
                <a:effectLst/>
                <a:latin typeface="Vani" panose="020B0502040204020203"/>
                <a:cs typeface="Vani" panose="020B0502040204020203" pitchFamily="34" charset="0"/>
              </a:rPr>
              <a:t>:</a:t>
            </a:r>
            <a:r>
              <a:rPr lang="en-US" sz="2000" b="0" dirty="0">
                <a:solidFill>
                  <a:schemeClr val="tx1"/>
                </a:solidFill>
                <a:effectLst/>
                <a:latin typeface="Vani" panose="020B0502040204020203"/>
                <a:cs typeface="Vani" panose="020B0502040204020203" pitchFamily="34" charset="0"/>
              </a:rPr>
              <a:t/>
            </a:r>
            <a:br>
              <a:rPr lang="en-US" sz="2000" b="0" dirty="0">
                <a:solidFill>
                  <a:schemeClr val="tx1"/>
                </a:solidFill>
                <a:effectLst/>
                <a:latin typeface="Vani" panose="020B0502040204020203"/>
                <a:cs typeface="Vani" panose="020B0502040204020203" pitchFamily="34" charset="0"/>
              </a:rPr>
            </a:br>
            <a:r>
              <a:rPr lang="en-US" sz="2000" b="0" dirty="0" smtClean="0">
                <a:solidFill>
                  <a:schemeClr val="tx1"/>
                </a:solidFill>
                <a:effectLst/>
                <a:latin typeface="Vani" panose="020B0502040204020203"/>
                <a:cs typeface="Vani" panose="020B0502040204020203" pitchFamily="34" charset="0"/>
              </a:rPr>
              <a:t>Control of feral or stray dogs</a:t>
            </a:r>
          </a:p>
          <a:p>
            <a:pPr algn="ctr" fontAlgn="auto">
              <a:spcAft>
                <a:spcPts val="0"/>
              </a:spcAft>
              <a:defRPr/>
            </a:pPr>
            <a:endParaRPr lang="en-US" sz="2000" b="0" dirty="0" smtClean="0">
              <a:solidFill>
                <a:schemeClr val="tx1"/>
              </a:solidFill>
              <a:effectLst/>
              <a:latin typeface="Vani" panose="020B0502040204020203"/>
              <a:cs typeface="Vani" panose="020B0502040204020203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0" dirty="0">
                <a:solidFill>
                  <a:schemeClr val="tx1"/>
                </a:solidFill>
                <a:latin typeface="Vani" panose="020B0502040204020203"/>
                <a:cs typeface="Vani" panose="020B0502040204020203" pitchFamily="34" charset="0"/>
              </a:rPr>
              <a:t>No attacks by feral dogs have been recorded </a:t>
            </a:r>
            <a:r>
              <a:rPr lang="en-GB" sz="2000" b="0" dirty="0">
                <a:solidFill>
                  <a:schemeClr val="tx1"/>
                </a:solidFill>
                <a:latin typeface="Vani" panose="020B0502040204020203"/>
                <a:cs typeface="Vani" panose="020B0502040204020203" pitchFamily="34" charset="0"/>
              </a:rPr>
              <a:t>during 2019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000" b="0" dirty="0" smtClean="0">
              <a:solidFill>
                <a:schemeClr val="tx1"/>
              </a:solidFill>
              <a:latin typeface="Vani" panose="020B0502040204020203"/>
              <a:cs typeface="Vani" panose="020B0502040204020203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  <a:effectLst/>
                <a:latin typeface="Vani" panose="020B0502040204020203" pitchFamily="34" charset="0"/>
                <a:cs typeface="Vani" panose="020B0502040204020203" pitchFamily="34" charset="0"/>
              </a:rPr>
              <a:t>Rec. No 174. Measure </a:t>
            </a:r>
            <a:r>
              <a:rPr lang="en-US" sz="2000" dirty="0" smtClean="0">
                <a:solidFill>
                  <a:schemeClr val="tx1"/>
                </a:solidFill>
                <a:effectLst/>
                <a:latin typeface="Vani" panose="020B0502040204020203" pitchFamily="34" charset="0"/>
                <a:cs typeface="Vani" panose="020B0502040204020203" pitchFamily="34" charset="0"/>
              </a:rPr>
              <a:t>No 8</a:t>
            </a:r>
            <a:r>
              <a:rPr lang="en-US" sz="2000" b="0" dirty="0" smtClean="0">
                <a:solidFill>
                  <a:schemeClr val="tx1"/>
                </a:solidFill>
                <a:effectLst/>
                <a:latin typeface="Vani" panose="020B0502040204020203"/>
                <a:cs typeface="Vani" panose="020B0502040204020203" pitchFamily="34" charset="0"/>
              </a:rPr>
              <a:t>: </a:t>
            </a:r>
            <a:endParaRPr lang="en-US" sz="2000" b="0" dirty="0">
              <a:solidFill>
                <a:schemeClr val="tx1"/>
              </a:solidFill>
              <a:effectLst/>
              <a:latin typeface="Vani" panose="020B0502040204020203"/>
              <a:cs typeface="Vani" panose="020B0502040204020203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2000" b="0" dirty="0">
                <a:solidFill>
                  <a:schemeClr val="tx1"/>
                </a:solidFill>
                <a:effectLst/>
                <a:latin typeface="Vani" panose="020B0502040204020203"/>
                <a:cs typeface="Vani" panose="020B0502040204020203" pitchFamily="34" charset="0"/>
              </a:rPr>
              <a:t>Sand &amp; Gravel Extraction </a:t>
            </a:r>
            <a:endParaRPr lang="en-US" sz="2000" b="0" dirty="0" smtClean="0">
              <a:solidFill>
                <a:schemeClr val="tx1"/>
              </a:solidFill>
              <a:effectLst/>
              <a:latin typeface="Vani" panose="020B0502040204020203"/>
              <a:cs typeface="Vani" panose="020B0502040204020203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en-US" sz="2000" b="0" dirty="0">
              <a:solidFill>
                <a:schemeClr val="tx1"/>
              </a:solidFill>
              <a:effectLst/>
              <a:latin typeface="Vani" panose="020B0502040204020203"/>
              <a:cs typeface="Vani" panose="020B0502040204020203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="0" dirty="0">
                <a:solidFill>
                  <a:schemeClr val="tx1"/>
                </a:solidFill>
                <a:latin typeface="Vani" panose="020B0502040204020203"/>
                <a:cs typeface="Vani" panose="020B0502040204020203" pitchFamily="34" charset="0"/>
              </a:rPr>
              <a:t>Sand and gravel extraction </a:t>
            </a:r>
            <a:r>
              <a:rPr lang="en-US" sz="2000" b="0" dirty="0" smtClean="0">
                <a:solidFill>
                  <a:schemeClr val="tx1"/>
                </a:solidFill>
                <a:latin typeface="Vani" panose="020B0502040204020203"/>
                <a:cs typeface="Vani" panose="020B0502040204020203" pitchFamily="34" charset="0"/>
              </a:rPr>
              <a:t>was not a </a:t>
            </a:r>
            <a:r>
              <a:rPr lang="en-US" sz="2000" b="0" dirty="0">
                <a:solidFill>
                  <a:schemeClr val="tx1"/>
                </a:solidFill>
                <a:latin typeface="Vani" panose="020B0502040204020203"/>
                <a:cs typeface="Vani" panose="020B0502040204020203" pitchFamily="34" charset="0"/>
              </a:rPr>
              <a:t>significant issue during the </a:t>
            </a:r>
            <a:r>
              <a:rPr lang="en-US" sz="2000" b="0" dirty="0" smtClean="0">
                <a:solidFill>
                  <a:schemeClr val="tx1"/>
                </a:solidFill>
                <a:latin typeface="Vani" panose="020B0502040204020203"/>
                <a:cs typeface="Vani" panose="020B0502040204020203" pitchFamily="34" charset="0"/>
              </a:rPr>
              <a:t>2019 </a:t>
            </a:r>
            <a:r>
              <a:rPr lang="en-US" sz="2000" b="0" dirty="0">
                <a:solidFill>
                  <a:schemeClr val="tx1"/>
                </a:solidFill>
                <a:latin typeface="Vani" panose="020B0502040204020203"/>
                <a:cs typeface="Vani" panose="020B0502040204020203" pitchFamily="34" charset="0"/>
              </a:rPr>
              <a:t>season</a:t>
            </a:r>
          </a:p>
          <a:p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  <a:latin typeface="Vani" panose="020B0502040204020203"/>
              <a:cs typeface="Vani" panose="020B0502040204020203" pitchFamily="34" charset="0"/>
            </a:endParaRPr>
          </a:p>
          <a:p>
            <a:endParaRPr lang="en-US" sz="2000" dirty="0">
              <a:latin typeface="Vani" panose="020B0502040204020203"/>
            </a:endParaRPr>
          </a:p>
          <a:p>
            <a:pPr fontAlgn="auto">
              <a:spcAft>
                <a:spcPts val="0"/>
              </a:spcAft>
              <a:defRPr/>
            </a:pPr>
            <a:endParaRPr lang="en-US" sz="2000" dirty="0">
              <a:solidFill>
                <a:schemeClr val="tx1"/>
              </a:solidFill>
              <a:effectLst/>
              <a:latin typeface="Vani" panose="020B0502040204020203"/>
              <a:cs typeface="Vani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64253" y="45769"/>
            <a:ext cx="100860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16/19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006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00701" y="-34260"/>
            <a:ext cx="9244701" cy="6906714"/>
            <a:chOff x="-33767" y="-48714"/>
            <a:chExt cx="9244701" cy="6906714"/>
          </a:xfrm>
        </p:grpSpPr>
        <p:pic>
          <p:nvPicPr>
            <p:cNvPr id="11" name="Picture 4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767" y="-48714"/>
              <a:ext cx="9244701" cy="6906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tx2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9pPr>
              <a:extLst/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6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3173"/>
          <a:stretch>
            <a:fillRect/>
          </a:stretch>
        </p:blipFill>
        <p:spPr bwMode="auto">
          <a:xfrm>
            <a:off x="7164288" y="6117091"/>
            <a:ext cx="2016224" cy="840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300192" y="1628800"/>
            <a:ext cx="24482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7275" y="1788495"/>
            <a:ext cx="7639772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dirty="0">
                <a:latin typeface="Vani" panose="020B0502040204020203" pitchFamily="34" charset="0"/>
                <a:cs typeface="Vani" panose="020B0502040204020203" pitchFamily="34" charset="0"/>
              </a:rPr>
              <a:t>The </a:t>
            </a:r>
            <a:r>
              <a:rPr lang="en-US" dirty="0" smtClean="0">
                <a:latin typeface="Vani" panose="020B0502040204020203" pitchFamily="34" charset="0"/>
                <a:cs typeface="Vani" panose="020B0502040204020203" pitchFamily="34" charset="0"/>
              </a:rPr>
              <a:t>issue of Presidential Decree </a:t>
            </a:r>
            <a:r>
              <a:rPr lang="en-US" dirty="0">
                <a:latin typeface="Vani" panose="020B0502040204020203" pitchFamily="34" charset="0"/>
                <a:cs typeface="Vani" panose="020B0502040204020203" pitchFamily="34" charset="0"/>
              </a:rPr>
              <a:t>for Kyparissia Bay (Government Gazette D 391/0310-2018) constitutes </a:t>
            </a:r>
            <a:r>
              <a:rPr lang="en-US" dirty="0" smtClean="0">
                <a:latin typeface="Vani" panose="020B0502040204020203" pitchFamily="34" charset="0"/>
                <a:cs typeface="Vani" panose="020B0502040204020203" pitchFamily="34" charset="0"/>
              </a:rPr>
              <a:t>a </a:t>
            </a:r>
            <a:r>
              <a:rPr lang="en-US" dirty="0">
                <a:latin typeface="Vani" panose="020B0502040204020203" pitchFamily="34" charset="0"/>
                <a:cs typeface="Vani" panose="020B0502040204020203" pitchFamily="34" charset="0"/>
              </a:rPr>
              <a:t>positive </a:t>
            </a:r>
            <a:r>
              <a:rPr lang="en-US" dirty="0" smtClean="0">
                <a:latin typeface="Vani" panose="020B0502040204020203" pitchFamily="34" charset="0"/>
                <a:cs typeface="Vani" panose="020B0502040204020203" pitchFamily="34" charset="0"/>
              </a:rPr>
              <a:t>development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dirty="0" smtClean="0">
                <a:latin typeface="Vani" panose="020B0502040204020203" pitchFamily="34" charset="0"/>
                <a:cs typeface="Vani" panose="020B0502040204020203" pitchFamily="34" charset="0"/>
              </a:rPr>
              <a:t>Several major </a:t>
            </a:r>
            <a:r>
              <a:rPr lang="en-US" dirty="0">
                <a:latin typeface="Vani" panose="020B0502040204020203" pitchFamily="34" charset="0"/>
                <a:cs typeface="Vani" panose="020B0502040204020203" pitchFamily="34" charset="0"/>
              </a:rPr>
              <a:t>conservation issues </a:t>
            </a:r>
            <a:r>
              <a:rPr lang="en-US" dirty="0" smtClean="0">
                <a:latin typeface="Vani" panose="020B0502040204020203" pitchFamily="34" charset="0"/>
                <a:cs typeface="Vani" panose="020B0502040204020203" pitchFamily="34" charset="0"/>
              </a:rPr>
              <a:t>are </a:t>
            </a:r>
            <a:r>
              <a:rPr lang="en-US" dirty="0">
                <a:latin typeface="Vani" panose="020B0502040204020203" pitchFamily="34" charset="0"/>
                <a:cs typeface="Vani" panose="020B0502040204020203" pitchFamily="34" charset="0"/>
              </a:rPr>
              <a:t>not addressed by the </a:t>
            </a:r>
            <a:r>
              <a:rPr lang="en-US" dirty="0" smtClean="0">
                <a:latin typeface="Vani" panose="020B0502040204020203" pitchFamily="34" charset="0"/>
                <a:cs typeface="Vani" panose="020B0502040204020203" pitchFamily="34" charset="0"/>
              </a:rPr>
              <a:t>Decree which can only be </a:t>
            </a:r>
            <a:r>
              <a:rPr lang="en-US" b="1" dirty="0" smtClean="0">
                <a:latin typeface="Vani" panose="020B0502040204020203" pitchFamily="34" charset="0"/>
                <a:cs typeface="Vani" panose="020B0502040204020203" pitchFamily="34" charset="0"/>
              </a:rPr>
              <a:t>solved through the elaboration and adoption of a Management Plan 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dirty="0" smtClean="0">
                <a:latin typeface="Vani" panose="020B0502040204020203" pitchFamily="34" charset="0"/>
                <a:cs typeface="Vani" panose="020B0502040204020203" pitchFamily="34" charset="0"/>
              </a:rPr>
              <a:t>Threats </a:t>
            </a:r>
            <a:r>
              <a:rPr lang="en-US" dirty="0">
                <a:latin typeface="Vani" panose="020B0502040204020203" pitchFamily="34" charset="0"/>
                <a:cs typeface="Vani" panose="020B0502040204020203" pitchFamily="34" charset="0"/>
              </a:rPr>
              <a:t>identified </a:t>
            </a:r>
            <a:r>
              <a:rPr lang="en-US" dirty="0" smtClean="0">
                <a:latin typeface="Vani" panose="020B0502040204020203" pitchFamily="34" charset="0"/>
                <a:cs typeface="Vani" panose="020B0502040204020203" pitchFamily="34" charset="0"/>
              </a:rPr>
              <a:t>lead </a:t>
            </a:r>
            <a:r>
              <a:rPr lang="en-US" dirty="0">
                <a:latin typeface="Vani" panose="020B0502040204020203" pitchFamily="34" charset="0"/>
                <a:cs typeface="Vani" panose="020B0502040204020203" pitchFamily="34" charset="0"/>
              </a:rPr>
              <a:t>to </a:t>
            </a:r>
            <a:r>
              <a:rPr lang="en-US" dirty="0" smtClean="0">
                <a:latin typeface="Vani" panose="020B0502040204020203" pitchFamily="34" charset="0"/>
                <a:cs typeface="Vani" panose="020B0502040204020203" pitchFamily="34" charset="0"/>
              </a:rPr>
              <a:t>habitat degradation &amp; direct or indirect damage to sea turtle nesting areas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dirty="0" smtClean="0">
                <a:latin typeface="Vani" panose="020B0502040204020203" pitchFamily="34" charset="0"/>
                <a:cs typeface="Vani" panose="020B0502040204020203" pitchFamily="34" charset="0"/>
              </a:rPr>
              <a:t>Seven </a:t>
            </a:r>
            <a:r>
              <a:rPr lang="en-US" b="1" dirty="0">
                <a:latin typeface="Vani" panose="020B0502040204020203" pitchFamily="34" charset="0"/>
                <a:cs typeface="Vani" panose="020B0502040204020203" pitchFamily="34" charset="0"/>
              </a:rPr>
              <a:t>writs of annulment </a:t>
            </a:r>
            <a:r>
              <a:rPr lang="en-US" dirty="0" smtClean="0">
                <a:latin typeface="Vani" panose="020B0502040204020203" pitchFamily="34" charset="0"/>
                <a:cs typeface="Vani" panose="020B0502040204020203" pitchFamily="34" charset="0"/>
              </a:rPr>
              <a:t>are </a:t>
            </a:r>
            <a:r>
              <a:rPr lang="en-US" dirty="0">
                <a:latin typeface="Vani" panose="020B0502040204020203" pitchFamily="34" charset="0"/>
                <a:cs typeface="Vani" panose="020B0502040204020203" pitchFamily="34" charset="0"/>
              </a:rPr>
              <a:t>pending </a:t>
            </a:r>
            <a:r>
              <a:rPr lang="en-US" dirty="0" smtClean="0">
                <a:latin typeface="Vani" panose="020B0502040204020203" pitchFamily="34" charset="0"/>
                <a:cs typeface="Vani" panose="020B0502040204020203" pitchFamily="34" charset="0"/>
              </a:rPr>
              <a:t>in front of </a:t>
            </a:r>
            <a:r>
              <a:rPr lang="en-US" dirty="0">
                <a:latin typeface="Vani" panose="020B0502040204020203" pitchFamily="34" charset="0"/>
                <a:cs typeface="Vani" panose="020B0502040204020203" pitchFamily="34" charset="0"/>
              </a:rPr>
              <a:t>the Council of State, requesting the repeal of the Presidential </a:t>
            </a:r>
            <a:r>
              <a:rPr lang="en-US" dirty="0" smtClean="0">
                <a:latin typeface="Vani" panose="020B0502040204020203" pitchFamily="34" charset="0"/>
                <a:cs typeface="Vani" panose="020B0502040204020203" pitchFamily="34" charset="0"/>
              </a:rPr>
              <a:t>Decree</a:t>
            </a:r>
            <a:endParaRPr lang="en-US" dirty="0">
              <a:latin typeface="Vani" panose="020B0502040204020203" pitchFamily="34" charset="0"/>
              <a:cs typeface="Vani" panose="020B0502040204020203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532628" y="-151170"/>
            <a:ext cx="8257784" cy="1151119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en-GB" sz="3600" dirty="0" smtClean="0">
                <a:solidFill>
                  <a:schemeClr val="tx1"/>
                </a:solidFill>
                <a:effectLst/>
                <a:latin typeface="Vani" panose="020B0502040204020203" pitchFamily="34" charset="0"/>
                <a:cs typeface="Vani" panose="020B0502040204020203" pitchFamily="34" charset="0"/>
              </a:rPr>
              <a:t>Conclusion</a:t>
            </a:r>
            <a:endParaRPr lang="el-GR" sz="3600" dirty="0">
              <a:solidFill>
                <a:schemeClr val="tx1"/>
              </a:solidFill>
              <a:effectLst/>
              <a:latin typeface="Arial" panose="020B0604020202020204" pitchFamily="34" charset="0"/>
              <a:cs typeface="Vani" panose="020B050204020402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4276" y="90085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Vani" panose="020B0502040204020203" pitchFamily="34" charset="0"/>
                <a:cs typeface="Vani" panose="020B0502040204020203" pitchFamily="34" charset="0"/>
              </a:rPr>
              <a:t>Rec. No 174 was not fully implemented </a:t>
            </a:r>
            <a:endParaRPr lang="en-US" sz="2400" b="1" dirty="0">
              <a:solidFill>
                <a:srgbClr val="FF0000"/>
              </a:solidFill>
              <a:latin typeface="Vani" panose="020B0502040204020203" pitchFamily="34" charset="0"/>
              <a:cs typeface="Vani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864253" y="45769"/>
            <a:ext cx="100860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17/19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3767" y="-27384"/>
            <a:ext cx="9244701" cy="6906714"/>
            <a:chOff x="-33767" y="-48714"/>
            <a:chExt cx="9244701" cy="6906714"/>
          </a:xfrm>
        </p:grpSpPr>
        <p:pic>
          <p:nvPicPr>
            <p:cNvPr id="12" name="Picture 4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767" y="-48714"/>
              <a:ext cx="9244701" cy="6906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tx2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9pPr>
              <a:extLst/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6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3173"/>
          <a:stretch>
            <a:fillRect/>
          </a:stretch>
        </p:blipFill>
        <p:spPr bwMode="auto">
          <a:xfrm>
            <a:off x="6993814" y="6087437"/>
            <a:ext cx="2069139" cy="86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300192" y="1628800"/>
            <a:ext cx="24482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1560" y="476672"/>
            <a:ext cx="8172400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87786" y="1130899"/>
            <a:ext cx="8704693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anose="020B0502040204020203" pitchFamily="34" charset="0"/>
                <a:cs typeface="Vani" panose="020B0502040204020203" pitchFamily="34" charset="0"/>
              </a:rPr>
              <a:t>Calls on the Greek Government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anose="020B0502040204020203" pitchFamily="34" charset="0"/>
                <a:cs typeface="Vani" panose="020B0502040204020203" pitchFamily="34" charset="0"/>
              </a:rPr>
              <a:t>to: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ni" panose="020B0502040204020203" pitchFamily="34" charset="0"/>
              <a:cs typeface="Vani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rgbClr val="FF0000"/>
                </a:solidFill>
                <a:latin typeface="Vani" panose="020B0502040204020203" pitchFamily="34" charset="0"/>
                <a:cs typeface="Vani" panose="020B0502040204020203" pitchFamily="34" charset="0"/>
              </a:rPr>
              <a:t>Enforce the implementation of the Presidential Decree regulations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rgbClr val="FF0000"/>
                </a:solidFill>
                <a:latin typeface="Vani" panose="020B0502040204020203" pitchFamily="34" charset="0"/>
                <a:cs typeface="Vani" panose="020B0502040204020203" pitchFamily="34" charset="0"/>
              </a:rPr>
              <a:t>Urgently adopt &amp; implement </a:t>
            </a:r>
            <a:r>
              <a:rPr lang="en-US" dirty="0">
                <a:solidFill>
                  <a:srgbClr val="FF0000"/>
                </a:solidFill>
                <a:latin typeface="Vani" panose="020B0502040204020203" pitchFamily="34" charset="0"/>
                <a:cs typeface="Vani" panose="020B0502040204020203" pitchFamily="34" charset="0"/>
              </a:rPr>
              <a:t>a </a:t>
            </a:r>
            <a:r>
              <a:rPr lang="en-US" dirty="0" smtClean="0">
                <a:solidFill>
                  <a:srgbClr val="FF0000"/>
                </a:solidFill>
                <a:latin typeface="Vani" panose="020B0502040204020203" pitchFamily="34" charset="0"/>
                <a:cs typeface="Vani" panose="020B0502040204020203" pitchFamily="34" charset="0"/>
              </a:rPr>
              <a:t>Management Plan</a:t>
            </a:r>
            <a:r>
              <a:rPr lang="en-US" dirty="0" smtClean="0">
                <a:latin typeface="Vani" panose="020B0502040204020203" pitchFamily="34" charset="0"/>
                <a:cs typeface="Vani" panose="020B0502040204020203" pitchFamily="34" charset="0"/>
              </a:rPr>
              <a:t>, with the </a:t>
            </a:r>
            <a:r>
              <a:rPr lang="en-US" dirty="0">
                <a:latin typeface="Vani" panose="020B0502040204020203" pitchFamily="34" charset="0"/>
                <a:cs typeface="Vani" panose="020B0502040204020203" pitchFamily="34" charset="0"/>
              </a:rPr>
              <a:t>active engagement of the </a:t>
            </a:r>
            <a:r>
              <a:rPr lang="en-US" dirty="0" smtClean="0">
                <a:latin typeface="Vani" panose="020B0502040204020203" pitchFamily="34" charset="0"/>
                <a:cs typeface="Vani" panose="020B0502040204020203" pitchFamily="34" charset="0"/>
              </a:rPr>
              <a:t>competent Management </a:t>
            </a:r>
            <a:r>
              <a:rPr lang="en-US" dirty="0">
                <a:latin typeface="Vani" panose="020B0502040204020203" pitchFamily="34" charset="0"/>
                <a:cs typeface="Vani" panose="020B0502040204020203" pitchFamily="34" charset="0"/>
              </a:rPr>
              <a:t>Agency of Kotychi, Strofilia Lagoon &amp; Kyparissia </a:t>
            </a:r>
            <a:r>
              <a:rPr lang="en-US" dirty="0" smtClean="0">
                <a:latin typeface="Vani" panose="020B0502040204020203" pitchFamily="34" charset="0"/>
                <a:cs typeface="Vani" panose="020B0502040204020203" pitchFamily="34" charset="0"/>
              </a:rPr>
              <a:t>Bay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 smtClean="0">
                <a:latin typeface="Vani" panose="020B0502040204020203" pitchFamily="34" charset="0"/>
                <a:cs typeface="Vani" panose="020B0502040204020203" pitchFamily="34" charset="0"/>
              </a:rPr>
              <a:t>Keep the Standing Committee informed about </a:t>
            </a:r>
            <a:r>
              <a:rPr lang="en-US" dirty="0" smtClean="0">
                <a:solidFill>
                  <a:srgbClr val="FF0000"/>
                </a:solidFill>
                <a:latin typeface="Vani" panose="020B0502040204020203" pitchFamily="34" charset="0"/>
                <a:cs typeface="Vani" panose="020B0502040204020203" pitchFamily="34" charset="0"/>
              </a:rPr>
              <a:t>progress in the implementation of the above </a:t>
            </a:r>
            <a:r>
              <a:rPr lang="en-US" dirty="0">
                <a:latin typeface="Vani" panose="020B0502040204020203" pitchFamily="34" charset="0"/>
                <a:cs typeface="Vani" panose="020B0502040204020203" pitchFamily="34" charset="0"/>
              </a:rPr>
              <a:t>R</a:t>
            </a:r>
            <a:r>
              <a:rPr lang="en-US" dirty="0" smtClean="0">
                <a:latin typeface="Vani" panose="020B0502040204020203" pitchFamily="34" charset="0"/>
                <a:cs typeface="Vani" panose="020B0502040204020203" pitchFamily="34" charset="0"/>
              </a:rPr>
              <a:t>ecommendations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US" dirty="0">
              <a:latin typeface="Vani" panose="020B0502040204020203" pitchFamily="34" charset="0"/>
              <a:cs typeface="Van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anose="020B0502040204020203" pitchFamily="34" charset="0"/>
                <a:cs typeface="Vani" panose="020B0502040204020203" pitchFamily="34" charset="0"/>
              </a:rPr>
              <a:t>Calls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anose="020B0502040204020203" pitchFamily="34" charset="0"/>
                <a:cs typeface="Vani" panose="020B0502040204020203" pitchFamily="34" charset="0"/>
              </a:rPr>
              <a:t>on the Standing Committee of the Bern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ni" panose="020B0502040204020203" pitchFamily="34" charset="0"/>
                <a:cs typeface="Vani" panose="020B0502040204020203" pitchFamily="34" charset="0"/>
              </a:rPr>
              <a:t>Convention to: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ni" panose="020B0502040204020203" pitchFamily="34" charset="0"/>
              <a:cs typeface="Vani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rgbClr val="FF0000"/>
                </a:solidFill>
                <a:latin typeface="Vani" panose="020B0502040204020203" pitchFamily="34" charset="0"/>
                <a:cs typeface="Vani" panose="020B0502040204020203" pitchFamily="34" charset="0"/>
              </a:rPr>
              <a:t>Keep </a:t>
            </a:r>
            <a:r>
              <a:rPr lang="en-US" dirty="0">
                <a:solidFill>
                  <a:srgbClr val="FF0000"/>
                </a:solidFill>
                <a:latin typeface="Vani" panose="020B0502040204020203" pitchFamily="34" charset="0"/>
                <a:cs typeface="Vani" panose="020B0502040204020203" pitchFamily="34" charset="0"/>
              </a:rPr>
              <a:t>the </a:t>
            </a:r>
            <a:r>
              <a:rPr lang="en-US" dirty="0" smtClean="0">
                <a:solidFill>
                  <a:srgbClr val="FF0000"/>
                </a:solidFill>
                <a:latin typeface="Vani" panose="020B0502040204020203" pitchFamily="34" charset="0"/>
                <a:cs typeface="Vani" panose="020B0502040204020203" pitchFamily="34" charset="0"/>
              </a:rPr>
              <a:t>Case file </a:t>
            </a:r>
            <a:r>
              <a:rPr lang="en-US" dirty="0">
                <a:solidFill>
                  <a:srgbClr val="FF0000"/>
                </a:solidFill>
                <a:latin typeface="Vani" panose="020B0502040204020203" pitchFamily="34" charset="0"/>
                <a:cs typeface="Vani" panose="020B0502040204020203" pitchFamily="34" charset="0"/>
              </a:rPr>
              <a:t>open </a:t>
            </a:r>
            <a:endParaRPr lang="en-US" dirty="0" smtClean="0">
              <a:solidFill>
                <a:srgbClr val="FF0000"/>
              </a:solidFill>
              <a:latin typeface="Vani" panose="020B0502040204020203" pitchFamily="34" charset="0"/>
              <a:cs typeface="Vani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rgbClr val="FF0000"/>
                </a:solidFill>
                <a:latin typeface="Vani" panose="020B0502040204020203" pitchFamily="34" charset="0"/>
                <a:cs typeface="Vani" panose="020B0502040204020203" pitchFamily="34" charset="0"/>
              </a:rPr>
              <a:t>Continue </a:t>
            </a:r>
            <a:r>
              <a:rPr lang="en-US" dirty="0">
                <a:solidFill>
                  <a:srgbClr val="FF0000"/>
                </a:solidFill>
                <a:latin typeface="Vani" panose="020B0502040204020203" pitchFamily="34" charset="0"/>
                <a:cs typeface="Vani" panose="020B0502040204020203" pitchFamily="34" charset="0"/>
              </a:rPr>
              <a:t>following up </a:t>
            </a:r>
            <a:r>
              <a:rPr lang="en-US" dirty="0" smtClean="0">
                <a:solidFill>
                  <a:srgbClr val="FF0000"/>
                </a:solidFill>
                <a:latin typeface="Vani" panose="020B0502040204020203" pitchFamily="34" charset="0"/>
                <a:cs typeface="Vani" panose="020B0502040204020203" pitchFamily="34" charset="0"/>
              </a:rPr>
              <a:t>with the </a:t>
            </a:r>
            <a:r>
              <a:rPr lang="en-US" dirty="0">
                <a:solidFill>
                  <a:srgbClr val="FF0000"/>
                </a:solidFill>
                <a:latin typeface="Vani" panose="020B0502040204020203" pitchFamily="34" charset="0"/>
                <a:cs typeface="Vani" panose="020B0502040204020203" pitchFamily="34" charset="0"/>
              </a:rPr>
              <a:t>Greek Government </a:t>
            </a:r>
            <a:r>
              <a:rPr lang="en-US" dirty="0">
                <a:latin typeface="Vani" panose="020B0502040204020203" pitchFamily="34" charset="0"/>
                <a:cs typeface="Vani" panose="020B0502040204020203" pitchFamily="34" charset="0"/>
              </a:rPr>
              <a:t>regarding progress made </a:t>
            </a:r>
            <a:r>
              <a:rPr lang="en-US" dirty="0" smtClean="0">
                <a:latin typeface="Vani" panose="020B0502040204020203" pitchFamily="34" charset="0"/>
                <a:cs typeface="Vani" panose="020B0502040204020203" pitchFamily="34" charset="0"/>
              </a:rPr>
              <a:t>on the implementation </a:t>
            </a:r>
            <a:r>
              <a:rPr lang="en-US" dirty="0">
                <a:latin typeface="Vani" panose="020B0502040204020203" pitchFamily="34" charset="0"/>
                <a:cs typeface="Vani" panose="020B0502040204020203" pitchFamily="34" charset="0"/>
              </a:rPr>
              <a:t>of Rec. No 174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43608" y="332656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ani" panose="020B0502040204020203" pitchFamily="34" charset="0"/>
                <a:cs typeface="Vani" panose="020B0502040204020203" pitchFamily="34" charset="0"/>
              </a:rPr>
              <a:t>MEDASSET: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864253" y="45769"/>
            <a:ext cx="100860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18/19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00701" y="-48714"/>
            <a:ext cx="9244701" cy="6906714"/>
            <a:chOff x="-33767" y="-48714"/>
            <a:chExt cx="9244701" cy="6906714"/>
          </a:xfrm>
        </p:grpSpPr>
        <p:pic>
          <p:nvPicPr>
            <p:cNvPr id="13" name="Picture 4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767" y="-48714"/>
              <a:ext cx="9244701" cy="6906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tx2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9pPr>
              <a:extLst/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552498"/>
            <a:ext cx="7772400" cy="86593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b="1" dirty="0">
                <a:latin typeface="Vani" panose="020B0502040204020203" pitchFamily="34" charset="0"/>
                <a:cs typeface="Vani" panose="020B0502040204020203" pitchFamily="34" charset="0"/>
              </a:rPr>
              <a:t>Agenda Item: 6.1: Files opened</a:t>
            </a:r>
            <a:r>
              <a:rPr lang="en-US" sz="3200" dirty="0">
                <a:latin typeface="Vani" panose="020B0502040204020203" pitchFamily="34" charset="0"/>
                <a:cs typeface="Vani" panose="020B0502040204020203" pitchFamily="34" charset="0"/>
              </a:rPr>
              <a:t/>
            </a:r>
            <a:br>
              <a:rPr lang="en-US" sz="3200" dirty="0">
                <a:latin typeface="Vani" panose="020B0502040204020203" pitchFamily="34" charset="0"/>
                <a:cs typeface="Vani" panose="020B0502040204020203" pitchFamily="34" charset="0"/>
              </a:rPr>
            </a:br>
            <a:r>
              <a:rPr lang="en-US" sz="3200" dirty="0">
                <a:latin typeface="Vani" panose="020B0502040204020203" pitchFamily="34" charset="0"/>
                <a:cs typeface="Vani" panose="020B0502040204020203" pitchFamily="34" charset="0"/>
              </a:rPr>
              <a:t>Greece: Threats to Marine Turtles in Thines Kiparissias</a:t>
            </a:r>
            <a:endParaRPr lang="el-GR" sz="3200" dirty="0">
              <a:cs typeface="Vani" panose="020B0502040204020203" pitchFamily="34" charset="0"/>
            </a:endParaRPr>
          </a:p>
        </p:txBody>
      </p:sp>
      <p:sp>
        <p:nvSpPr>
          <p:cNvPr id="9219" name="Subtitle 2"/>
          <p:cNvSpPr>
            <a:spLocks noGrp="1"/>
          </p:cNvSpPr>
          <p:nvPr>
            <p:ph type="subTitle" idx="1"/>
          </p:nvPr>
        </p:nvSpPr>
        <p:spPr>
          <a:xfrm>
            <a:off x="677634" y="5821629"/>
            <a:ext cx="7503179" cy="792088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defRPr/>
            </a:pPr>
            <a:r>
              <a:rPr lang="en-US" sz="2000" dirty="0" smtClean="0">
                <a:ln w="0"/>
                <a:latin typeface="Vani" panose="020B0502040204020203" pitchFamily="34" charset="0"/>
                <a:cs typeface="Vani" panose="020B0502040204020203" pitchFamily="34" charset="0"/>
              </a:rPr>
              <a:t>39</a:t>
            </a:r>
            <a:r>
              <a:rPr lang="en-US" sz="2000" baseline="30000" dirty="0" smtClean="0">
                <a:ln w="0"/>
                <a:latin typeface="Vani" panose="020B0502040204020203" pitchFamily="34" charset="0"/>
                <a:cs typeface="Vani" panose="020B0502040204020203" pitchFamily="34" charset="0"/>
              </a:rPr>
              <a:t>th</a:t>
            </a:r>
            <a:r>
              <a:rPr lang="en-US" sz="2000" dirty="0" smtClean="0">
                <a:ln w="0"/>
                <a:latin typeface="Vani" panose="020B0502040204020203" pitchFamily="34" charset="0"/>
                <a:cs typeface="Vani" panose="020B0502040204020203" pitchFamily="34" charset="0"/>
              </a:rPr>
              <a:t> Meeting </a:t>
            </a:r>
            <a:r>
              <a:rPr lang="en-US" sz="2000" dirty="0">
                <a:ln w="0"/>
                <a:latin typeface="Vani" panose="020B0502040204020203" pitchFamily="34" charset="0"/>
                <a:cs typeface="Vani" panose="020B0502040204020203" pitchFamily="34" charset="0"/>
              </a:rPr>
              <a:t>of the Standing Committee</a:t>
            </a:r>
          </a:p>
          <a:p>
            <a:pPr>
              <a:spcBef>
                <a:spcPts val="0"/>
              </a:spcBef>
              <a:defRPr/>
            </a:pPr>
            <a:r>
              <a:rPr lang="en-US" sz="2000" dirty="0">
                <a:ln w="0"/>
                <a:latin typeface="Vani" panose="020B0502040204020203" pitchFamily="34" charset="0"/>
                <a:cs typeface="Vani" panose="020B0502040204020203" pitchFamily="34" charset="0"/>
              </a:rPr>
              <a:t>Bern Convention</a:t>
            </a:r>
          </a:p>
          <a:p>
            <a:pPr>
              <a:spcBef>
                <a:spcPts val="0"/>
              </a:spcBef>
              <a:defRPr/>
            </a:pPr>
            <a:r>
              <a:rPr lang="en-US" sz="2000" dirty="0" smtClean="0">
                <a:ln w="0"/>
                <a:latin typeface="Vani" panose="020B0502040204020203" pitchFamily="34" charset="0"/>
                <a:cs typeface="Vani" panose="020B0502040204020203" pitchFamily="34" charset="0"/>
              </a:rPr>
              <a:t>3-6 December 2019</a:t>
            </a:r>
            <a:endParaRPr lang="en-US" sz="2000" dirty="0">
              <a:ln w="0"/>
              <a:latin typeface="Vani" panose="020B0502040204020203" pitchFamily="34" charset="0"/>
              <a:cs typeface="Vani" panose="020B0502040204020203" pitchFamily="34" charset="0"/>
            </a:endParaRPr>
          </a:p>
        </p:txBody>
      </p:sp>
      <p:pic>
        <p:nvPicPr>
          <p:cNvPr id="6" name="Picture 6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3173"/>
          <a:stretch>
            <a:fillRect/>
          </a:stretch>
        </p:blipFill>
        <p:spPr bwMode="auto">
          <a:xfrm>
            <a:off x="-100701" y="-74335"/>
            <a:ext cx="2574925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576209" y="3057833"/>
            <a:ext cx="27443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5" name="Picture 4" descr="A turtle swimming under water&#10;&#10;Description generated with very high confidence">
            <a:extLst>
              <a:ext uri="{FF2B5EF4-FFF2-40B4-BE49-F238E27FC236}">
                <a16:creationId xmlns:a16="http://schemas.microsoft.com/office/drawing/2014/main" id="{56EDAB50-0C10-49B6-976F-9C7937BBCF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088" y="2455946"/>
            <a:ext cx="4506145" cy="30052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864253" y="45769"/>
            <a:ext cx="100860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19/19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85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8218" y="10585"/>
            <a:ext cx="9144000" cy="7195870"/>
            <a:chOff x="-465622" y="-375176"/>
            <a:chExt cx="9649072" cy="7208819"/>
          </a:xfrm>
        </p:grpSpPr>
        <p:pic>
          <p:nvPicPr>
            <p:cNvPr id="13" name="Picture 4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tx2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9pPr>
              <a:extLst/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solidFill>
                  <a:srgbClr val="44546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6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3173"/>
          <a:stretch>
            <a:fillRect/>
          </a:stretch>
        </p:blipFill>
        <p:spPr bwMode="auto">
          <a:xfrm>
            <a:off x="7124122" y="6062689"/>
            <a:ext cx="1926305" cy="80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96532" y="-383834"/>
            <a:ext cx="7389440" cy="1419459"/>
          </a:xfrm>
        </p:spPr>
        <p:txBody>
          <a:bodyPr>
            <a:normAutofit fontScale="90000"/>
          </a:bodyPr>
          <a:lstStyle/>
          <a:p>
            <a:r>
              <a:rPr lang="en-US" sz="2400" b="1" dirty="0" smtClean="0">
                <a:latin typeface="Vani" panose="020B0502040204020203" pitchFamily="34" charset="0"/>
                <a:cs typeface="Vani" panose="020B0502040204020203" pitchFamily="34" charset="0"/>
              </a:rPr>
              <a:t/>
            </a:r>
            <a:br>
              <a:rPr lang="en-US" sz="2400" b="1" dirty="0" smtClean="0">
                <a:latin typeface="Vani" panose="020B0502040204020203" pitchFamily="34" charset="0"/>
                <a:cs typeface="Vani" panose="020B0502040204020203" pitchFamily="34" charset="0"/>
              </a:rPr>
            </a:br>
            <a:r>
              <a:rPr lang="en-US" sz="2400" b="1" dirty="0">
                <a:latin typeface="Vani" panose="020B0502040204020203" pitchFamily="34" charset="0"/>
                <a:cs typeface="Vani" panose="020B0502040204020203" pitchFamily="34" charset="0"/>
              </a:rPr>
              <a:t/>
            </a:r>
            <a:br>
              <a:rPr lang="en-US" sz="2400" b="1" dirty="0">
                <a:latin typeface="Vani" panose="020B0502040204020203" pitchFamily="34" charset="0"/>
                <a:cs typeface="Vani" panose="020B0502040204020203" pitchFamily="34" charset="0"/>
              </a:rPr>
            </a:br>
            <a:r>
              <a:rPr lang="en-US" sz="2400" b="1" dirty="0" smtClean="0">
                <a:latin typeface="Vani" panose="020B0502040204020203" pitchFamily="34" charset="0"/>
                <a:cs typeface="Vani" panose="020B0502040204020203" pitchFamily="34" charset="0"/>
              </a:rPr>
              <a:t/>
            </a:r>
            <a:br>
              <a:rPr lang="en-US" sz="2400" b="1" dirty="0" smtClean="0">
                <a:latin typeface="Vani" panose="020B0502040204020203" pitchFamily="34" charset="0"/>
                <a:cs typeface="Vani" panose="020B0502040204020203" pitchFamily="34" charset="0"/>
              </a:rPr>
            </a:br>
            <a:r>
              <a:rPr lang="en-US" sz="2400" b="1" dirty="0" smtClean="0">
                <a:latin typeface="Vani" panose="020B0502040204020203" pitchFamily="34" charset="0"/>
                <a:cs typeface="Vani" panose="020B0502040204020203" pitchFamily="34" charset="0"/>
              </a:rPr>
              <a:t>Habitat </a:t>
            </a:r>
            <a:r>
              <a:rPr lang="en-US" sz="2400" b="1" dirty="0">
                <a:latin typeface="Vani" panose="020B0502040204020203" pitchFamily="34" charset="0"/>
                <a:cs typeface="Vani" panose="020B0502040204020203" pitchFamily="34" charset="0"/>
              </a:rPr>
              <a:t>Degradation due to Uncontrolled Development in a Protected Sea Turtle Nesting Area</a:t>
            </a:r>
            <a:br>
              <a:rPr lang="en-US" sz="2400" b="1" dirty="0">
                <a:latin typeface="Vani" panose="020B0502040204020203" pitchFamily="34" charset="0"/>
                <a:cs typeface="Vani" panose="020B0502040204020203" pitchFamily="34" charset="0"/>
              </a:rPr>
            </a:br>
            <a:endParaRPr lang="en-US" sz="2400" b="1" dirty="0">
              <a:latin typeface="Vani" panose="020B0502040204020203" pitchFamily="34" charset="0"/>
              <a:cs typeface="Vani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99787" y="915607"/>
            <a:ext cx="335064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  <a:defRPr/>
            </a:pPr>
            <a:r>
              <a:rPr lang="en-GB" dirty="0">
                <a:latin typeface="Vani" panose="020B0502040204020203" pitchFamily="34" charset="0"/>
                <a:cs typeface="Vani" panose="020B0502040204020203" pitchFamily="34" charset="0"/>
              </a:rPr>
              <a:t>A</a:t>
            </a:r>
            <a:r>
              <a:rPr lang="en-GB" b="1" dirty="0" smtClean="0">
                <a:latin typeface="Vani" panose="020B0502040204020203" pitchFamily="34" charset="0"/>
                <a:cs typeface="Vani" panose="020B0502040204020203" pitchFamily="34" charset="0"/>
              </a:rPr>
              <a:t> NATURA </a:t>
            </a:r>
            <a:r>
              <a:rPr lang="en-GB" b="1" dirty="0">
                <a:latin typeface="Vani" panose="020B0502040204020203" pitchFamily="34" charset="0"/>
                <a:cs typeface="Vani" panose="020B0502040204020203" pitchFamily="34" charset="0"/>
              </a:rPr>
              <a:t>2000 </a:t>
            </a:r>
            <a:r>
              <a:rPr lang="en-GB" b="1" dirty="0" smtClean="0">
                <a:latin typeface="Vani" panose="020B0502040204020203" pitchFamily="34" charset="0"/>
                <a:cs typeface="Vani" panose="020B0502040204020203" pitchFamily="34" charset="0"/>
              </a:rPr>
              <a:t>site</a:t>
            </a:r>
            <a:r>
              <a:rPr lang="el-GR" dirty="0" smtClean="0">
                <a:cs typeface="Vani" panose="020B0502040204020203" pitchFamily="34" charset="0"/>
              </a:rPr>
              <a:t>:</a:t>
            </a:r>
            <a:r>
              <a:rPr lang="en-GB" dirty="0" smtClean="0">
                <a:latin typeface="Vani" panose="020B0502040204020203" pitchFamily="34" charset="0"/>
                <a:cs typeface="Vani" panose="020B0502040204020203" pitchFamily="34" charset="0"/>
              </a:rPr>
              <a:t> </a:t>
            </a:r>
            <a:r>
              <a:rPr lang="en-GB" dirty="0">
                <a:latin typeface="Vani" panose="020B0502040204020203" pitchFamily="34" charset="0"/>
                <a:cs typeface="Vani" panose="020B0502040204020203" pitchFamily="34" charset="0"/>
              </a:rPr>
              <a:t>THINES KYPARISSIAS </a:t>
            </a:r>
            <a:r>
              <a:rPr lang="en-GB" dirty="0" smtClean="0">
                <a:latin typeface="Vani" panose="020B0502040204020203" pitchFamily="34" charset="0"/>
                <a:cs typeface="Vani" panose="020B0502040204020203" pitchFamily="34" charset="0"/>
              </a:rPr>
              <a:t> </a:t>
            </a:r>
          </a:p>
          <a:p>
            <a:pPr marL="285750" indent="-285750" algn="just">
              <a:buFont typeface="Courier New" panose="02070309020205020404" pitchFamily="49" charset="0"/>
              <a:buChar char="o"/>
              <a:defRPr/>
            </a:pPr>
            <a:r>
              <a:rPr lang="en-US" b="1" dirty="0" smtClean="0">
                <a:latin typeface="Vani" panose="020B0502040204020203" pitchFamily="34" charset="0"/>
                <a:cs typeface="Vani" panose="020B0502040204020203" pitchFamily="34" charset="0"/>
              </a:rPr>
              <a:t>The largest reproductive population across the Mediterranean </a:t>
            </a:r>
            <a:r>
              <a:rPr lang="en-US" dirty="0" smtClean="0">
                <a:latin typeface="Vani" panose="020B0502040204020203" pitchFamily="34" charset="0"/>
                <a:cs typeface="Vani" panose="020B0502040204020203" pitchFamily="34" charset="0"/>
              </a:rPr>
              <a:t>for the  protected loggerhead turtle </a:t>
            </a:r>
            <a:r>
              <a:rPr lang="en-US" i="1" dirty="0" err="1" smtClean="0">
                <a:latin typeface="Vani" panose="020B0502040204020203" pitchFamily="34" charset="0"/>
                <a:cs typeface="Vani" panose="020B0502040204020203" pitchFamily="34" charset="0"/>
              </a:rPr>
              <a:t>Caretta</a:t>
            </a:r>
            <a:r>
              <a:rPr lang="en-US" i="1" dirty="0" smtClean="0">
                <a:latin typeface="Vani" panose="020B0502040204020203" pitchFamily="34" charset="0"/>
                <a:cs typeface="Vani" panose="020B0502040204020203" pitchFamily="34" charset="0"/>
              </a:rPr>
              <a:t> </a:t>
            </a:r>
            <a:r>
              <a:rPr lang="en-US" i="1" dirty="0" err="1" smtClean="0">
                <a:latin typeface="Vani" panose="020B0502040204020203" pitchFamily="34" charset="0"/>
                <a:cs typeface="Vani" panose="020B0502040204020203" pitchFamily="34" charset="0"/>
              </a:rPr>
              <a:t>caretta</a:t>
            </a:r>
            <a:r>
              <a:rPr lang="en-US" dirty="0" smtClean="0">
                <a:latin typeface="Vani" panose="020B0502040204020203" pitchFamily="34" charset="0"/>
                <a:cs typeface="Vani" panose="020B0502040204020203" pitchFamily="34" charset="0"/>
              </a:rPr>
              <a:t>. </a:t>
            </a:r>
            <a:r>
              <a:rPr lang="en-US" dirty="0">
                <a:latin typeface="Vani" panose="020B0502040204020203" pitchFamily="34" charset="0"/>
                <a:cs typeface="Vani" panose="020B0502040204020203" pitchFamily="34" charset="0"/>
              </a:rPr>
              <a:t>D</a:t>
            </a:r>
            <a:r>
              <a:rPr lang="en-US" dirty="0" smtClean="0">
                <a:latin typeface="Vani" panose="020B0502040204020203" pitchFamily="34" charset="0"/>
                <a:cs typeface="Vani" panose="020B0502040204020203" pitchFamily="34" charset="0"/>
              </a:rPr>
              <a:t>uring 2019 nesting season over 2,850 nests were recorded in the core area ( from </a:t>
            </a:r>
            <a:r>
              <a:rPr lang="en-US" dirty="0" err="1" smtClean="0">
                <a:latin typeface="Vani" panose="020B0502040204020203" pitchFamily="34" charset="0"/>
                <a:cs typeface="Vani" panose="020B0502040204020203" pitchFamily="34" charset="0"/>
              </a:rPr>
              <a:t>Neda</a:t>
            </a:r>
            <a:r>
              <a:rPr lang="en-US" dirty="0" smtClean="0">
                <a:latin typeface="Vani" panose="020B0502040204020203" pitchFamily="34" charset="0"/>
                <a:cs typeface="Vani" panose="020B0502040204020203" pitchFamily="34" charset="0"/>
              </a:rPr>
              <a:t> to </a:t>
            </a:r>
            <a:r>
              <a:rPr lang="en-US" dirty="0" err="1" smtClean="0">
                <a:latin typeface="Vani" panose="020B0502040204020203" pitchFamily="34" charset="0"/>
                <a:cs typeface="Vani" panose="020B0502040204020203" pitchFamily="34" charset="0"/>
              </a:rPr>
              <a:t>Arkadikos</a:t>
            </a:r>
            <a:r>
              <a:rPr lang="en-US" dirty="0" smtClean="0">
                <a:latin typeface="Vani" panose="020B0502040204020203" pitchFamily="34" charset="0"/>
                <a:cs typeface="Vani" panose="020B0502040204020203" pitchFamily="34" charset="0"/>
              </a:rPr>
              <a:t> River). </a:t>
            </a:r>
            <a:endParaRPr lang="en-US" dirty="0">
              <a:latin typeface="Vani" panose="020B0502040204020203" pitchFamily="34" charset="0"/>
              <a:cs typeface="Vani" panose="020B0502040204020203" pitchFamily="34" charset="0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  <a:defRPr/>
            </a:pPr>
            <a:r>
              <a:rPr lang="en-US" dirty="0" smtClean="0">
                <a:latin typeface="Vani" panose="020B0502040204020203" pitchFamily="34" charset="0"/>
                <a:cs typeface="Vani" panose="020B0502040204020203" pitchFamily="34" charset="0"/>
              </a:rPr>
              <a:t>Extensive </a:t>
            </a:r>
            <a:r>
              <a:rPr lang="en-US" dirty="0">
                <a:latin typeface="Vani" panose="020B0502040204020203" pitchFamily="34" charset="0"/>
                <a:cs typeface="Vani" panose="020B0502040204020203" pitchFamily="34" charset="0"/>
              </a:rPr>
              <a:t>sand </a:t>
            </a:r>
            <a:r>
              <a:rPr lang="en-US" b="1" dirty="0">
                <a:latin typeface="Vani" panose="020B0502040204020203" pitchFamily="34" charset="0"/>
                <a:cs typeface="Vani" panose="020B0502040204020203" pitchFamily="34" charset="0"/>
              </a:rPr>
              <a:t>dunes</a:t>
            </a:r>
            <a:r>
              <a:rPr lang="en-US" dirty="0">
                <a:latin typeface="Vani" panose="020B0502040204020203" pitchFamily="34" charset="0"/>
                <a:cs typeface="Vani" panose="020B0502040204020203" pitchFamily="34" charset="0"/>
              </a:rPr>
              <a:t> system with </a:t>
            </a:r>
            <a:r>
              <a:rPr lang="en-US" b="1" dirty="0" err="1">
                <a:latin typeface="Vani" panose="020B0502040204020203" pitchFamily="34" charset="0"/>
                <a:cs typeface="Vani" panose="020B0502040204020203" pitchFamily="34" charset="0"/>
              </a:rPr>
              <a:t>Juniperus</a:t>
            </a:r>
            <a:r>
              <a:rPr lang="en-US" b="1" dirty="0">
                <a:latin typeface="Vani" panose="020B0502040204020203" pitchFamily="34" charset="0"/>
                <a:cs typeface="Vani" panose="020B0502040204020203" pitchFamily="34" charset="0"/>
              </a:rPr>
              <a:t> </a:t>
            </a:r>
            <a:r>
              <a:rPr lang="en-US" b="1" dirty="0" err="1">
                <a:latin typeface="Vani" panose="020B0502040204020203" pitchFamily="34" charset="0"/>
                <a:cs typeface="Vani" panose="020B0502040204020203" pitchFamily="34" charset="0"/>
              </a:rPr>
              <a:t>spp</a:t>
            </a:r>
            <a:r>
              <a:rPr lang="en-US" b="1" dirty="0">
                <a:latin typeface="Vani" panose="020B0502040204020203" pitchFamily="34" charset="0"/>
                <a:cs typeface="Vani" panose="020B0502040204020203" pitchFamily="34" charset="0"/>
              </a:rPr>
              <a:t> </a:t>
            </a:r>
          </a:p>
          <a:p>
            <a:pPr>
              <a:defRPr/>
            </a:pPr>
            <a:endParaRPr lang="en-US" sz="1400" dirty="0" smtClean="0">
              <a:latin typeface="Vani" panose="020B0502040204020203" pitchFamily="34" charset="0"/>
              <a:cs typeface="Vani" panose="020B0502040204020203" pitchFamily="34" charset="0"/>
            </a:endParaRPr>
          </a:p>
          <a:p>
            <a:pPr>
              <a:defRPr/>
            </a:pPr>
            <a:endParaRPr lang="en-US" dirty="0">
              <a:latin typeface="Vani" panose="020B0502040204020203" pitchFamily="34" charset="0"/>
              <a:cs typeface="Vani" panose="020B0502040204020203" pitchFamily="34" charset="0"/>
            </a:endParaRPr>
          </a:p>
          <a:p>
            <a:pPr>
              <a:defRPr/>
            </a:pPr>
            <a:endParaRPr lang="en-GB" dirty="0">
              <a:latin typeface="Vani" panose="020B0502040204020203" pitchFamily="34" charset="0"/>
              <a:cs typeface="Vani" panose="020B050204020402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405" y="6598139"/>
            <a:ext cx="1013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ani" panose="020B0502040204020203" pitchFamily="34" charset="0"/>
                <a:cs typeface="Vani" panose="020B0502040204020203" pitchFamily="34" charset="0"/>
              </a:rPr>
              <a:t>Survey </a:t>
            </a:r>
            <a:r>
              <a:rPr lang="en-US" sz="1200" dirty="0" smtClean="0">
                <a:latin typeface="Vani" panose="020B0502040204020203" pitchFamily="34" charset="0"/>
                <a:cs typeface="Vani" panose="020B0502040204020203" pitchFamily="34" charset="0"/>
              </a:rPr>
              <a:t>2019</a:t>
            </a:r>
            <a:endParaRPr lang="en-US" sz="1200" dirty="0">
              <a:latin typeface="Vani" panose="020B0502040204020203" pitchFamily="34" charset="0"/>
              <a:cs typeface="Vani" panose="020B05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69" y="924381"/>
            <a:ext cx="3779912" cy="2258083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318333" y="2056012"/>
            <a:ext cx="504056" cy="4320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86" y="3549477"/>
            <a:ext cx="2763250" cy="2407849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120272" y="3463731"/>
            <a:ext cx="1258187" cy="311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Arrow Connector 16"/>
          <p:cNvCxnSpPr/>
          <p:nvPr/>
        </p:nvCxnSpPr>
        <p:spPr>
          <a:xfrm>
            <a:off x="2699792" y="2488060"/>
            <a:ext cx="1485565" cy="27308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4126254" y="5218907"/>
            <a:ext cx="758545" cy="2390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>
            <a:stCxn id="18" idx="3"/>
          </p:cNvCxnSpPr>
          <p:nvPr/>
        </p:nvCxnSpPr>
        <p:spPr>
          <a:xfrm flipH="1" flipV="1">
            <a:off x="2228341" y="5338436"/>
            <a:ext cx="2008999" cy="845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8087274" y="10585"/>
            <a:ext cx="91723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2/19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68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9756" y="10585"/>
            <a:ext cx="9144000" cy="6895165"/>
            <a:chOff x="252536" y="275355"/>
            <a:chExt cx="9144000" cy="6895165"/>
          </a:xfrm>
        </p:grpSpPr>
        <p:pic>
          <p:nvPicPr>
            <p:cNvPr id="5" name="Picture 4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536" y="275355"/>
              <a:ext cx="9144000" cy="6857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 descr="\\Med-sbs\medasset-documents\Office Essentials\MEDASSET VISUAL IDENTITY\25 YEAR LOGO\LOGO HORIZONAL ENG rgb-01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33173"/>
            <a:stretch>
              <a:fillRect/>
            </a:stretch>
          </p:blipFill>
          <p:spPr bwMode="auto">
            <a:xfrm>
              <a:off x="7450454" y="6397477"/>
              <a:ext cx="1854845" cy="773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Box 6"/>
          <p:cNvSpPr txBox="1"/>
          <p:nvPr/>
        </p:nvSpPr>
        <p:spPr>
          <a:xfrm>
            <a:off x="107504" y="81350"/>
            <a:ext cx="10284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Vani" panose="020B0502040204020203" pitchFamily="34" charset="0"/>
                <a:cs typeface="Vani" panose="020B0502040204020203" pitchFamily="34" charset="0"/>
              </a:rPr>
              <a:t>Overview</a:t>
            </a:r>
            <a:endParaRPr lang="en-US" sz="1600" dirty="0">
              <a:latin typeface="Vani" panose="020B0502040204020203" pitchFamily="34" charset="0"/>
              <a:cs typeface="Vani" panose="020B0502040204020203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502746" y="-121473"/>
            <a:ext cx="7237606" cy="1151119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9pPr>
            <a:extLst/>
          </a:lstStyle>
          <a:p>
            <a:pPr algn="r" fontAlgn="auto">
              <a:spcAft>
                <a:spcPts val="0"/>
              </a:spcAft>
              <a:defRPr/>
            </a:pPr>
            <a:endParaRPr lang="en-GB" sz="2200" b="0" dirty="0" smtClean="0">
              <a:solidFill>
                <a:schemeClr val="tx1"/>
              </a:solidFill>
              <a:effectLst/>
              <a:latin typeface="Vani" panose="020B0502040204020203" pitchFamily="34" charset="0"/>
              <a:cs typeface="Vani" panose="020B0502040204020203" pitchFamily="34" charset="0"/>
            </a:endParaRPr>
          </a:p>
          <a:p>
            <a:pPr algn="r" fontAlgn="auto">
              <a:spcAft>
                <a:spcPts val="0"/>
              </a:spcAft>
              <a:defRPr/>
            </a:pPr>
            <a:endParaRPr lang="en-GB" sz="2000" dirty="0">
              <a:solidFill>
                <a:schemeClr val="tx1"/>
              </a:solidFill>
              <a:effectLst/>
              <a:latin typeface="Vani" panose="020B0502040204020203" pitchFamily="34" charset="0"/>
              <a:cs typeface="Vani" panose="020B0502040204020203" pitchFamily="34" charset="0"/>
            </a:endParaRPr>
          </a:p>
          <a:p>
            <a:pPr algn="r" fontAlgn="auto">
              <a:spcAft>
                <a:spcPts val="0"/>
              </a:spcAft>
              <a:defRPr/>
            </a:pPr>
            <a:r>
              <a:rPr lang="en-US" sz="2800" dirty="0">
                <a:solidFill>
                  <a:schemeClr val="tx1"/>
                </a:solidFill>
                <a:effectLst/>
                <a:latin typeface="Vani" panose="020B0502040204020203" pitchFamily="34" charset="0"/>
                <a:cs typeface="Vani" panose="020B0502040204020203" pitchFamily="34" charset="0"/>
              </a:rPr>
              <a:t>The issuance of the Presidential Decree </a:t>
            </a:r>
            <a:endParaRPr lang="en-GB" sz="2800" dirty="0" smtClean="0">
              <a:solidFill>
                <a:schemeClr val="tx1"/>
              </a:solidFill>
              <a:effectLst/>
              <a:latin typeface="Vani" panose="020B0502040204020203" pitchFamily="34" charset="0"/>
              <a:cs typeface="Vani" panose="020B0502040204020203" pitchFamily="34" charset="0"/>
            </a:endParaRPr>
          </a:p>
          <a:p>
            <a:pPr algn="r" fontAlgn="auto">
              <a:spcAft>
                <a:spcPts val="0"/>
              </a:spcAft>
              <a:defRPr/>
            </a:pPr>
            <a:endParaRPr lang="en-GB" sz="2200" b="0" dirty="0">
              <a:solidFill>
                <a:schemeClr val="tx1"/>
              </a:solidFill>
              <a:effectLst/>
              <a:latin typeface="Vani" panose="020B0502040204020203" pitchFamily="34" charset="0"/>
              <a:cs typeface="Vani" panose="020B0502040204020203" pitchFamily="34" charset="0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292834564"/>
              </p:ext>
            </p:extLst>
          </p:nvPr>
        </p:nvGraphicFramePr>
        <p:xfrm>
          <a:off x="251520" y="835059"/>
          <a:ext cx="7632848" cy="2200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680491496"/>
              </p:ext>
            </p:extLst>
          </p:nvPr>
        </p:nvGraphicFramePr>
        <p:xfrm>
          <a:off x="2394397" y="2758075"/>
          <a:ext cx="6624736" cy="1751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cxnSp>
        <p:nvCxnSpPr>
          <p:cNvPr id="22" name="Curved Connector 21"/>
          <p:cNvCxnSpPr/>
          <p:nvPr/>
        </p:nvCxnSpPr>
        <p:spPr>
          <a:xfrm rot="10800000" flipV="1">
            <a:off x="2318048" y="2564903"/>
            <a:ext cx="4487478" cy="1386511"/>
          </a:xfrm>
          <a:prstGeom prst="curvedConnector3">
            <a:avLst>
              <a:gd name="adj1" fmla="val 149846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29756" y="4334231"/>
            <a:ext cx="906967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600" b="1" dirty="0" smtClean="0">
                <a:latin typeface="Vani" panose="020B0502040204020203" pitchFamily="34" charset="0"/>
                <a:cs typeface="Vani" panose="020B0502040204020203" pitchFamily="34" charset="0"/>
              </a:rPr>
              <a:t>June 2018    Approval of the draft Presidential  Decree by the Council of State</a:t>
            </a:r>
          </a:p>
          <a:p>
            <a:pPr marL="285750" lvl="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600" b="1" dirty="0" smtClean="0">
                <a:latin typeface="Vani" panose="020B0502040204020203" pitchFamily="34" charset="0"/>
                <a:cs typeface="Vani" panose="020B0502040204020203" pitchFamily="34" charset="0"/>
              </a:rPr>
              <a:t>October 2018  Adoption of the Presidential Decree for the three Natura 2000 sites</a:t>
            </a:r>
          </a:p>
          <a:p>
            <a:pPr marL="285750" lvl="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600" b="1" dirty="0" smtClean="0">
                <a:latin typeface="Vani" panose="020B0502040204020203" pitchFamily="34" charset="0"/>
                <a:cs typeface="Vani" panose="020B0502040204020203" pitchFamily="34" charset="0"/>
              </a:rPr>
              <a:t>Issue in October 2018 of Presidential </a:t>
            </a:r>
            <a:r>
              <a:rPr lang="en-US" sz="1600" b="1" dirty="0">
                <a:latin typeface="Vani" panose="020B0502040204020203" pitchFamily="34" charset="0"/>
                <a:cs typeface="Vani" panose="020B0502040204020203" pitchFamily="34" charset="0"/>
              </a:rPr>
              <a:t>Decree for southern Kyparissia Bay </a:t>
            </a:r>
            <a:r>
              <a:rPr lang="en-US" sz="1600" b="1" dirty="0" smtClean="0">
                <a:latin typeface="Vani" panose="020B0502040204020203" pitchFamily="34" charset="0"/>
                <a:cs typeface="Vani" panose="020B0502040204020203" pitchFamily="34" charset="0"/>
              </a:rPr>
              <a:t>(</a:t>
            </a:r>
            <a:r>
              <a:rPr lang="en-US" sz="1600" b="1" dirty="0">
                <a:latin typeface="Vani" panose="020B0502040204020203" pitchFamily="34" charset="0"/>
                <a:cs typeface="Vani" panose="020B0502040204020203" pitchFamily="34" charset="0"/>
              </a:rPr>
              <a:t>Government Gazette D 391/03-10-2018) </a:t>
            </a:r>
            <a:endParaRPr lang="en-US" sz="1600" b="1" dirty="0" smtClean="0">
              <a:latin typeface="Vani" panose="020B0502040204020203" pitchFamily="34" charset="0"/>
              <a:cs typeface="Vani" panose="020B0502040204020203" pitchFamily="34" charset="0"/>
            </a:endParaRPr>
          </a:p>
          <a:p>
            <a:pPr marL="285750" lvl="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1600" b="1" dirty="0" smtClean="0">
                <a:latin typeface="Vani" panose="020B0502040204020203" pitchFamily="34" charset="0"/>
                <a:cs typeface="Vani" panose="020B0502040204020203" pitchFamily="34" charset="0"/>
              </a:rPr>
              <a:t>Court pending for the 20</a:t>
            </a:r>
            <a:r>
              <a:rPr lang="en-US" sz="1600" b="1" baseline="30000" dirty="0" smtClean="0">
                <a:latin typeface="Vani" panose="020B0502040204020203" pitchFamily="34" charset="0"/>
                <a:cs typeface="Vani" panose="020B0502040204020203" pitchFamily="34" charset="0"/>
              </a:rPr>
              <a:t>th</a:t>
            </a:r>
            <a:r>
              <a:rPr lang="en-US" sz="1600" b="1" dirty="0" smtClean="0">
                <a:latin typeface="Vani" panose="020B0502040204020203" pitchFamily="34" charset="0"/>
                <a:cs typeface="Vani" panose="020B0502040204020203" pitchFamily="34" charset="0"/>
              </a:rPr>
              <a:t> of February </a:t>
            </a:r>
            <a:r>
              <a:rPr lang="en-US" sz="1600" b="1" dirty="0" smtClean="0">
                <a:latin typeface="Vani" panose="020B0502040204020203" pitchFamily="34" charset="0"/>
                <a:cs typeface="Vani" panose="020B0502040204020203" pitchFamily="34" charset="0"/>
              </a:rPr>
              <a:t>2020, </a:t>
            </a:r>
            <a:r>
              <a:rPr lang="en-US" sz="1600" b="1" dirty="0" smtClean="0">
                <a:latin typeface="Vani" panose="020B0502040204020203" pitchFamily="34" charset="0"/>
                <a:cs typeface="Vani" panose="020B0502040204020203" pitchFamily="34" charset="0"/>
              </a:rPr>
              <a:t>after 7 writs </a:t>
            </a:r>
            <a:r>
              <a:rPr lang="en-US" sz="1600" b="1" dirty="0">
                <a:latin typeface="Vani" panose="020B0502040204020203" pitchFamily="34" charset="0"/>
                <a:cs typeface="Vani" panose="020B0502040204020203" pitchFamily="34" charset="0"/>
              </a:rPr>
              <a:t>of annulment of </a:t>
            </a:r>
            <a:r>
              <a:rPr lang="en-US" sz="1600" b="1" dirty="0" smtClean="0">
                <a:latin typeface="Vani" panose="020B0502040204020203" pitchFamily="34" charset="0"/>
                <a:cs typeface="Vani" panose="020B0502040204020203" pitchFamily="34" charset="0"/>
              </a:rPr>
              <a:t>the Presidential Decree  </a:t>
            </a:r>
            <a:endParaRPr lang="en-US" sz="1600" dirty="0" smtClean="0">
              <a:latin typeface="Vani" panose="020B0502040204020203" pitchFamily="34" charset="0"/>
              <a:cs typeface="Vani" panose="020B0502040204020203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>
              <a:solidFill>
                <a:srgbClr val="FF0000"/>
              </a:solidFill>
              <a:latin typeface="Vani" panose="020B0502040204020203" pitchFamily="34" charset="0"/>
              <a:cs typeface="Vani" panose="020B0502040204020203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426" y="6561165"/>
            <a:ext cx="1013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ani" panose="020B0502040204020203" pitchFamily="34" charset="0"/>
                <a:cs typeface="Vani" panose="020B0502040204020203" pitchFamily="34" charset="0"/>
              </a:rPr>
              <a:t>Survey </a:t>
            </a:r>
            <a:r>
              <a:rPr lang="en-US" sz="1200" dirty="0" smtClean="0">
                <a:latin typeface="Vani" panose="020B0502040204020203" pitchFamily="34" charset="0"/>
                <a:cs typeface="Vani" panose="020B0502040204020203" pitchFamily="34" charset="0"/>
              </a:rPr>
              <a:t>2019</a:t>
            </a:r>
            <a:endParaRPr lang="en-US" sz="1200" dirty="0">
              <a:latin typeface="Vani" panose="020B0502040204020203" pitchFamily="34" charset="0"/>
              <a:cs typeface="Vani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87274" y="10585"/>
            <a:ext cx="91723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3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/19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95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01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3173"/>
          <a:stretch>
            <a:fillRect/>
          </a:stretch>
        </p:blipFill>
        <p:spPr bwMode="auto">
          <a:xfrm>
            <a:off x="7092280" y="6084956"/>
            <a:ext cx="1854845" cy="77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2427" y="265331"/>
            <a:ext cx="8671426" cy="132556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2400" b="1" dirty="0" smtClean="0">
                <a:latin typeface="Vani" panose="020B0502040204020203" pitchFamily="34" charset="0"/>
                <a:cs typeface="Vani" panose="020B0502040204020203" pitchFamily="34" charset="0"/>
              </a:rPr>
              <a:t>Issuance </a:t>
            </a:r>
            <a:r>
              <a:rPr lang="en-GB" sz="2400" b="1" dirty="0">
                <a:latin typeface="Vani" panose="020B0502040204020203" pitchFamily="34" charset="0"/>
                <a:cs typeface="Vani" panose="020B0502040204020203" pitchFamily="34" charset="0"/>
              </a:rPr>
              <a:t>of Presidential Decree </a:t>
            </a:r>
            <a:r>
              <a:rPr lang="en-GB" sz="2400" b="1" dirty="0" smtClean="0">
                <a:latin typeface="Vani" panose="020B0502040204020203" pitchFamily="34" charset="0"/>
                <a:cs typeface="Vani" panose="020B0502040204020203" pitchFamily="34" charset="0"/>
              </a:rPr>
              <a:t>a positive step but still does not ensure </a:t>
            </a:r>
            <a:r>
              <a:rPr lang="en-GB" sz="2400" b="1" dirty="0">
                <a:latin typeface="Vani" panose="020B0502040204020203" pitchFamily="34" charset="0"/>
                <a:cs typeface="Vani" panose="020B0502040204020203" pitchFamily="34" charset="0"/>
              </a:rPr>
              <a:t>a</a:t>
            </a:r>
            <a:r>
              <a:rPr lang="en-GB" sz="2400" b="1" dirty="0" smtClean="0">
                <a:latin typeface="Vani" panose="020B0502040204020203" pitchFamily="34" charset="0"/>
                <a:cs typeface="Vani" panose="020B0502040204020203" pitchFamily="34" charset="0"/>
              </a:rPr>
              <a:t>dequate protection</a:t>
            </a:r>
            <a:r>
              <a:rPr lang="el-GR" sz="2400" dirty="0">
                <a:latin typeface="Arial" panose="020B0604020202020204" pitchFamily="34" charset="0"/>
                <a:cs typeface="Vani" panose="020B0502040204020203" pitchFamily="34" charset="0"/>
              </a:rPr>
              <a:t/>
            </a:r>
            <a:br>
              <a:rPr lang="el-GR" sz="2400" dirty="0">
                <a:latin typeface="Arial" panose="020B0604020202020204" pitchFamily="34" charset="0"/>
                <a:cs typeface="Vani" panose="020B0502040204020203" pitchFamily="34" charset="0"/>
              </a:rPr>
            </a:br>
            <a:endParaRPr lang="en-US" sz="2400" dirty="0">
              <a:latin typeface="Vani" panose="020B0502040204020203" pitchFamily="34" charset="0"/>
              <a:cs typeface="Vani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01" y="1590894"/>
            <a:ext cx="8581688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en-US" b="1" dirty="0" smtClean="0">
                <a:latin typeface="Vani" panose="020B0502040204020203" pitchFamily="34" charset="0"/>
                <a:cs typeface="Vani" panose="020B0502040204020203" pitchFamily="34" charset="0"/>
              </a:rPr>
              <a:t>The Presidential Decree does not address some important issues </a:t>
            </a:r>
            <a:r>
              <a:rPr lang="en-US" dirty="0" smtClean="0">
                <a:latin typeface="Vani" panose="020B0502040204020203" pitchFamily="34" charset="0"/>
                <a:cs typeface="Vani" panose="020B0502040204020203" pitchFamily="34" charset="0"/>
              </a:rPr>
              <a:t>for the adequate protection of southern Kyparissia Bay &amp; for marine turtles, including the permissions of offshore </a:t>
            </a:r>
            <a:r>
              <a:rPr lang="en-US" dirty="0">
                <a:latin typeface="Vani" panose="020B0502040204020203" pitchFamily="34" charset="0"/>
                <a:cs typeface="Vani" panose="020B0502040204020203" pitchFamily="34" charset="0"/>
              </a:rPr>
              <a:t>oil </a:t>
            </a:r>
            <a:r>
              <a:rPr lang="en-US" dirty="0" smtClean="0">
                <a:latin typeface="Vani" panose="020B0502040204020203" pitchFamily="34" charset="0"/>
                <a:cs typeface="Vani" panose="020B0502040204020203" pitchFamily="34" charset="0"/>
              </a:rPr>
              <a:t>activities in </a:t>
            </a:r>
            <a:r>
              <a:rPr lang="en-US" dirty="0">
                <a:latin typeface="Vani" panose="020B0502040204020203" pitchFamily="34" charset="0"/>
                <a:cs typeface="Vani" panose="020B0502040204020203" pitchFamily="34" charset="0"/>
              </a:rPr>
              <a:t>the marine area adjacent to the newly protected </a:t>
            </a:r>
            <a:r>
              <a:rPr lang="en-US" dirty="0" smtClean="0">
                <a:latin typeface="Vani" panose="020B0502040204020203" pitchFamily="34" charset="0"/>
                <a:cs typeface="Vani" panose="020B0502040204020203" pitchFamily="34" charset="0"/>
              </a:rPr>
              <a:t>area</a:t>
            </a:r>
          </a:p>
          <a:p>
            <a:pPr marL="285750" indent="-285750"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en-US" b="1" dirty="0" smtClean="0">
                <a:latin typeface="Vani" panose="020B0502040204020203" pitchFamily="34" charset="0"/>
                <a:cs typeface="Vani" panose="020B0502040204020203" pitchFamily="34" charset="0"/>
              </a:rPr>
              <a:t>Very low enforcement &amp; implementation of the Presidential Decree regulations (management and protection measures) during the 2019 nesting season</a:t>
            </a:r>
          </a:p>
          <a:p>
            <a:pPr marL="285750" indent="-285750"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en-US" b="1" dirty="0" smtClean="0">
                <a:latin typeface="Vani" panose="020B0502040204020203" pitchFamily="34" charset="0"/>
                <a:cs typeface="Vani" panose="020B0502040204020203" pitchFamily="34" charset="0"/>
              </a:rPr>
              <a:t>If writs </a:t>
            </a:r>
            <a:r>
              <a:rPr lang="en-US" b="1" dirty="0">
                <a:latin typeface="Vani" panose="020B0502040204020203" pitchFamily="34" charset="0"/>
                <a:cs typeface="Vani" panose="020B0502040204020203" pitchFamily="34" charset="0"/>
              </a:rPr>
              <a:t>of annulment </a:t>
            </a:r>
            <a:r>
              <a:rPr lang="en-US" b="1" dirty="0" smtClean="0">
                <a:latin typeface="Vani" panose="020B0502040204020203" pitchFamily="34" charset="0"/>
                <a:cs typeface="Vani" panose="020B0502040204020203" pitchFamily="34" charset="0"/>
              </a:rPr>
              <a:t>of the Presidential Decree get approved, Kyparissia Bay will be totally unprotected again</a:t>
            </a:r>
          </a:p>
          <a:p>
            <a:pPr marL="285750" indent="-285750"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en-US" b="1" dirty="0" smtClean="0">
                <a:latin typeface="Vani" panose="020B0502040204020203" pitchFamily="34" charset="0"/>
                <a:cs typeface="Vani" panose="020B0502040204020203" pitchFamily="34" charset="0"/>
              </a:rPr>
              <a:t>Urgent Adoption &amp; Implementation of a Management Plan for </a:t>
            </a:r>
            <a:r>
              <a:rPr lang="en-US" b="1" dirty="0" err="1" smtClean="0">
                <a:latin typeface="Vani" panose="020B0502040204020203" pitchFamily="34" charset="0"/>
                <a:cs typeface="Vani" panose="020B0502040204020203" pitchFamily="34" charset="0"/>
              </a:rPr>
              <a:t>Kyparissia</a:t>
            </a:r>
            <a:r>
              <a:rPr lang="en-US" b="1" dirty="0" smtClean="0">
                <a:latin typeface="Vani" panose="020B0502040204020203" pitchFamily="34" charset="0"/>
                <a:cs typeface="Vani" panose="020B0502040204020203" pitchFamily="34" charset="0"/>
              </a:rPr>
              <a:t> Bay is </a:t>
            </a:r>
            <a:r>
              <a:rPr lang="en-US" b="1" dirty="0" smtClean="0">
                <a:latin typeface="Vani" panose="020B0502040204020203" pitchFamily="34" charset="0"/>
                <a:cs typeface="Vani" panose="020B0502040204020203" pitchFamily="34" charset="0"/>
              </a:rPr>
              <a:t>essential for its protection</a:t>
            </a:r>
            <a:endParaRPr lang="en-US" b="1" dirty="0" smtClean="0">
              <a:latin typeface="Vani" panose="020B0502040204020203" pitchFamily="34" charset="0"/>
              <a:cs typeface="Vani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spcAft>
                <a:spcPts val="1800"/>
              </a:spcAft>
              <a:buFont typeface="Courier New" panose="02070309020205020404" pitchFamily="49" charset="0"/>
              <a:buChar char="o"/>
            </a:pPr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Vani" panose="020B0502040204020203" pitchFamily="34" charset="0"/>
              <a:cs typeface="Vani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Vani" panose="020B0502040204020203" pitchFamily="34" charset="0"/>
              <a:cs typeface="Vani" panose="020B0502040204020203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217" y="6498894"/>
            <a:ext cx="1013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ani" panose="020B0502040204020203" pitchFamily="34" charset="0"/>
                <a:cs typeface="Vani" panose="020B0502040204020203" pitchFamily="34" charset="0"/>
              </a:rPr>
              <a:t>Survey </a:t>
            </a:r>
            <a:r>
              <a:rPr lang="en-US" sz="1200" dirty="0" smtClean="0">
                <a:latin typeface="Vani" panose="020B0502040204020203" pitchFamily="34" charset="0"/>
                <a:cs typeface="Vani" panose="020B0502040204020203" pitchFamily="34" charset="0"/>
              </a:rPr>
              <a:t>2019</a:t>
            </a:r>
            <a:endParaRPr lang="en-US" sz="1200" dirty="0">
              <a:latin typeface="Vani" panose="020B0502040204020203" pitchFamily="34" charset="0"/>
              <a:cs typeface="Vani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087274" y="10585"/>
            <a:ext cx="91723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4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/19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24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0154" y="-21182"/>
            <a:ext cx="9144000" cy="6879182"/>
            <a:chOff x="252536" y="275355"/>
            <a:chExt cx="9144000" cy="6879182"/>
          </a:xfrm>
        </p:grpSpPr>
        <p:pic>
          <p:nvPicPr>
            <p:cNvPr id="8" name="Picture 4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536" y="275355"/>
              <a:ext cx="9144000" cy="6857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" descr="\\Med-sbs\medasset-documents\Office Essentials\MEDASSET VISUAL IDENTITY\25 YEAR LOGO\LOGO HORIZONAL ENG rgb-01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33173"/>
            <a:stretch>
              <a:fillRect/>
            </a:stretch>
          </p:blipFill>
          <p:spPr bwMode="auto">
            <a:xfrm>
              <a:off x="7403073" y="6381494"/>
              <a:ext cx="1854845" cy="773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02899" y="-141474"/>
            <a:ext cx="8229599" cy="1108686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000" b="1" dirty="0">
                <a:latin typeface="Vani" panose="020B0502040204020203" pitchFamily="34" charset="0"/>
                <a:cs typeface="Vani" panose="020B0502040204020203" pitchFamily="34" charset="0"/>
              </a:rPr>
              <a:t>Rec. No </a:t>
            </a:r>
            <a:r>
              <a:rPr lang="en-US" sz="2000" b="1" dirty="0" smtClean="0">
                <a:latin typeface="Vani" panose="020B0502040204020203" pitchFamily="34" charset="0"/>
                <a:cs typeface="Vani" panose="020B0502040204020203" pitchFamily="34" charset="0"/>
              </a:rPr>
              <a:t>174. Measure </a:t>
            </a:r>
            <a:r>
              <a:rPr lang="en-US" sz="2000" b="1" dirty="0">
                <a:latin typeface="Vani" panose="020B0502040204020203" pitchFamily="34" charset="0"/>
                <a:cs typeface="Vani" panose="020B0502040204020203" pitchFamily="34" charset="0"/>
              </a:rPr>
              <a:t>No </a:t>
            </a:r>
            <a:r>
              <a:rPr lang="el-GR" sz="2000" b="1" dirty="0" smtClean="0">
                <a:latin typeface="Arial" panose="020B0604020202020204" pitchFamily="34" charset="0"/>
                <a:cs typeface="Vani" panose="020B0502040204020203" pitchFamily="34" charset="0"/>
              </a:rPr>
              <a:t>1</a:t>
            </a:r>
            <a:r>
              <a:rPr lang="en-US" sz="2000" b="1" dirty="0" smtClean="0">
                <a:latin typeface="Vani" panose="020B0502040204020203" pitchFamily="34" charset="0"/>
                <a:cs typeface="Vani" panose="020B0502040204020203" pitchFamily="34" charset="0"/>
              </a:rPr>
              <a:t>: </a:t>
            </a:r>
            <a:br>
              <a:rPr lang="en-US" sz="2000" b="1" dirty="0" smtClean="0">
                <a:latin typeface="Vani" panose="020B0502040204020203" pitchFamily="34" charset="0"/>
                <a:cs typeface="Vani" panose="020B0502040204020203" pitchFamily="34" charset="0"/>
              </a:rPr>
            </a:br>
            <a:r>
              <a:rPr lang="en-US" sz="2000" b="1" dirty="0" smtClean="0">
                <a:latin typeface="Vani" panose="020B0502040204020203" pitchFamily="34" charset="0"/>
                <a:cs typeface="Vani" panose="020B0502040204020203" pitchFamily="34" charset="0"/>
              </a:rPr>
              <a:t>Appropriate Protection status</a:t>
            </a:r>
            <a:endParaRPr lang="el-GR" sz="2000" b="1" dirty="0">
              <a:latin typeface="Arial" panose="020B0604020202020204" pitchFamily="34" charset="0"/>
              <a:cs typeface="Vani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013" y="3653588"/>
            <a:ext cx="898143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Vani" panose="020B0502040204020203" pitchFamily="34" charset="0"/>
                <a:cs typeface="Vani" panose="020B0502040204020203" pitchFamily="34" charset="0"/>
              </a:rPr>
              <a:t>Presidential Decree designates </a:t>
            </a:r>
            <a:r>
              <a:rPr lang="en-US" b="1" dirty="0" err="1" smtClean="0">
                <a:latin typeface="Vani" panose="020B0502040204020203" pitchFamily="34" charset="0"/>
                <a:cs typeface="Vani" panose="020B0502040204020203" pitchFamily="34" charset="0"/>
              </a:rPr>
              <a:t>Kyparissia</a:t>
            </a:r>
            <a:r>
              <a:rPr lang="en-US" b="1" dirty="0" smtClean="0">
                <a:latin typeface="Vani" panose="020B0502040204020203" pitchFamily="34" charset="0"/>
                <a:cs typeface="Vani" panose="020B0502040204020203" pitchFamily="34" charset="0"/>
              </a:rPr>
              <a:t> Bay</a:t>
            </a:r>
            <a:r>
              <a:rPr lang="en-US" b="1" dirty="0" smtClean="0">
                <a:latin typeface="Vani" panose="020B0502040204020203" pitchFamily="34" charset="0"/>
                <a:cs typeface="Vani" panose="020B0502040204020203" pitchFamily="34" charset="0"/>
              </a:rPr>
              <a:t> </a:t>
            </a:r>
            <a:r>
              <a:rPr lang="en-US" b="1" dirty="0">
                <a:latin typeface="Vani" panose="020B0502040204020203" pitchFamily="34" charset="0"/>
                <a:cs typeface="Vani" panose="020B0502040204020203" pitchFamily="34" charset="0"/>
              </a:rPr>
              <a:t>as </a:t>
            </a:r>
            <a:r>
              <a:rPr lang="en-US" b="1" dirty="0" smtClean="0">
                <a:latin typeface="Vani" panose="020B0502040204020203" pitchFamily="34" charset="0"/>
                <a:cs typeface="Vani" panose="020B0502040204020203" pitchFamily="34" charset="0"/>
              </a:rPr>
              <a:t>a Nature Protected Area </a:t>
            </a:r>
          </a:p>
          <a:p>
            <a:pPr algn="ctr">
              <a:lnSpc>
                <a:spcPct val="150000"/>
              </a:lnSpc>
            </a:pPr>
            <a:r>
              <a:rPr lang="en-US" b="1" dirty="0" smtClean="0">
                <a:latin typeface="Vani" panose="020B0502040204020203" pitchFamily="34" charset="0"/>
                <a:cs typeface="Vani" panose="020B0502040204020203" pitchFamily="34" charset="0"/>
              </a:rPr>
              <a:t>NOT </a:t>
            </a:r>
            <a:r>
              <a:rPr lang="en-US" b="1" dirty="0">
                <a:latin typeface="Vani" panose="020B0502040204020203" pitchFamily="34" charset="0"/>
                <a:cs typeface="Vani" panose="020B0502040204020203" pitchFamily="34" charset="0"/>
              </a:rPr>
              <a:t>as </a:t>
            </a:r>
            <a:r>
              <a:rPr lang="en-US" b="1" dirty="0" smtClean="0">
                <a:latin typeface="Vani" panose="020B0502040204020203" pitchFamily="34" charset="0"/>
                <a:cs typeface="Vani" panose="020B0502040204020203" pitchFamily="34" charset="0"/>
              </a:rPr>
              <a:t>a National Park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latin typeface="Vani" panose="020B0502040204020203" pitchFamily="34" charset="0"/>
                <a:cs typeface="Vani" panose="020B0502040204020203" pitchFamily="34" charset="0"/>
              </a:rPr>
              <a:t>A</a:t>
            </a:r>
            <a:r>
              <a:rPr lang="en-US" sz="1600" dirty="0" smtClean="0">
                <a:latin typeface="Vani" panose="020B0502040204020203" pitchFamily="34" charset="0"/>
                <a:cs typeface="Vani" panose="020B0502040204020203" pitchFamily="34" charset="0"/>
              </a:rPr>
              <a:t>djacent areas to the </a:t>
            </a:r>
            <a:r>
              <a:rPr lang="en-US" sz="1600" dirty="0" smtClean="0">
                <a:latin typeface="Vani" panose="020B0502040204020203" pitchFamily="34" charset="0"/>
                <a:cs typeface="Vani" panose="020B0502040204020203" pitchFamily="34" charset="0"/>
              </a:rPr>
              <a:t>Nature Protected Areas, are designated as Agricultural Landscape Zones where </a:t>
            </a:r>
            <a:r>
              <a:rPr lang="en-US" sz="1600" b="1" dirty="0" smtClean="0">
                <a:solidFill>
                  <a:srgbClr val="FF0000"/>
                </a:solidFill>
                <a:latin typeface="Vani" panose="020B0502040204020203" pitchFamily="34" charset="0"/>
                <a:cs typeface="Vani" panose="020B0502040204020203" pitchFamily="34" charset="0"/>
              </a:rPr>
              <a:t>construction is </a:t>
            </a:r>
            <a:r>
              <a:rPr lang="en-US" sz="1600" b="1" dirty="0" smtClean="0">
                <a:solidFill>
                  <a:srgbClr val="FF0000"/>
                </a:solidFill>
                <a:latin typeface="Vani" panose="020B0502040204020203" pitchFamily="34" charset="0"/>
                <a:cs typeface="Vani" panose="020B0502040204020203" pitchFamily="34" charset="0"/>
              </a:rPr>
              <a:t>permitted.</a:t>
            </a:r>
            <a:endParaRPr lang="en-US" sz="1600" b="1" dirty="0" smtClean="0">
              <a:solidFill>
                <a:srgbClr val="FF0000"/>
              </a:solidFill>
              <a:latin typeface="Vani" panose="020B0502040204020203" pitchFamily="34" charset="0"/>
              <a:cs typeface="Vani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Vani" panose="020B0502040204020203" pitchFamily="34" charset="0"/>
                <a:cs typeface="Vani" panose="020B0502040204020203" pitchFamily="34" charset="0"/>
              </a:rPr>
              <a:t>Part of the </a:t>
            </a:r>
            <a:r>
              <a:rPr lang="en-US" sz="1600" b="1" dirty="0" smtClean="0">
                <a:solidFill>
                  <a:srgbClr val="FF0000"/>
                </a:solidFill>
                <a:latin typeface="Vani" panose="020B0502040204020203" pitchFamily="34" charset="0"/>
                <a:cs typeface="Vani" panose="020B0502040204020203" pitchFamily="34" charset="0"/>
              </a:rPr>
              <a:t>coastal area behind the core nesting beaches (red rectangles) </a:t>
            </a:r>
            <a:r>
              <a:rPr lang="en-US" sz="1600" dirty="0" smtClean="0">
                <a:latin typeface="Vani" panose="020B0502040204020203" pitchFamily="34" charset="0"/>
                <a:cs typeface="Vani" panose="020B0502040204020203" pitchFamily="34" charset="0"/>
              </a:rPr>
              <a:t>is designated as Agricultural Landscape Zones, putting in extreme </a:t>
            </a:r>
            <a:r>
              <a:rPr lang="en-US" sz="1600" b="1" dirty="0" smtClean="0">
                <a:solidFill>
                  <a:srgbClr val="FF0000"/>
                </a:solidFill>
                <a:latin typeface="Vani" panose="020B0502040204020203" pitchFamily="34" charset="0"/>
                <a:cs typeface="Vani" panose="020B0502040204020203" pitchFamily="34" charset="0"/>
              </a:rPr>
              <a:t>danger</a:t>
            </a:r>
            <a:r>
              <a:rPr lang="en-US" sz="1600" dirty="0" smtClean="0">
                <a:latin typeface="Vani" panose="020B0502040204020203" pitchFamily="34" charset="0"/>
                <a:cs typeface="Vani" panose="020B0502040204020203" pitchFamily="34" charset="0"/>
              </a:rPr>
              <a:t> the reproduction of sea turtles and the adequate protection of the habitat.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305" y="6501819"/>
            <a:ext cx="1013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ani" panose="020B0502040204020203" pitchFamily="34" charset="0"/>
                <a:cs typeface="Vani" panose="020B0502040204020203" pitchFamily="34" charset="0"/>
              </a:rPr>
              <a:t>Survey </a:t>
            </a:r>
            <a:r>
              <a:rPr lang="en-US" sz="1200" dirty="0" smtClean="0">
                <a:latin typeface="Vani" panose="020B0502040204020203" pitchFamily="34" charset="0"/>
                <a:cs typeface="Vani" panose="020B0502040204020203" pitchFamily="34" charset="0"/>
              </a:rPr>
              <a:t>2019</a:t>
            </a:r>
            <a:endParaRPr lang="en-US" sz="1200" dirty="0">
              <a:latin typeface="Vani" panose="020B0502040204020203" pitchFamily="34" charset="0"/>
              <a:cs typeface="Vani" panose="020B0502040204020203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104"/>
          <a:stretch/>
        </p:blipFill>
        <p:spPr>
          <a:xfrm rot="16200000">
            <a:off x="3220021" y="-1022286"/>
            <a:ext cx="2731458" cy="6395623"/>
          </a:xfrm>
        </p:spPr>
      </p:pic>
      <p:sp>
        <p:nvSpPr>
          <p:cNvPr id="2" name="Rounded Rectangle 1"/>
          <p:cNvSpPr/>
          <p:nvPr/>
        </p:nvSpPr>
        <p:spPr>
          <a:xfrm rot="20542170">
            <a:off x="1495417" y="1439250"/>
            <a:ext cx="1435303" cy="55146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 rot="1728031">
            <a:off x="5020679" y="1272687"/>
            <a:ext cx="832872" cy="55146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087274" y="10585"/>
            <a:ext cx="91723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5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/19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23528" y="88066"/>
            <a:ext cx="8229599" cy="1108686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2000" b="1" dirty="0">
                <a:latin typeface="Vani" panose="020B0502040204020203" pitchFamily="34" charset="0"/>
                <a:cs typeface="Vani" panose="020B0502040204020203" pitchFamily="34" charset="0"/>
              </a:rPr>
              <a:t>Rec. No 174. </a:t>
            </a:r>
            <a:r>
              <a:rPr lang="en-US" sz="2000" b="1" dirty="0" smtClean="0">
                <a:latin typeface="Vani" panose="020B0502040204020203" pitchFamily="34" charset="0"/>
                <a:cs typeface="Vani" panose="020B0502040204020203" pitchFamily="34" charset="0"/>
              </a:rPr>
              <a:t>Measure </a:t>
            </a:r>
            <a:r>
              <a:rPr lang="en-US" sz="2000" b="1" dirty="0">
                <a:latin typeface="Vani" panose="020B0502040204020203" pitchFamily="34" charset="0"/>
                <a:cs typeface="Vani" panose="020B0502040204020203" pitchFamily="34" charset="0"/>
              </a:rPr>
              <a:t>No 2:</a:t>
            </a:r>
            <a:br>
              <a:rPr lang="en-US" sz="2000" b="1" dirty="0">
                <a:latin typeface="Vani" panose="020B0502040204020203" pitchFamily="34" charset="0"/>
                <a:cs typeface="Vani" panose="020B0502040204020203" pitchFamily="34" charset="0"/>
              </a:rPr>
            </a:br>
            <a:r>
              <a:rPr lang="en-US" sz="2000" b="1" dirty="0">
                <a:latin typeface="Vani" panose="020B0502040204020203" pitchFamily="34" charset="0"/>
                <a:cs typeface="Vani" panose="020B0502040204020203" pitchFamily="34" charset="0"/>
              </a:rPr>
              <a:t>Permanent Prohibition of </a:t>
            </a:r>
            <a:r>
              <a:rPr lang="en-US" sz="2000" b="1" dirty="0" smtClean="0">
                <a:latin typeface="Vani" panose="020B0502040204020203" pitchFamily="34" charset="0"/>
                <a:cs typeface="Vani" panose="020B0502040204020203" pitchFamily="34" charset="0"/>
              </a:rPr>
              <a:t>Construction </a:t>
            </a:r>
            <a:br>
              <a:rPr lang="en-US" sz="2000" b="1" dirty="0" smtClean="0">
                <a:latin typeface="Vani" panose="020B0502040204020203" pitchFamily="34" charset="0"/>
                <a:cs typeface="Vani" panose="020B0502040204020203" pitchFamily="34" charset="0"/>
              </a:rPr>
            </a:br>
            <a:r>
              <a:rPr lang="en-US" sz="2000" b="1" dirty="0" smtClean="0">
                <a:latin typeface="Vani" panose="020B0502040204020203" pitchFamily="34" charset="0"/>
                <a:cs typeface="Vani" panose="020B0502040204020203" pitchFamily="34" charset="0"/>
              </a:rPr>
              <a:t>(buildings, roads, etc.)</a:t>
            </a:r>
            <a:endParaRPr lang="el-GR" sz="2000" b="1" dirty="0">
              <a:latin typeface="Arial" panose="020B0604020202020204" pitchFamily="34" charset="0"/>
              <a:cs typeface="Vani" panose="020B0502040204020203" pitchFamily="34" charset="0"/>
            </a:endParaRPr>
          </a:p>
        </p:txBody>
      </p:sp>
      <p:pic>
        <p:nvPicPr>
          <p:cNvPr id="10" name="Picture 6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3173"/>
          <a:stretch>
            <a:fillRect/>
          </a:stretch>
        </p:blipFill>
        <p:spPr bwMode="auto">
          <a:xfrm>
            <a:off x="7253659" y="6084956"/>
            <a:ext cx="1854845" cy="77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07504" y="6525948"/>
            <a:ext cx="1013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ani" panose="020B0502040204020203" pitchFamily="34" charset="0"/>
                <a:cs typeface="Vani" panose="020B0502040204020203" pitchFamily="34" charset="0"/>
              </a:rPr>
              <a:t>Survey </a:t>
            </a:r>
            <a:r>
              <a:rPr lang="en-US" sz="1200" dirty="0" smtClean="0">
                <a:latin typeface="Vani" panose="020B0502040204020203" pitchFamily="34" charset="0"/>
                <a:cs typeface="Vani" panose="020B0502040204020203" pitchFamily="34" charset="0"/>
              </a:rPr>
              <a:t>2019</a:t>
            </a:r>
            <a:endParaRPr lang="en-US" sz="1200" dirty="0">
              <a:latin typeface="Vani" panose="020B0502040204020203" pitchFamily="34" charset="0"/>
              <a:cs typeface="Vani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35071" y="3863682"/>
            <a:ext cx="9143148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latin typeface="Vani" panose="020B0502040204020203" pitchFamily="34" charset="0"/>
                <a:cs typeface="Vani" panose="020B0502040204020203" pitchFamily="34" charset="0"/>
              </a:rPr>
              <a:t>Presidential </a:t>
            </a:r>
            <a:r>
              <a:rPr lang="en-US" sz="2000" b="1" dirty="0">
                <a:latin typeface="Vani" panose="020B0502040204020203" pitchFamily="34" charset="0"/>
                <a:cs typeface="Vani" panose="020B0502040204020203" pitchFamily="34" charset="0"/>
              </a:rPr>
              <a:t>Decree fails </a:t>
            </a:r>
            <a:r>
              <a:rPr lang="en-US" sz="2000" b="1" dirty="0" smtClean="0">
                <a:latin typeface="Vani" panose="020B0502040204020203" pitchFamily="34" charset="0"/>
                <a:cs typeface="Vani" panose="020B0502040204020203" pitchFamily="34" charset="0"/>
              </a:rPr>
              <a:t>to adequately protect </a:t>
            </a:r>
            <a:r>
              <a:rPr lang="en-US" sz="2000" b="1" dirty="0">
                <a:latin typeface="Vani" panose="020B0502040204020203" pitchFamily="34" charset="0"/>
                <a:cs typeface="Vani" panose="020B0502040204020203" pitchFamily="34" charset="0"/>
              </a:rPr>
              <a:t>Kyparissia Bay from </a:t>
            </a:r>
            <a:r>
              <a:rPr lang="en-US" sz="2000" b="1" dirty="0" smtClean="0">
                <a:latin typeface="Vani" panose="020B0502040204020203" pitchFamily="34" charset="0"/>
                <a:cs typeface="Vani" panose="020B0502040204020203" pitchFamily="34" charset="0"/>
              </a:rPr>
              <a:t>constructions: 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b="1" dirty="0" smtClean="0">
                <a:solidFill>
                  <a:srgbClr val="FF0000"/>
                </a:solidFill>
                <a:latin typeface="Vani" panose="020B0502040204020203"/>
                <a:cs typeface="Vani" panose="020B0502040204020203" pitchFamily="34" charset="0"/>
              </a:rPr>
              <a:t>No buffer zone </a:t>
            </a:r>
            <a:r>
              <a:rPr lang="en-US" sz="1600" dirty="0" smtClean="0">
                <a:latin typeface="Vani" panose="020B0502040204020203"/>
                <a:cs typeface="Vani" panose="020B0502040204020203" pitchFamily="34" charset="0"/>
              </a:rPr>
              <a:t>between Nature Protected Area &amp; Agricultural Landscape Zone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Vani" panose="020B0502040204020203"/>
                <a:cs typeface="Vani" panose="020B0502040204020203" pitchFamily="34" charset="0"/>
              </a:rPr>
              <a:t>The Presidential Decree </a:t>
            </a:r>
            <a:r>
              <a:rPr lang="en-US" sz="1600" dirty="0">
                <a:latin typeface="Vani" panose="020B0502040204020203"/>
                <a:cs typeface="Vani" panose="020B0502040204020203" pitchFamily="34" charset="0"/>
              </a:rPr>
              <a:t>addresses the existing illegal road network, but </a:t>
            </a:r>
            <a:r>
              <a:rPr lang="en-US" sz="1600" dirty="0" smtClean="0">
                <a:latin typeface="Vani" panose="020B0502040204020203"/>
                <a:cs typeface="Vani" panose="020B0502040204020203" pitchFamily="34" charset="0"/>
              </a:rPr>
              <a:t>no action has been taken for its </a:t>
            </a:r>
            <a:r>
              <a:rPr lang="en-US" sz="1600" dirty="0" smtClean="0">
                <a:latin typeface="Vani" panose="020B0502040204020203"/>
                <a:cs typeface="Vani" panose="020B0502040204020203" pitchFamily="34" charset="0"/>
              </a:rPr>
              <a:t>removal and restoration of the area</a:t>
            </a:r>
            <a:endParaRPr lang="en-US" sz="1600" dirty="0" smtClean="0">
              <a:latin typeface="Vani" panose="020B0502040204020203"/>
              <a:cs typeface="Vani" panose="020B0502040204020203" pitchFamily="34" charset="0"/>
            </a:endParaRP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Vani" panose="020B0502040204020203"/>
                <a:cs typeface="Vani" panose="020B0502040204020203" pitchFamily="34" charset="0"/>
              </a:rPr>
              <a:t>Existing illegal constructions have not been demolished (</a:t>
            </a:r>
            <a:r>
              <a:rPr lang="en-US" sz="1600" dirty="0" err="1" smtClean="0">
                <a:latin typeface="Vani" panose="020B0502040204020203"/>
                <a:cs typeface="Vani" panose="020B0502040204020203" pitchFamily="34" charset="0"/>
              </a:rPr>
              <a:t>eg</a:t>
            </a:r>
            <a:r>
              <a:rPr lang="en-US" sz="1600" dirty="0" smtClean="0">
                <a:latin typeface="Vani" panose="020B0502040204020203"/>
                <a:cs typeface="Vani" panose="020B0502040204020203" pitchFamily="34" charset="0"/>
              </a:rPr>
              <a:t>. Platforms at </a:t>
            </a:r>
            <a:r>
              <a:rPr lang="en-US" sz="1600" dirty="0" err="1" smtClean="0">
                <a:latin typeface="Vani" panose="020B0502040204020203"/>
                <a:cs typeface="Vani" panose="020B0502040204020203" pitchFamily="34" charset="0"/>
              </a:rPr>
              <a:t>Kalo</a:t>
            </a:r>
            <a:r>
              <a:rPr lang="en-US" sz="1600" dirty="0" smtClean="0">
                <a:latin typeface="Vani" panose="020B0502040204020203"/>
                <a:cs typeface="Vani" panose="020B0502040204020203" pitchFamily="34" charset="0"/>
              </a:rPr>
              <a:t> Nero) and in addition </a:t>
            </a:r>
            <a:r>
              <a:rPr lang="en-US" sz="1600" b="1" dirty="0" smtClean="0">
                <a:solidFill>
                  <a:srgbClr val="FF0000"/>
                </a:solidFill>
                <a:latin typeface="Vani" panose="020B0502040204020203"/>
                <a:cs typeface="Vani" panose="020B0502040204020203" pitchFamily="34" charset="0"/>
              </a:rPr>
              <a:t>2 newly constructed houses are being built with no intervention from the Authorities </a:t>
            </a:r>
            <a:endParaRPr lang="en-US" sz="1600" b="1" dirty="0">
              <a:solidFill>
                <a:srgbClr val="FF0000"/>
              </a:solidFill>
              <a:latin typeface="Vani" panose="020B0502040204020203"/>
              <a:cs typeface="Vani" panose="020B0502040204020203" pitchFamily="34" charset="0"/>
            </a:endParaRPr>
          </a:p>
          <a:p>
            <a:pPr>
              <a:spcAft>
                <a:spcPts val="600"/>
              </a:spcAft>
            </a:pPr>
            <a:endParaRPr lang="en-US" sz="1600" b="1" dirty="0">
              <a:solidFill>
                <a:srgbClr val="FF0000"/>
              </a:solidFill>
              <a:latin typeface="Vani" panose="020B0502040204020203"/>
              <a:cs typeface="Vani" panose="020B0502040204020203" pitchFamily="34" charset="0"/>
            </a:endParaRPr>
          </a:p>
          <a:p>
            <a:endParaRPr lang="en-US" sz="2400" dirty="0">
              <a:latin typeface="Vani" panose="020B0502040204020203" pitchFamily="34" charset="0"/>
              <a:cs typeface="Vani" panose="020B0502040204020203" pitchFamily="34" charset="0"/>
            </a:endParaRPr>
          </a:p>
        </p:txBody>
      </p:sp>
      <p:pic>
        <p:nvPicPr>
          <p:cNvPr id="1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104"/>
          <a:stretch/>
        </p:blipFill>
        <p:spPr>
          <a:xfrm rot="16200000">
            <a:off x="3170774" y="-754910"/>
            <a:ext cx="2731458" cy="6395623"/>
          </a:xfrm>
        </p:spPr>
      </p:pic>
      <p:sp>
        <p:nvSpPr>
          <p:cNvPr id="14" name="Rounded Rectangle 13"/>
          <p:cNvSpPr/>
          <p:nvPr/>
        </p:nvSpPr>
        <p:spPr>
          <a:xfrm rot="20542170">
            <a:off x="1587935" y="1706850"/>
            <a:ext cx="1578731" cy="55146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1728031">
            <a:off x="5185023" y="1765200"/>
            <a:ext cx="1132526" cy="55146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087274" y="10585"/>
            <a:ext cx="91723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6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/19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7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457199" y="-108275"/>
            <a:ext cx="8229600" cy="11430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000" b="1" dirty="0">
                <a:latin typeface="Vani" panose="020B0502040204020203" pitchFamily="34" charset="0"/>
                <a:cs typeface="Vani" panose="020B0502040204020203" pitchFamily="34" charset="0"/>
              </a:rPr>
              <a:t>Rec. No 174. </a:t>
            </a:r>
            <a:r>
              <a:rPr lang="en-US" sz="2000" b="1" dirty="0" smtClean="0">
                <a:latin typeface="Vani" panose="020B0502040204020203" pitchFamily="34" charset="0"/>
                <a:cs typeface="Vani" panose="020B0502040204020203" pitchFamily="34" charset="0"/>
              </a:rPr>
              <a:t>Measure </a:t>
            </a:r>
            <a:r>
              <a:rPr lang="en-US" sz="2000" b="1" dirty="0">
                <a:latin typeface="Vani" panose="020B0502040204020203" pitchFamily="34" charset="0"/>
                <a:cs typeface="Vani" panose="020B0502040204020203" pitchFamily="34" charset="0"/>
              </a:rPr>
              <a:t>No 3:</a:t>
            </a:r>
            <a:br>
              <a:rPr lang="en-US" sz="2000" b="1" dirty="0">
                <a:latin typeface="Vani" panose="020B0502040204020203" pitchFamily="34" charset="0"/>
                <a:cs typeface="Vani" panose="020B0502040204020203" pitchFamily="34" charset="0"/>
              </a:rPr>
            </a:br>
            <a:r>
              <a:rPr lang="en-US" sz="2000" b="1" dirty="0">
                <a:latin typeface="Vani" panose="020B0502040204020203" pitchFamily="34" charset="0"/>
                <a:cs typeface="Vani" panose="020B0502040204020203" pitchFamily="34" charset="0"/>
              </a:rPr>
              <a:t> Restoration of Original Dune and Forest Habitat</a:t>
            </a:r>
            <a:endParaRPr lang="el-GR" sz="2000" b="1" dirty="0">
              <a:latin typeface="Arial" panose="020B0604020202020204" pitchFamily="34" charset="0"/>
              <a:cs typeface="Vani" panose="020B0502040204020203" pitchFamily="34" charset="0"/>
            </a:endParaRPr>
          </a:p>
        </p:txBody>
      </p:sp>
      <p:pic>
        <p:nvPicPr>
          <p:cNvPr id="14" name="Picture 6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3173"/>
          <a:stretch>
            <a:fillRect/>
          </a:stretch>
        </p:blipFill>
        <p:spPr bwMode="auto">
          <a:xfrm>
            <a:off x="7254437" y="6158103"/>
            <a:ext cx="1854845" cy="77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0" y="0"/>
            <a:ext cx="1013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Vani" panose="020B0502040204020203" pitchFamily="34" charset="0"/>
                <a:cs typeface="Vani" panose="020B0502040204020203" pitchFamily="34" charset="0"/>
              </a:rPr>
              <a:t>Survey 201</a:t>
            </a:r>
            <a:r>
              <a:rPr lang="el-GR" sz="1200" dirty="0" smtClean="0">
                <a:latin typeface="Vani" panose="020B0502040204020203" pitchFamily="34" charset="0"/>
                <a:cs typeface="Vani" panose="020B0502040204020203" pitchFamily="34" charset="0"/>
              </a:rPr>
              <a:t>9</a:t>
            </a:r>
            <a:endParaRPr lang="en-US" sz="1200" dirty="0">
              <a:latin typeface="Vani" panose="020B0502040204020203" pitchFamily="34" charset="0"/>
              <a:cs typeface="Vani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0236" y="6317944"/>
            <a:ext cx="3393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Vani" panose="020B0502040204020203"/>
                <a:ea typeface="Calibri" panose="020F0502020204030204" pitchFamily="34" charset="0"/>
                <a:cs typeface="Times New Roman" panose="02020603050405020304" pitchFamily="18" charset="0"/>
              </a:rPr>
              <a:t>Quad bike rider at Agiannakis beach, stuck in the soft sand within close proximity of </a:t>
            </a:r>
            <a:r>
              <a:rPr lang="en-US" sz="1200" b="1" dirty="0" smtClean="0">
                <a:solidFill>
                  <a:srgbClr val="FF0000"/>
                </a:solidFill>
                <a:latin typeface="Vani" panose="020B0502040204020203"/>
                <a:ea typeface="Calibri" panose="020F0502020204030204" pitchFamily="34" charset="0"/>
                <a:cs typeface="Times New Roman" panose="02020603050405020304" pitchFamily="18" charset="0"/>
              </a:rPr>
              <a:t>nests</a:t>
            </a:r>
            <a:endParaRPr lang="en-US" sz="1200" b="1" dirty="0">
              <a:solidFill>
                <a:srgbClr val="FF0000"/>
              </a:solidFill>
              <a:latin typeface="Vani" panose="020B0502040204020203"/>
              <a:cs typeface="Vani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3727256"/>
            <a:ext cx="400168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Vani" panose="020B0502040204020203"/>
              </a:rPr>
              <a:t>Illegal road system with no signs of any </a:t>
            </a:r>
            <a:r>
              <a:rPr lang="en-US" sz="1200" b="1" dirty="0" smtClean="0">
                <a:solidFill>
                  <a:srgbClr val="FF0000"/>
                </a:solidFill>
                <a:latin typeface="Vani" panose="020B0502040204020203"/>
              </a:rPr>
              <a:t>restoration</a:t>
            </a:r>
          </a:p>
          <a:p>
            <a:r>
              <a:rPr lang="en-US" sz="1200" b="1" dirty="0" smtClean="0">
                <a:solidFill>
                  <a:srgbClr val="FF0000"/>
                </a:solidFill>
                <a:latin typeface="Vani" panose="020B0502040204020203"/>
              </a:rPr>
              <a:t>action</a:t>
            </a:r>
            <a:r>
              <a:rPr lang="en-US" sz="1200" i="1" dirty="0" smtClean="0">
                <a:solidFill>
                  <a:srgbClr val="FF0000"/>
                </a:solidFill>
                <a:latin typeface="Vani" panose="020B0502040204020203"/>
              </a:rPr>
              <a:t>  </a:t>
            </a:r>
            <a:endParaRPr lang="el-GR" sz="1200" dirty="0">
              <a:solidFill>
                <a:srgbClr val="FF0000"/>
              </a:solidFill>
            </a:endParaRPr>
          </a:p>
          <a:p>
            <a:endParaRPr lang="en-US" sz="1400" b="1" dirty="0">
              <a:solidFill>
                <a:srgbClr val="FF0000"/>
              </a:solidFill>
              <a:latin typeface="Vani" panose="020B0502040204020203" pitchFamily="34" charset="0"/>
              <a:cs typeface="Vani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58080" y="3836023"/>
            <a:ext cx="4949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Vani" panose="020B0502040204020203"/>
              </a:rPr>
              <a:t>Illegal </a:t>
            </a:r>
            <a:r>
              <a:rPr lang="en-US" sz="1400" b="1" dirty="0">
                <a:solidFill>
                  <a:srgbClr val="FF0000"/>
                </a:solidFill>
                <a:latin typeface="Vani" panose="020B0502040204020203"/>
              </a:rPr>
              <a:t>roads </a:t>
            </a:r>
            <a:r>
              <a:rPr lang="en-US" sz="1400" b="1" dirty="0" smtClean="0">
                <a:solidFill>
                  <a:srgbClr val="FF0000"/>
                </a:solidFill>
                <a:latin typeface="Vani" panose="020B0502040204020203"/>
              </a:rPr>
              <a:t>accessing the </a:t>
            </a:r>
            <a:r>
              <a:rPr lang="en-US" sz="1400" b="1" dirty="0">
                <a:solidFill>
                  <a:srgbClr val="FF0000"/>
                </a:solidFill>
                <a:latin typeface="Vani" panose="020B0502040204020203"/>
              </a:rPr>
              <a:t>sand </a:t>
            </a:r>
            <a:r>
              <a:rPr lang="en-US" sz="1400" b="1" dirty="0" smtClean="0">
                <a:solidFill>
                  <a:srgbClr val="FF0000"/>
                </a:solidFill>
                <a:latin typeface="Vani" panose="020B0502040204020203"/>
              </a:rPr>
              <a:t>dunes remain </a:t>
            </a:r>
            <a:r>
              <a:rPr lang="en-US" sz="1400" b="1" dirty="0">
                <a:solidFill>
                  <a:srgbClr val="FF0000"/>
                </a:solidFill>
                <a:latin typeface="Vani" panose="020B0502040204020203"/>
              </a:rPr>
              <a:t>and </a:t>
            </a:r>
            <a:r>
              <a:rPr lang="en-US" sz="1400" b="1" dirty="0" smtClean="0">
                <a:solidFill>
                  <a:srgbClr val="FF0000"/>
                </a:solidFill>
                <a:latin typeface="Vani" panose="020B0502040204020203"/>
              </a:rPr>
              <a:t>no </a:t>
            </a:r>
            <a:r>
              <a:rPr lang="en-US" sz="1400" b="1" dirty="0" smtClean="0">
                <a:solidFill>
                  <a:srgbClr val="FF0000"/>
                </a:solidFill>
                <a:latin typeface="Vani" panose="020B0502040204020203"/>
              </a:rPr>
              <a:t>barriers </a:t>
            </a:r>
            <a:r>
              <a:rPr lang="en-US" sz="1400" b="1" dirty="0" smtClean="0">
                <a:solidFill>
                  <a:srgbClr val="FF0000"/>
                </a:solidFill>
                <a:latin typeface="Vani" panose="020B0502040204020203"/>
              </a:rPr>
              <a:t>have been set up.</a:t>
            </a:r>
            <a:endParaRPr lang="en-US" sz="1400" b="1" dirty="0">
              <a:solidFill>
                <a:srgbClr val="FF0000"/>
              </a:solidFill>
              <a:latin typeface="Vani" panose="020B0502040204020203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72" y="4160953"/>
            <a:ext cx="3227851" cy="21445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12" y="1306368"/>
            <a:ext cx="3227851" cy="2420888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6" b="49336"/>
          <a:stretch/>
        </p:blipFill>
        <p:spPr bwMode="auto">
          <a:xfrm>
            <a:off x="3740722" y="4397703"/>
            <a:ext cx="5143500" cy="18135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41166" y="621126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Vani" panose="020B0502040204020203"/>
                <a:ea typeface="Times New Roman" panose="02020603050405020304" pitchFamily="18" charset="0"/>
              </a:rPr>
              <a:t>Tractor parked on sand dunes at Agiannakis beach</a:t>
            </a:r>
            <a:endParaRPr lang="en-US" sz="1200" b="1" dirty="0">
              <a:solidFill>
                <a:srgbClr val="FF0000"/>
              </a:solidFill>
              <a:latin typeface="Vani" panose="020B0502040204020203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1" b="17785"/>
          <a:stretch/>
        </p:blipFill>
        <p:spPr>
          <a:xfrm>
            <a:off x="3851920" y="1306368"/>
            <a:ext cx="3895991" cy="2529655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5700337" y="1614028"/>
            <a:ext cx="216024" cy="5549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004048" y="2466541"/>
            <a:ext cx="261631" cy="81637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060317" y="3628274"/>
            <a:ext cx="10081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ARCHELON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087274" y="10585"/>
            <a:ext cx="91723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7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/19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 txBox="1">
            <a:spLocks/>
          </p:cNvSpPr>
          <p:nvPr/>
        </p:nvSpPr>
        <p:spPr>
          <a:xfrm>
            <a:off x="455445" y="-30760"/>
            <a:ext cx="8491680" cy="794937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  <a:effectLst/>
                <a:latin typeface="Vani" panose="020B0502040204020203" pitchFamily="34" charset="0"/>
                <a:cs typeface="Vani" panose="020B0502040204020203" pitchFamily="34" charset="0"/>
              </a:rPr>
              <a:t>Rec. No 174. Measure No 4:</a:t>
            </a:r>
            <a:br>
              <a:rPr lang="en-US" sz="2000" dirty="0">
                <a:solidFill>
                  <a:schemeClr val="tx1"/>
                </a:solidFill>
                <a:effectLst/>
                <a:latin typeface="Vani" panose="020B0502040204020203" pitchFamily="34" charset="0"/>
                <a:cs typeface="Vani" panose="020B0502040204020203" pitchFamily="34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Vani" panose="020B0502040204020203" pitchFamily="34" charset="0"/>
                <a:cs typeface="Vani" panose="020B0502040204020203" pitchFamily="34" charset="0"/>
              </a:rPr>
              <a:t> Adjustments to existing </a:t>
            </a:r>
            <a:r>
              <a:rPr lang="en-US" sz="2000" dirty="0" smtClean="0">
                <a:solidFill>
                  <a:schemeClr val="tx1"/>
                </a:solidFill>
                <a:effectLst/>
                <a:latin typeface="Vani" panose="020B0502040204020203" pitchFamily="34" charset="0"/>
                <a:cs typeface="Vani" panose="020B0502040204020203" pitchFamily="34" charset="0"/>
              </a:rPr>
              <a:t>buildings</a:t>
            </a:r>
            <a:endParaRPr lang="el-GR" sz="2000" dirty="0">
              <a:solidFill>
                <a:schemeClr val="tx1"/>
              </a:solidFill>
              <a:effectLst/>
              <a:latin typeface="Arial" panose="020B0604020202020204" pitchFamily="34" charset="0"/>
              <a:cs typeface="Vani" panose="020B0502040204020203" pitchFamily="34" charset="0"/>
            </a:endParaRPr>
          </a:p>
        </p:txBody>
      </p:sp>
      <p:pic>
        <p:nvPicPr>
          <p:cNvPr id="8" name="Picture 6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3173"/>
          <a:stretch>
            <a:fillRect/>
          </a:stretch>
        </p:blipFill>
        <p:spPr bwMode="auto">
          <a:xfrm>
            <a:off x="7164288" y="6107901"/>
            <a:ext cx="1854845" cy="77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6608385"/>
            <a:ext cx="1013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ani" panose="020B0502040204020203" pitchFamily="34" charset="0"/>
                <a:cs typeface="Vani" panose="020B0502040204020203" pitchFamily="34" charset="0"/>
              </a:rPr>
              <a:t>Survey </a:t>
            </a:r>
            <a:r>
              <a:rPr lang="en-US" sz="1200" dirty="0" smtClean="0">
                <a:latin typeface="Vani" panose="020B0502040204020203" pitchFamily="34" charset="0"/>
                <a:cs typeface="Vani" panose="020B0502040204020203" pitchFamily="34" charset="0"/>
              </a:rPr>
              <a:t>2019</a:t>
            </a:r>
            <a:endParaRPr lang="en-US" sz="1200" dirty="0">
              <a:latin typeface="Vani" panose="020B0502040204020203" pitchFamily="34" charset="0"/>
              <a:cs typeface="Vani" panose="020B0502040204020203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0" r="22438" b="19551"/>
          <a:stretch/>
        </p:blipFill>
        <p:spPr>
          <a:xfrm>
            <a:off x="244221" y="3504419"/>
            <a:ext cx="3347864" cy="24473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128" y="3495800"/>
            <a:ext cx="3347864" cy="222426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138115" y="3508859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(a)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868144" y="3495800"/>
            <a:ext cx="511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(b)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3314" y="5897051"/>
            <a:ext cx="71949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Vani" panose="020B0502040204020203"/>
                <a:ea typeface="Times New Roman" panose="02020603050405020304" pitchFamily="18" charset="0"/>
              </a:rPr>
              <a:t>I</a:t>
            </a:r>
            <a:r>
              <a:rPr lang="en-US" sz="1400" dirty="0" smtClean="0">
                <a:solidFill>
                  <a:srgbClr val="FF0000"/>
                </a:solidFill>
                <a:latin typeface="Vani" panose="020B0502040204020203"/>
                <a:ea typeface="Times New Roman" panose="02020603050405020304" pitchFamily="18" charset="0"/>
              </a:rPr>
              <a:t>nvasive </a:t>
            </a:r>
            <a:r>
              <a:rPr lang="en-US" sz="1400" dirty="0">
                <a:solidFill>
                  <a:srgbClr val="FF0000"/>
                </a:solidFill>
                <a:latin typeface="Vani" panose="020B0502040204020203"/>
                <a:ea typeface="Times New Roman" panose="02020603050405020304" pitchFamily="18" charset="0"/>
              </a:rPr>
              <a:t>species along </a:t>
            </a:r>
            <a:r>
              <a:rPr lang="en-US" sz="1400" dirty="0" smtClean="0">
                <a:solidFill>
                  <a:srgbClr val="FF0000"/>
                </a:solidFill>
                <a:latin typeface="Vani" panose="020B0502040204020203"/>
                <a:ea typeface="Times New Roman" panose="02020603050405020304" pitchFamily="18" charset="0"/>
              </a:rPr>
              <a:t>the beach </a:t>
            </a:r>
            <a:r>
              <a:rPr lang="en-US" sz="1400" dirty="0">
                <a:solidFill>
                  <a:srgbClr val="FF0000"/>
                </a:solidFill>
                <a:latin typeface="Vani" panose="020B0502040204020203"/>
                <a:ea typeface="Times New Roman" panose="02020603050405020304" pitchFamily="18" charset="0"/>
              </a:rPr>
              <a:t>not removed. (a</a:t>
            </a:r>
            <a:r>
              <a:rPr lang="en-US" sz="1400" dirty="0" smtClean="0">
                <a:solidFill>
                  <a:srgbClr val="FF0000"/>
                </a:solidFill>
                <a:latin typeface="Vani" panose="020B0502040204020203"/>
                <a:ea typeface="Times New Roman" panose="02020603050405020304" pitchFamily="18" charset="0"/>
              </a:rPr>
              <a:t>) &amp; (b) </a:t>
            </a:r>
            <a:r>
              <a:rPr lang="en-US" sz="1400" dirty="0">
                <a:solidFill>
                  <a:srgbClr val="FF0000"/>
                </a:solidFill>
                <a:latin typeface="Vani" panose="020B0502040204020203"/>
                <a:ea typeface="Times New Roman" panose="02020603050405020304" pitchFamily="18" charset="0"/>
              </a:rPr>
              <a:t>Planted young trees and cultivation of </a:t>
            </a:r>
            <a:r>
              <a:rPr lang="en-US" sz="1400" dirty="0" smtClean="0">
                <a:solidFill>
                  <a:srgbClr val="FF0000"/>
                </a:solidFill>
                <a:latin typeface="Vani" panose="020B0502040204020203"/>
                <a:ea typeface="Times New Roman" panose="02020603050405020304" pitchFamily="18" charset="0"/>
              </a:rPr>
              <a:t>the invasive </a:t>
            </a:r>
            <a:r>
              <a:rPr lang="en-US" sz="1400" dirty="0">
                <a:solidFill>
                  <a:srgbClr val="FF0000"/>
                </a:solidFill>
                <a:latin typeface="Vani" panose="020B0502040204020203"/>
                <a:ea typeface="Times New Roman" panose="02020603050405020304" pitchFamily="18" charset="0"/>
              </a:rPr>
              <a:t>species Carpobrotus spreading </a:t>
            </a:r>
            <a:r>
              <a:rPr lang="en-US" sz="1400" dirty="0" smtClean="0">
                <a:solidFill>
                  <a:srgbClr val="FF0000"/>
                </a:solidFill>
                <a:latin typeface="Vani" panose="020B0502040204020203"/>
                <a:ea typeface="Times New Roman" panose="02020603050405020304" pitchFamily="18" charset="0"/>
              </a:rPr>
              <a:t>onto </a:t>
            </a:r>
            <a:r>
              <a:rPr lang="en-US" sz="1400" dirty="0">
                <a:solidFill>
                  <a:srgbClr val="FF0000"/>
                </a:solidFill>
                <a:latin typeface="Vani" panose="020B0502040204020203"/>
                <a:ea typeface="Times New Roman" panose="02020603050405020304" pitchFamily="18" charset="0"/>
              </a:rPr>
              <a:t>the nesting area.</a:t>
            </a:r>
            <a:endParaRPr lang="en-US" sz="1400" dirty="0">
              <a:solidFill>
                <a:srgbClr val="FF0000"/>
              </a:solidFill>
              <a:latin typeface="Vani" panose="020B0502040204020203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70073" y="1576287"/>
            <a:ext cx="310782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Vani" panose="020B0502040204020203"/>
              </a:rPr>
              <a:t>Houses at </a:t>
            </a:r>
            <a:r>
              <a:rPr lang="en-US" sz="1400" dirty="0" err="1" smtClean="0">
                <a:solidFill>
                  <a:srgbClr val="FF0000"/>
                </a:solidFill>
                <a:latin typeface="Vani" panose="020B0502040204020203"/>
              </a:rPr>
              <a:t>Vounaki</a:t>
            </a:r>
            <a:r>
              <a:rPr lang="en-US" sz="1400" dirty="0" smtClean="0">
                <a:solidFill>
                  <a:srgbClr val="FF0000"/>
                </a:solidFill>
                <a:latin typeface="Vani" panose="020B0502040204020203"/>
              </a:rPr>
              <a:t>. Note the introduced </a:t>
            </a:r>
            <a:r>
              <a:rPr lang="en-US" sz="1400" dirty="0">
                <a:solidFill>
                  <a:srgbClr val="FF0000"/>
                </a:solidFill>
                <a:latin typeface="Vani" panose="020B0502040204020203"/>
              </a:rPr>
              <a:t>alien plant species. No steps have been taken for their removal </a:t>
            </a:r>
            <a:r>
              <a:rPr lang="en-US" sz="1400" dirty="0" smtClean="0">
                <a:solidFill>
                  <a:srgbClr val="FF0000"/>
                </a:solidFill>
                <a:latin typeface="Vani" panose="020B0502040204020203"/>
              </a:rPr>
              <a:t>in order to </a:t>
            </a:r>
            <a:r>
              <a:rPr lang="en-US" sz="1400" dirty="0">
                <a:solidFill>
                  <a:srgbClr val="FF0000"/>
                </a:solidFill>
                <a:latin typeface="Vani" panose="020B0502040204020203"/>
              </a:rPr>
              <a:t>reinstate the natural dune system.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5160" r="9839" b="9999"/>
          <a:stretch/>
        </p:blipFill>
        <p:spPr>
          <a:xfrm>
            <a:off x="244221" y="873460"/>
            <a:ext cx="4274818" cy="25044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72395" y="941162"/>
            <a:ext cx="10081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ARCHELON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2901106" y="1837647"/>
            <a:ext cx="748277" cy="5760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477358" y="2401242"/>
            <a:ext cx="748277" cy="5760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827584" y="2564904"/>
            <a:ext cx="936104" cy="1809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8087274" y="10585"/>
            <a:ext cx="91723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8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/19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C:\Users\KonstantinaKostoula\Desktop\ppt-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257" y="-30373"/>
            <a:ext cx="9244701" cy="690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3173"/>
          <a:stretch>
            <a:fillRect/>
          </a:stretch>
        </p:blipFill>
        <p:spPr bwMode="auto">
          <a:xfrm>
            <a:off x="7181650" y="6097367"/>
            <a:ext cx="1926854" cy="803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2"/>
          <p:cNvSpPr txBox="1">
            <a:spLocks/>
          </p:cNvSpPr>
          <p:nvPr/>
        </p:nvSpPr>
        <p:spPr>
          <a:xfrm>
            <a:off x="405202" y="-124326"/>
            <a:ext cx="8257784" cy="1151119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9pPr>
            <a:extLst/>
          </a:lstStyle>
          <a:p>
            <a:pPr algn="ctr" fontAlgn="auto"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  <a:effectLst/>
                <a:latin typeface="Vani" panose="020B0502040204020203" pitchFamily="34" charset="0"/>
                <a:cs typeface="Vani" panose="020B0502040204020203" pitchFamily="34" charset="0"/>
              </a:rPr>
              <a:t>Rec. No 174. </a:t>
            </a:r>
            <a:r>
              <a:rPr lang="en-US" sz="2000" dirty="0" smtClean="0">
                <a:solidFill>
                  <a:schemeClr val="tx1"/>
                </a:solidFill>
                <a:effectLst/>
                <a:latin typeface="Vani" panose="020B0502040204020203" pitchFamily="34" charset="0"/>
                <a:cs typeface="Vani" panose="020B0502040204020203" pitchFamily="34" charset="0"/>
              </a:rPr>
              <a:t>Measure No </a:t>
            </a:r>
            <a:r>
              <a:rPr lang="el-GR" sz="20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Vani" panose="020B0502040204020203" pitchFamily="34" charset="0"/>
              </a:rPr>
              <a:t>5</a:t>
            </a:r>
            <a:r>
              <a:rPr lang="en-US" sz="2000" dirty="0" smtClean="0">
                <a:solidFill>
                  <a:schemeClr val="tx1"/>
                </a:solidFill>
                <a:effectLst/>
                <a:latin typeface="Vani" panose="020B0502040204020203" pitchFamily="34" charset="0"/>
                <a:cs typeface="Vani" panose="020B0502040204020203" pitchFamily="34" charset="0"/>
              </a:rPr>
              <a:t>:</a:t>
            </a:r>
            <a:br>
              <a:rPr lang="en-US" sz="2000" dirty="0" smtClean="0">
                <a:solidFill>
                  <a:schemeClr val="tx1"/>
                </a:solidFill>
                <a:effectLst/>
                <a:latin typeface="Vani" panose="020B0502040204020203" pitchFamily="34" charset="0"/>
                <a:cs typeface="Vani" panose="020B0502040204020203" pitchFamily="34" charset="0"/>
              </a:rPr>
            </a:br>
            <a:r>
              <a:rPr lang="en-US" sz="2000" dirty="0" smtClean="0">
                <a:solidFill>
                  <a:schemeClr val="tx1"/>
                </a:solidFill>
                <a:effectLst/>
                <a:latin typeface="Vani" panose="020B0502040204020203" pitchFamily="34" charset="0"/>
                <a:cs typeface="Vani" panose="020B0502040204020203" pitchFamily="34" charset="0"/>
              </a:rPr>
              <a:t> No agriculture on public land &amp; the dune area</a:t>
            </a:r>
            <a:endParaRPr lang="el-GR" sz="2000" dirty="0">
              <a:solidFill>
                <a:schemeClr val="tx1"/>
              </a:solidFill>
              <a:effectLst/>
              <a:latin typeface="Arial" panose="020B0604020202020204" pitchFamily="34" charset="0"/>
              <a:cs typeface="Vani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3" y="831858"/>
            <a:ext cx="5008064" cy="20787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6405" y="6598139"/>
            <a:ext cx="1013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ani" panose="020B0502040204020203" pitchFamily="34" charset="0"/>
                <a:cs typeface="Vani" panose="020B0502040204020203" pitchFamily="34" charset="0"/>
              </a:rPr>
              <a:t>Survey </a:t>
            </a:r>
            <a:r>
              <a:rPr lang="en-US" sz="1200" dirty="0" smtClean="0">
                <a:latin typeface="Vani" panose="020B0502040204020203" pitchFamily="34" charset="0"/>
                <a:cs typeface="Vani" panose="020B0502040204020203" pitchFamily="34" charset="0"/>
              </a:rPr>
              <a:t>2019</a:t>
            </a:r>
            <a:endParaRPr lang="en-US" sz="1200" dirty="0">
              <a:latin typeface="Vani" panose="020B0502040204020203" pitchFamily="34" charset="0"/>
              <a:cs typeface="Vani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0" b="30665"/>
          <a:stretch/>
        </p:blipFill>
        <p:spPr>
          <a:xfrm>
            <a:off x="0" y="3834029"/>
            <a:ext cx="5099098" cy="22982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5" t="12600" r="-123" b="-12600"/>
          <a:stretch/>
        </p:blipFill>
        <p:spPr>
          <a:xfrm>
            <a:off x="5219983" y="880830"/>
            <a:ext cx="3714010" cy="39680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66006" y="3034167"/>
            <a:ext cx="48995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Vani" panose="020B0502040204020203"/>
              </a:rPr>
              <a:t>Photo of the alteration </a:t>
            </a:r>
            <a:r>
              <a:rPr lang="en-US" sz="1400" dirty="0">
                <a:solidFill>
                  <a:srgbClr val="FF0000"/>
                </a:solidFill>
                <a:latin typeface="Vani" panose="020B0502040204020203"/>
              </a:rPr>
              <a:t>of </a:t>
            </a:r>
            <a:r>
              <a:rPr lang="en-US" sz="1400" dirty="0" smtClean="0">
                <a:solidFill>
                  <a:srgbClr val="FF0000"/>
                </a:solidFill>
                <a:latin typeface="Vani" panose="020B0502040204020203"/>
              </a:rPr>
              <a:t>the sand </a:t>
            </a:r>
            <a:r>
              <a:rPr lang="en-US" sz="1400" dirty="0">
                <a:solidFill>
                  <a:srgbClr val="FF0000"/>
                </a:solidFill>
                <a:latin typeface="Vani" panose="020B0502040204020203"/>
              </a:rPr>
              <a:t>dune system with </a:t>
            </a:r>
            <a:r>
              <a:rPr lang="en-US" sz="1400" dirty="0" smtClean="0">
                <a:solidFill>
                  <a:srgbClr val="FF0000"/>
                </a:solidFill>
                <a:latin typeface="Vani" panose="020B0502040204020203"/>
              </a:rPr>
              <a:t>ongoing </a:t>
            </a:r>
            <a:r>
              <a:rPr lang="en-US" sz="1400" dirty="0">
                <a:solidFill>
                  <a:srgbClr val="FF0000"/>
                </a:solidFill>
                <a:latin typeface="Vani" panose="020B0502040204020203"/>
              </a:rPr>
              <a:t>watermelon cultivation </a:t>
            </a:r>
            <a:r>
              <a:rPr lang="en-US" sz="1400" dirty="0" smtClean="0">
                <a:solidFill>
                  <a:srgbClr val="FF0000"/>
                </a:solidFill>
                <a:latin typeface="Vani" panose="020B0502040204020203"/>
              </a:rPr>
              <a:t>and of the </a:t>
            </a:r>
            <a:r>
              <a:rPr lang="en-US" sz="1400" dirty="0">
                <a:solidFill>
                  <a:srgbClr val="FF0000"/>
                </a:solidFill>
                <a:latin typeface="Vani" panose="020B0502040204020203"/>
              </a:rPr>
              <a:t>dirt track with regular vehicle </a:t>
            </a:r>
            <a:r>
              <a:rPr lang="en-US" sz="1400" dirty="0" smtClean="0">
                <a:solidFill>
                  <a:srgbClr val="FF0000"/>
                </a:solidFill>
                <a:latin typeface="Vani" panose="020B0502040204020203"/>
              </a:rPr>
              <a:t>use (a</a:t>
            </a:r>
            <a:r>
              <a:rPr lang="en-US" sz="1400" dirty="0">
                <a:solidFill>
                  <a:srgbClr val="FF0000"/>
                </a:solidFill>
                <a:latin typeface="Vani" panose="020B0502040204020203"/>
              </a:rPr>
              <a:t>), (b)</a:t>
            </a:r>
            <a:endParaRPr lang="en-US" sz="1400" dirty="0">
              <a:solidFill>
                <a:srgbClr val="FF0000"/>
              </a:solidFill>
              <a:latin typeface="Vani" panose="020B0502040204020203"/>
              <a:cs typeface="Vani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66006" y="6070753"/>
            <a:ext cx="67987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Vani" panose="020B0502040204020203" pitchFamily="34" charset="0"/>
                <a:cs typeface="Vani" panose="020B0502040204020203" pitchFamily="34" charset="0"/>
              </a:rPr>
              <a:t>Animal grazing &amp; cultivation of watermelons/vegetables </a:t>
            </a:r>
          </a:p>
          <a:p>
            <a:r>
              <a:rPr lang="en-US" sz="1400" dirty="0">
                <a:solidFill>
                  <a:srgbClr val="FF0000"/>
                </a:solidFill>
                <a:latin typeface="Vani" panose="020B0502040204020203" pitchFamily="34" charset="0"/>
                <a:cs typeface="Vani" panose="020B0502040204020203" pitchFamily="34" charset="0"/>
              </a:rPr>
              <a:t>continues on the dune area</a:t>
            </a:r>
          </a:p>
        </p:txBody>
      </p:sp>
      <p:sp>
        <p:nvSpPr>
          <p:cNvPr id="9" name="Rectangle 8"/>
          <p:cNvSpPr/>
          <p:nvPr/>
        </p:nvSpPr>
        <p:spPr>
          <a:xfrm>
            <a:off x="2893814" y="854167"/>
            <a:ext cx="439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Vani" panose="020B0502040204020203"/>
              </a:rPr>
              <a:t>(a)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257504" y="854167"/>
            <a:ext cx="4587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Vani" panose="020B0502040204020203"/>
              </a:rPr>
              <a:t>(b)</a:t>
            </a:r>
            <a:endParaRPr lang="en-US" dirty="0">
              <a:solidFill>
                <a:srgbClr val="FF0000"/>
              </a:solidFill>
              <a:latin typeface="Vani" panose="020B0502040204020203"/>
              <a:cs typeface="Vani" panose="020B05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15448" y="5884316"/>
            <a:ext cx="10081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ARCHELON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09606" y="851747"/>
            <a:ext cx="10081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ARCHELON</a:t>
            </a:r>
            <a:endParaRPr lang="en-US" sz="900" b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444208" y="2348880"/>
            <a:ext cx="632780" cy="3600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606654" y="3012274"/>
            <a:ext cx="632780" cy="3600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7076988" y="3671899"/>
            <a:ext cx="632780" cy="3600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8087274" y="10585"/>
            <a:ext cx="91723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9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/19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10193</TotalTime>
  <Words>1348</Words>
  <Application>Microsoft Office PowerPoint</Application>
  <PresentationFormat>On-screen Show (4:3)</PresentationFormat>
  <Paragraphs>189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Courier New</vt:lpstr>
      <vt:lpstr>Times New Roman</vt:lpstr>
      <vt:lpstr>Vani</vt:lpstr>
      <vt:lpstr>Office Theme</vt:lpstr>
      <vt:lpstr>Agenda Item 6.1: Files opened  Greece: Threats to Marine Turtles in Thines Kiparissias</vt:lpstr>
      <vt:lpstr>   Habitat Degradation due to Uncontrolled Development in a Protected Sea Turtle Nesting Area </vt:lpstr>
      <vt:lpstr>PowerPoint Presentation</vt:lpstr>
      <vt:lpstr>Issuance of Presidential Decree a positive step but still does not ensure adequate protection </vt:lpstr>
      <vt:lpstr>Rec. No 174. Measure No 1:  Appropriate Protection status</vt:lpstr>
      <vt:lpstr>Rec. No 174. Measure No 2: Permanent Prohibition of Construction  (buildings, roads, etc.)</vt:lpstr>
      <vt:lpstr>Rec. No 174. Measure No 3:  Restoration of Original Dune and Forest Habitat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 Item: 6.1: Files opened Greece: Threats to Marine Turtles in Thines Kiparissias</vt:lpstr>
    </vt:vector>
  </TitlesOfParts>
  <Company>Medasset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Νέοι έλληνες σχεδιαστές δημιουργούν για μια κυκλική οικονομία</dc:title>
  <dc:creator>Jenny Ioannou</dc:creator>
  <cp:lastModifiedBy>Georgios Sampson</cp:lastModifiedBy>
  <cp:revision>602</cp:revision>
  <dcterms:created xsi:type="dcterms:W3CDTF">2015-11-18T11:36:05Z</dcterms:created>
  <dcterms:modified xsi:type="dcterms:W3CDTF">2019-12-01T19:00:25Z</dcterms:modified>
</cp:coreProperties>
</file>