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handoutMasterIdLst>
    <p:handoutMasterId r:id="rId43"/>
  </p:handoutMasterIdLst>
  <p:sldIdLst>
    <p:sldId id="265" r:id="rId3"/>
    <p:sldId id="310" r:id="rId4"/>
    <p:sldId id="324" r:id="rId5"/>
    <p:sldId id="328" r:id="rId6"/>
    <p:sldId id="349" r:id="rId7"/>
    <p:sldId id="351" r:id="rId8"/>
    <p:sldId id="315" r:id="rId9"/>
    <p:sldId id="317" r:id="rId10"/>
    <p:sldId id="321" r:id="rId11"/>
    <p:sldId id="329" r:id="rId12"/>
    <p:sldId id="335" r:id="rId13"/>
    <p:sldId id="332" r:id="rId14"/>
    <p:sldId id="352" r:id="rId15"/>
    <p:sldId id="353" r:id="rId16"/>
    <p:sldId id="350" r:id="rId17"/>
    <p:sldId id="348" r:id="rId18"/>
    <p:sldId id="354" r:id="rId19"/>
    <p:sldId id="355" r:id="rId20"/>
    <p:sldId id="359" r:id="rId21"/>
    <p:sldId id="356" r:id="rId22"/>
    <p:sldId id="360" r:id="rId23"/>
    <p:sldId id="333" r:id="rId24"/>
    <p:sldId id="357" r:id="rId25"/>
    <p:sldId id="338" r:id="rId26"/>
    <p:sldId id="340" r:id="rId27"/>
    <p:sldId id="362" r:id="rId28"/>
    <p:sldId id="318" r:id="rId29"/>
    <p:sldId id="314" r:id="rId30"/>
    <p:sldId id="337" r:id="rId31"/>
    <p:sldId id="305" r:id="rId32"/>
    <p:sldId id="301" r:id="rId33"/>
    <p:sldId id="345" r:id="rId34"/>
    <p:sldId id="346" r:id="rId35"/>
    <p:sldId id="307" r:id="rId36"/>
    <p:sldId id="326" r:id="rId37"/>
    <p:sldId id="306" r:id="rId38"/>
    <p:sldId id="327" r:id="rId39"/>
    <p:sldId id="358" r:id="rId40"/>
    <p:sldId id="323" r:id="rId41"/>
    <p:sldId id="361" r:id="rId42"/>
  </p:sldIdLst>
  <p:sldSz cx="9144000" cy="6858000" type="screen4x3"/>
  <p:notesSz cx="7010400" cy="92964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99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1EBBBCC-DAD2-459C-BE2E-F6DE35CF9A28}" styleName="Dark Style 2 - Accent 3/Accent 4">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3">
              <a:tint val="20000"/>
            </a:schemeClr>
          </a:solidFill>
        </a:fill>
      </a:tcStyle>
    </a:lastRow>
    <a:firstRow>
      <a:tcTxStyle b="on">
        <a:fontRef idx="minor">
          <a:scrgbClr r="0" g="0" b="0"/>
        </a:fontRef>
        <a:schemeClr val="lt1"/>
      </a:tcTxStyle>
      <a:tcStyle>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p:cViewPr varScale="1">
        <p:scale>
          <a:sx n="66" d="100"/>
          <a:sy n="66" d="100"/>
        </p:scale>
        <p:origin x="1304" y="4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tableStyles" Target="tableStyle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handoutMaster" Target="handoutMasters/handoutMaster1.xml"/><Relationship Id="rId8" Type="http://schemas.openxmlformats.org/officeDocument/2006/relationships/slide" Target="slides/slide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theme" Target="theme/theme1.xml"/><Relationship Id="rId20" Type="http://schemas.openxmlformats.org/officeDocument/2006/relationships/slide" Target="slides/slide18.xml"/><Relationship Id="rId41" Type="http://schemas.openxmlformats.org/officeDocument/2006/relationships/slide" Target="slides/slide39.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1"/>
            <a:ext cx="3037839" cy="464820"/>
          </a:xfrm>
          <a:prstGeom prst="rect">
            <a:avLst/>
          </a:prstGeom>
        </p:spPr>
        <p:txBody>
          <a:bodyPr vert="horz" lIns="91870" tIns="45935" rIns="91870" bIns="45935" rtlCol="0"/>
          <a:lstStyle>
            <a:lvl1pPr algn="l">
              <a:defRPr sz="1200"/>
            </a:lvl1pPr>
          </a:lstStyle>
          <a:p>
            <a:endParaRPr lang="el-GR"/>
          </a:p>
        </p:txBody>
      </p:sp>
      <p:sp>
        <p:nvSpPr>
          <p:cNvPr id="3" name="Date Placeholder 2"/>
          <p:cNvSpPr>
            <a:spLocks noGrp="1"/>
          </p:cNvSpPr>
          <p:nvPr>
            <p:ph type="dt" sz="quarter" idx="1"/>
          </p:nvPr>
        </p:nvSpPr>
        <p:spPr>
          <a:xfrm>
            <a:off x="3970939" y="1"/>
            <a:ext cx="3037839" cy="464820"/>
          </a:xfrm>
          <a:prstGeom prst="rect">
            <a:avLst/>
          </a:prstGeom>
        </p:spPr>
        <p:txBody>
          <a:bodyPr vert="horz" lIns="91870" tIns="45935" rIns="91870" bIns="45935" rtlCol="0"/>
          <a:lstStyle>
            <a:lvl1pPr algn="r">
              <a:defRPr sz="1200"/>
            </a:lvl1pPr>
          </a:lstStyle>
          <a:p>
            <a:fld id="{95019D06-721A-4F9C-B41E-4FBCC0FB5719}" type="datetimeFigureOut">
              <a:rPr lang="el-GR" smtClean="0"/>
              <a:pPr/>
              <a:t>3/12/2019</a:t>
            </a:fld>
            <a:endParaRPr lang="el-GR"/>
          </a:p>
        </p:txBody>
      </p:sp>
      <p:sp>
        <p:nvSpPr>
          <p:cNvPr id="4" name="Footer Placeholder 3"/>
          <p:cNvSpPr>
            <a:spLocks noGrp="1"/>
          </p:cNvSpPr>
          <p:nvPr>
            <p:ph type="ftr" sz="quarter" idx="2"/>
          </p:nvPr>
        </p:nvSpPr>
        <p:spPr>
          <a:xfrm>
            <a:off x="1" y="8829968"/>
            <a:ext cx="3037839" cy="464820"/>
          </a:xfrm>
          <a:prstGeom prst="rect">
            <a:avLst/>
          </a:prstGeom>
        </p:spPr>
        <p:txBody>
          <a:bodyPr vert="horz" lIns="91870" tIns="45935" rIns="91870" bIns="45935" rtlCol="0" anchor="b"/>
          <a:lstStyle>
            <a:lvl1pPr algn="l">
              <a:defRPr sz="1200"/>
            </a:lvl1pPr>
          </a:lstStyle>
          <a:p>
            <a:endParaRPr lang="el-GR"/>
          </a:p>
        </p:txBody>
      </p:sp>
      <p:sp>
        <p:nvSpPr>
          <p:cNvPr id="5" name="Slide Number Placeholder 4"/>
          <p:cNvSpPr>
            <a:spLocks noGrp="1"/>
          </p:cNvSpPr>
          <p:nvPr>
            <p:ph type="sldNum" sz="quarter" idx="3"/>
          </p:nvPr>
        </p:nvSpPr>
        <p:spPr>
          <a:xfrm>
            <a:off x="3970939" y="8829968"/>
            <a:ext cx="3037839" cy="464820"/>
          </a:xfrm>
          <a:prstGeom prst="rect">
            <a:avLst/>
          </a:prstGeom>
        </p:spPr>
        <p:txBody>
          <a:bodyPr vert="horz" lIns="91870" tIns="45935" rIns="91870" bIns="45935" rtlCol="0" anchor="b"/>
          <a:lstStyle>
            <a:lvl1pPr algn="r">
              <a:defRPr sz="1200"/>
            </a:lvl1pPr>
          </a:lstStyle>
          <a:p>
            <a:fld id="{B99E840A-E2A0-4653-8649-8DEAF68B41BC}" type="slidenum">
              <a:rPr lang="el-GR" smtClean="0"/>
              <a:pPr/>
              <a:t>‹#›</a:t>
            </a:fld>
            <a:endParaRPr lang="el-GR"/>
          </a:p>
        </p:txBody>
      </p:sp>
    </p:spTree>
    <p:extLst>
      <p:ext uri="{BB962C8B-B14F-4D97-AF65-F5344CB8AC3E}">
        <p14:creationId xmlns:p14="http://schemas.microsoft.com/office/powerpoint/2010/main" val="2059714898"/>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l-G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l-GR"/>
          </a:p>
        </p:txBody>
      </p:sp>
      <p:sp>
        <p:nvSpPr>
          <p:cNvPr id="4" name="Date Placeholder 3"/>
          <p:cNvSpPr>
            <a:spLocks noGrp="1"/>
          </p:cNvSpPr>
          <p:nvPr>
            <p:ph type="dt" sz="half" idx="10"/>
          </p:nvPr>
        </p:nvSpPr>
        <p:spPr/>
        <p:txBody>
          <a:bodyPr/>
          <a:lstStyle/>
          <a:p>
            <a:fld id="{4C4F7DC8-7CB6-426E-A881-5533F20B0470}" type="datetimeFigureOut">
              <a:rPr lang="el-GR" smtClean="0"/>
              <a:pPr/>
              <a:t>3/12/2019</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EC4BD9A0-FFD1-44FE-9613-3D94AD70DD37}" type="slidenum">
              <a:rPr lang="el-GR" smtClean="0"/>
              <a:pPr/>
              <a:t>‹#›</a:t>
            </a:fld>
            <a:endParaRPr lang="el-G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l-G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4" name="Date Placeholder 3"/>
          <p:cNvSpPr>
            <a:spLocks noGrp="1"/>
          </p:cNvSpPr>
          <p:nvPr>
            <p:ph type="dt" sz="half" idx="10"/>
          </p:nvPr>
        </p:nvSpPr>
        <p:spPr/>
        <p:txBody>
          <a:bodyPr/>
          <a:lstStyle/>
          <a:p>
            <a:fld id="{4C4F7DC8-7CB6-426E-A881-5533F20B0470}" type="datetimeFigureOut">
              <a:rPr lang="el-GR" smtClean="0"/>
              <a:pPr/>
              <a:t>3/12/2019</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EC4BD9A0-FFD1-44FE-9613-3D94AD70DD37}" type="slidenum">
              <a:rPr lang="el-GR" smtClean="0"/>
              <a:pPr/>
              <a:t>‹#›</a:t>
            </a:fld>
            <a:endParaRPr lang="el-G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el-G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4" name="Date Placeholder 3"/>
          <p:cNvSpPr>
            <a:spLocks noGrp="1"/>
          </p:cNvSpPr>
          <p:nvPr>
            <p:ph type="dt" sz="half" idx="10"/>
          </p:nvPr>
        </p:nvSpPr>
        <p:spPr/>
        <p:txBody>
          <a:bodyPr/>
          <a:lstStyle/>
          <a:p>
            <a:fld id="{4C4F7DC8-7CB6-426E-A881-5533F20B0470}" type="datetimeFigureOut">
              <a:rPr lang="el-GR" smtClean="0"/>
              <a:pPr/>
              <a:t>3/12/2019</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EC4BD9A0-FFD1-44FE-9613-3D94AD70DD37}" type="slidenum">
              <a:rPr lang="el-GR" smtClean="0"/>
              <a:pPr/>
              <a:t>‹#›</a:t>
            </a:fld>
            <a:endParaRPr lang="el-G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7"/>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99949A96-A67D-F346-92F4-D685E4EE5989}" type="datetimeFigureOut">
              <a:rPr lang="en-US" smtClean="0"/>
              <a:t>12/3/2019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1C0A1F3-7F69-B741-8F14-40F8C8029E0C}" type="slidenum">
              <a:rPr lang="en-US" smtClean="0"/>
              <a:t>‹#›</a:t>
            </a:fld>
            <a:endParaRPr lang="en-US"/>
          </a:p>
        </p:txBody>
      </p:sp>
    </p:spTree>
    <p:extLst>
      <p:ext uri="{BB962C8B-B14F-4D97-AF65-F5344CB8AC3E}">
        <p14:creationId xmlns:p14="http://schemas.microsoft.com/office/powerpoint/2010/main" val="53173399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9949A96-A67D-F346-92F4-D685E4EE5989}" type="datetimeFigureOut">
              <a:rPr lang="en-US" smtClean="0"/>
              <a:t>12/3/2019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1C0A1F3-7F69-B741-8F14-40F8C8029E0C}" type="slidenum">
              <a:rPr lang="en-US" smtClean="0"/>
              <a:t>‹#›</a:t>
            </a:fld>
            <a:endParaRPr lang="en-US"/>
          </a:p>
        </p:txBody>
      </p:sp>
    </p:spTree>
    <p:extLst>
      <p:ext uri="{BB962C8B-B14F-4D97-AF65-F5344CB8AC3E}">
        <p14:creationId xmlns:p14="http://schemas.microsoft.com/office/powerpoint/2010/main" val="253572743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2"/>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9949A96-A67D-F346-92F4-D685E4EE5989}" type="datetimeFigureOut">
              <a:rPr lang="en-US" smtClean="0"/>
              <a:t>12/3/2019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1C0A1F3-7F69-B741-8F14-40F8C8029E0C}" type="slidenum">
              <a:rPr lang="en-US" smtClean="0"/>
              <a:t>‹#›</a:t>
            </a:fld>
            <a:endParaRPr lang="en-US"/>
          </a:p>
        </p:txBody>
      </p:sp>
    </p:spTree>
    <p:extLst>
      <p:ext uri="{BB962C8B-B14F-4D97-AF65-F5344CB8AC3E}">
        <p14:creationId xmlns:p14="http://schemas.microsoft.com/office/powerpoint/2010/main" val="296237527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2"/>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2"/>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99949A96-A67D-F346-92F4-D685E4EE5989}" type="datetimeFigureOut">
              <a:rPr lang="en-US" smtClean="0"/>
              <a:t>12/3/2019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1C0A1F3-7F69-B741-8F14-40F8C8029E0C}" type="slidenum">
              <a:rPr lang="en-US" smtClean="0"/>
              <a:t>‹#›</a:t>
            </a:fld>
            <a:endParaRPr lang="en-US"/>
          </a:p>
        </p:txBody>
      </p:sp>
    </p:spTree>
    <p:extLst>
      <p:ext uri="{BB962C8B-B14F-4D97-AF65-F5344CB8AC3E}">
        <p14:creationId xmlns:p14="http://schemas.microsoft.com/office/powerpoint/2010/main" val="354447404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99949A96-A67D-F346-92F4-D685E4EE5989}" type="datetimeFigureOut">
              <a:rPr lang="en-US" smtClean="0"/>
              <a:t>12/3/2019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1C0A1F3-7F69-B741-8F14-40F8C8029E0C}" type="slidenum">
              <a:rPr lang="en-US" smtClean="0"/>
              <a:t>‹#›</a:t>
            </a:fld>
            <a:endParaRPr lang="en-US"/>
          </a:p>
        </p:txBody>
      </p:sp>
    </p:spTree>
    <p:extLst>
      <p:ext uri="{BB962C8B-B14F-4D97-AF65-F5344CB8AC3E}">
        <p14:creationId xmlns:p14="http://schemas.microsoft.com/office/powerpoint/2010/main" val="387745209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99949A96-A67D-F346-92F4-D685E4EE5989}" type="datetimeFigureOut">
              <a:rPr lang="en-US" smtClean="0"/>
              <a:t>12/3/2019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1C0A1F3-7F69-B741-8F14-40F8C8029E0C}" type="slidenum">
              <a:rPr lang="en-US" smtClean="0"/>
              <a:t>‹#›</a:t>
            </a:fld>
            <a:endParaRPr lang="en-US"/>
          </a:p>
        </p:txBody>
      </p:sp>
    </p:spTree>
    <p:extLst>
      <p:ext uri="{BB962C8B-B14F-4D97-AF65-F5344CB8AC3E}">
        <p14:creationId xmlns:p14="http://schemas.microsoft.com/office/powerpoint/2010/main" val="145818415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9949A96-A67D-F346-92F4-D685E4EE5989}" type="datetimeFigureOut">
              <a:rPr lang="en-US" smtClean="0"/>
              <a:t>12/3/2019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1C0A1F3-7F69-B741-8F14-40F8C8029E0C}" type="slidenum">
              <a:rPr lang="en-US" smtClean="0"/>
              <a:t>‹#›</a:t>
            </a:fld>
            <a:endParaRPr lang="en-US"/>
          </a:p>
        </p:txBody>
      </p:sp>
    </p:spTree>
    <p:extLst>
      <p:ext uri="{BB962C8B-B14F-4D97-AF65-F5344CB8AC3E}">
        <p14:creationId xmlns:p14="http://schemas.microsoft.com/office/powerpoint/2010/main" val="360189001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2"/>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435102"/>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9949A96-A67D-F346-92F4-D685E4EE5989}" type="datetimeFigureOut">
              <a:rPr lang="en-US" smtClean="0"/>
              <a:t>12/3/2019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1C0A1F3-7F69-B741-8F14-40F8C8029E0C}" type="slidenum">
              <a:rPr lang="en-US" smtClean="0"/>
              <a:t>‹#›</a:t>
            </a:fld>
            <a:endParaRPr lang="en-US"/>
          </a:p>
        </p:txBody>
      </p:sp>
    </p:spTree>
    <p:extLst>
      <p:ext uri="{BB962C8B-B14F-4D97-AF65-F5344CB8AC3E}">
        <p14:creationId xmlns:p14="http://schemas.microsoft.com/office/powerpoint/2010/main" val="26491113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l-G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4" name="Date Placeholder 3"/>
          <p:cNvSpPr>
            <a:spLocks noGrp="1"/>
          </p:cNvSpPr>
          <p:nvPr>
            <p:ph type="dt" sz="half" idx="10"/>
          </p:nvPr>
        </p:nvSpPr>
        <p:spPr/>
        <p:txBody>
          <a:bodyPr/>
          <a:lstStyle/>
          <a:p>
            <a:fld id="{4C4F7DC8-7CB6-426E-A881-5533F20B0470}" type="datetimeFigureOut">
              <a:rPr lang="el-GR" smtClean="0"/>
              <a:pPr/>
              <a:t>3/12/2019</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EC4BD9A0-FFD1-44FE-9613-3D94AD70DD37}" type="slidenum">
              <a:rPr lang="el-GR" smtClean="0"/>
              <a:pPr/>
              <a:t>‹#›</a:t>
            </a:fld>
            <a:endParaRPr lang="el-G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9949A96-A67D-F346-92F4-D685E4EE5989}" type="datetimeFigureOut">
              <a:rPr lang="en-US" smtClean="0"/>
              <a:t>12/3/2019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1C0A1F3-7F69-B741-8F14-40F8C8029E0C}" type="slidenum">
              <a:rPr lang="en-US" smtClean="0"/>
              <a:t>‹#›</a:t>
            </a:fld>
            <a:endParaRPr lang="en-US"/>
          </a:p>
        </p:txBody>
      </p:sp>
    </p:spTree>
    <p:extLst>
      <p:ext uri="{BB962C8B-B14F-4D97-AF65-F5344CB8AC3E}">
        <p14:creationId xmlns:p14="http://schemas.microsoft.com/office/powerpoint/2010/main" val="315220609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9949A96-A67D-F346-92F4-D685E4EE5989}" type="datetimeFigureOut">
              <a:rPr lang="en-US" smtClean="0"/>
              <a:t>12/3/2019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1C0A1F3-7F69-B741-8F14-40F8C8029E0C}" type="slidenum">
              <a:rPr lang="en-US" smtClean="0"/>
              <a:t>‹#›</a:t>
            </a:fld>
            <a:endParaRPr lang="en-US"/>
          </a:p>
        </p:txBody>
      </p:sp>
    </p:spTree>
    <p:extLst>
      <p:ext uri="{BB962C8B-B14F-4D97-AF65-F5344CB8AC3E}">
        <p14:creationId xmlns:p14="http://schemas.microsoft.com/office/powerpoint/2010/main" val="153157837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0"/>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40"/>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9949A96-A67D-F346-92F4-D685E4EE5989}" type="datetimeFigureOut">
              <a:rPr lang="en-US" smtClean="0"/>
              <a:t>12/3/2019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1C0A1F3-7F69-B741-8F14-40F8C8029E0C}" type="slidenum">
              <a:rPr lang="en-US" smtClean="0"/>
              <a:t>‹#›</a:t>
            </a:fld>
            <a:endParaRPr lang="en-US"/>
          </a:p>
        </p:txBody>
      </p:sp>
    </p:spTree>
    <p:extLst>
      <p:ext uri="{BB962C8B-B14F-4D97-AF65-F5344CB8AC3E}">
        <p14:creationId xmlns:p14="http://schemas.microsoft.com/office/powerpoint/2010/main" val="3959578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l-G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C4F7DC8-7CB6-426E-A881-5533F20B0470}" type="datetimeFigureOut">
              <a:rPr lang="el-GR" smtClean="0"/>
              <a:pPr/>
              <a:t>3/12/2019</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EC4BD9A0-FFD1-44FE-9613-3D94AD70DD37}" type="slidenum">
              <a:rPr lang="el-GR" smtClean="0"/>
              <a:pPr/>
              <a:t>‹#›</a:t>
            </a:fld>
            <a:endParaRPr lang="el-G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l-G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5" name="Date Placeholder 4"/>
          <p:cNvSpPr>
            <a:spLocks noGrp="1"/>
          </p:cNvSpPr>
          <p:nvPr>
            <p:ph type="dt" sz="half" idx="10"/>
          </p:nvPr>
        </p:nvSpPr>
        <p:spPr/>
        <p:txBody>
          <a:bodyPr/>
          <a:lstStyle/>
          <a:p>
            <a:fld id="{4C4F7DC8-7CB6-426E-A881-5533F20B0470}" type="datetimeFigureOut">
              <a:rPr lang="el-GR" smtClean="0"/>
              <a:pPr/>
              <a:t>3/12/2019</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EC4BD9A0-FFD1-44FE-9613-3D94AD70DD37}" type="slidenum">
              <a:rPr lang="el-GR" smtClean="0"/>
              <a:pPr/>
              <a:t>‹#›</a:t>
            </a:fld>
            <a:endParaRPr lang="el-G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l-G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7" name="Date Placeholder 6"/>
          <p:cNvSpPr>
            <a:spLocks noGrp="1"/>
          </p:cNvSpPr>
          <p:nvPr>
            <p:ph type="dt" sz="half" idx="10"/>
          </p:nvPr>
        </p:nvSpPr>
        <p:spPr/>
        <p:txBody>
          <a:bodyPr/>
          <a:lstStyle/>
          <a:p>
            <a:fld id="{4C4F7DC8-7CB6-426E-A881-5533F20B0470}" type="datetimeFigureOut">
              <a:rPr lang="el-GR" smtClean="0"/>
              <a:pPr/>
              <a:t>3/12/2019</a:t>
            </a:fld>
            <a:endParaRPr lang="el-GR"/>
          </a:p>
        </p:txBody>
      </p:sp>
      <p:sp>
        <p:nvSpPr>
          <p:cNvPr id="8" name="Footer Placeholder 7"/>
          <p:cNvSpPr>
            <a:spLocks noGrp="1"/>
          </p:cNvSpPr>
          <p:nvPr>
            <p:ph type="ftr" sz="quarter" idx="11"/>
          </p:nvPr>
        </p:nvSpPr>
        <p:spPr/>
        <p:txBody>
          <a:bodyPr/>
          <a:lstStyle/>
          <a:p>
            <a:endParaRPr lang="el-GR"/>
          </a:p>
        </p:txBody>
      </p:sp>
      <p:sp>
        <p:nvSpPr>
          <p:cNvPr id="9" name="Slide Number Placeholder 8"/>
          <p:cNvSpPr>
            <a:spLocks noGrp="1"/>
          </p:cNvSpPr>
          <p:nvPr>
            <p:ph type="sldNum" sz="quarter" idx="12"/>
          </p:nvPr>
        </p:nvSpPr>
        <p:spPr/>
        <p:txBody>
          <a:bodyPr/>
          <a:lstStyle/>
          <a:p>
            <a:fld id="{EC4BD9A0-FFD1-44FE-9613-3D94AD70DD37}" type="slidenum">
              <a:rPr lang="el-GR" smtClean="0"/>
              <a:pPr/>
              <a:t>‹#›</a:t>
            </a:fld>
            <a:endParaRPr lang="el-G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l-GR"/>
          </a:p>
        </p:txBody>
      </p:sp>
      <p:sp>
        <p:nvSpPr>
          <p:cNvPr id="3" name="Date Placeholder 2"/>
          <p:cNvSpPr>
            <a:spLocks noGrp="1"/>
          </p:cNvSpPr>
          <p:nvPr>
            <p:ph type="dt" sz="half" idx="10"/>
          </p:nvPr>
        </p:nvSpPr>
        <p:spPr/>
        <p:txBody>
          <a:bodyPr/>
          <a:lstStyle/>
          <a:p>
            <a:fld id="{4C4F7DC8-7CB6-426E-A881-5533F20B0470}" type="datetimeFigureOut">
              <a:rPr lang="el-GR" smtClean="0"/>
              <a:pPr/>
              <a:t>3/12/2019</a:t>
            </a:fld>
            <a:endParaRPr lang="el-GR"/>
          </a:p>
        </p:txBody>
      </p:sp>
      <p:sp>
        <p:nvSpPr>
          <p:cNvPr id="4" name="Footer Placeholder 3"/>
          <p:cNvSpPr>
            <a:spLocks noGrp="1"/>
          </p:cNvSpPr>
          <p:nvPr>
            <p:ph type="ftr" sz="quarter" idx="11"/>
          </p:nvPr>
        </p:nvSpPr>
        <p:spPr/>
        <p:txBody>
          <a:bodyPr/>
          <a:lstStyle/>
          <a:p>
            <a:endParaRPr lang="el-GR"/>
          </a:p>
        </p:txBody>
      </p:sp>
      <p:sp>
        <p:nvSpPr>
          <p:cNvPr id="5" name="Slide Number Placeholder 4"/>
          <p:cNvSpPr>
            <a:spLocks noGrp="1"/>
          </p:cNvSpPr>
          <p:nvPr>
            <p:ph type="sldNum" sz="quarter" idx="12"/>
          </p:nvPr>
        </p:nvSpPr>
        <p:spPr/>
        <p:txBody>
          <a:bodyPr/>
          <a:lstStyle/>
          <a:p>
            <a:fld id="{EC4BD9A0-FFD1-44FE-9613-3D94AD70DD37}" type="slidenum">
              <a:rPr lang="el-GR" smtClean="0"/>
              <a:pPr/>
              <a:t>‹#›</a:t>
            </a:fld>
            <a:endParaRPr lang="el-G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C4F7DC8-7CB6-426E-A881-5533F20B0470}" type="datetimeFigureOut">
              <a:rPr lang="el-GR" smtClean="0"/>
              <a:pPr/>
              <a:t>3/12/2019</a:t>
            </a:fld>
            <a:endParaRPr lang="el-GR"/>
          </a:p>
        </p:txBody>
      </p:sp>
      <p:sp>
        <p:nvSpPr>
          <p:cNvPr id="3" name="Footer Placeholder 2"/>
          <p:cNvSpPr>
            <a:spLocks noGrp="1"/>
          </p:cNvSpPr>
          <p:nvPr>
            <p:ph type="ftr" sz="quarter" idx="11"/>
          </p:nvPr>
        </p:nvSpPr>
        <p:spPr/>
        <p:txBody>
          <a:bodyPr/>
          <a:lstStyle/>
          <a:p>
            <a:endParaRPr lang="el-GR"/>
          </a:p>
        </p:txBody>
      </p:sp>
      <p:sp>
        <p:nvSpPr>
          <p:cNvPr id="4" name="Slide Number Placeholder 3"/>
          <p:cNvSpPr>
            <a:spLocks noGrp="1"/>
          </p:cNvSpPr>
          <p:nvPr>
            <p:ph type="sldNum" sz="quarter" idx="12"/>
          </p:nvPr>
        </p:nvSpPr>
        <p:spPr/>
        <p:txBody>
          <a:bodyPr/>
          <a:lstStyle/>
          <a:p>
            <a:fld id="{EC4BD9A0-FFD1-44FE-9613-3D94AD70DD37}" type="slidenum">
              <a:rPr lang="el-GR" smtClean="0"/>
              <a:pPr/>
              <a:t>‹#›</a:t>
            </a:fld>
            <a:endParaRPr lang="el-G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l-G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C4F7DC8-7CB6-426E-A881-5533F20B0470}" type="datetimeFigureOut">
              <a:rPr lang="el-GR" smtClean="0"/>
              <a:pPr/>
              <a:t>3/12/2019</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EC4BD9A0-FFD1-44FE-9613-3D94AD70DD37}" type="slidenum">
              <a:rPr lang="el-GR" smtClean="0"/>
              <a:pPr/>
              <a:t>‹#›</a:t>
            </a:fld>
            <a:endParaRPr lang="el-G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l-G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C4F7DC8-7CB6-426E-A881-5533F20B0470}" type="datetimeFigureOut">
              <a:rPr lang="el-GR" smtClean="0"/>
              <a:pPr/>
              <a:t>3/12/2019</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EC4BD9A0-FFD1-44FE-9613-3D94AD70DD37}" type="slidenum">
              <a:rPr lang="el-GR" smtClean="0"/>
              <a:pPr/>
              <a:t>‹#›</a:t>
            </a:fld>
            <a:endParaRPr lang="el-G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endParaRPr lang="el-G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C4F7DC8-7CB6-426E-A881-5533F20B0470}" type="datetimeFigureOut">
              <a:rPr lang="el-GR" smtClean="0"/>
              <a:pPr/>
              <a:t>3/12/2019</a:t>
            </a:fld>
            <a:endParaRPr lang="el-G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C4BD9A0-FFD1-44FE-9613-3D94AD70DD37}" type="slidenum">
              <a:rPr lang="el-GR" smtClean="0"/>
              <a:pPr/>
              <a:t>‹#›</a:t>
            </a:fld>
            <a:endParaRPr lang="el-G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457200" y="1600202"/>
            <a:ext cx="82296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457200" y="6356352"/>
            <a:ext cx="2133600" cy="365125"/>
          </a:xfrm>
          <a:prstGeom prst="rect">
            <a:avLst/>
          </a:prstGeom>
        </p:spPr>
        <p:txBody>
          <a:bodyPr vert="horz" lIns="91440" tIns="45720" rIns="91440" bIns="45720" rtlCol="0" anchor="ctr"/>
          <a:lstStyle>
            <a:lvl1pPr algn="l">
              <a:defRPr sz="1200" b="0" i="0">
                <a:solidFill>
                  <a:schemeClr val="tx1">
                    <a:tint val="75000"/>
                  </a:schemeClr>
                </a:solidFill>
                <a:latin typeface="Myriad Pro" panose="020B0503030403020204" pitchFamily="34" charset="0"/>
              </a:defRPr>
            </a:lvl1pPr>
          </a:lstStyle>
          <a:p>
            <a:fld id="{99949A96-A67D-F346-92F4-D685E4EE5989}" type="datetimeFigureOut">
              <a:rPr lang="en-US" smtClean="0"/>
              <a:pPr/>
              <a:t>12/3/2019</a:t>
            </a:fld>
            <a:endParaRPr lang="en-US" dirty="0"/>
          </a:p>
        </p:txBody>
      </p:sp>
      <p:sp>
        <p:nvSpPr>
          <p:cNvPr id="5" name="Footer Placeholder 4"/>
          <p:cNvSpPr>
            <a:spLocks noGrp="1"/>
          </p:cNvSpPr>
          <p:nvPr>
            <p:ph type="ftr" sz="quarter" idx="3"/>
          </p:nvPr>
        </p:nvSpPr>
        <p:spPr>
          <a:xfrm>
            <a:off x="3124200" y="6356352"/>
            <a:ext cx="2895600" cy="365125"/>
          </a:xfrm>
          <a:prstGeom prst="rect">
            <a:avLst/>
          </a:prstGeom>
        </p:spPr>
        <p:txBody>
          <a:bodyPr vert="horz" lIns="91440" tIns="45720" rIns="91440" bIns="45720" rtlCol="0" anchor="ctr"/>
          <a:lstStyle>
            <a:lvl1pPr algn="ctr">
              <a:defRPr sz="1200" b="0" i="0">
                <a:solidFill>
                  <a:schemeClr val="tx1">
                    <a:tint val="75000"/>
                  </a:schemeClr>
                </a:solidFill>
                <a:latin typeface="Myriad Pro" panose="020B0503030403020204" pitchFamily="34" charset="0"/>
              </a:defRPr>
            </a:lvl1pPr>
          </a:lstStyle>
          <a:p>
            <a:endParaRPr lang="en-US" dirty="0"/>
          </a:p>
        </p:txBody>
      </p:sp>
      <p:sp>
        <p:nvSpPr>
          <p:cNvPr id="6" name="Slide Number Placeholder 5"/>
          <p:cNvSpPr>
            <a:spLocks noGrp="1"/>
          </p:cNvSpPr>
          <p:nvPr>
            <p:ph type="sldNum" sz="quarter" idx="4"/>
          </p:nvPr>
        </p:nvSpPr>
        <p:spPr>
          <a:xfrm>
            <a:off x="6553200" y="6356352"/>
            <a:ext cx="2133600" cy="365125"/>
          </a:xfrm>
          <a:prstGeom prst="rect">
            <a:avLst/>
          </a:prstGeom>
        </p:spPr>
        <p:txBody>
          <a:bodyPr vert="horz" lIns="91440" tIns="45720" rIns="91440" bIns="45720" rtlCol="0" anchor="ctr"/>
          <a:lstStyle>
            <a:lvl1pPr algn="r">
              <a:defRPr sz="1200" b="0" i="0">
                <a:solidFill>
                  <a:schemeClr val="tx1">
                    <a:tint val="75000"/>
                  </a:schemeClr>
                </a:solidFill>
                <a:latin typeface="Myriad Pro" panose="020B0503030403020204" pitchFamily="34" charset="0"/>
              </a:defRPr>
            </a:lvl1pPr>
          </a:lstStyle>
          <a:p>
            <a:fld id="{01C0A1F3-7F69-B741-8F14-40F8C8029E0C}" type="slidenum">
              <a:rPr lang="en-US" smtClean="0"/>
              <a:pPr/>
              <a:t>‹#›</a:t>
            </a:fld>
            <a:endParaRPr lang="en-US" dirty="0"/>
          </a:p>
        </p:txBody>
      </p:sp>
    </p:spTree>
    <p:extLst>
      <p:ext uri="{BB962C8B-B14F-4D97-AF65-F5344CB8AC3E}">
        <p14:creationId xmlns:p14="http://schemas.microsoft.com/office/powerpoint/2010/main" val="324256046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457200" rtl="0" eaLnBrk="1" latinLnBrk="0" hangingPunct="1">
        <a:spcBef>
          <a:spcPct val="0"/>
        </a:spcBef>
        <a:buNone/>
        <a:defRPr sz="4400" b="0" i="0" kern="1200">
          <a:solidFill>
            <a:schemeClr val="tx1"/>
          </a:solidFill>
          <a:latin typeface="Myriad Pro" panose="020B0503030403020204" pitchFamily="34" charset="0"/>
          <a:ea typeface="+mj-ea"/>
          <a:cs typeface="+mj-cs"/>
        </a:defRPr>
      </a:lvl1pPr>
    </p:titleStyle>
    <p:bodyStyle>
      <a:lvl1pPr marL="342900" indent="-342900" algn="l" defTabSz="457200" rtl="0" eaLnBrk="1" latinLnBrk="0" hangingPunct="1">
        <a:spcBef>
          <a:spcPct val="20000"/>
        </a:spcBef>
        <a:buFont typeface="Arial"/>
        <a:buChar char="•"/>
        <a:defRPr sz="3200" b="0" i="0" kern="1200">
          <a:solidFill>
            <a:schemeClr val="tx1"/>
          </a:solidFill>
          <a:latin typeface="Myriad Pro" panose="020B0503030403020204" pitchFamily="34" charset="0"/>
          <a:ea typeface="+mn-ea"/>
          <a:cs typeface="+mn-cs"/>
        </a:defRPr>
      </a:lvl1pPr>
      <a:lvl2pPr marL="742950" indent="-285750" algn="l" defTabSz="457200" rtl="0" eaLnBrk="1" latinLnBrk="0" hangingPunct="1">
        <a:spcBef>
          <a:spcPct val="20000"/>
        </a:spcBef>
        <a:buFont typeface="Arial"/>
        <a:buChar char="–"/>
        <a:defRPr sz="2800" b="0" i="0" kern="1200">
          <a:solidFill>
            <a:schemeClr val="tx1"/>
          </a:solidFill>
          <a:latin typeface="Myriad Pro" panose="020B0503030403020204" pitchFamily="34" charset="0"/>
          <a:ea typeface="+mn-ea"/>
          <a:cs typeface="+mn-cs"/>
        </a:defRPr>
      </a:lvl2pPr>
      <a:lvl3pPr marL="1143000" indent="-228600" algn="l" defTabSz="457200" rtl="0" eaLnBrk="1" latinLnBrk="0" hangingPunct="1">
        <a:spcBef>
          <a:spcPct val="20000"/>
        </a:spcBef>
        <a:buFont typeface="Arial"/>
        <a:buChar char="•"/>
        <a:defRPr sz="2400" b="0" i="0" kern="1200">
          <a:solidFill>
            <a:schemeClr val="tx1"/>
          </a:solidFill>
          <a:latin typeface="Myriad Pro" panose="020B0503030403020204" pitchFamily="34" charset="0"/>
          <a:ea typeface="+mn-ea"/>
          <a:cs typeface="+mn-cs"/>
        </a:defRPr>
      </a:lvl3pPr>
      <a:lvl4pPr marL="1600200" indent="-228600" algn="l" defTabSz="457200" rtl="0" eaLnBrk="1" latinLnBrk="0" hangingPunct="1">
        <a:spcBef>
          <a:spcPct val="20000"/>
        </a:spcBef>
        <a:buFont typeface="Arial"/>
        <a:buChar char="–"/>
        <a:defRPr sz="2000" b="0" i="0" kern="1200">
          <a:solidFill>
            <a:schemeClr val="tx1"/>
          </a:solidFill>
          <a:latin typeface="Myriad Pro" panose="020B0503030403020204" pitchFamily="34" charset="0"/>
          <a:ea typeface="+mn-ea"/>
          <a:cs typeface="+mn-cs"/>
        </a:defRPr>
      </a:lvl4pPr>
      <a:lvl5pPr marL="2057400" indent="-228600" algn="l" defTabSz="457200" rtl="0" eaLnBrk="1" latinLnBrk="0" hangingPunct="1">
        <a:spcBef>
          <a:spcPct val="20000"/>
        </a:spcBef>
        <a:buFont typeface="Arial"/>
        <a:buChar char="»"/>
        <a:defRPr sz="2000" b="0" i="0" kern="1200">
          <a:solidFill>
            <a:schemeClr val="tx1"/>
          </a:solidFill>
          <a:latin typeface="Myriad Pro" panose="020B0503030403020204" pitchFamily="34" charset="0"/>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9.PN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9.PNG"/><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image" Target="../media/image13.png"/></Relationships>
</file>

<file path=ppt/slides/_rels/slide1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9.PN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3.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9.PNG"/><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image" Target="../media/image16.png"/></Relationships>
</file>

<file path=ppt/slides/_rels/slide1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7.jp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5.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image" Target="../media/image9.PN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6.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9.PN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7.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9.PN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8.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image" Target="../media/image9.PN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9.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jpeg"/><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image" Target="../media/image9.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png"/><Relationship Id="rId1" Type="http://schemas.openxmlformats.org/officeDocument/2006/relationships/slideLayout" Target="../slideLayouts/slideLayout2.xml"/><Relationship Id="rId6" Type="http://schemas.openxmlformats.org/officeDocument/2006/relationships/image" Target="../media/image2.png"/><Relationship Id="rId5" Type="http://schemas.openxmlformats.org/officeDocument/2006/relationships/image" Target="../media/image26.jpeg"/><Relationship Id="rId4" Type="http://schemas.openxmlformats.org/officeDocument/2006/relationships/image" Target="../media/image9.PNG"/></Relationships>
</file>

<file path=ppt/slides/_rels/slide21.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jpeg"/><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image" Target="../media/image9.PNG"/></Relationships>
</file>

<file path=ppt/slides/_rels/slide22.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9.PN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23.xml.rels><?xml version="1.0" encoding="UTF-8" standalone="yes"?>
<Relationships xmlns="http://schemas.openxmlformats.org/package/2006/relationships"><Relationship Id="rId3" Type="http://schemas.openxmlformats.org/officeDocument/2006/relationships/image" Target="../media/image30.emf"/><Relationship Id="rId2" Type="http://schemas.openxmlformats.org/officeDocument/2006/relationships/image" Target="../media/image9.PNG"/><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image" Target="../media/image31.emf"/></Relationships>
</file>

<file path=ppt/slides/_rels/slide24.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9.PNG"/><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image" Target="../media/image33.png"/></Relationships>
</file>

<file path=ppt/slides/_rels/slide25.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9.PNG"/><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image" Target="../media/image35.jpeg"/></Relationships>
</file>

<file path=ppt/slides/_rels/slide26.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39.jpeg"/><Relationship Id="rId5" Type="http://schemas.openxmlformats.org/officeDocument/2006/relationships/image" Target="../media/image38.JPG"/><Relationship Id="rId4" Type="http://schemas.openxmlformats.org/officeDocument/2006/relationships/image" Target="../media/image37.jpeg"/></Relationships>
</file>

<file path=ppt/slides/_rels/slide2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2.xml"/><Relationship Id="rId6" Type="http://schemas.openxmlformats.org/officeDocument/2006/relationships/image" Target="../media/image2.png"/><Relationship Id="rId5" Type="http://schemas.openxmlformats.org/officeDocument/2006/relationships/image" Target="../media/image43.PNG"/><Relationship Id="rId4" Type="http://schemas.openxmlformats.org/officeDocument/2006/relationships/image" Target="../media/image42.png"/></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image" Target="../media/image47.jpeg"/></Relationships>
</file>

<file path=ppt/slides/_rels/slide3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8.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9.jp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image" Target="../media/image51.jpeg"/><Relationship Id="rId1" Type="http://schemas.openxmlformats.org/officeDocument/2006/relationships/slideLayout" Target="../slideLayouts/slideLayout2.xml"/><Relationship Id="rId6" Type="http://schemas.openxmlformats.org/officeDocument/2006/relationships/image" Target="../media/image2.png"/><Relationship Id="rId5" Type="http://schemas.openxmlformats.org/officeDocument/2006/relationships/image" Target="../media/image54.jpeg"/><Relationship Id="rId4" Type="http://schemas.openxmlformats.org/officeDocument/2006/relationships/image" Target="../media/image53.jpeg"/></Relationships>
</file>

<file path=ppt/slides/_rels/slide3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5.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6.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58.emf"/><Relationship Id="rId2" Type="http://schemas.openxmlformats.org/officeDocument/2006/relationships/image" Target="../media/image57.png"/><Relationship Id="rId1" Type="http://schemas.openxmlformats.org/officeDocument/2006/relationships/slideLayout" Target="../slideLayouts/slideLayout2.xml"/><Relationship Id="rId5" Type="http://schemas.openxmlformats.org/officeDocument/2006/relationships/image" Target="../media/image59.emf"/><Relationship Id="rId4" Type="http://schemas.openxmlformats.org/officeDocument/2006/relationships/image" Target="../media/image2.png"/></Relationships>
</file>

<file path=ppt/slides/_rels/slide39.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57.png"/><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image" Target="../media/image61.png"/></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2.png"/><Relationship Id="rId5" Type="http://schemas.openxmlformats.org/officeDocument/2006/relationships/image" Target="../media/image7.png"/><Relationship Id="rId4" Type="http://schemas.openxmlformats.org/officeDocument/2006/relationships/image" Target="../media/image6.png"/></Relationships>
</file>

<file path=ppt/slides/_rels/slide4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2.jpg"/><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FFB2F56-8B4E-8847-925C-CA47C370DF79}"/>
              </a:ext>
            </a:extLst>
          </p:cNvPr>
          <p:cNvPicPr>
            <a:picLocks noChangeAspect="1"/>
          </p:cNvPicPr>
          <p:nvPr/>
        </p:nvPicPr>
        <p:blipFill rotWithShape="1">
          <a:blip r:embed="rId2"/>
          <a:srcRect l="831" t="-1" b="4022"/>
          <a:stretch/>
        </p:blipFill>
        <p:spPr>
          <a:xfrm>
            <a:off x="0" y="0"/>
            <a:ext cx="9145588" cy="5875200"/>
          </a:xfrm>
          <a:prstGeom prst="rect">
            <a:avLst/>
          </a:prstGeom>
        </p:spPr>
      </p:pic>
      <p:sp>
        <p:nvSpPr>
          <p:cNvPr id="8" name="TextBox 7"/>
          <p:cNvSpPr txBox="1"/>
          <p:nvPr/>
        </p:nvSpPr>
        <p:spPr>
          <a:xfrm>
            <a:off x="323528" y="241601"/>
            <a:ext cx="8136904" cy="3877985"/>
          </a:xfrm>
          <a:prstGeom prst="rect">
            <a:avLst/>
          </a:prstGeom>
          <a:noFill/>
        </p:spPr>
        <p:txBody>
          <a:bodyPr wrap="square" lIns="0" tIns="0" rIns="0" bIns="0" rtlCol="0">
            <a:spAutoFit/>
          </a:bodyPr>
          <a:lstStyle/>
          <a:p>
            <a:pPr lvl="0" defTabSz="457200"/>
            <a:r>
              <a:rPr lang="en-US" sz="3600" b="1" dirty="0">
                <a:solidFill>
                  <a:schemeClr val="bg1"/>
                </a:solidFill>
                <a:latin typeface="Myriad Pro" panose="020B0503030403020204" pitchFamily="34" charset="0"/>
                <a:cs typeface="Times"/>
              </a:rPr>
              <a:t>Conservation of the </a:t>
            </a:r>
            <a:r>
              <a:rPr lang="en-US" sz="3600" b="1" dirty="0" err="1">
                <a:solidFill>
                  <a:schemeClr val="bg1"/>
                </a:solidFill>
                <a:latin typeface="Myriad Pro" panose="020B0503030403020204" pitchFamily="34" charset="0"/>
                <a:cs typeface="Times"/>
              </a:rPr>
              <a:t>Akamas</a:t>
            </a:r>
            <a:r>
              <a:rPr lang="en-US" sz="3600" b="1" dirty="0">
                <a:solidFill>
                  <a:schemeClr val="bg1"/>
                </a:solidFill>
                <a:latin typeface="Myriad Pro" panose="020B0503030403020204" pitchFamily="34" charset="0"/>
                <a:cs typeface="Times"/>
              </a:rPr>
              <a:t> Peninsula </a:t>
            </a:r>
            <a:br>
              <a:rPr lang="en-US" sz="3600" b="1" dirty="0">
                <a:solidFill>
                  <a:schemeClr val="bg1"/>
                </a:solidFill>
                <a:latin typeface="Myriad Pro" panose="020B0503030403020204" pitchFamily="34" charset="0"/>
                <a:cs typeface="Times"/>
              </a:rPr>
            </a:br>
            <a:r>
              <a:rPr lang="en-US" sz="3600" b="1" dirty="0">
                <a:solidFill>
                  <a:schemeClr val="bg1"/>
                </a:solidFill>
                <a:latin typeface="Myriad Pro" panose="020B0503030403020204" pitchFamily="34" charset="0"/>
                <a:cs typeface="Times"/>
              </a:rPr>
              <a:t>and </a:t>
            </a:r>
            <a:r>
              <a:rPr lang="en-US" sz="3600" b="1" dirty="0" err="1">
                <a:solidFill>
                  <a:schemeClr val="bg1"/>
                </a:solidFill>
                <a:latin typeface="Myriad Pro" panose="020B0503030403020204" pitchFamily="34" charset="0"/>
                <a:cs typeface="Times"/>
              </a:rPr>
              <a:t>Chrysochous</a:t>
            </a:r>
            <a:r>
              <a:rPr lang="en-US" sz="3600" b="1" dirty="0">
                <a:solidFill>
                  <a:schemeClr val="bg1"/>
                </a:solidFill>
                <a:latin typeface="Myriad Pro" panose="020B0503030403020204" pitchFamily="34" charset="0"/>
                <a:cs typeface="Times"/>
              </a:rPr>
              <a:t> Bay in </a:t>
            </a:r>
            <a:endParaRPr lang="el-GR" sz="3600" b="1" dirty="0">
              <a:solidFill>
                <a:schemeClr val="bg1"/>
              </a:solidFill>
              <a:latin typeface="Myriad Pro" panose="020B0503030403020204" pitchFamily="34" charset="0"/>
              <a:cs typeface="Times"/>
            </a:endParaRPr>
          </a:p>
          <a:p>
            <a:pPr lvl="0" defTabSz="457200"/>
            <a:r>
              <a:rPr lang="en-US" sz="3600" b="1" dirty="0">
                <a:solidFill>
                  <a:schemeClr val="bg1"/>
                </a:solidFill>
                <a:latin typeface="Myriad Pro" panose="020B0503030403020204" pitchFamily="34" charset="0"/>
                <a:cs typeface="Times"/>
              </a:rPr>
              <a:t>Western Cyprus:  </a:t>
            </a:r>
            <a:endParaRPr lang="el-GR" sz="3600" b="1" dirty="0">
              <a:solidFill>
                <a:schemeClr val="bg1"/>
              </a:solidFill>
              <a:latin typeface="Myriad Pro" panose="020B0503030403020204" pitchFamily="34" charset="0"/>
              <a:cs typeface="Times"/>
            </a:endParaRPr>
          </a:p>
          <a:p>
            <a:pPr lvl="0" defTabSz="457200"/>
            <a:br>
              <a:rPr lang="en-US" sz="3600" b="1" dirty="0">
                <a:solidFill>
                  <a:schemeClr val="bg1"/>
                </a:solidFill>
                <a:latin typeface="Myriad Pro" panose="020B0503030403020204" pitchFamily="34" charset="0"/>
                <a:cs typeface="Times"/>
              </a:rPr>
            </a:br>
            <a:r>
              <a:rPr lang="el-GR" sz="3600" b="1" dirty="0">
                <a:solidFill>
                  <a:schemeClr val="bg1"/>
                </a:solidFill>
                <a:latin typeface="Myriad Pro" panose="020B0503030403020204" pitchFamily="34" charset="0"/>
                <a:cs typeface="Times"/>
              </a:rPr>
              <a:t>Τ</a:t>
            </a:r>
            <a:r>
              <a:rPr lang="en-US" sz="3600" b="1" dirty="0" err="1">
                <a:solidFill>
                  <a:schemeClr val="bg1"/>
                </a:solidFill>
                <a:latin typeface="Myriad Pro" panose="020B0503030403020204" pitchFamily="34" charset="0"/>
                <a:cs typeface="Times"/>
              </a:rPr>
              <a:t>hreats</a:t>
            </a:r>
            <a:r>
              <a:rPr lang="en-US" sz="3600" b="1" dirty="0">
                <a:solidFill>
                  <a:schemeClr val="bg1"/>
                </a:solidFill>
                <a:latin typeface="Myriad Pro" panose="020B0503030403020204" pitchFamily="34" charset="0"/>
                <a:cs typeface="Times"/>
              </a:rPr>
              <a:t> posed to wildlife </a:t>
            </a:r>
            <a:endParaRPr lang="el-GR" sz="3600" b="1" dirty="0">
              <a:solidFill>
                <a:schemeClr val="bg1"/>
              </a:solidFill>
              <a:latin typeface="Myriad Pro" panose="020B0503030403020204" pitchFamily="34" charset="0"/>
              <a:cs typeface="Times"/>
            </a:endParaRPr>
          </a:p>
          <a:p>
            <a:pPr lvl="0" defTabSz="457200"/>
            <a:r>
              <a:rPr lang="en-US" sz="3600" b="1" dirty="0">
                <a:solidFill>
                  <a:schemeClr val="bg1"/>
                </a:solidFill>
                <a:latin typeface="Myriad Pro" panose="020B0503030403020204" pitchFamily="34" charset="0"/>
                <a:cs typeface="Times"/>
              </a:rPr>
              <a:t>by development near or </a:t>
            </a:r>
            <a:endParaRPr lang="el-GR" sz="3600" b="1" dirty="0">
              <a:solidFill>
                <a:schemeClr val="bg1"/>
              </a:solidFill>
              <a:latin typeface="Myriad Pro" panose="020B0503030403020204" pitchFamily="34" charset="0"/>
              <a:cs typeface="Times"/>
            </a:endParaRPr>
          </a:p>
          <a:p>
            <a:pPr lvl="0" defTabSz="457200"/>
            <a:r>
              <a:rPr lang="en-US" sz="3600" b="1" dirty="0">
                <a:solidFill>
                  <a:schemeClr val="bg1"/>
                </a:solidFill>
                <a:latin typeface="Myriad Pro" panose="020B0503030403020204" pitchFamily="34" charset="0"/>
                <a:cs typeface="Times"/>
              </a:rPr>
              <a:t>within these areas</a:t>
            </a:r>
            <a:endParaRPr kumimoji="0" lang="en-US" sz="3600" b="1" i="0" u="none" strike="noStrike" kern="1200" cap="none" spc="0" normalizeH="0" baseline="0" noProof="0" dirty="0">
              <a:ln>
                <a:noFill/>
              </a:ln>
              <a:solidFill>
                <a:schemeClr val="bg1"/>
              </a:solidFill>
              <a:effectLst/>
              <a:uLnTx/>
              <a:uFillTx/>
              <a:latin typeface="Myriad Pro" panose="020B0503030403020204" pitchFamily="34" charset="0"/>
              <a:cs typeface="Times"/>
            </a:endParaRPr>
          </a:p>
        </p:txBody>
      </p:sp>
      <p:grpSp>
        <p:nvGrpSpPr>
          <p:cNvPr id="13" name="Group 12">
            <a:extLst>
              <a:ext uri="{FF2B5EF4-FFF2-40B4-BE49-F238E27FC236}">
                <a16:creationId xmlns:a16="http://schemas.microsoft.com/office/drawing/2014/main" id="{4DD3D2C6-EDBD-F44D-9FAF-EABA7D23C84B}"/>
              </a:ext>
            </a:extLst>
          </p:cNvPr>
          <p:cNvGrpSpPr/>
          <p:nvPr/>
        </p:nvGrpSpPr>
        <p:grpSpPr>
          <a:xfrm>
            <a:off x="0" y="5875200"/>
            <a:ext cx="9144000" cy="982800"/>
            <a:chOff x="0" y="5875200"/>
            <a:chExt cx="9144000" cy="982800"/>
          </a:xfrm>
        </p:grpSpPr>
        <p:sp>
          <p:nvSpPr>
            <p:cNvPr id="14" name="Rectangle 13">
              <a:extLst>
                <a:ext uri="{FF2B5EF4-FFF2-40B4-BE49-F238E27FC236}">
                  <a16:creationId xmlns:a16="http://schemas.microsoft.com/office/drawing/2014/main" id="{E354BC1E-51E0-4243-A224-1942526BC13C}"/>
                </a:ext>
              </a:extLst>
            </p:cNvPr>
            <p:cNvSpPr/>
            <p:nvPr/>
          </p:nvSpPr>
          <p:spPr>
            <a:xfrm>
              <a:off x="0" y="5875200"/>
              <a:ext cx="9144000" cy="982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Myriad Pro" panose="020B0503030403020204" pitchFamily="34" charset="0"/>
                <a:ea typeface="+mn-ea"/>
                <a:cs typeface="+mn-cs"/>
              </a:endParaRPr>
            </a:p>
          </p:txBody>
        </p:sp>
        <p:pic>
          <p:nvPicPr>
            <p:cNvPr id="16" name="Picture 15">
              <a:extLst>
                <a:ext uri="{FF2B5EF4-FFF2-40B4-BE49-F238E27FC236}">
                  <a16:creationId xmlns:a16="http://schemas.microsoft.com/office/drawing/2014/main" id="{58C59F8B-862B-4246-8FD6-C660D8BD042C}"/>
                </a:ext>
              </a:extLst>
            </p:cNvPr>
            <p:cNvPicPr>
              <a:picLocks noChangeAspect="1"/>
            </p:cNvPicPr>
            <p:nvPr/>
          </p:nvPicPr>
          <p:blipFill>
            <a:blip r:embed="rId3"/>
            <a:stretch>
              <a:fillRect/>
            </a:stretch>
          </p:blipFill>
          <p:spPr>
            <a:xfrm>
              <a:off x="6778404" y="6020826"/>
              <a:ext cx="1573434" cy="564159"/>
            </a:xfrm>
            <a:prstGeom prst="rect">
              <a:avLst/>
            </a:prstGeom>
          </p:spPr>
        </p:pic>
        <p:cxnSp>
          <p:nvCxnSpPr>
            <p:cNvPr id="17" name="Straight Connector 16">
              <a:extLst>
                <a:ext uri="{FF2B5EF4-FFF2-40B4-BE49-F238E27FC236}">
                  <a16:creationId xmlns:a16="http://schemas.microsoft.com/office/drawing/2014/main" id="{6BDC78F0-B477-C44E-AC2C-FD689FE3C8FC}"/>
                </a:ext>
              </a:extLst>
            </p:cNvPr>
            <p:cNvCxnSpPr/>
            <p:nvPr/>
          </p:nvCxnSpPr>
          <p:spPr>
            <a:xfrm>
              <a:off x="0" y="5876925"/>
              <a:ext cx="9144000" cy="0"/>
            </a:xfrm>
            <a:prstGeom prst="line">
              <a:avLst/>
            </a:prstGeom>
            <a:ln w="34925">
              <a:solidFill>
                <a:schemeClr val="accent2"/>
              </a:solidFill>
            </a:ln>
            <a:effectLst/>
          </p:spPr>
          <p:style>
            <a:lnRef idx="2">
              <a:schemeClr val="accent1"/>
            </a:lnRef>
            <a:fillRef idx="0">
              <a:schemeClr val="accent1"/>
            </a:fillRef>
            <a:effectRef idx="1">
              <a:schemeClr val="accent1"/>
            </a:effectRef>
            <a:fontRef idx="minor">
              <a:schemeClr val="tx1"/>
            </a:fontRef>
          </p:style>
        </p:cxnSp>
      </p:grpSp>
    </p:spTree>
    <p:extLst>
      <p:ext uri="{BB962C8B-B14F-4D97-AF65-F5344CB8AC3E}">
        <p14:creationId xmlns:p14="http://schemas.microsoft.com/office/powerpoint/2010/main" val="255383452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804828" y="935106"/>
            <a:ext cx="2943636" cy="4601217"/>
          </a:xfrm>
          <a:prstGeom prst="rect">
            <a:avLst/>
          </a:prstGeom>
        </p:spPr>
      </p:pic>
      <p:sp>
        <p:nvSpPr>
          <p:cNvPr id="3" name="Right Arrow 2"/>
          <p:cNvSpPr/>
          <p:nvPr/>
        </p:nvSpPr>
        <p:spPr>
          <a:xfrm flipH="1">
            <a:off x="6012160" y="4077072"/>
            <a:ext cx="1224136" cy="144016"/>
          </a:xfrm>
          <a:prstGeom prst="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4" name="Flowchart: Connector 3"/>
          <p:cNvSpPr/>
          <p:nvPr/>
        </p:nvSpPr>
        <p:spPr>
          <a:xfrm>
            <a:off x="7236296" y="4005064"/>
            <a:ext cx="288032" cy="288032"/>
          </a:xfrm>
          <a:prstGeom prst="flowChartConnector">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p:cNvSpPr txBox="1"/>
          <p:nvPr/>
        </p:nvSpPr>
        <p:spPr>
          <a:xfrm>
            <a:off x="229796" y="4735529"/>
            <a:ext cx="5575032" cy="400110"/>
          </a:xfrm>
          <a:prstGeom prst="rect">
            <a:avLst/>
          </a:prstGeom>
          <a:noFill/>
        </p:spPr>
        <p:txBody>
          <a:bodyPr wrap="square" rtlCol="0">
            <a:spAutoFit/>
          </a:bodyPr>
          <a:lstStyle/>
          <a:p>
            <a:r>
              <a:rPr lang="en-GB" sz="2000" b="1" dirty="0"/>
              <a:t>Illegal beach bar in South Lara Bay</a:t>
            </a:r>
          </a:p>
        </p:txBody>
      </p:sp>
      <p:sp>
        <p:nvSpPr>
          <p:cNvPr id="14" name="TextBox 13"/>
          <p:cNvSpPr txBox="1"/>
          <p:nvPr/>
        </p:nvSpPr>
        <p:spPr>
          <a:xfrm>
            <a:off x="382195" y="332656"/>
            <a:ext cx="8391209" cy="400110"/>
          </a:xfrm>
          <a:prstGeom prst="rect">
            <a:avLst/>
          </a:prstGeom>
          <a:noFill/>
        </p:spPr>
        <p:txBody>
          <a:bodyPr wrap="square" rtlCol="0">
            <a:spAutoFit/>
          </a:bodyPr>
          <a:lstStyle/>
          <a:p>
            <a:r>
              <a:rPr lang="en-GB" sz="2000" b="1" dirty="0"/>
              <a:t> North and South Lara Beaches - Green Turtle and Loggerhead Nesting Areas</a:t>
            </a:r>
          </a:p>
        </p:txBody>
      </p:sp>
      <p:pic>
        <p:nvPicPr>
          <p:cNvPr id="5" name="Picture 4">
            <a:extLst>
              <a:ext uri="{FF2B5EF4-FFF2-40B4-BE49-F238E27FC236}">
                <a16:creationId xmlns:a16="http://schemas.microsoft.com/office/drawing/2014/main" id="{66E487AC-9781-4EF1-9771-7FE271E1AEE9}"/>
              </a:ext>
            </a:extLst>
          </p:cNvPr>
          <p:cNvPicPr>
            <a:picLocks noChangeAspect="1"/>
          </p:cNvPicPr>
          <p:nvPr/>
        </p:nvPicPr>
        <p:blipFill>
          <a:blip r:embed="rId3"/>
          <a:stretch>
            <a:fillRect/>
          </a:stretch>
        </p:blipFill>
        <p:spPr>
          <a:xfrm>
            <a:off x="395536" y="1052736"/>
            <a:ext cx="5208841" cy="3480453"/>
          </a:xfrm>
          <a:prstGeom prst="rect">
            <a:avLst/>
          </a:prstGeom>
        </p:spPr>
      </p:pic>
      <p:grpSp>
        <p:nvGrpSpPr>
          <p:cNvPr id="8" name="Group 7">
            <a:extLst>
              <a:ext uri="{FF2B5EF4-FFF2-40B4-BE49-F238E27FC236}">
                <a16:creationId xmlns:a16="http://schemas.microsoft.com/office/drawing/2014/main" id="{239E455D-42D2-4364-91FA-AC99E05B64B7}"/>
              </a:ext>
            </a:extLst>
          </p:cNvPr>
          <p:cNvGrpSpPr/>
          <p:nvPr/>
        </p:nvGrpSpPr>
        <p:grpSpPr>
          <a:xfrm>
            <a:off x="0" y="5875200"/>
            <a:ext cx="9144000" cy="982800"/>
            <a:chOff x="0" y="5875200"/>
            <a:chExt cx="9144000" cy="982800"/>
          </a:xfrm>
        </p:grpSpPr>
        <p:sp>
          <p:nvSpPr>
            <p:cNvPr id="9" name="Rectangle 8">
              <a:extLst>
                <a:ext uri="{FF2B5EF4-FFF2-40B4-BE49-F238E27FC236}">
                  <a16:creationId xmlns:a16="http://schemas.microsoft.com/office/drawing/2014/main" id="{2F49B55B-458B-45E2-A2C9-9083D068A48A}"/>
                </a:ext>
              </a:extLst>
            </p:cNvPr>
            <p:cNvSpPr/>
            <p:nvPr/>
          </p:nvSpPr>
          <p:spPr>
            <a:xfrm>
              <a:off x="0" y="5875200"/>
              <a:ext cx="9144000" cy="982800"/>
            </a:xfrm>
            <a:prstGeom prst="rect">
              <a:avLst/>
            </a:prstGeom>
            <a:solidFill>
              <a:srgbClr val="487628"/>
            </a:solidFill>
            <a:ln w="9525" cap="flat" cmpd="sng" algn="ctr">
              <a:no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FFFFFF"/>
                </a:solidFill>
                <a:effectLst/>
                <a:uLnTx/>
                <a:uFillTx/>
                <a:latin typeface="Myriad Pro" panose="020B0503030403020204" pitchFamily="34" charset="0"/>
                <a:ea typeface="+mn-ea"/>
                <a:cs typeface="+mn-cs"/>
              </a:endParaRPr>
            </a:p>
          </p:txBody>
        </p:sp>
        <p:pic>
          <p:nvPicPr>
            <p:cNvPr id="10" name="Picture 9">
              <a:extLst>
                <a:ext uri="{FF2B5EF4-FFF2-40B4-BE49-F238E27FC236}">
                  <a16:creationId xmlns:a16="http://schemas.microsoft.com/office/drawing/2014/main" id="{1F4BA8B0-F9F0-4C3C-96F1-1F0D63941951}"/>
                </a:ext>
              </a:extLst>
            </p:cNvPr>
            <p:cNvPicPr>
              <a:picLocks noChangeAspect="1"/>
            </p:cNvPicPr>
            <p:nvPr/>
          </p:nvPicPr>
          <p:blipFill>
            <a:blip r:embed="rId4"/>
            <a:stretch>
              <a:fillRect/>
            </a:stretch>
          </p:blipFill>
          <p:spPr>
            <a:xfrm>
              <a:off x="6778404" y="6020826"/>
              <a:ext cx="1573434" cy="564159"/>
            </a:xfrm>
            <a:prstGeom prst="rect">
              <a:avLst/>
            </a:prstGeom>
          </p:spPr>
        </p:pic>
        <p:cxnSp>
          <p:nvCxnSpPr>
            <p:cNvPr id="12" name="Straight Connector 11">
              <a:extLst>
                <a:ext uri="{FF2B5EF4-FFF2-40B4-BE49-F238E27FC236}">
                  <a16:creationId xmlns:a16="http://schemas.microsoft.com/office/drawing/2014/main" id="{D1BB477B-D9C8-4AB3-B48B-3083F75FB020}"/>
                </a:ext>
              </a:extLst>
            </p:cNvPr>
            <p:cNvCxnSpPr/>
            <p:nvPr/>
          </p:nvCxnSpPr>
          <p:spPr>
            <a:xfrm>
              <a:off x="0" y="5876925"/>
              <a:ext cx="9144000" cy="0"/>
            </a:xfrm>
            <a:prstGeom prst="line">
              <a:avLst/>
            </a:prstGeom>
            <a:noFill/>
            <a:ln w="34925" cap="flat" cmpd="sng" algn="ctr">
              <a:solidFill>
                <a:srgbClr val="BEBE32"/>
              </a:solidFill>
              <a:prstDash val="solid"/>
            </a:ln>
            <a:effectLst/>
          </p:spPr>
        </p:cxnSp>
      </p:grpSp>
    </p:spTree>
    <p:extLst>
      <p:ext uri="{BB962C8B-B14F-4D97-AF65-F5344CB8AC3E}">
        <p14:creationId xmlns:p14="http://schemas.microsoft.com/office/powerpoint/2010/main" val="245429010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804828" y="935106"/>
            <a:ext cx="2943636" cy="4601217"/>
          </a:xfrm>
          <a:prstGeom prst="rect">
            <a:avLst/>
          </a:prstGeom>
        </p:spPr>
      </p:pic>
      <p:sp>
        <p:nvSpPr>
          <p:cNvPr id="3" name="Right Arrow 2"/>
          <p:cNvSpPr/>
          <p:nvPr/>
        </p:nvSpPr>
        <p:spPr>
          <a:xfrm flipH="1">
            <a:off x="5543601" y="4509120"/>
            <a:ext cx="1764703" cy="216024"/>
          </a:xfrm>
          <a:prstGeom prst="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4" name="Flowchart: Connector 3"/>
          <p:cNvSpPr/>
          <p:nvPr/>
        </p:nvSpPr>
        <p:spPr>
          <a:xfrm>
            <a:off x="7308304" y="4509120"/>
            <a:ext cx="216024" cy="216024"/>
          </a:xfrm>
          <a:prstGeom prst="flowChartConnector">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p:cNvSpPr txBox="1"/>
          <p:nvPr/>
        </p:nvSpPr>
        <p:spPr>
          <a:xfrm>
            <a:off x="229796" y="5474255"/>
            <a:ext cx="7078508" cy="400110"/>
          </a:xfrm>
          <a:prstGeom prst="rect">
            <a:avLst/>
          </a:prstGeom>
          <a:noFill/>
        </p:spPr>
        <p:txBody>
          <a:bodyPr wrap="square" rtlCol="0">
            <a:spAutoFit/>
          </a:bodyPr>
          <a:lstStyle/>
          <a:p>
            <a:r>
              <a:rPr lang="en-GB" sz="2000" b="1" dirty="0"/>
              <a:t>Illegal restaurant and snack bar in </a:t>
            </a:r>
            <a:r>
              <a:rPr lang="en-GB" sz="2000" b="1" dirty="0" err="1"/>
              <a:t>Aspros</a:t>
            </a:r>
            <a:r>
              <a:rPr lang="en-GB" sz="2000" b="1" dirty="0"/>
              <a:t> River Estuary</a:t>
            </a:r>
          </a:p>
        </p:txBody>
      </p:sp>
      <p:sp>
        <p:nvSpPr>
          <p:cNvPr id="14" name="TextBox 13"/>
          <p:cNvSpPr txBox="1"/>
          <p:nvPr/>
        </p:nvSpPr>
        <p:spPr>
          <a:xfrm>
            <a:off x="382195" y="332656"/>
            <a:ext cx="8391209" cy="400110"/>
          </a:xfrm>
          <a:prstGeom prst="rect">
            <a:avLst/>
          </a:prstGeom>
          <a:noFill/>
        </p:spPr>
        <p:txBody>
          <a:bodyPr wrap="square" rtlCol="0">
            <a:spAutoFit/>
          </a:bodyPr>
          <a:lstStyle/>
          <a:p>
            <a:r>
              <a:rPr lang="en-GB" sz="2000" b="1" dirty="0"/>
              <a:t> </a:t>
            </a:r>
            <a:r>
              <a:rPr lang="en-GB" sz="2000" b="1" dirty="0" err="1"/>
              <a:t>Aspros</a:t>
            </a:r>
            <a:r>
              <a:rPr lang="en-GB" sz="2000" b="1" dirty="0"/>
              <a:t> River Estuary - Green Turtle and Loggerhead Nesting Areas</a:t>
            </a:r>
          </a:p>
        </p:txBody>
      </p:sp>
      <p:pic>
        <p:nvPicPr>
          <p:cNvPr id="5" name="Picture 4">
            <a:extLst>
              <a:ext uri="{FF2B5EF4-FFF2-40B4-BE49-F238E27FC236}">
                <a16:creationId xmlns:a16="http://schemas.microsoft.com/office/drawing/2014/main" id="{6AF1A89E-19E7-48D8-B61A-55D589D05026}"/>
              </a:ext>
            </a:extLst>
          </p:cNvPr>
          <p:cNvPicPr>
            <a:picLocks noChangeAspect="1"/>
          </p:cNvPicPr>
          <p:nvPr/>
        </p:nvPicPr>
        <p:blipFill>
          <a:blip r:embed="rId3"/>
          <a:stretch>
            <a:fillRect/>
          </a:stretch>
        </p:blipFill>
        <p:spPr>
          <a:xfrm>
            <a:off x="1259632" y="3235714"/>
            <a:ext cx="4104456" cy="2211350"/>
          </a:xfrm>
          <a:prstGeom prst="rect">
            <a:avLst/>
          </a:prstGeom>
        </p:spPr>
      </p:pic>
      <p:pic>
        <p:nvPicPr>
          <p:cNvPr id="6" name="Picture 5">
            <a:extLst>
              <a:ext uri="{FF2B5EF4-FFF2-40B4-BE49-F238E27FC236}">
                <a16:creationId xmlns:a16="http://schemas.microsoft.com/office/drawing/2014/main" id="{07767C11-BB16-49B9-8067-E705577F9472}"/>
              </a:ext>
            </a:extLst>
          </p:cNvPr>
          <p:cNvPicPr>
            <a:picLocks noChangeAspect="1"/>
          </p:cNvPicPr>
          <p:nvPr/>
        </p:nvPicPr>
        <p:blipFill>
          <a:blip r:embed="rId4"/>
          <a:stretch>
            <a:fillRect/>
          </a:stretch>
        </p:blipFill>
        <p:spPr>
          <a:xfrm>
            <a:off x="1259632" y="841597"/>
            <a:ext cx="4104456" cy="2354583"/>
          </a:xfrm>
          <a:prstGeom prst="rect">
            <a:avLst/>
          </a:prstGeom>
        </p:spPr>
      </p:pic>
      <p:grpSp>
        <p:nvGrpSpPr>
          <p:cNvPr id="9" name="Group 8">
            <a:extLst>
              <a:ext uri="{FF2B5EF4-FFF2-40B4-BE49-F238E27FC236}">
                <a16:creationId xmlns:a16="http://schemas.microsoft.com/office/drawing/2014/main" id="{77374E17-4792-4742-A239-EA31F79C76A4}"/>
              </a:ext>
            </a:extLst>
          </p:cNvPr>
          <p:cNvGrpSpPr/>
          <p:nvPr/>
        </p:nvGrpSpPr>
        <p:grpSpPr>
          <a:xfrm>
            <a:off x="0" y="5875200"/>
            <a:ext cx="9144000" cy="982800"/>
            <a:chOff x="0" y="5875200"/>
            <a:chExt cx="9144000" cy="982800"/>
          </a:xfrm>
        </p:grpSpPr>
        <p:sp>
          <p:nvSpPr>
            <p:cNvPr id="10" name="Rectangle 9">
              <a:extLst>
                <a:ext uri="{FF2B5EF4-FFF2-40B4-BE49-F238E27FC236}">
                  <a16:creationId xmlns:a16="http://schemas.microsoft.com/office/drawing/2014/main" id="{82A2F2E8-6A4C-41DE-B111-494C5B966277}"/>
                </a:ext>
              </a:extLst>
            </p:cNvPr>
            <p:cNvSpPr/>
            <p:nvPr/>
          </p:nvSpPr>
          <p:spPr>
            <a:xfrm>
              <a:off x="0" y="5875200"/>
              <a:ext cx="9144000" cy="982800"/>
            </a:xfrm>
            <a:prstGeom prst="rect">
              <a:avLst/>
            </a:prstGeom>
            <a:solidFill>
              <a:srgbClr val="487628"/>
            </a:solidFill>
            <a:ln w="9525" cap="flat" cmpd="sng" algn="ctr">
              <a:no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FFFFFF"/>
                </a:solidFill>
                <a:effectLst/>
                <a:uLnTx/>
                <a:uFillTx/>
                <a:latin typeface="Myriad Pro" panose="020B0503030403020204" pitchFamily="34" charset="0"/>
                <a:ea typeface="+mn-ea"/>
                <a:cs typeface="+mn-cs"/>
              </a:endParaRPr>
            </a:p>
          </p:txBody>
        </p:sp>
        <p:pic>
          <p:nvPicPr>
            <p:cNvPr id="12" name="Picture 11">
              <a:extLst>
                <a:ext uri="{FF2B5EF4-FFF2-40B4-BE49-F238E27FC236}">
                  <a16:creationId xmlns:a16="http://schemas.microsoft.com/office/drawing/2014/main" id="{AC04FF36-37A1-4FEF-9AB1-41C08C4F6410}"/>
                </a:ext>
              </a:extLst>
            </p:cNvPr>
            <p:cNvPicPr>
              <a:picLocks noChangeAspect="1"/>
            </p:cNvPicPr>
            <p:nvPr/>
          </p:nvPicPr>
          <p:blipFill>
            <a:blip r:embed="rId5"/>
            <a:stretch>
              <a:fillRect/>
            </a:stretch>
          </p:blipFill>
          <p:spPr>
            <a:xfrm>
              <a:off x="6778404" y="6020826"/>
              <a:ext cx="1573434" cy="564159"/>
            </a:xfrm>
            <a:prstGeom prst="rect">
              <a:avLst/>
            </a:prstGeom>
          </p:spPr>
        </p:pic>
        <p:cxnSp>
          <p:nvCxnSpPr>
            <p:cNvPr id="13" name="Straight Connector 12">
              <a:extLst>
                <a:ext uri="{FF2B5EF4-FFF2-40B4-BE49-F238E27FC236}">
                  <a16:creationId xmlns:a16="http://schemas.microsoft.com/office/drawing/2014/main" id="{01A5C780-AB6A-4A7E-A762-4F448C1CF152}"/>
                </a:ext>
              </a:extLst>
            </p:cNvPr>
            <p:cNvCxnSpPr/>
            <p:nvPr/>
          </p:nvCxnSpPr>
          <p:spPr>
            <a:xfrm>
              <a:off x="0" y="5876925"/>
              <a:ext cx="9144000" cy="0"/>
            </a:xfrm>
            <a:prstGeom prst="line">
              <a:avLst/>
            </a:prstGeom>
            <a:noFill/>
            <a:ln w="34925" cap="flat" cmpd="sng" algn="ctr">
              <a:solidFill>
                <a:srgbClr val="BEBE32"/>
              </a:solidFill>
              <a:prstDash val="solid"/>
            </a:ln>
            <a:effectLst/>
          </p:spPr>
        </p:cxnSp>
      </p:grpSp>
    </p:spTree>
    <p:extLst>
      <p:ext uri="{BB962C8B-B14F-4D97-AF65-F5344CB8AC3E}">
        <p14:creationId xmlns:p14="http://schemas.microsoft.com/office/powerpoint/2010/main" val="263740795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804828" y="935106"/>
            <a:ext cx="2943636" cy="4601217"/>
          </a:xfrm>
          <a:prstGeom prst="rect">
            <a:avLst/>
          </a:prstGeom>
        </p:spPr>
      </p:pic>
      <p:sp>
        <p:nvSpPr>
          <p:cNvPr id="3" name="Right Arrow 2"/>
          <p:cNvSpPr/>
          <p:nvPr/>
        </p:nvSpPr>
        <p:spPr>
          <a:xfrm flipH="1">
            <a:off x="5940152" y="4077072"/>
            <a:ext cx="1296144" cy="144016"/>
          </a:xfrm>
          <a:prstGeom prst="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4" name="Flowchart: Connector 3"/>
          <p:cNvSpPr/>
          <p:nvPr/>
        </p:nvSpPr>
        <p:spPr>
          <a:xfrm>
            <a:off x="7236296" y="4005064"/>
            <a:ext cx="288032" cy="288032"/>
          </a:xfrm>
          <a:prstGeom prst="flowChartConnector">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p:cNvSpPr txBox="1"/>
          <p:nvPr/>
        </p:nvSpPr>
        <p:spPr>
          <a:xfrm>
            <a:off x="285550" y="5065348"/>
            <a:ext cx="5575032" cy="400110"/>
          </a:xfrm>
          <a:prstGeom prst="rect">
            <a:avLst/>
          </a:prstGeom>
          <a:noFill/>
        </p:spPr>
        <p:txBody>
          <a:bodyPr wrap="square" rtlCol="0">
            <a:spAutoFit/>
          </a:bodyPr>
          <a:lstStyle/>
          <a:p>
            <a:r>
              <a:rPr lang="en-GB" sz="2000" b="1" dirty="0"/>
              <a:t>Unregulated human activities </a:t>
            </a:r>
          </a:p>
        </p:txBody>
      </p:sp>
      <p:sp>
        <p:nvSpPr>
          <p:cNvPr id="14" name="TextBox 13"/>
          <p:cNvSpPr txBox="1"/>
          <p:nvPr/>
        </p:nvSpPr>
        <p:spPr>
          <a:xfrm>
            <a:off x="382195" y="332656"/>
            <a:ext cx="8391209" cy="400110"/>
          </a:xfrm>
          <a:prstGeom prst="rect">
            <a:avLst/>
          </a:prstGeom>
          <a:noFill/>
        </p:spPr>
        <p:txBody>
          <a:bodyPr wrap="square" rtlCol="0">
            <a:spAutoFit/>
          </a:bodyPr>
          <a:lstStyle/>
          <a:p>
            <a:r>
              <a:rPr lang="en-GB" sz="2000" b="1" dirty="0"/>
              <a:t> North and South Lara Beaches - Green Turtle and Loggerhead Nesting Areas</a:t>
            </a:r>
          </a:p>
        </p:txBody>
      </p:sp>
      <p:pic>
        <p:nvPicPr>
          <p:cNvPr id="6" name="Picture 5">
            <a:extLst>
              <a:ext uri="{FF2B5EF4-FFF2-40B4-BE49-F238E27FC236}">
                <a16:creationId xmlns:a16="http://schemas.microsoft.com/office/drawing/2014/main" id="{9AF71935-69E5-4839-9D18-395818846F4B}"/>
              </a:ext>
            </a:extLst>
          </p:cNvPr>
          <p:cNvPicPr>
            <a:picLocks noChangeAspect="1"/>
          </p:cNvPicPr>
          <p:nvPr/>
        </p:nvPicPr>
        <p:blipFill>
          <a:blip r:embed="rId3"/>
          <a:stretch>
            <a:fillRect/>
          </a:stretch>
        </p:blipFill>
        <p:spPr>
          <a:xfrm>
            <a:off x="341304" y="1323787"/>
            <a:ext cx="5531186" cy="3670696"/>
          </a:xfrm>
          <a:prstGeom prst="rect">
            <a:avLst/>
          </a:prstGeom>
        </p:spPr>
      </p:pic>
      <p:grpSp>
        <p:nvGrpSpPr>
          <p:cNvPr id="8" name="Group 7">
            <a:extLst>
              <a:ext uri="{FF2B5EF4-FFF2-40B4-BE49-F238E27FC236}">
                <a16:creationId xmlns:a16="http://schemas.microsoft.com/office/drawing/2014/main" id="{E561F9C9-8000-4489-B3CC-C88D407D512A}"/>
              </a:ext>
            </a:extLst>
          </p:cNvPr>
          <p:cNvGrpSpPr/>
          <p:nvPr/>
        </p:nvGrpSpPr>
        <p:grpSpPr>
          <a:xfrm>
            <a:off x="0" y="5875200"/>
            <a:ext cx="9144000" cy="982800"/>
            <a:chOff x="0" y="5875200"/>
            <a:chExt cx="9144000" cy="982800"/>
          </a:xfrm>
        </p:grpSpPr>
        <p:sp>
          <p:nvSpPr>
            <p:cNvPr id="9" name="Rectangle 8">
              <a:extLst>
                <a:ext uri="{FF2B5EF4-FFF2-40B4-BE49-F238E27FC236}">
                  <a16:creationId xmlns:a16="http://schemas.microsoft.com/office/drawing/2014/main" id="{580493F3-4FBD-4211-9370-F097931D95C6}"/>
                </a:ext>
              </a:extLst>
            </p:cNvPr>
            <p:cNvSpPr/>
            <p:nvPr/>
          </p:nvSpPr>
          <p:spPr>
            <a:xfrm>
              <a:off x="0" y="5875200"/>
              <a:ext cx="9144000" cy="982800"/>
            </a:xfrm>
            <a:prstGeom prst="rect">
              <a:avLst/>
            </a:prstGeom>
            <a:solidFill>
              <a:srgbClr val="487628"/>
            </a:solidFill>
            <a:ln w="9525" cap="flat" cmpd="sng" algn="ctr">
              <a:no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FFFFFF"/>
                </a:solidFill>
                <a:effectLst/>
                <a:uLnTx/>
                <a:uFillTx/>
                <a:latin typeface="Myriad Pro" panose="020B0503030403020204" pitchFamily="34" charset="0"/>
                <a:ea typeface="+mn-ea"/>
                <a:cs typeface="+mn-cs"/>
              </a:endParaRPr>
            </a:p>
          </p:txBody>
        </p:sp>
        <p:pic>
          <p:nvPicPr>
            <p:cNvPr id="10" name="Picture 9">
              <a:extLst>
                <a:ext uri="{FF2B5EF4-FFF2-40B4-BE49-F238E27FC236}">
                  <a16:creationId xmlns:a16="http://schemas.microsoft.com/office/drawing/2014/main" id="{A59785D3-6624-4A9C-A5CC-73F677B056F0}"/>
                </a:ext>
              </a:extLst>
            </p:cNvPr>
            <p:cNvPicPr>
              <a:picLocks noChangeAspect="1"/>
            </p:cNvPicPr>
            <p:nvPr/>
          </p:nvPicPr>
          <p:blipFill>
            <a:blip r:embed="rId4"/>
            <a:stretch>
              <a:fillRect/>
            </a:stretch>
          </p:blipFill>
          <p:spPr>
            <a:xfrm>
              <a:off x="6778404" y="6020826"/>
              <a:ext cx="1573434" cy="564159"/>
            </a:xfrm>
            <a:prstGeom prst="rect">
              <a:avLst/>
            </a:prstGeom>
          </p:spPr>
        </p:pic>
        <p:cxnSp>
          <p:nvCxnSpPr>
            <p:cNvPr id="12" name="Straight Connector 11">
              <a:extLst>
                <a:ext uri="{FF2B5EF4-FFF2-40B4-BE49-F238E27FC236}">
                  <a16:creationId xmlns:a16="http://schemas.microsoft.com/office/drawing/2014/main" id="{51769DDD-B32D-4DE9-B130-511028AE47F1}"/>
                </a:ext>
              </a:extLst>
            </p:cNvPr>
            <p:cNvCxnSpPr/>
            <p:nvPr/>
          </p:nvCxnSpPr>
          <p:spPr>
            <a:xfrm>
              <a:off x="0" y="5876925"/>
              <a:ext cx="9144000" cy="0"/>
            </a:xfrm>
            <a:prstGeom prst="line">
              <a:avLst/>
            </a:prstGeom>
            <a:noFill/>
            <a:ln w="34925" cap="flat" cmpd="sng" algn="ctr">
              <a:solidFill>
                <a:srgbClr val="BEBE32"/>
              </a:solidFill>
              <a:prstDash val="solid"/>
            </a:ln>
            <a:effectLst/>
          </p:spPr>
        </p:cxnSp>
      </p:grpSp>
    </p:spTree>
    <p:extLst>
      <p:ext uri="{BB962C8B-B14F-4D97-AF65-F5344CB8AC3E}">
        <p14:creationId xmlns:p14="http://schemas.microsoft.com/office/powerpoint/2010/main" val="297314168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804828" y="935106"/>
            <a:ext cx="2943636" cy="4601217"/>
          </a:xfrm>
          <a:prstGeom prst="rect">
            <a:avLst/>
          </a:prstGeom>
        </p:spPr>
      </p:pic>
      <p:sp>
        <p:nvSpPr>
          <p:cNvPr id="4" name="Flowchart: Connector 3"/>
          <p:cNvSpPr/>
          <p:nvPr/>
        </p:nvSpPr>
        <p:spPr>
          <a:xfrm>
            <a:off x="7236296" y="4005064"/>
            <a:ext cx="288032" cy="288032"/>
          </a:xfrm>
          <a:prstGeom prst="flowChartConnector">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p:cNvSpPr txBox="1"/>
          <p:nvPr/>
        </p:nvSpPr>
        <p:spPr>
          <a:xfrm>
            <a:off x="382195" y="332656"/>
            <a:ext cx="8391209" cy="400110"/>
          </a:xfrm>
          <a:prstGeom prst="rect">
            <a:avLst/>
          </a:prstGeom>
          <a:noFill/>
        </p:spPr>
        <p:txBody>
          <a:bodyPr wrap="square" rtlCol="0">
            <a:spAutoFit/>
          </a:bodyPr>
          <a:lstStyle/>
          <a:p>
            <a:r>
              <a:rPr lang="en-GB" sz="2000" b="1" dirty="0"/>
              <a:t> South Lara Beach - Green Turtle and Loggerhead Nesting Areas</a:t>
            </a:r>
          </a:p>
        </p:txBody>
      </p:sp>
      <p:sp>
        <p:nvSpPr>
          <p:cNvPr id="6" name="Right Arrow 2">
            <a:extLst>
              <a:ext uri="{FF2B5EF4-FFF2-40B4-BE49-F238E27FC236}">
                <a16:creationId xmlns:a16="http://schemas.microsoft.com/office/drawing/2014/main" id="{C0BD8D2F-EF74-4DA5-A695-06D42F47B4A5}"/>
              </a:ext>
            </a:extLst>
          </p:cNvPr>
          <p:cNvSpPr/>
          <p:nvPr/>
        </p:nvSpPr>
        <p:spPr>
          <a:xfrm flipH="1">
            <a:off x="6300191" y="4077072"/>
            <a:ext cx="805429" cy="144016"/>
          </a:xfrm>
          <a:prstGeom prst="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5D85045A-E838-463A-B88F-5470C7E06FB6}"/>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95536" y="804546"/>
            <a:ext cx="3497195" cy="2360968"/>
          </a:xfrm>
          <a:prstGeom prst="rect">
            <a:avLst/>
          </a:prstGeom>
          <a:noFill/>
          <a:ln>
            <a:noFill/>
          </a:ln>
        </p:spPr>
      </p:pic>
      <p:sp>
        <p:nvSpPr>
          <p:cNvPr id="3" name="Rectangle 2">
            <a:extLst>
              <a:ext uri="{FF2B5EF4-FFF2-40B4-BE49-F238E27FC236}">
                <a16:creationId xmlns:a16="http://schemas.microsoft.com/office/drawing/2014/main" id="{4AB5E9C2-10C7-42CB-B7B3-36BC66D583E8}"/>
              </a:ext>
            </a:extLst>
          </p:cNvPr>
          <p:cNvSpPr/>
          <p:nvPr/>
        </p:nvSpPr>
        <p:spPr>
          <a:xfrm>
            <a:off x="175038" y="5182380"/>
            <a:ext cx="7061258" cy="707886"/>
          </a:xfrm>
          <a:prstGeom prst="rect">
            <a:avLst/>
          </a:prstGeom>
        </p:spPr>
        <p:txBody>
          <a:bodyPr wrap="square">
            <a:spAutoFit/>
          </a:bodyPr>
          <a:lstStyle/>
          <a:p>
            <a:r>
              <a:rPr lang="en-US" sz="2000" b="1" dirty="0"/>
              <a:t>Illegal uncontrolled quad bikes and other vehicles adjacent to the turtle nesting sand dunes in </a:t>
            </a:r>
            <a:r>
              <a:rPr lang="en-GB" sz="2000" b="1" dirty="0" err="1"/>
              <a:t>Toxeftra</a:t>
            </a:r>
            <a:r>
              <a:rPr lang="el-GR" sz="2000" b="1" dirty="0"/>
              <a:t> </a:t>
            </a:r>
            <a:endParaRPr lang="en-US" sz="2000" b="1" dirty="0"/>
          </a:p>
        </p:txBody>
      </p:sp>
      <p:pic>
        <p:nvPicPr>
          <p:cNvPr id="9" name="Picture 8">
            <a:extLst>
              <a:ext uri="{FF2B5EF4-FFF2-40B4-BE49-F238E27FC236}">
                <a16:creationId xmlns:a16="http://schemas.microsoft.com/office/drawing/2014/main" id="{58F72E91-8022-4F4A-8925-CB1E936C6AB4}"/>
              </a:ext>
            </a:extLst>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796362" y="3212079"/>
            <a:ext cx="3381899" cy="2005134"/>
          </a:xfrm>
          <a:prstGeom prst="rect">
            <a:avLst/>
          </a:prstGeom>
          <a:noFill/>
          <a:ln>
            <a:noFill/>
          </a:ln>
        </p:spPr>
      </p:pic>
      <p:grpSp>
        <p:nvGrpSpPr>
          <p:cNvPr id="10" name="Group 9">
            <a:extLst>
              <a:ext uri="{FF2B5EF4-FFF2-40B4-BE49-F238E27FC236}">
                <a16:creationId xmlns:a16="http://schemas.microsoft.com/office/drawing/2014/main" id="{ABCA6324-26F8-4A5A-8424-A273CF2170EB}"/>
              </a:ext>
            </a:extLst>
          </p:cNvPr>
          <p:cNvGrpSpPr/>
          <p:nvPr/>
        </p:nvGrpSpPr>
        <p:grpSpPr>
          <a:xfrm>
            <a:off x="0" y="5875200"/>
            <a:ext cx="9144000" cy="982800"/>
            <a:chOff x="0" y="5875200"/>
            <a:chExt cx="9144000" cy="982800"/>
          </a:xfrm>
        </p:grpSpPr>
        <p:sp>
          <p:nvSpPr>
            <p:cNvPr id="11" name="Rectangle 10">
              <a:extLst>
                <a:ext uri="{FF2B5EF4-FFF2-40B4-BE49-F238E27FC236}">
                  <a16:creationId xmlns:a16="http://schemas.microsoft.com/office/drawing/2014/main" id="{6CE2FDBA-BE9C-46D0-9665-503A2663B0D9}"/>
                </a:ext>
              </a:extLst>
            </p:cNvPr>
            <p:cNvSpPr/>
            <p:nvPr/>
          </p:nvSpPr>
          <p:spPr>
            <a:xfrm>
              <a:off x="0" y="5875200"/>
              <a:ext cx="9144000" cy="982800"/>
            </a:xfrm>
            <a:prstGeom prst="rect">
              <a:avLst/>
            </a:prstGeom>
            <a:solidFill>
              <a:srgbClr val="487628"/>
            </a:solidFill>
            <a:ln w="9525" cap="flat" cmpd="sng" algn="ctr">
              <a:no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FFFFFF"/>
                </a:solidFill>
                <a:effectLst/>
                <a:uLnTx/>
                <a:uFillTx/>
                <a:latin typeface="Myriad Pro" panose="020B0503030403020204" pitchFamily="34" charset="0"/>
                <a:ea typeface="+mn-ea"/>
                <a:cs typeface="+mn-cs"/>
              </a:endParaRPr>
            </a:p>
          </p:txBody>
        </p:sp>
        <p:pic>
          <p:nvPicPr>
            <p:cNvPr id="12" name="Picture 11">
              <a:extLst>
                <a:ext uri="{FF2B5EF4-FFF2-40B4-BE49-F238E27FC236}">
                  <a16:creationId xmlns:a16="http://schemas.microsoft.com/office/drawing/2014/main" id="{2D2FA3E2-0F72-415C-9E86-3262DB28C7A6}"/>
                </a:ext>
              </a:extLst>
            </p:cNvPr>
            <p:cNvPicPr>
              <a:picLocks noChangeAspect="1"/>
            </p:cNvPicPr>
            <p:nvPr/>
          </p:nvPicPr>
          <p:blipFill>
            <a:blip r:embed="rId5"/>
            <a:stretch>
              <a:fillRect/>
            </a:stretch>
          </p:blipFill>
          <p:spPr>
            <a:xfrm>
              <a:off x="6778404" y="6020826"/>
              <a:ext cx="1573434" cy="564159"/>
            </a:xfrm>
            <a:prstGeom prst="rect">
              <a:avLst/>
            </a:prstGeom>
          </p:spPr>
        </p:pic>
        <p:cxnSp>
          <p:nvCxnSpPr>
            <p:cNvPr id="13" name="Straight Connector 12">
              <a:extLst>
                <a:ext uri="{FF2B5EF4-FFF2-40B4-BE49-F238E27FC236}">
                  <a16:creationId xmlns:a16="http://schemas.microsoft.com/office/drawing/2014/main" id="{18F06447-1427-4609-974C-3E747AA5A25A}"/>
                </a:ext>
              </a:extLst>
            </p:cNvPr>
            <p:cNvCxnSpPr/>
            <p:nvPr/>
          </p:nvCxnSpPr>
          <p:spPr>
            <a:xfrm>
              <a:off x="0" y="5876925"/>
              <a:ext cx="9144000" cy="0"/>
            </a:xfrm>
            <a:prstGeom prst="line">
              <a:avLst/>
            </a:prstGeom>
            <a:noFill/>
            <a:ln w="34925" cap="flat" cmpd="sng" algn="ctr">
              <a:solidFill>
                <a:srgbClr val="BEBE32"/>
              </a:solidFill>
              <a:prstDash val="solid"/>
            </a:ln>
            <a:effectLst/>
          </p:spPr>
        </p:cxnSp>
      </p:grpSp>
    </p:spTree>
    <p:extLst>
      <p:ext uri="{BB962C8B-B14F-4D97-AF65-F5344CB8AC3E}">
        <p14:creationId xmlns:p14="http://schemas.microsoft.com/office/powerpoint/2010/main" val="213350197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467544" y="980728"/>
            <a:ext cx="4900371" cy="2756459"/>
          </a:xfrm>
        </p:spPr>
      </p:pic>
      <p:grpSp>
        <p:nvGrpSpPr>
          <p:cNvPr id="7" name="Group 6">
            <a:extLst>
              <a:ext uri="{FF2B5EF4-FFF2-40B4-BE49-F238E27FC236}">
                <a16:creationId xmlns:a16="http://schemas.microsoft.com/office/drawing/2014/main" id="{54ECB91B-FDF5-4D99-8376-2C5EBBC28430}"/>
              </a:ext>
            </a:extLst>
          </p:cNvPr>
          <p:cNvGrpSpPr/>
          <p:nvPr/>
        </p:nvGrpSpPr>
        <p:grpSpPr>
          <a:xfrm>
            <a:off x="5732820" y="856199"/>
            <a:ext cx="2943636" cy="4601217"/>
            <a:chOff x="5804828" y="935106"/>
            <a:chExt cx="2943636" cy="4601217"/>
          </a:xfrm>
        </p:grpSpPr>
        <p:pic>
          <p:nvPicPr>
            <p:cNvPr id="8" name="Picture 7">
              <a:extLst>
                <a:ext uri="{FF2B5EF4-FFF2-40B4-BE49-F238E27FC236}">
                  <a16:creationId xmlns:a16="http://schemas.microsoft.com/office/drawing/2014/main" id="{CFAB289A-F473-4A0D-90B1-B3F0150CB13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04828" y="935106"/>
              <a:ext cx="2943636" cy="4601217"/>
            </a:xfrm>
            <a:prstGeom prst="rect">
              <a:avLst/>
            </a:prstGeom>
          </p:spPr>
        </p:pic>
        <p:sp>
          <p:nvSpPr>
            <p:cNvPr id="9" name="Right Arrow 2">
              <a:extLst>
                <a:ext uri="{FF2B5EF4-FFF2-40B4-BE49-F238E27FC236}">
                  <a16:creationId xmlns:a16="http://schemas.microsoft.com/office/drawing/2014/main" id="{1FCE2B08-CE2E-4440-A0C9-0AB021A315C2}"/>
                </a:ext>
              </a:extLst>
            </p:cNvPr>
            <p:cNvSpPr/>
            <p:nvPr/>
          </p:nvSpPr>
          <p:spPr>
            <a:xfrm flipH="1">
              <a:off x="5804828" y="3789040"/>
              <a:ext cx="1287452" cy="144016"/>
            </a:xfrm>
            <a:prstGeom prst="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0" name="Flowchart: Connector 9">
              <a:extLst>
                <a:ext uri="{FF2B5EF4-FFF2-40B4-BE49-F238E27FC236}">
                  <a16:creationId xmlns:a16="http://schemas.microsoft.com/office/drawing/2014/main" id="{AF42212D-1749-4523-B38D-02004DF696D1}"/>
                </a:ext>
              </a:extLst>
            </p:cNvPr>
            <p:cNvSpPr/>
            <p:nvPr/>
          </p:nvSpPr>
          <p:spPr>
            <a:xfrm>
              <a:off x="7092280" y="3717032"/>
              <a:ext cx="288032" cy="288032"/>
            </a:xfrm>
            <a:prstGeom prst="flowChartConnector">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1" name="TextBox 10">
            <a:extLst>
              <a:ext uri="{FF2B5EF4-FFF2-40B4-BE49-F238E27FC236}">
                <a16:creationId xmlns:a16="http://schemas.microsoft.com/office/drawing/2014/main" id="{DBD559C4-9665-4FE7-B1DB-D199FA83877D}"/>
              </a:ext>
            </a:extLst>
          </p:cNvPr>
          <p:cNvSpPr txBox="1"/>
          <p:nvPr/>
        </p:nvSpPr>
        <p:spPr>
          <a:xfrm>
            <a:off x="382195" y="303780"/>
            <a:ext cx="8391209" cy="400110"/>
          </a:xfrm>
          <a:prstGeom prst="rect">
            <a:avLst/>
          </a:prstGeom>
          <a:noFill/>
        </p:spPr>
        <p:txBody>
          <a:bodyPr wrap="square" rtlCol="0">
            <a:spAutoFit/>
          </a:bodyPr>
          <a:lstStyle/>
          <a:p>
            <a:r>
              <a:rPr lang="en-GB" sz="2000" b="1" dirty="0"/>
              <a:t>North- South Lara Beach - Green Turtle and Loggerhead Nesting Areas</a:t>
            </a:r>
          </a:p>
        </p:txBody>
      </p:sp>
      <p:sp>
        <p:nvSpPr>
          <p:cNvPr id="2" name="Rectangle 1">
            <a:extLst>
              <a:ext uri="{FF2B5EF4-FFF2-40B4-BE49-F238E27FC236}">
                <a16:creationId xmlns:a16="http://schemas.microsoft.com/office/drawing/2014/main" id="{990346EE-FABD-4C74-A3CB-A5116D168952}"/>
              </a:ext>
            </a:extLst>
          </p:cNvPr>
          <p:cNvSpPr/>
          <p:nvPr/>
        </p:nvSpPr>
        <p:spPr>
          <a:xfrm>
            <a:off x="539552" y="5351657"/>
            <a:ext cx="4130746" cy="400110"/>
          </a:xfrm>
          <a:prstGeom prst="rect">
            <a:avLst/>
          </a:prstGeom>
        </p:spPr>
        <p:txBody>
          <a:bodyPr wrap="none">
            <a:spAutoFit/>
          </a:bodyPr>
          <a:lstStyle/>
          <a:p>
            <a:r>
              <a:rPr lang="en-US" sz="2000" b="1" dirty="0"/>
              <a:t>Illegal uncontrolled quad bike driving</a:t>
            </a:r>
            <a:endParaRPr lang="en-US" dirty="0"/>
          </a:p>
        </p:txBody>
      </p:sp>
      <p:grpSp>
        <p:nvGrpSpPr>
          <p:cNvPr id="12" name="Group 11">
            <a:extLst>
              <a:ext uri="{FF2B5EF4-FFF2-40B4-BE49-F238E27FC236}">
                <a16:creationId xmlns:a16="http://schemas.microsoft.com/office/drawing/2014/main" id="{01F0AEF7-433C-452C-9E7F-2B754F371579}"/>
              </a:ext>
            </a:extLst>
          </p:cNvPr>
          <p:cNvGrpSpPr/>
          <p:nvPr/>
        </p:nvGrpSpPr>
        <p:grpSpPr>
          <a:xfrm>
            <a:off x="0" y="5875200"/>
            <a:ext cx="9144000" cy="982800"/>
            <a:chOff x="0" y="5875200"/>
            <a:chExt cx="9144000" cy="982800"/>
          </a:xfrm>
        </p:grpSpPr>
        <p:sp>
          <p:nvSpPr>
            <p:cNvPr id="13" name="Rectangle 12">
              <a:extLst>
                <a:ext uri="{FF2B5EF4-FFF2-40B4-BE49-F238E27FC236}">
                  <a16:creationId xmlns:a16="http://schemas.microsoft.com/office/drawing/2014/main" id="{CD081EE8-7F30-4F6B-8EE7-B3E23B781416}"/>
                </a:ext>
              </a:extLst>
            </p:cNvPr>
            <p:cNvSpPr/>
            <p:nvPr/>
          </p:nvSpPr>
          <p:spPr>
            <a:xfrm>
              <a:off x="0" y="5875200"/>
              <a:ext cx="9144000" cy="982800"/>
            </a:xfrm>
            <a:prstGeom prst="rect">
              <a:avLst/>
            </a:prstGeom>
            <a:solidFill>
              <a:srgbClr val="487628"/>
            </a:solidFill>
            <a:ln w="9525" cap="flat" cmpd="sng" algn="ctr">
              <a:no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FFFFFF"/>
                </a:solidFill>
                <a:effectLst/>
                <a:uLnTx/>
                <a:uFillTx/>
                <a:latin typeface="Myriad Pro" panose="020B0503030403020204" pitchFamily="34" charset="0"/>
                <a:ea typeface="+mn-ea"/>
                <a:cs typeface="+mn-cs"/>
              </a:endParaRPr>
            </a:p>
          </p:txBody>
        </p:sp>
        <p:pic>
          <p:nvPicPr>
            <p:cNvPr id="14" name="Picture 13">
              <a:extLst>
                <a:ext uri="{FF2B5EF4-FFF2-40B4-BE49-F238E27FC236}">
                  <a16:creationId xmlns:a16="http://schemas.microsoft.com/office/drawing/2014/main" id="{E2CA7363-F0FD-414A-82CF-AAB1D7DB68A7}"/>
                </a:ext>
              </a:extLst>
            </p:cNvPr>
            <p:cNvPicPr>
              <a:picLocks noChangeAspect="1"/>
            </p:cNvPicPr>
            <p:nvPr/>
          </p:nvPicPr>
          <p:blipFill>
            <a:blip r:embed="rId4"/>
            <a:stretch>
              <a:fillRect/>
            </a:stretch>
          </p:blipFill>
          <p:spPr>
            <a:xfrm>
              <a:off x="6778404" y="6020826"/>
              <a:ext cx="1573434" cy="564159"/>
            </a:xfrm>
            <a:prstGeom prst="rect">
              <a:avLst/>
            </a:prstGeom>
          </p:spPr>
        </p:pic>
        <p:cxnSp>
          <p:nvCxnSpPr>
            <p:cNvPr id="15" name="Straight Connector 14">
              <a:extLst>
                <a:ext uri="{FF2B5EF4-FFF2-40B4-BE49-F238E27FC236}">
                  <a16:creationId xmlns:a16="http://schemas.microsoft.com/office/drawing/2014/main" id="{1FF3C527-C1CF-45A7-A4CB-F262539B506E}"/>
                </a:ext>
              </a:extLst>
            </p:cNvPr>
            <p:cNvCxnSpPr/>
            <p:nvPr/>
          </p:nvCxnSpPr>
          <p:spPr>
            <a:xfrm>
              <a:off x="0" y="5876925"/>
              <a:ext cx="9144000" cy="0"/>
            </a:xfrm>
            <a:prstGeom prst="line">
              <a:avLst/>
            </a:prstGeom>
            <a:noFill/>
            <a:ln w="34925" cap="flat" cmpd="sng" algn="ctr">
              <a:solidFill>
                <a:srgbClr val="BEBE32"/>
              </a:solidFill>
              <a:prstDash val="solid"/>
            </a:ln>
            <a:effectLst/>
          </p:spPr>
        </p:cxnSp>
      </p:grpSp>
    </p:spTree>
    <p:extLst>
      <p:ext uri="{BB962C8B-B14F-4D97-AF65-F5344CB8AC3E}">
        <p14:creationId xmlns:p14="http://schemas.microsoft.com/office/powerpoint/2010/main" val="4380805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804828" y="935106"/>
            <a:ext cx="2943636" cy="4601217"/>
          </a:xfrm>
          <a:prstGeom prst="rect">
            <a:avLst/>
          </a:prstGeom>
        </p:spPr>
      </p:pic>
      <p:sp>
        <p:nvSpPr>
          <p:cNvPr id="3" name="Right Arrow 2"/>
          <p:cNvSpPr/>
          <p:nvPr/>
        </p:nvSpPr>
        <p:spPr>
          <a:xfrm flipH="1">
            <a:off x="5724128" y="3645024"/>
            <a:ext cx="1512168" cy="144016"/>
          </a:xfrm>
          <a:prstGeom prst="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4" name="Flowchart: Connector 3"/>
          <p:cNvSpPr/>
          <p:nvPr/>
        </p:nvSpPr>
        <p:spPr>
          <a:xfrm>
            <a:off x="7236296" y="3573016"/>
            <a:ext cx="288032" cy="288032"/>
          </a:xfrm>
          <a:prstGeom prst="flowChartConnector">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p:cNvSpPr txBox="1"/>
          <p:nvPr/>
        </p:nvSpPr>
        <p:spPr>
          <a:xfrm>
            <a:off x="279529" y="4908868"/>
            <a:ext cx="5575032" cy="707886"/>
          </a:xfrm>
          <a:prstGeom prst="rect">
            <a:avLst/>
          </a:prstGeom>
          <a:noFill/>
        </p:spPr>
        <p:txBody>
          <a:bodyPr wrap="square" rtlCol="0">
            <a:spAutoFit/>
          </a:bodyPr>
          <a:lstStyle/>
          <a:p>
            <a:r>
              <a:rPr lang="en-GB" sz="2000" b="1" dirty="0"/>
              <a:t>Unregulated human activities – </a:t>
            </a:r>
          </a:p>
          <a:p>
            <a:r>
              <a:rPr lang="en-GB" sz="2000" b="1" dirty="0"/>
              <a:t>Illegal quad driving in </a:t>
            </a:r>
            <a:r>
              <a:rPr lang="en-GB" sz="2000" b="1" dirty="0" err="1"/>
              <a:t>Akamas</a:t>
            </a:r>
            <a:r>
              <a:rPr lang="en-GB" sz="2000" b="1" dirty="0"/>
              <a:t> </a:t>
            </a:r>
          </a:p>
        </p:txBody>
      </p:sp>
      <p:sp>
        <p:nvSpPr>
          <p:cNvPr id="14" name="TextBox 13"/>
          <p:cNvSpPr txBox="1"/>
          <p:nvPr/>
        </p:nvSpPr>
        <p:spPr>
          <a:xfrm>
            <a:off x="382195" y="332656"/>
            <a:ext cx="8391209" cy="400110"/>
          </a:xfrm>
          <a:prstGeom prst="rect">
            <a:avLst/>
          </a:prstGeom>
          <a:noFill/>
        </p:spPr>
        <p:txBody>
          <a:bodyPr wrap="square" rtlCol="0">
            <a:spAutoFit/>
          </a:bodyPr>
          <a:lstStyle/>
          <a:p>
            <a:r>
              <a:rPr lang="en-GB" sz="2000" b="1" dirty="0"/>
              <a:t> North and South Lara Beaches - Green Turtle and Loggerhead Nesting Areas</a:t>
            </a:r>
          </a:p>
        </p:txBody>
      </p:sp>
      <p:pic>
        <p:nvPicPr>
          <p:cNvPr id="7" name="Picture 6">
            <a:extLst>
              <a:ext uri="{FF2B5EF4-FFF2-40B4-BE49-F238E27FC236}">
                <a16:creationId xmlns:a16="http://schemas.microsoft.com/office/drawing/2014/main" id="{052C4654-0E3E-4C0C-9AF5-173A24AD761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09962" y="806015"/>
            <a:ext cx="5314166" cy="4063146"/>
          </a:xfrm>
          <a:prstGeom prst="rect">
            <a:avLst/>
          </a:prstGeom>
        </p:spPr>
      </p:pic>
      <p:grpSp>
        <p:nvGrpSpPr>
          <p:cNvPr id="8" name="Group 7">
            <a:extLst>
              <a:ext uri="{FF2B5EF4-FFF2-40B4-BE49-F238E27FC236}">
                <a16:creationId xmlns:a16="http://schemas.microsoft.com/office/drawing/2014/main" id="{062B9764-9840-411E-BFCA-4286C7CE218B}"/>
              </a:ext>
            </a:extLst>
          </p:cNvPr>
          <p:cNvGrpSpPr/>
          <p:nvPr/>
        </p:nvGrpSpPr>
        <p:grpSpPr>
          <a:xfrm>
            <a:off x="0" y="5875200"/>
            <a:ext cx="9144000" cy="982800"/>
            <a:chOff x="0" y="5875200"/>
            <a:chExt cx="9144000" cy="982800"/>
          </a:xfrm>
        </p:grpSpPr>
        <p:sp>
          <p:nvSpPr>
            <p:cNvPr id="9" name="Rectangle 8">
              <a:extLst>
                <a:ext uri="{FF2B5EF4-FFF2-40B4-BE49-F238E27FC236}">
                  <a16:creationId xmlns:a16="http://schemas.microsoft.com/office/drawing/2014/main" id="{E347A643-A0C9-4E87-857B-D9C34135AEE4}"/>
                </a:ext>
              </a:extLst>
            </p:cNvPr>
            <p:cNvSpPr/>
            <p:nvPr/>
          </p:nvSpPr>
          <p:spPr>
            <a:xfrm>
              <a:off x="0" y="5875200"/>
              <a:ext cx="9144000" cy="982800"/>
            </a:xfrm>
            <a:prstGeom prst="rect">
              <a:avLst/>
            </a:prstGeom>
            <a:solidFill>
              <a:srgbClr val="487628"/>
            </a:solidFill>
            <a:ln w="9525" cap="flat" cmpd="sng" algn="ctr">
              <a:no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FFFFFF"/>
                </a:solidFill>
                <a:effectLst/>
                <a:uLnTx/>
                <a:uFillTx/>
                <a:latin typeface="Myriad Pro" panose="020B0503030403020204" pitchFamily="34" charset="0"/>
                <a:ea typeface="+mn-ea"/>
                <a:cs typeface="+mn-cs"/>
              </a:endParaRPr>
            </a:p>
          </p:txBody>
        </p:sp>
        <p:pic>
          <p:nvPicPr>
            <p:cNvPr id="10" name="Picture 9">
              <a:extLst>
                <a:ext uri="{FF2B5EF4-FFF2-40B4-BE49-F238E27FC236}">
                  <a16:creationId xmlns:a16="http://schemas.microsoft.com/office/drawing/2014/main" id="{01F45D18-5D60-4584-B90D-E4E3435B2D84}"/>
                </a:ext>
              </a:extLst>
            </p:cNvPr>
            <p:cNvPicPr>
              <a:picLocks noChangeAspect="1"/>
            </p:cNvPicPr>
            <p:nvPr/>
          </p:nvPicPr>
          <p:blipFill>
            <a:blip r:embed="rId4"/>
            <a:stretch>
              <a:fillRect/>
            </a:stretch>
          </p:blipFill>
          <p:spPr>
            <a:xfrm>
              <a:off x="6778404" y="6020826"/>
              <a:ext cx="1573434" cy="564159"/>
            </a:xfrm>
            <a:prstGeom prst="rect">
              <a:avLst/>
            </a:prstGeom>
          </p:spPr>
        </p:pic>
        <p:cxnSp>
          <p:nvCxnSpPr>
            <p:cNvPr id="12" name="Straight Connector 11">
              <a:extLst>
                <a:ext uri="{FF2B5EF4-FFF2-40B4-BE49-F238E27FC236}">
                  <a16:creationId xmlns:a16="http://schemas.microsoft.com/office/drawing/2014/main" id="{C68F1F10-F5D7-4502-A283-EE8CF64C1F81}"/>
                </a:ext>
              </a:extLst>
            </p:cNvPr>
            <p:cNvCxnSpPr/>
            <p:nvPr/>
          </p:nvCxnSpPr>
          <p:spPr>
            <a:xfrm>
              <a:off x="0" y="5876925"/>
              <a:ext cx="9144000" cy="0"/>
            </a:xfrm>
            <a:prstGeom prst="line">
              <a:avLst/>
            </a:prstGeom>
            <a:noFill/>
            <a:ln w="34925" cap="flat" cmpd="sng" algn="ctr">
              <a:solidFill>
                <a:srgbClr val="BEBE32"/>
              </a:solidFill>
              <a:prstDash val="solid"/>
            </a:ln>
            <a:effectLst/>
          </p:spPr>
        </p:cxnSp>
      </p:grpSp>
    </p:spTree>
    <p:extLst>
      <p:ext uri="{BB962C8B-B14F-4D97-AF65-F5344CB8AC3E}">
        <p14:creationId xmlns:p14="http://schemas.microsoft.com/office/powerpoint/2010/main" val="349320754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FC08E331-9B17-484C-BCC8-8048B4D55989}"/>
              </a:ext>
            </a:extLst>
          </p:cNvPr>
          <p:cNvGrpSpPr/>
          <p:nvPr/>
        </p:nvGrpSpPr>
        <p:grpSpPr>
          <a:xfrm>
            <a:off x="5804828" y="935106"/>
            <a:ext cx="2943636" cy="4601217"/>
            <a:chOff x="5804828" y="935106"/>
            <a:chExt cx="2943636" cy="4601217"/>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804828" y="935106"/>
              <a:ext cx="2943636" cy="4601217"/>
            </a:xfrm>
            <a:prstGeom prst="rect">
              <a:avLst/>
            </a:prstGeom>
          </p:spPr>
        </p:pic>
        <p:sp>
          <p:nvSpPr>
            <p:cNvPr id="3" name="Right Arrow 2"/>
            <p:cNvSpPr/>
            <p:nvPr/>
          </p:nvSpPr>
          <p:spPr>
            <a:xfrm flipH="1">
              <a:off x="5940152" y="3789040"/>
              <a:ext cx="1152128" cy="144016"/>
            </a:xfrm>
            <a:prstGeom prst="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4" name="Flowchart: Connector 3"/>
            <p:cNvSpPr/>
            <p:nvPr/>
          </p:nvSpPr>
          <p:spPr>
            <a:xfrm>
              <a:off x="7092280" y="3717032"/>
              <a:ext cx="288032" cy="288032"/>
            </a:xfrm>
            <a:prstGeom prst="flowChartConnector">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1" name="TextBox 10"/>
          <p:cNvSpPr txBox="1"/>
          <p:nvPr/>
        </p:nvSpPr>
        <p:spPr>
          <a:xfrm>
            <a:off x="132446" y="5165738"/>
            <a:ext cx="7222524" cy="707886"/>
          </a:xfrm>
          <a:prstGeom prst="rect">
            <a:avLst/>
          </a:prstGeom>
          <a:noFill/>
        </p:spPr>
        <p:txBody>
          <a:bodyPr wrap="square" rtlCol="0">
            <a:spAutoFit/>
          </a:bodyPr>
          <a:lstStyle/>
          <a:p>
            <a:r>
              <a:rPr lang="en-GB" sz="2000" b="1" dirty="0"/>
              <a:t>Unregulated human activities – Uncontrolled</a:t>
            </a:r>
            <a:r>
              <a:rPr lang="el-GR" sz="2000" b="1" dirty="0"/>
              <a:t> </a:t>
            </a:r>
            <a:r>
              <a:rPr lang="en-GB" sz="2000" b="1" dirty="0"/>
              <a:t>human presence in North Lara Bay (e.g. beach towels, umbrellas, chairs and sun beds) </a:t>
            </a:r>
          </a:p>
        </p:txBody>
      </p:sp>
      <p:sp>
        <p:nvSpPr>
          <p:cNvPr id="14" name="TextBox 13"/>
          <p:cNvSpPr txBox="1"/>
          <p:nvPr/>
        </p:nvSpPr>
        <p:spPr>
          <a:xfrm>
            <a:off x="382195" y="332656"/>
            <a:ext cx="8391209" cy="400110"/>
          </a:xfrm>
          <a:prstGeom prst="rect">
            <a:avLst/>
          </a:prstGeom>
          <a:noFill/>
        </p:spPr>
        <p:txBody>
          <a:bodyPr wrap="square" rtlCol="0">
            <a:spAutoFit/>
          </a:bodyPr>
          <a:lstStyle/>
          <a:p>
            <a:r>
              <a:rPr lang="en-GB" sz="2000" b="1" dirty="0"/>
              <a:t> North and South Lara Beaches - Green Turtle and Loggerhead Nesting Areas</a:t>
            </a:r>
          </a:p>
        </p:txBody>
      </p:sp>
      <p:pic>
        <p:nvPicPr>
          <p:cNvPr id="7" name="Picture 6">
            <a:extLst>
              <a:ext uri="{FF2B5EF4-FFF2-40B4-BE49-F238E27FC236}">
                <a16:creationId xmlns:a16="http://schemas.microsoft.com/office/drawing/2014/main" id="{08B91315-7C01-47E8-ADBE-C91F6ADF492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63413" y="1065929"/>
            <a:ext cx="5341415" cy="4006062"/>
          </a:xfrm>
          <a:prstGeom prst="rect">
            <a:avLst/>
          </a:prstGeom>
        </p:spPr>
      </p:pic>
      <p:grpSp>
        <p:nvGrpSpPr>
          <p:cNvPr id="8" name="Group 7">
            <a:extLst>
              <a:ext uri="{FF2B5EF4-FFF2-40B4-BE49-F238E27FC236}">
                <a16:creationId xmlns:a16="http://schemas.microsoft.com/office/drawing/2014/main" id="{B4C1BD9A-BC56-45FD-85E4-A117C69A2596}"/>
              </a:ext>
            </a:extLst>
          </p:cNvPr>
          <p:cNvGrpSpPr/>
          <p:nvPr/>
        </p:nvGrpSpPr>
        <p:grpSpPr>
          <a:xfrm>
            <a:off x="0" y="5875200"/>
            <a:ext cx="9144000" cy="982800"/>
            <a:chOff x="0" y="5875200"/>
            <a:chExt cx="9144000" cy="982800"/>
          </a:xfrm>
        </p:grpSpPr>
        <p:sp>
          <p:nvSpPr>
            <p:cNvPr id="9" name="Rectangle 8">
              <a:extLst>
                <a:ext uri="{FF2B5EF4-FFF2-40B4-BE49-F238E27FC236}">
                  <a16:creationId xmlns:a16="http://schemas.microsoft.com/office/drawing/2014/main" id="{A4E53CBF-104E-4229-B641-12DF6618A499}"/>
                </a:ext>
              </a:extLst>
            </p:cNvPr>
            <p:cNvSpPr/>
            <p:nvPr/>
          </p:nvSpPr>
          <p:spPr>
            <a:xfrm>
              <a:off x="0" y="5875200"/>
              <a:ext cx="9144000" cy="982800"/>
            </a:xfrm>
            <a:prstGeom prst="rect">
              <a:avLst/>
            </a:prstGeom>
            <a:solidFill>
              <a:srgbClr val="487628"/>
            </a:solidFill>
            <a:ln w="9525" cap="flat" cmpd="sng" algn="ctr">
              <a:no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FFFFFF"/>
                </a:solidFill>
                <a:effectLst/>
                <a:uLnTx/>
                <a:uFillTx/>
                <a:latin typeface="Myriad Pro" panose="020B0503030403020204" pitchFamily="34" charset="0"/>
                <a:ea typeface="+mn-ea"/>
                <a:cs typeface="+mn-cs"/>
              </a:endParaRPr>
            </a:p>
          </p:txBody>
        </p:sp>
        <p:pic>
          <p:nvPicPr>
            <p:cNvPr id="10" name="Picture 9">
              <a:extLst>
                <a:ext uri="{FF2B5EF4-FFF2-40B4-BE49-F238E27FC236}">
                  <a16:creationId xmlns:a16="http://schemas.microsoft.com/office/drawing/2014/main" id="{6E0803FD-3B8A-4775-8CAF-7200B1C81F39}"/>
                </a:ext>
              </a:extLst>
            </p:cNvPr>
            <p:cNvPicPr>
              <a:picLocks noChangeAspect="1"/>
            </p:cNvPicPr>
            <p:nvPr/>
          </p:nvPicPr>
          <p:blipFill>
            <a:blip r:embed="rId4"/>
            <a:stretch>
              <a:fillRect/>
            </a:stretch>
          </p:blipFill>
          <p:spPr>
            <a:xfrm>
              <a:off x="6778404" y="6020826"/>
              <a:ext cx="1573434" cy="564159"/>
            </a:xfrm>
            <a:prstGeom prst="rect">
              <a:avLst/>
            </a:prstGeom>
          </p:spPr>
        </p:pic>
        <p:cxnSp>
          <p:nvCxnSpPr>
            <p:cNvPr id="12" name="Straight Connector 11">
              <a:extLst>
                <a:ext uri="{FF2B5EF4-FFF2-40B4-BE49-F238E27FC236}">
                  <a16:creationId xmlns:a16="http://schemas.microsoft.com/office/drawing/2014/main" id="{573522EF-8D6A-47A1-BAA2-4B4A6F769B0A}"/>
                </a:ext>
              </a:extLst>
            </p:cNvPr>
            <p:cNvCxnSpPr/>
            <p:nvPr/>
          </p:nvCxnSpPr>
          <p:spPr>
            <a:xfrm>
              <a:off x="0" y="5876925"/>
              <a:ext cx="9144000" cy="0"/>
            </a:xfrm>
            <a:prstGeom prst="line">
              <a:avLst/>
            </a:prstGeom>
            <a:noFill/>
            <a:ln w="34925" cap="flat" cmpd="sng" algn="ctr">
              <a:solidFill>
                <a:srgbClr val="BEBE32"/>
              </a:solidFill>
              <a:prstDash val="solid"/>
            </a:ln>
            <a:effectLst/>
          </p:spPr>
        </p:cxnSp>
      </p:grpSp>
    </p:spTree>
    <p:extLst>
      <p:ext uri="{BB962C8B-B14F-4D97-AF65-F5344CB8AC3E}">
        <p14:creationId xmlns:p14="http://schemas.microsoft.com/office/powerpoint/2010/main" val="108634775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7" name="Group 16">
            <a:extLst>
              <a:ext uri="{FF2B5EF4-FFF2-40B4-BE49-F238E27FC236}">
                <a16:creationId xmlns:a16="http://schemas.microsoft.com/office/drawing/2014/main" id="{5EBD28F6-F46B-475C-AE65-42B4008E6234}"/>
              </a:ext>
            </a:extLst>
          </p:cNvPr>
          <p:cNvGrpSpPr/>
          <p:nvPr/>
        </p:nvGrpSpPr>
        <p:grpSpPr>
          <a:xfrm>
            <a:off x="5804828" y="935106"/>
            <a:ext cx="2943636" cy="4601217"/>
            <a:chOff x="5804828" y="935106"/>
            <a:chExt cx="2943636" cy="4601217"/>
          </a:xfrm>
        </p:grpSpPr>
        <p:pic>
          <p:nvPicPr>
            <p:cNvPr id="18" name="Picture 17">
              <a:extLst>
                <a:ext uri="{FF2B5EF4-FFF2-40B4-BE49-F238E27FC236}">
                  <a16:creationId xmlns:a16="http://schemas.microsoft.com/office/drawing/2014/main" id="{FAE5B21D-C10F-4695-A2BC-B90505468B4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804828" y="935106"/>
              <a:ext cx="2943636" cy="4601217"/>
            </a:xfrm>
            <a:prstGeom prst="rect">
              <a:avLst/>
            </a:prstGeom>
          </p:spPr>
        </p:pic>
        <p:sp>
          <p:nvSpPr>
            <p:cNvPr id="19" name="Right Arrow 2">
              <a:extLst>
                <a:ext uri="{FF2B5EF4-FFF2-40B4-BE49-F238E27FC236}">
                  <a16:creationId xmlns:a16="http://schemas.microsoft.com/office/drawing/2014/main" id="{9F16FC00-8645-4A24-A327-4815FFBC384E}"/>
                </a:ext>
              </a:extLst>
            </p:cNvPr>
            <p:cNvSpPr/>
            <p:nvPr/>
          </p:nvSpPr>
          <p:spPr>
            <a:xfrm flipH="1">
              <a:off x="5940152" y="3789040"/>
              <a:ext cx="1152128" cy="144016"/>
            </a:xfrm>
            <a:prstGeom prst="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20" name="Flowchart: Connector 19">
              <a:extLst>
                <a:ext uri="{FF2B5EF4-FFF2-40B4-BE49-F238E27FC236}">
                  <a16:creationId xmlns:a16="http://schemas.microsoft.com/office/drawing/2014/main" id="{73E26367-48F5-497A-92CD-D23A3B8F13D2}"/>
                </a:ext>
              </a:extLst>
            </p:cNvPr>
            <p:cNvSpPr/>
            <p:nvPr/>
          </p:nvSpPr>
          <p:spPr>
            <a:xfrm>
              <a:off x="7092280" y="3717032"/>
              <a:ext cx="288032" cy="288032"/>
            </a:xfrm>
            <a:prstGeom prst="flowChartConnector">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1" name="TextBox 10"/>
          <p:cNvSpPr txBox="1"/>
          <p:nvPr/>
        </p:nvSpPr>
        <p:spPr>
          <a:xfrm>
            <a:off x="105557" y="4861053"/>
            <a:ext cx="7222524" cy="707886"/>
          </a:xfrm>
          <a:prstGeom prst="rect">
            <a:avLst/>
          </a:prstGeom>
          <a:noFill/>
        </p:spPr>
        <p:txBody>
          <a:bodyPr wrap="square" rtlCol="0">
            <a:spAutoFit/>
          </a:bodyPr>
          <a:lstStyle/>
          <a:p>
            <a:r>
              <a:rPr lang="en-GB" sz="2000" b="1" dirty="0"/>
              <a:t>Unregulated human activities – Uncontrolled</a:t>
            </a:r>
            <a:r>
              <a:rPr lang="el-GR" sz="2000" b="1" dirty="0"/>
              <a:t> </a:t>
            </a:r>
            <a:r>
              <a:rPr lang="en-GB" sz="2000" b="1" dirty="0"/>
              <a:t>human presence in North Lara Bay (e.g. beach towels, umbrellas, chairs and sun beds) </a:t>
            </a:r>
          </a:p>
        </p:txBody>
      </p:sp>
      <p:sp>
        <p:nvSpPr>
          <p:cNvPr id="14" name="TextBox 13"/>
          <p:cNvSpPr txBox="1"/>
          <p:nvPr/>
        </p:nvSpPr>
        <p:spPr>
          <a:xfrm>
            <a:off x="382195" y="332656"/>
            <a:ext cx="8391209" cy="400110"/>
          </a:xfrm>
          <a:prstGeom prst="rect">
            <a:avLst/>
          </a:prstGeom>
          <a:noFill/>
        </p:spPr>
        <p:txBody>
          <a:bodyPr wrap="square" rtlCol="0">
            <a:spAutoFit/>
          </a:bodyPr>
          <a:lstStyle/>
          <a:p>
            <a:r>
              <a:rPr lang="en-GB" sz="2000" b="1" dirty="0"/>
              <a:t> North and South Lara Beaches - Green Turtle and Loggerhead Nesting Areas</a:t>
            </a:r>
          </a:p>
        </p:txBody>
      </p:sp>
      <p:pic>
        <p:nvPicPr>
          <p:cNvPr id="9" name="Picture 8">
            <a:extLst>
              <a:ext uri="{FF2B5EF4-FFF2-40B4-BE49-F238E27FC236}">
                <a16:creationId xmlns:a16="http://schemas.microsoft.com/office/drawing/2014/main" id="{658A4944-C3B4-4819-B5E5-B1BF128A83B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10880" y="859945"/>
            <a:ext cx="4968552" cy="3838160"/>
          </a:xfrm>
          <a:prstGeom prst="rect">
            <a:avLst/>
          </a:prstGeom>
        </p:spPr>
      </p:pic>
      <p:grpSp>
        <p:nvGrpSpPr>
          <p:cNvPr id="8" name="Group 7">
            <a:extLst>
              <a:ext uri="{FF2B5EF4-FFF2-40B4-BE49-F238E27FC236}">
                <a16:creationId xmlns:a16="http://schemas.microsoft.com/office/drawing/2014/main" id="{7F2CEAC1-6FB4-4FC2-A042-736FF5940503}"/>
              </a:ext>
            </a:extLst>
          </p:cNvPr>
          <p:cNvGrpSpPr/>
          <p:nvPr/>
        </p:nvGrpSpPr>
        <p:grpSpPr>
          <a:xfrm>
            <a:off x="0" y="5875200"/>
            <a:ext cx="9144000" cy="982800"/>
            <a:chOff x="0" y="5875200"/>
            <a:chExt cx="9144000" cy="982800"/>
          </a:xfrm>
        </p:grpSpPr>
        <p:sp>
          <p:nvSpPr>
            <p:cNvPr id="10" name="Rectangle 9">
              <a:extLst>
                <a:ext uri="{FF2B5EF4-FFF2-40B4-BE49-F238E27FC236}">
                  <a16:creationId xmlns:a16="http://schemas.microsoft.com/office/drawing/2014/main" id="{9D7B5965-8C58-420A-A4E7-B1222A06A302}"/>
                </a:ext>
              </a:extLst>
            </p:cNvPr>
            <p:cNvSpPr/>
            <p:nvPr/>
          </p:nvSpPr>
          <p:spPr>
            <a:xfrm>
              <a:off x="0" y="5875200"/>
              <a:ext cx="9144000" cy="982800"/>
            </a:xfrm>
            <a:prstGeom prst="rect">
              <a:avLst/>
            </a:prstGeom>
            <a:solidFill>
              <a:srgbClr val="487628"/>
            </a:solidFill>
            <a:ln w="9525" cap="flat" cmpd="sng" algn="ctr">
              <a:no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FFFFFF"/>
                </a:solidFill>
                <a:effectLst/>
                <a:uLnTx/>
                <a:uFillTx/>
                <a:latin typeface="Myriad Pro" panose="020B0503030403020204" pitchFamily="34" charset="0"/>
                <a:ea typeface="+mn-ea"/>
                <a:cs typeface="+mn-cs"/>
              </a:endParaRPr>
            </a:p>
          </p:txBody>
        </p:sp>
        <p:pic>
          <p:nvPicPr>
            <p:cNvPr id="12" name="Picture 11">
              <a:extLst>
                <a:ext uri="{FF2B5EF4-FFF2-40B4-BE49-F238E27FC236}">
                  <a16:creationId xmlns:a16="http://schemas.microsoft.com/office/drawing/2014/main" id="{D398E134-387F-486C-AE5A-02E95ADE33E2}"/>
                </a:ext>
              </a:extLst>
            </p:cNvPr>
            <p:cNvPicPr>
              <a:picLocks noChangeAspect="1"/>
            </p:cNvPicPr>
            <p:nvPr/>
          </p:nvPicPr>
          <p:blipFill>
            <a:blip r:embed="rId4"/>
            <a:stretch>
              <a:fillRect/>
            </a:stretch>
          </p:blipFill>
          <p:spPr>
            <a:xfrm>
              <a:off x="6778404" y="6020826"/>
              <a:ext cx="1573434" cy="564159"/>
            </a:xfrm>
            <a:prstGeom prst="rect">
              <a:avLst/>
            </a:prstGeom>
          </p:spPr>
        </p:pic>
        <p:cxnSp>
          <p:nvCxnSpPr>
            <p:cNvPr id="13" name="Straight Connector 12">
              <a:extLst>
                <a:ext uri="{FF2B5EF4-FFF2-40B4-BE49-F238E27FC236}">
                  <a16:creationId xmlns:a16="http://schemas.microsoft.com/office/drawing/2014/main" id="{F60A9A10-73E4-449D-94ED-78905B7A3B53}"/>
                </a:ext>
              </a:extLst>
            </p:cNvPr>
            <p:cNvCxnSpPr/>
            <p:nvPr/>
          </p:nvCxnSpPr>
          <p:spPr>
            <a:xfrm>
              <a:off x="0" y="5876925"/>
              <a:ext cx="9144000" cy="0"/>
            </a:xfrm>
            <a:prstGeom prst="line">
              <a:avLst/>
            </a:prstGeom>
            <a:noFill/>
            <a:ln w="34925" cap="flat" cmpd="sng" algn="ctr">
              <a:solidFill>
                <a:srgbClr val="BEBE32"/>
              </a:solidFill>
              <a:prstDash val="solid"/>
            </a:ln>
            <a:effectLst/>
          </p:spPr>
        </p:cxnSp>
      </p:grpSp>
    </p:spTree>
    <p:extLst>
      <p:ext uri="{BB962C8B-B14F-4D97-AF65-F5344CB8AC3E}">
        <p14:creationId xmlns:p14="http://schemas.microsoft.com/office/powerpoint/2010/main" val="280509749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A5D7B56F-004E-4CAD-AB6E-AB26A5E720D7}"/>
              </a:ext>
            </a:extLst>
          </p:cNvPr>
          <p:cNvGrpSpPr/>
          <p:nvPr/>
        </p:nvGrpSpPr>
        <p:grpSpPr>
          <a:xfrm>
            <a:off x="5804828" y="935106"/>
            <a:ext cx="2943636" cy="4601217"/>
            <a:chOff x="5804828" y="935106"/>
            <a:chExt cx="2943636" cy="4601217"/>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804828" y="935106"/>
              <a:ext cx="2943636" cy="4601217"/>
            </a:xfrm>
            <a:prstGeom prst="rect">
              <a:avLst/>
            </a:prstGeom>
          </p:spPr>
        </p:pic>
        <p:sp>
          <p:nvSpPr>
            <p:cNvPr id="3" name="Right Arrow 2"/>
            <p:cNvSpPr/>
            <p:nvPr/>
          </p:nvSpPr>
          <p:spPr>
            <a:xfrm flipH="1">
              <a:off x="5804828" y="3789040"/>
              <a:ext cx="1287452" cy="144016"/>
            </a:xfrm>
            <a:prstGeom prst="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4" name="Flowchart: Connector 3"/>
            <p:cNvSpPr/>
            <p:nvPr/>
          </p:nvSpPr>
          <p:spPr>
            <a:xfrm>
              <a:off x="7092280" y="3717032"/>
              <a:ext cx="288032" cy="288032"/>
            </a:xfrm>
            <a:prstGeom prst="flowChartConnector">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4" name="TextBox 13"/>
          <p:cNvSpPr txBox="1"/>
          <p:nvPr/>
        </p:nvSpPr>
        <p:spPr>
          <a:xfrm>
            <a:off x="382195" y="332656"/>
            <a:ext cx="8391209" cy="400110"/>
          </a:xfrm>
          <a:prstGeom prst="rect">
            <a:avLst/>
          </a:prstGeom>
          <a:noFill/>
        </p:spPr>
        <p:txBody>
          <a:bodyPr wrap="square" rtlCol="0">
            <a:spAutoFit/>
          </a:bodyPr>
          <a:lstStyle/>
          <a:p>
            <a:r>
              <a:rPr lang="en-GB" sz="2000" b="1" dirty="0"/>
              <a:t> North and South Lara Beaches - Green Turtle and Loggerhead Nesting Areas</a:t>
            </a:r>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87138" y="1124744"/>
            <a:ext cx="5022304" cy="3672408"/>
          </a:xfrm>
          <a:prstGeom prst="rect">
            <a:avLst/>
          </a:prstGeom>
        </p:spPr>
      </p:pic>
      <p:grpSp>
        <p:nvGrpSpPr>
          <p:cNvPr id="8" name="Group 7">
            <a:extLst>
              <a:ext uri="{FF2B5EF4-FFF2-40B4-BE49-F238E27FC236}">
                <a16:creationId xmlns:a16="http://schemas.microsoft.com/office/drawing/2014/main" id="{A0C1E878-BCEC-4821-BCE0-549FFF74526C}"/>
              </a:ext>
            </a:extLst>
          </p:cNvPr>
          <p:cNvGrpSpPr/>
          <p:nvPr/>
        </p:nvGrpSpPr>
        <p:grpSpPr>
          <a:xfrm>
            <a:off x="0" y="5875200"/>
            <a:ext cx="9144000" cy="982800"/>
            <a:chOff x="0" y="5875200"/>
            <a:chExt cx="9144000" cy="982800"/>
          </a:xfrm>
        </p:grpSpPr>
        <p:sp>
          <p:nvSpPr>
            <p:cNvPr id="9" name="Rectangle 8">
              <a:extLst>
                <a:ext uri="{FF2B5EF4-FFF2-40B4-BE49-F238E27FC236}">
                  <a16:creationId xmlns:a16="http://schemas.microsoft.com/office/drawing/2014/main" id="{FA5E33AE-6BAA-486C-8B47-B03C3B4017A2}"/>
                </a:ext>
              </a:extLst>
            </p:cNvPr>
            <p:cNvSpPr/>
            <p:nvPr/>
          </p:nvSpPr>
          <p:spPr>
            <a:xfrm>
              <a:off x="0" y="5875200"/>
              <a:ext cx="9144000" cy="982800"/>
            </a:xfrm>
            <a:prstGeom prst="rect">
              <a:avLst/>
            </a:prstGeom>
            <a:solidFill>
              <a:srgbClr val="487628"/>
            </a:solidFill>
            <a:ln w="9525" cap="flat" cmpd="sng" algn="ctr">
              <a:no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FFFFFF"/>
                </a:solidFill>
                <a:effectLst/>
                <a:uLnTx/>
                <a:uFillTx/>
                <a:latin typeface="Myriad Pro" panose="020B0503030403020204" pitchFamily="34" charset="0"/>
                <a:ea typeface="+mn-ea"/>
                <a:cs typeface="+mn-cs"/>
              </a:endParaRPr>
            </a:p>
          </p:txBody>
        </p:sp>
        <p:pic>
          <p:nvPicPr>
            <p:cNvPr id="10" name="Picture 9">
              <a:extLst>
                <a:ext uri="{FF2B5EF4-FFF2-40B4-BE49-F238E27FC236}">
                  <a16:creationId xmlns:a16="http://schemas.microsoft.com/office/drawing/2014/main" id="{9C735D81-9B24-4C79-AE0A-FECEEBB2BD98}"/>
                </a:ext>
              </a:extLst>
            </p:cNvPr>
            <p:cNvPicPr>
              <a:picLocks noChangeAspect="1"/>
            </p:cNvPicPr>
            <p:nvPr/>
          </p:nvPicPr>
          <p:blipFill>
            <a:blip r:embed="rId4"/>
            <a:stretch>
              <a:fillRect/>
            </a:stretch>
          </p:blipFill>
          <p:spPr>
            <a:xfrm>
              <a:off x="6778404" y="6020826"/>
              <a:ext cx="1573434" cy="564159"/>
            </a:xfrm>
            <a:prstGeom prst="rect">
              <a:avLst/>
            </a:prstGeom>
          </p:spPr>
        </p:pic>
        <p:cxnSp>
          <p:nvCxnSpPr>
            <p:cNvPr id="11" name="Straight Connector 10">
              <a:extLst>
                <a:ext uri="{FF2B5EF4-FFF2-40B4-BE49-F238E27FC236}">
                  <a16:creationId xmlns:a16="http://schemas.microsoft.com/office/drawing/2014/main" id="{1005E689-E911-49C0-91ED-566B61470DCC}"/>
                </a:ext>
              </a:extLst>
            </p:cNvPr>
            <p:cNvCxnSpPr/>
            <p:nvPr/>
          </p:nvCxnSpPr>
          <p:spPr>
            <a:xfrm>
              <a:off x="0" y="5876925"/>
              <a:ext cx="9144000" cy="0"/>
            </a:xfrm>
            <a:prstGeom prst="line">
              <a:avLst/>
            </a:prstGeom>
            <a:noFill/>
            <a:ln w="34925" cap="flat" cmpd="sng" algn="ctr">
              <a:solidFill>
                <a:srgbClr val="BEBE32"/>
              </a:solidFill>
              <a:prstDash val="solid"/>
            </a:ln>
            <a:effectLst/>
          </p:spPr>
        </p:cxnSp>
      </p:grpSp>
      <p:sp>
        <p:nvSpPr>
          <p:cNvPr id="12" name="TextBox 11">
            <a:extLst>
              <a:ext uri="{FF2B5EF4-FFF2-40B4-BE49-F238E27FC236}">
                <a16:creationId xmlns:a16="http://schemas.microsoft.com/office/drawing/2014/main" id="{2C6B059D-5BFE-48DB-8FD9-5705C947A330}"/>
              </a:ext>
            </a:extLst>
          </p:cNvPr>
          <p:cNvSpPr txBox="1"/>
          <p:nvPr/>
        </p:nvSpPr>
        <p:spPr>
          <a:xfrm>
            <a:off x="105557" y="4861053"/>
            <a:ext cx="7222524" cy="707886"/>
          </a:xfrm>
          <a:prstGeom prst="rect">
            <a:avLst/>
          </a:prstGeom>
          <a:noFill/>
        </p:spPr>
        <p:txBody>
          <a:bodyPr wrap="square" rtlCol="0">
            <a:spAutoFit/>
          </a:bodyPr>
          <a:lstStyle/>
          <a:p>
            <a:r>
              <a:rPr lang="en-GB" sz="2000" b="1" dirty="0"/>
              <a:t>Unregulated human activities – Uncontrolled</a:t>
            </a:r>
            <a:r>
              <a:rPr lang="el-GR" sz="2000" b="1" dirty="0"/>
              <a:t> </a:t>
            </a:r>
            <a:r>
              <a:rPr lang="en-GB" sz="2000" b="1" dirty="0"/>
              <a:t>human presence in North Lara Bay (e.g. beach towels, umbrellas, chairs and sun beds) </a:t>
            </a:r>
          </a:p>
        </p:txBody>
      </p:sp>
    </p:spTree>
    <p:extLst>
      <p:ext uri="{BB962C8B-B14F-4D97-AF65-F5344CB8AC3E}">
        <p14:creationId xmlns:p14="http://schemas.microsoft.com/office/powerpoint/2010/main" val="212116163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52920CC8-0666-4646-9049-9F5E335730EE}"/>
              </a:ext>
            </a:extLst>
          </p:cNvPr>
          <p:cNvSpPr txBox="1"/>
          <p:nvPr/>
        </p:nvSpPr>
        <p:spPr>
          <a:xfrm>
            <a:off x="382195" y="332656"/>
            <a:ext cx="8391209" cy="400110"/>
          </a:xfrm>
          <a:prstGeom prst="rect">
            <a:avLst/>
          </a:prstGeom>
          <a:noFill/>
        </p:spPr>
        <p:txBody>
          <a:bodyPr wrap="square" rtlCol="0">
            <a:spAutoFit/>
          </a:bodyPr>
          <a:lstStyle/>
          <a:p>
            <a:r>
              <a:rPr lang="en-GB" sz="2000" b="1" dirty="0"/>
              <a:t> North and South Lara Beaches - Green Turtle and Loggerhead Nesting Areas</a:t>
            </a:r>
          </a:p>
        </p:txBody>
      </p:sp>
      <p:pic>
        <p:nvPicPr>
          <p:cNvPr id="5" name="Picture 4">
            <a:extLst>
              <a:ext uri="{FF2B5EF4-FFF2-40B4-BE49-F238E27FC236}">
                <a16:creationId xmlns:a16="http://schemas.microsoft.com/office/drawing/2014/main" id="{48FD83BE-BF6C-4253-8517-D86F26549F67}"/>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539552" y="843710"/>
            <a:ext cx="4176464" cy="2250605"/>
          </a:xfrm>
          <a:prstGeom prst="rect">
            <a:avLst/>
          </a:prstGeom>
          <a:noFill/>
          <a:ln>
            <a:noFill/>
          </a:ln>
        </p:spPr>
      </p:pic>
      <p:pic>
        <p:nvPicPr>
          <p:cNvPr id="6" name="Picture 5">
            <a:extLst>
              <a:ext uri="{FF2B5EF4-FFF2-40B4-BE49-F238E27FC236}">
                <a16:creationId xmlns:a16="http://schemas.microsoft.com/office/drawing/2014/main" id="{97B482BC-4C4C-4846-93D2-37F26FB04651}"/>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1487488" y="3140963"/>
            <a:ext cx="4248472" cy="2327642"/>
          </a:xfrm>
          <a:prstGeom prst="rect">
            <a:avLst/>
          </a:prstGeom>
          <a:noFill/>
          <a:ln>
            <a:noFill/>
          </a:ln>
        </p:spPr>
      </p:pic>
      <p:sp>
        <p:nvSpPr>
          <p:cNvPr id="7" name="TextBox 6">
            <a:extLst>
              <a:ext uri="{FF2B5EF4-FFF2-40B4-BE49-F238E27FC236}">
                <a16:creationId xmlns:a16="http://schemas.microsoft.com/office/drawing/2014/main" id="{88831320-51FE-4E77-8DCC-5F7427265473}"/>
              </a:ext>
            </a:extLst>
          </p:cNvPr>
          <p:cNvSpPr txBox="1"/>
          <p:nvPr/>
        </p:nvSpPr>
        <p:spPr>
          <a:xfrm>
            <a:off x="303975" y="5426695"/>
            <a:ext cx="6070396" cy="400110"/>
          </a:xfrm>
          <a:prstGeom prst="rect">
            <a:avLst/>
          </a:prstGeom>
          <a:noFill/>
        </p:spPr>
        <p:txBody>
          <a:bodyPr wrap="square" rtlCol="0">
            <a:spAutoFit/>
          </a:bodyPr>
          <a:lstStyle/>
          <a:p>
            <a:r>
              <a:rPr lang="en-GB" sz="2000" b="1" dirty="0"/>
              <a:t>Illegal umbrellas and sunbeds in Lara-</a:t>
            </a:r>
            <a:r>
              <a:rPr lang="en-GB" sz="2000" b="1" dirty="0" err="1"/>
              <a:t>Toxeftra</a:t>
            </a:r>
            <a:r>
              <a:rPr lang="en-GB" sz="2000" b="1" dirty="0"/>
              <a:t> Beach</a:t>
            </a:r>
          </a:p>
        </p:txBody>
      </p:sp>
      <p:grpSp>
        <p:nvGrpSpPr>
          <p:cNvPr id="9" name="Group 8">
            <a:extLst>
              <a:ext uri="{FF2B5EF4-FFF2-40B4-BE49-F238E27FC236}">
                <a16:creationId xmlns:a16="http://schemas.microsoft.com/office/drawing/2014/main" id="{4F769A24-8938-4435-86F7-10D0067C8E82}"/>
              </a:ext>
            </a:extLst>
          </p:cNvPr>
          <p:cNvGrpSpPr/>
          <p:nvPr/>
        </p:nvGrpSpPr>
        <p:grpSpPr>
          <a:xfrm>
            <a:off x="5804828" y="935106"/>
            <a:ext cx="2943636" cy="4601217"/>
            <a:chOff x="5804828" y="935106"/>
            <a:chExt cx="2943636" cy="4601217"/>
          </a:xfrm>
        </p:grpSpPr>
        <p:pic>
          <p:nvPicPr>
            <p:cNvPr id="10" name="Picture 9">
              <a:extLst>
                <a:ext uri="{FF2B5EF4-FFF2-40B4-BE49-F238E27FC236}">
                  <a16:creationId xmlns:a16="http://schemas.microsoft.com/office/drawing/2014/main" id="{2F6C52FE-B51C-4429-9002-0CEAF2A5C49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804828" y="935106"/>
              <a:ext cx="2943636" cy="4601217"/>
            </a:xfrm>
            <a:prstGeom prst="rect">
              <a:avLst/>
            </a:prstGeom>
          </p:spPr>
        </p:pic>
        <p:sp>
          <p:nvSpPr>
            <p:cNvPr id="11" name="Right Arrow 2">
              <a:extLst>
                <a:ext uri="{FF2B5EF4-FFF2-40B4-BE49-F238E27FC236}">
                  <a16:creationId xmlns:a16="http://schemas.microsoft.com/office/drawing/2014/main" id="{A40D5905-8924-4A76-BE20-9B7E1D3CF050}"/>
                </a:ext>
              </a:extLst>
            </p:cNvPr>
            <p:cNvSpPr/>
            <p:nvPr/>
          </p:nvSpPr>
          <p:spPr>
            <a:xfrm flipH="1">
              <a:off x="5804828" y="3789040"/>
              <a:ext cx="1287452" cy="144016"/>
            </a:xfrm>
            <a:prstGeom prst="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2" name="Flowchart: Connector 11">
              <a:extLst>
                <a:ext uri="{FF2B5EF4-FFF2-40B4-BE49-F238E27FC236}">
                  <a16:creationId xmlns:a16="http://schemas.microsoft.com/office/drawing/2014/main" id="{6862CB12-39B2-43B7-B4C0-748DA2D23FCF}"/>
                </a:ext>
              </a:extLst>
            </p:cNvPr>
            <p:cNvSpPr/>
            <p:nvPr/>
          </p:nvSpPr>
          <p:spPr>
            <a:xfrm>
              <a:off x="7092280" y="3717032"/>
              <a:ext cx="288032" cy="288032"/>
            </a:xfrm>
            <a:prstGeom prst="flowChartConnector">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7" name="Group 16">
            <a:extLst>
              <a:ext uri="{FF2B5EF4-FFF2-40B4-BE49-F238E27FC236}">
                <a16:creationId xmlns:a16="http://schemas.microsoft.com/office/drawing/2014/main" id="{34E472A6-67EE-46B0-B0EF-813147DFF6CC}"/>
              </a:ext>
            </a:extLst>
          </p:cNvPr>
          <p:cNvGrpSpPr/>
          <p:nvPr/>
        </p:nvGrpSpPr>
        <p:grpSpPr>
          <a:xfrm>
            <a:off x="0" y="5875200"/>
            <a:ext cx="9144000" cy="982800"/>
            <a:chOff x="0" y="5875200"/>
            <a:chExt cx="9144000" cy="982800"/>
          </a:xfrm>
        </p:grpSpPr>
        <p:sp>
          <p:nvSpPr>
            <p:cNvPr id="18" name="Rectangle 17">
              <a:extLst>
                <a:ext uri="{FF2B5EF4-FFF2-40B4-BE49-F238E27FC236}">
                  <a16:creationId xmlns:a16="http://schemas.microsoft.com/office/drawing/2014/main" id="{C3D5EC43-AF02-4F2B-92B7-72F1A92D5E4B}"/>
                </a:ext>
              </a:extLst>
            </p:cNvPr>
            <p:cNvSpPr/>
            <p:nvPr/>
          </p:nvSpPr>
          <p:spPr>
            <a:xfrm>
              <a:off x="0" y="5875200"/>
              <a:ext cx="9144000" cy="982800"/>
            </a:xfrm>
            <a:prstGeom prst="rect">
              <a:avLst/>
            </a:prstGeom>
            <a:solidFill>
              <a:srgbClr val="487628"/>
            </a:solidFill>
            <a:ln w="9525" cap="flat" cmpd="sng" algn="ctr">
              <a:no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FFFFFF"/>
                </a:solidFill>
                <a:effectLst/>
                <a:uLnTx/>
                <a:uFillTx/>
                <a:latin typeface="Myriad Pro" panose="020B0503030403020204" pitchFamily="34" charset="0"/>
                <a:ea typeface="+mn-ea"/>
                <a:cs typeface="+mn-cs"/>
              </a:endParaRPr>
            </a:p>
          </p:txBody>
        </p:sp>
        <p:pic>
          <p:nvPicPr>
            <p:cNvPr id="19" name="Picture 18">
              <a:extLst>
                <a:ext uri="{FF2B5EF4-FFF2-40B4-BE49-F238E27FC236}">
                  <a16:creationId xmlns:a16="http://schemas.microsoft.com/office/drawing/2014/main" id="{490CE624-6E5E-40AA-A4C2-B70C4E526E78}"/>
                </a:ext>
              </a:extLst>
            </p:cNvPr>
            <p:cNvPicPr>
              <a:picLocks noChangeAspect="1"/>
            </p:cNvPicPr>
            <p:nvPr/>
          </p:nvPicPr>
          <p:blipFill>
            <a:blip r:embed="rId5"/>
            <a:stretch>
              <a:fillRect/>
            </a:stretch>
          </p:blipFill>
          <p:spPr>
            <a:xfrm>
              <a:off x="6778404" y="6020826"/>
              <a:ext cx="1573434" cy="564159"/>
            </a:xfrm>
            <a:prstGeom prst="rect">
              <a:avLst/>
            </a:prstGeom>
          </p:spPr>
        </p:pic>
        <p:cxnSp>
          <p:nvCxnSpPr>
            <p:cNvPr id="20" name="Straight Connector 19">
              <a:extLst>
                <a:ext uri="{FF2B5EF4-FFF2-40B4-BE49-F238E27FC236}">
                  <a16:creationId xmlns:a16="http://schemas.microsoft.com/office/drawing/2014/main" id="{F83D52B6-069F-4C41-AA27-BAB33950D8AA}"/>
                </a:ext>
              </a:extLst>
            </p:cNvPr>
            <p:cNvCxnSpPr/>
            <p:nvPr/>
          </p:nvCxnSpPr>
          <p:spPr>
            <a:xfrm>
              <a:off x="0" y="5876925"/>
              <a:ext cx="9144000" cy="0"/>
            </a:xfrm>
            <a:prstGeom prst="line">
              <a:avLst/>
            </a:prstGeom>
            <a:noFill/>
            <a:ln w="34925" cap="flat" cmpd="sng" algn="ctr">
              <a:solidFill>
                <a:srgbClr val="BEBE32"/>
              </a:solidFill>
              <a:prstDash val="solid"/>
            </a:ln>
            <a:effectLst/>
          </p:spPr>
        </p:cxnSp>
      </p:grpSp>
    </p:spTree>
    <p:extLst>
      <p:ext uri="{BB962C8B-B14F-4D97-AF65-F5344CB8AC3E}">
        <p14:creationId xmlns:p14="http://schemas.microsoft.com/office/powerpoint/2010/main" val="343044108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227891" y="875173"/>
            <a:ext cx="7817043" cy="4727012"/>
          </a:xfrm>
        </p:spPr>
      </p:pic>
      <p:sp>
        <p:nvSpPr>
          <p:cNvPr id="2" name="Title 1"/>
          <p:cNvSpPr>
            <a:spLocks noGrp="1"/>
          </p:cNvSpPr>
          <p:nvPr>
            <p:ph type="title"/>
          </p:nvPr>
        </p:nvSpPr>
        <p:spPr>
          <a:xfrm>
            <a:off x="285720" y="188640"/>
            <a:ext cx="8411424" cy="1143000"/>
          </a:xfrm>
        </p:spPr>
        <p:txBody>
          <a:bodyPr>
            <a:normAutofit fontScale="90000"/>
          </a:bodyPr>
          <a:lstStyle/>
          <a:p>
            <a:r>
              <a:rPr lang="en-US" sz="3600" b="1" dirty="0">
                <a:latin typeface="Myriad Pro" panose="020B0503030403020204" pitchFamily="34" charset="0"/>
              </a:rPr>
              <a:t>Akamas Peninsula and Polis-Gialia </a:t>
            </a:r>
            <a:br>
              <a:rPr lang="en-US" sz="3600" b="1" dirty="0">
                <a:latin typeface="Myriad Pro" panose="020B0503030403020204" pitchFamily="34" charset="0"/>
              </a:rPr>
            </a:br>
            <a:r>
              <a:rPr lang="en-US" sz="3600" b="1" dirty="0">
                <a:latin typeface="Myriad Pro" panose="020B0503030403020204" pitchFamily="34" charset="0"/>
              </a:rPr>
              <a:t>Natura 2000 sites</a:t>
            </a:r>
            <a:endParaRPr lang="el-GR" sz="3600" b="1" dirty="0">
              <a:latin typeface="Myriad Pro" panose="020B0503030403020204" pitchFamily="34" charset="0"/>
            </a:endParaRPr>
          </a:p>
        </p:txBody>
      </p:sp>
      <p:sp>
        <p:nvSpPr>
          <p:cNvPr id="9" name="Line Callout 1 8"/>
          <p:cNvSpPr/>
          <p:nvPr/>
        </p:nvSpPr>
        <p:spPr>
          <a:xfrm flipH="1">
            <a:off x="99066" y="3429000"/>
            <a:ext cx="1224136" cy="444806"/>
          </a:xfrm>
          <a:prstGeom prst="borderCallout1">
            <a:avLst>
              <a:gd name="adj1" fmla="val 874"/>
              <a:gd name="adj2" fmla="val 328"/>
              <a:gd name="adj3" fmla="val 151765"/>
              <a:gd name="adj4" fmla="val -31579"/>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Akamas</a:t>
            </a:r>
          </a:p>
        </p:txBody>
      </p:sp>
      <p:sp>
        <p:nvSpPr>
          <p:cNvPr id="11" name="Line Callout 1 10"/>
          <p:cNvSpPr/>
          <p:nvPr/>
        </p:nvSpPr>
        <p:spPr>
          <a:xfrm flipH="1">
            <a:off x="1475656" y="1935514"/>
            <a:ext cx="1224136" cy="444806"/>
          </a:xfrm>
          <a:prstGeom prst="borderCallout1">
            <a:avLst>
              <a:gd name="adj1" fmla="val 101949"/>
              <a:gd name="adj2" fmla="val 41546"/>
              <a:gd name="adj3" fmla="val 360050"/>
              <a:gd name="adj4" fmla="val 3951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Polis-</a:t>
            </a:r>
            <a:r>
              <a:rPr lang="en-US" dirty="0" err="1"/>
              <a:t>Gialia</a:t>
            </a:r>
            <a:endParaRPr lang="en-US" dirty="0"/>
          </a:p>
        </p:txBody>
      </p:sp>
      <p:grpSp>
        <p:nvGrpSpPr>
          <p:cNvPr id="14" name="Group 13">
            <a:extLst>
              <a:ext uri="{FF2B5EF4-FFF2-40B4-BE49-F238E27FC236}">
                <a16:creationId xmlns:a16="http://schemas.microsoft.com/office/drawing/2014/main" id="{0A2A43E7-A9AF-4BDA-8DDF-334C01143251}"/>
              </a:ext>
            </a:extLst>
          </p:cNvPr>
          <p:cNvGrpSpPr/>
          <p:nvPr/>
        </p:nvGrpSpPr>
        <p:grpSpPr>
          <a:xfrm>
            <a:off x="0" y="5875200"/>
            <a:ext cx="9144000" cy="982800"/>
            <a:chOff x="0" y="5875200"/>
            <a:chExt cx="9144000" cy="982800"/>
          </a:xfrm>
        </p:grpSpPr>
        <p:sp>
          <p:nvSpPr>
            <p:cNvPr id="15" name="Rectangle 14">
              <a:extLst>
                <a:ext uri="{FF2B5EF4-FFF2-40B4-BE49-F238E27FC236}">
                  <a16:creationId xmlns:a16="http://schemas.microsoft.com/office/drawing/2014/main" id="{22365531-B93E-4310-A664-B6456141A1FB}"/>
                </a:ext>
              </a:extLst>
            </p:cNvPr>
            <p:cNvSpPr/>
            <p:nvPr/>
          </p:nvSpPr>
          <p:spPr>
            <a:xfrm>
              <a:off x="0" y="5875200"/>
              <a:ext cx="9144000" cy="982800"/>
            </a:xfrm>
            <a:prstGeom prst="rect">
              <a:avLst/>
            </a:prstGeom>
            <a:solidFill>
              <a:srgbClr val="487628"/>
            </a:solidFill>
            <a:ln w="9525" cap="flat" cmpd="sng" algn="ctr">
              <a:no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FFFFFF"/>
                </a:solidFill>
                <a:effectLst/>
                <a:uLnTx/>
                <a:uFillTx/>
                <a:latin typeface="Myriad Pro" panose="020B0503030403020204" pitchFamily="34" charset="0"/>
                <a:ea typeface="+mn-ea"/>
                <a:cs typeface="+mn-cs"/>
              </a:endParaRPr>
            </a:p>
          </p:txBody>
        </p:sp>
        <p:pic>
          <p:nvPicPr>
            <p:cNvPr id="16" name="Picture 15">
              <a:extLst>
                <a:ext uri="{FF2B5EF4-FFF2-40B4-BE49-F238E27FC236}">
                  <a16:creationId xmlns:a16="http://schemas.microsoft.com/office/drawing/2014/main" id="{D976A6B7-122D-47FD-971E-2D799C2ED3C6}"/>
                </a:ext>
              </a:extLst>
            </p:cNvPr>
            <p:cNvPicPr>
              <a:picLocks noChangeAspect="1"/>
            </p:cNvPicPr>
            <p:nvPr/>
          </p:nvPicPr>
          <p:blipFill>
            <a:blip r:embed="rId3"/>
            <a:stretch>
              <a:fillRect/>
            </a:stretch>
          </p:blipFill>
          <p:spPr>
            <a:xfrm>
              <a:off x="6778404" y="6020826"/>
              <a:ext cx="1573434" cy="564159"/>
            </a:xfrm>
            <a:prstGeom prst="rect">
              <a:avLst/>
            </a:prstGeom>
          </p:spPr>
        </p:pic>
        <p:cxnSp>
          <p:nvCxnSpPr>
            <p:cNvPr id="17" name="Straight Connector 16">
              <a:extLst>
                <a:ext uri="{FF2B5EF4-FFF2-40B4-BE49-F238E27FC236}">
                  <a16:creationId xmlns:a16="http://schemas.microsoft.com/office/drawing/2014/main" id="{A311BC54-F39D-4F3F-A42A-6ACEB5A52735}"/>
                </a:ext>
              </a:extLst>
            </p:cNvPr>
            <p:cNvCxnSpPr/>
            <p:nvPr/>
          </p:nvCxnSpPr>
          <p:spPr>
            <a:xfrm>
              <a:off x="0" y="5876925"/>
              <a:ext cx="9144000" cy="0"/>
            </a:xfrm>
            <a:prstGeom prst="line">
              <a:avLst/>
            </a:prstGeom>
            <a:noFill/>
            <a:ln w="34925" cap="flat" cmpd="sng" algn="ctr">
              <a:solidFill>
                <a:srgbClr val="BEBE32"/>
              </a:solidFill>
              <a:prstDash val="solid"/>
            </a:ln>
            <a:effectLst/>
          </p:spPr>
        </p:cxnSp>
      </p:grpSp>
    </p:spTree>
    <p:extLst>
      <p:ext uri="{BB962C8B-B14F-4D97-AF65-F5344CB8AC3E}">
        <p14:creationId xmlns:p14="http://schemas.microsoft.com/office/powerpoint/2010/main" val="300324692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372859" y="836712"/>
            <a:ext cx="3767093" cy="2391260"/>
          </a:xfrm>
          <a:prstGeom prst="rect">
            <a:avLst/>
          </a:prstGeom>
        </p:spPr>
      </p:pic>
      <p:sp>
        <p:nvSpPr>
          <p:cNvPr id="2" name="Rectangle 1">
            <a:extLst>
              <a:ext uri="{FF2B5EF4-FFF2-40B4-BE49-F238E27FC236}">
                <a16:creationId xmlns:a16="http://schemas.microsoft.com/office/drawing/2014/main" id="{73B552B1-C898-4331-B822-50F16ACE7116}"/>
              </a:ext>
            </a:extLst>
          </p:cNvPr>
          <p:cNvSpPr/>
          <p:nvPr/>
        </p:nvSpPr>
        <p:spPr>
          <a:xfrm>
            <a:off x="382195" y="5536323"/>
            <a:ext cx="8038715" cy="400110"/>
          </a:xfrm>
          <a:prstGeom prst="rect">
            <a:avLst/>
          </a:prstGeom>
        </p:spPr>
        <p:txBody>
          <a:bodyPr wrap="square">
            <a:spAutoFit/>
          </a:bodyPr>
          <a:lstStyle/>
          <a:p>
            <a:r>
              <a:rPr lang="en-US" sz="2000" b="1" dirty="0"/>
              <a:t>Illegal sunbeds, within Lara-</a:t>
            </a:r>
            <a:r>
              <a:rPr lang="en-US" sz="2000" b="1" dirty="0" err="1"/>
              <a:t>Toxeftra</a:t>
            </a:r>
            <a:r>
              <a:rPr lang="en-US" sz="2000" b="1" dirty="0"/>
              <a:t> Marine Protected Area</a:t>
            </a:r>
          </a:p>
        </p:txBody>
      </p:sp>
      <p:pic>
        <p:nvPicPr>
          <p:cNvPr id="7" name="Picture 6">
            <a:extLst>
              <a:ext uri="{FF2B5EF4-FFF2-40B4-BE49-F238E27FC236}">
                <a16:creationId xmlns:a16="http://schemas.microsoft.com/office/drawing/2014/main" id="{D1E9765E-C8AC-4A56-8BBF-7026D74426AD}"/>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72859" y="3292556"/>
            <a:ext cx="4199141" cy="2209745"/>
          </a:xfrm>
          <a:prstGeom prst="rect">
            <a:avLst/>
          </a:prstGeom>
          <a:noFill/>
          <a:ln>
            <a:noFill/>
          </a:ln>
        </p:spPr>
      </p:pic>
      <p:sp>
        <p:nvSpPr>
          <p:cNvPr id="9" name="TextBox 8">
            <a:extLst>
              <a:ext uri="{FF2B5EF4-FFF2-40B4-BE49-F238E27FC236}">
                <a16:creationId xmlns:a16="http://schemas.microsoft.com/office/drawing/2014/main" id="{0D5038E1-4037-476C-AF3D-F242C807E53B}"/>
              </a:ext>
            </a:extLst>
          </p:cNvPr>
          <p:cNvSpPr txBox="1"/>
          <p:nvPr/>
        </p:nvSpPr>
        <p:spPr>
          <a:xfrm>
            <a:off x="382195" y="332656"/>
            <a:ext cx="8391209" cy="400110"/>
          </a:xfrm>
          <a:prstGeom prst="rect">
            <a:avLst/>
          </a:prstGeom>
          <a:noFill/>
        </p:spPr>
        <p:txBody>
          <a:bodyPr wrap="square" rtlCol="0">
            <a:spAutoFit/>
          </a:bodyPr>
          <a:lstStyle/>
          <a:p>
            <a:r>
              <a:rPr lang="en-GB" sz="2000" b="1" dirty="0"/>
              <a:t> </a:t>
            </a:r>
            <a:r>
              <a:rPr lang="en-US" sz="2000" b="1" dirty="0"/>
              <a:t>North Lara Beaches - Green Turtle and Loggerhead Nesting Areas</a:t>
            </a:r>
            <a:endParaRPr lang="en-GB" sz="2000" b="1" dirty="0"/>
          </a:p>
        </p:txBody>
      </p:sp>
      <p:grpSp>
        <p:nvGrpSpPr>
          <p:cNvPr id="10" name="Group 9">
            <a:extLst>
              <a:ext uri="{FF2B5EF4-FFF2-40B4-BE49-F238E27FC236}">
                <a16:creationId xmlns:a16="http://schemas.microsoft.com/office/drawing/2014/main" id="{1A9E0443-B207-4F35-99B2-8AF5C936DCB1}"/>
              </a:ext>
            </a:extLst>
          </p:cNvPr>
          <p:cNvGrpSpPr/>
          <p:nvPr/>
        </p:nvGrpSpPr>
        <p:grpSpPr>
          <a:xfrm>
            <a:off x="5804828" y="935106"/>
            <a:ext cx="2943636" cy="4601217"/>
            <a:chOff x="5804828" y="935106"/>
            <a:chExt cx="2943636" cy="4601217"/>
          </a:xfrm>
        </p:grpSpPr>
        <p:pic>
          <p:nvPicPr>
            <p:cNvPr id="11" name="Picture 10">
              <a:extLst>
                <a:ext uri="{FF2B5EF4-FFF2-40B4-BE49-F238E27FC236}">
                  <a16:creationId xmlns:a16="http://schemas.microsoft.com/office/drawing/2014/main" id="{7EC776F2-004E-4BC7-990D-AC08B584D37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804828" y="935106"/>
              <a:ext cx="2943636" cy="4601217"/>
            </a:xfrm>
            <a:prstGeom prst="rect">
              <a:avLst/>
            </a:prstGeom>
          </p:spPr>
        </p:pic>
        <p:sp>
          <p:nvSpPr>
            <p:cNvPr id="12" name="Right Arrow 2">
              <a:extLst>
                <a:ext uri="{FF2B5EF4-FFF2-40B4-BE49-F238E27FC236}">
                  <a16:creationId xmlns:a16="http://schemas.microsoft.com/office/drawing/2014/main" id="{A6EA1102-4ABB-4D92-B5D9-4C82393D8AF3}"/>
                </a:ext>
              </a:extLst>
            </p:cNvPr>
            <p:cNvSpPr/>
            <p:nvPr/>
          </p:nvSpPr>
          <p:spPr>
            <a:xfrm flipH="1">
              <a:off x="5804828" y="3789040"/>
              <a:ext cx="1287452" cy="144016"/>
            </a:xfrm>
            <a:prstGeom prst="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3" name="Flowchart: Connector 12">
              <a:extLst>
                <a:ext uri="{FF2B5EF4-FFF2-40B4-BE49-F238E27FC236}">
                  <a16:creationId xmlns:a16="http://schemas.microsoft.com/office/drawing/2014/main" id="{B9766E83-DEAE-4764-B9C9-2D58A58E160E}"/>
                </a:ext>
              </a:extLst>
            </p:cNvPr>
            <p:cNvSpPr/>
            <p:nvPr/>
          </p:nvSpPr>
          <p:spPr>
            <a:xfrm>
              <a:off x="7092280" y="3717032"/>
              <a:ext cx="288032" cy="288032"/>
            </a:xfrm>
            <a:prstGeom prst="flowChartConnector">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8" name="Picture 7">
            <a:extLst>
              <a:ext uri="{FF2B5EF4-FFF2-40B4-BE49-F238E27FC236}">
                <a16:creationId xmlns:a16="http://schemas.microsoft.com/office/drawing/2014/main" id="{40EEF34F-FA34-483F-9D61-B1F7AEA7727F}"/>
              </a:ext>
            </a:extLst>
          </p:cNvPr>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295408" y="819727"/>
            <a:ext cx="1945012" cy="2425230"/>
          </a:xfrm>
          <a:prstGeom prst="rect">
            <a:avLst/>
          </a:prstGeom>
          <a:noFill/>
          <a:ln>
            <a:noFill/>
          </a:ln>
        </p:spPr>
      </p:pic>
      <p:grpSp>
        <p:nvGrpSpPr>
          <p:cNvPr id="14" name="Group 13">
            <a:extLst>
              <a:ext uri="{FF2B5EF4-FFF2-40B4-BE49-F238E27FC236}">
                <a16:creationId xmlns:a16="http://schemas.microsoft.com/office/drawing/2014/main" id="{4771E4F7-1393-4EB2-AD58-0B1F86A65298}"/>
              </a:ext>
            </a:extLst>
          </p:cNvPr>
          <p:cNvGrpSpPr/>
          <p:nvPr/>
        </p:nvGrpSpPr>
        <p:grpSpPr>
          <a:xfrm>
            <a:off x="0" y="5875200"/>
            <a:ext cx="9144000" cy="982800"/>
            <a:chOff x="0" y="5875200"/>
            <a:chExt cx="9144000" cy="982800"/>
          </a:xfrm>
        </p:grpSpPr>
        <p:sp>
          <p:nvSpPr>
            <p:cNvPr id="15" name="Rectangle 14">
              <a:extLst>
                <a:ext uri="{FF2B5EF4-FFF2-40B4-BE49-F238E27FC236}">
                  <a16:creationId xmlns:a16="http://schemas.microsoft.com/office/drawing/2014/main" id="{E950F615-8379-4C1E-B5CC-5D2C6B8D9406}"/>
                </a:ext>
              </a:extLst>
            </p:cNvPr>
            <p:cNvSpPr/>
            <p:nvPr/>
          </p:nvSpPr>
          <p:spPr>
            <a:xfrm>
              <a:off x="0" y="5875200"/>
              <a:ext cx="9144000" cy="982800"/>
            </a:xfrm>
            <a:prstGeom prst="rect">
              <a:avLst/>
            </a:prstGeom>
            <a:solidFill>
              <a:srgbClr val="487628"/>
            </a:solidFill>
            <a:ln w="9525" cap="flat" cmpd="sng" algn="ctr">
              <a:no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FFFFFF"/>
                </a:solidFill>
                <a:effectLst/>
                <a:uLnTx/>
                <a:uFillTx/>
                <a:latin typeface="Myriad Pro" panose="020B0503030403020204" pitchFamily="34" charset="0"/>
                <a:ea typeface="+mn-ea"/>
                <a:cs typeface="+mn-cs"/>
              </a:endParaRPr>
            </a:p>
          </p:txBody>
        </p:sp>
        <p:pic>
          <p:nvPicPr>
            <p:cNvPr id="16" name="Picture 15">
              <a:extLst>
                <a:ext uri="{FF2B5EF4-FFF2-40B4-BE49-F238E27FC236}">
                  <a16:creationId xmlns:a16="http://schemas.microsoft.com/office/drawing/2014/main" id="{20F2FEA8-35D9-4F67-A45C-CA49FD57EC45}"/>
                </a:ext>
              </a:extLst>
            </p:cNvPr>
            <p:cNvPicPr>
              <a:picLocks noChangeAspect="1"/>
            </p:cNvPicPr>
            <p:nvPr/>
          </p:nvPicPr>
          <p:blipFill>
            <a:blip r:embed="rId6"/>
            <a:stretch>
              <a:fillRect/>
            </a:stretch>
          </p:blipFill>
          <p:spPr>
            <a:xfrm>
              <a:off x="6778404" y="6020826"/>
              <a:ext cx="1573434" cy="564159"/>
            </a:xfrm>
            <a:prstGeom prst="rect">
              <a:avLst/>
            </a:prstGeom>
          </p:spPr>
        </p:pic>
        <p:cxnSp>
          <p:nvCxnSpPr>
            <p:cNvPr id="17" name="Straight Connector 16">
              <a:extLst>
                <a:ext uri="{FF2B5EF4-FFF2-40B4-BE49-F238E27FC236}">
                  <a16:creationId xmlns:a16="http://schemas.microsoft.com/office/drawing/2014/main" id="{A3D0F26C-D721-4A51-8E89-417E5E1A6358}"/>
                </a:ext>
              </a:extLst>
            </p:cNvPr>
            <p:cNvCxnSpPr/>
            <p:nvPr/>
          </p:nvCxnSpPr>
          <p:spPr>
            <a:xfrm>
              <a:off x="0" y="5876925"/>
              <a:ext cx="9144000" cy="0"/>
            </a:xfrm>
            <a:prstGeom prst="line">
              <a:avLst/>
            </a:prstGeom>
            <a:noFill/>
            <a:ln w="34925" cap="flat" cmpd="sng" algn="ctr">
              <a:solidFill>
                <a:srgbClr val="BEBE32"/>
              </a:solidFill>
              <a:prstDash val="solid"/>
            </a:ln>
            <a:effectLst/>
          </p:spPr>
        </p:cxnSp>
      </p:grpSp>
    </p:spTree>
    <p:extLst>
      <p:ext uri="{BB962C8B-B14F-4D97-AF65-F5344CB8AC3E}">
        <p14:creationId xmlns:p14="http://schemas.microsoft.com/office/powerpoint/2010/main" val="72322688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B0187E1C-6B07-4080-9C64-61001E07FE4A}"/>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11560" y="796101"/>
            <a:ext cx="4537710" cy="2128843"/>
          </a:xfrm>
          <a:prstGeom prst="rect">
            <a:avLst/>
          </a:prstGeom>
          <a:noFill/>
          <a:ln>
            <a:noFill/>
          </a:ln>
        </p:spPr>
      </p:pic>
      <p:pic>
        <p:nvPicPr>
          <p:cNvPr id="5" name="Picture 4">
            <a:extLst>
              <a:ext uri="{FF2B5EF4-FFF2-40B4-BE49-F238E27FC236}">
                <a16:creationId xmlns:a16="http://schemas.microsoft.com/office/drawing/2014/main" id="{4D1E1580-2F23-4198-9763-5213A538A26E}"/>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11560" y="2963615"/>
            <a:ext cx="4537710" cy="2481610"/>
          </a:xfrm>
          <a:prstGeom prst="rect">
            <a:avLst/>
          </a:prstGeom>
          <a:noFill/>
          <a:ln>
            <a:noFill/>
          </a:ln>
        </p:spPr>
      </p:pic>
      <p:sp>
        <p:nvSpPr>
          <p:cNvPr id="6" name="TextBox 5">
            <a:extLst>
              <a:ext uri="{FF2B5EF4-FFF2-40B4-BE49-F238E27FC236}">
                <a16:creationId xmlns:a16="http://schemas.microsoft.com/office/drawing/2014/main" id="{68EEB3C7-7421-40D6-84F6-E4A8DF826296}"/>
              </a:ext>
            </a:extLst>
          </p:cNvPr>
          <p:cNvSpPr txBox="1"/>
          <p:nvPr/>
        </p:nvSpPr>
        <p:spPr>
          <a:xfrm>
            <a:off x="382195" y="332656"/>
            <a:ext cx="8391209" cy="400110"/>
          </a:xfrm>
          <a:prstGeom prst="rect">
            <a:avLst/>
          </a:prstGeom>
          <a:noFill/>
        </p:spPr>
        <p:txBody>
          <a:bodyPr wrap="square" rtlCol="0">
            <a:spAutoFit/>
          </a:bodyPr>
          <a:lstStyle/>
          <a:p>
            <a:r>
              <a:rPr lang="en-GB" sz="2000" b="1" dirty="0"/>
              <a:t> North Lara Beaches - Green Turtle and Loggerhead Nesting Areas</a:t>
            </a:r>
          </a:p>
        </p:txBody>
      </p:sp>
      <p:sp>
        <p:nvSpPr>
          <p:cNvPr id="7" name="TextBox 6">
            <a:extLst>
              <a:ext uri="{FF2B5EF4-FFF2-40B4-BE49-F238E27FC236}">
                <a16:creationId xmlns:a16="http://schemas.microsoft.com/office/drawing/2014/main" id="{9C427C6B-54DA-4B75-A6F0-AE826D19FAD6}"/>
              </a:ext>
            </a:extLst>
          </p:cNvPr>
          <p:cNvSpPr txBox="1"/>
          <p:nvPr/>
        </p:nvSpPr>
        <p:spPr>
          <a:xfrm>
            <a:off x="179512" y="5506815"/>
            <a:ext cx="7799794" cy="400110"/>
          </a:xfrm>
          <a:prstGeom prst="rect">
            <a:avLst/>
          </a:prstGeom>
          <a:noFill/>
        </p:spPr>
        <p:txBody>
          <a:bodyPr wrap="square" rtlCol="0">
            <a:spAutoFit/>
          </a:bodyPr>
          <a:lstStyle/>
          <a:p>
            <a:r>
              <a:rPr lang="en-GB" sz="2000" b="1" dirty="0"/>
              <a:t>Illegal </a:t>
            </a:r>
            <a:r>
              <a:rPr lang="en-US" sz="2000" b="1" dirty="0"/>
              <a:t>boat traffic and anchoring in north Lara Marine Protected Area</a:t>
            </a:r>
            <a:endParaRPr lang="en-GB" sz="2000" b="1" dirty="0"/>
          </a:p>
        </p:txBody>
      </p:sp>
      <p:grpSp>
        <p:nvGrpSpPr>
          <p:cNvPr id="8" name="Group 7">
            <a:extLst>
              <a:ext uri="{FF2B5EF4-FFF2-40B4-BE49-F238E27FC236}">
                <a16:creationId xmlns:a16="http://schemas.microsoft.com/office/drawing/2014/main" id="{53B8DC71-93AF-43CB-974C-A479FBAE4416}"/>
              </a:ext>
            </a:extLst>
          </p:cNvPr>
          <p:cNvGrpSpPr/>
          <p:nvPr/>
        </p:nvGrpSpPr>
        <p:grpSpPr>
          <a:xfrm>
            <a:off x="5804828" y="935106"/>
            <a:ext cx="2943636" cy="4601217"/>
            <a:chOff x="5804828" y="935106"/>
            <a:chExt cx="2943636" cy="4601217"/>
          </a:xfrm>
        </p:grpSpPr>
        <p:pic>
          <p:nvPicPr>
            <p:cNvPr id="9" name="Picture 8">
              <a:extLst>
                <a:ext uri="{FF2B5EF4-FFF2-40B4-BE49-F238E27FC236}">
                  <a16:creationId xmlns:a16="http://schemas.microsoft.com/office/drawing/2014/main" id="{0B344C3E-8D01-4E45-A871-66013AC9659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804828" y="935106"/>
              <a:ext cx="2943636" cy="4601217"/>
            </a:xfrm>
            <a:prstGeom prst="rect">
              <a:avLst/>
            </a:prstGeom>
          </p:spPr>
        </p:pic>
        <p:sp>
          <p:nvSpPr>
            <p:cNvPr id="10" name="Right Arrow 2">
              <a:extLst>
                <a:ext uri="{FF2B5EF4-FFF2-40B4-BE49-F238E27FC236}">
                  <a16:creationId xmlns:a16="http://schemas.microsoft.com/office/drawing/2014/main" id="{128DDFD4-0E20-40C4-ACAB-9B1B47E28B76}"/>
                </a:ext>
              </a:extLst>
            </p:cNvPr>
            <p:cNvSpPr/>
            <p:nvPr/>
          </p:nvSpPr>
          <p:spPr>
            <a:xfrm flipH="1">
              <a:off x="5804828" y="3789040"/>
              <a:ext cx="1287452" cy="144016"/>
            </a:xfrm>
            <a:prstGeom prst="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1" name="Flowchart: Connector 10">
              <a:extLst>
                <a:ext uri="{FF2B5EF4-FFF2-40B4-BE49-F238E27FC236}">
                  <a16:creationId xmlns:a16="http://schemas.microsoft.com/office/drawing/2014/main" id="{9F4372EB-4586-43CB-8B58-781FAF3CF19C}"/>
                </a:ext>
              </a:extLst>
            </p:cNvPr>
            <p:cNvSpPr/>
            <p:nvPr/>
          </p:nvSpPr>
          <p:spPr>
            <a:xfrm>
              <a:off x="7092280" y="3717032"/>
              <a:ext cx="288032" cy="288032"/>
            </a:xfrm>
            <a:prstGeom prst="flowChartConnector">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6" name="Group 15">
            <a:extLst>
              <a:ext uri="{FF2B5EF4-FFF2-40B4-BE49-F238E27FC236}">
                <a16:creationId xmlns:a16="http://schemas.microsoft.com/office/drawing/2014/main" id="{F542BD90-75D0-4EB5-B038-EE03D817AEA1}"/>
              </a:ext>
            </a:extLst>
          </p:cNvPr>
          <p:cNvGrpSpPr/>
          <p:nvPr/>
        </p:nvGrpSpPr>
        <p:grpSpPr>
          <a:xfrm>
            <a:off x="0" y="5875200"/>
            <a:ext cx="9144000" cy="982800"/>
            <a:chOff x="0" y="5875200"/>
            <a:chExt cx="9144000" cy="982800"/>
          </a:xfrm>
        </p:grpSpPr>
        <p:sp>
          <p:nvSpPr>
            <p:cNvPr id="17" name="Rectangle 16">
              <a:extLst>
                <a:ext uri="{FF2B5EF4-FFF2-40B4-BE49-F238E27FC236}">
                  <a16:creationId xmlns:a16="http://schemas.microsoft.com/office/drawing/2014/main" id="{F265C046-085F-49A4-99A9-E602FBE113E6}"/>
                </a:ext>
              </a:extLst>
            </p:cNvPr>
            <p:cNvSpPr/>
            <p:nvPr/>
          </p:nvSpPr>
          <p:spPr>
            <a:xfrm>
              <a:off x="0" y="5875200"/>
              <a:ext cx="9144000" cy="982800"/>
            </a:xfrm>
            <a:prstGeom prst="rect">
              <a:avLst/>
            </a:prstGeom>
            <a:solidFill>
              <a:srgbClr val="487628"/>
            </a:solidFill>
            <a:ln w="9525" cap="flat" cmpd="sng" algn="ctr">
              <a:no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FFFFFF"/>
                </a:solidFill>
                <a:effectLst/>
                <a:uLnTx/>
                <a:uFillTx/>
                <a:latin typeface="Myriad Pro" panose="020B0503030403020204" pitchFamily="34" charset="0"/>
                <a:ea typeface="+mn-ea"/>
                <a:cs typeface="+mn-cs"/>
              </a:endParaRPr>
            </a:p>
          </p:txBody>
        </p:sp>
        <p:pic>
          <p:nvPicPr>
            <p:cNvPr id="18" name="Picture 17">
              <a:extLst>
                <a:ext uri="{FF2B5EF4-FFF2-40B4-BE49-F238E27FC236}">
                  <a16:creationId xmlns:a16="http://schemas.microsoft.com/office/drawing/2014/main" id="{50BC6EC0-256B-4940-BD29-3D1E34CFC5E8}"/>
                </a:ext>
              </a:extLst>
            </p:cNvPr>
            <p:cNvPicPr>
              <a:picLocks noChangeAspect="1"/>
            </p:cNvPicPr>
            <p:nvPr/>
          </p:nvPicPr>
          <p:blipFill>
            <a:blip r:embed="rId5"/>
            <a:stretch>
              <a:fillRect/>
            </a:stretch>
          </p:blipFill>
          <p:spPr>
            <a:xfrm>
              <a:off x="6778404" y="6020826"/>
              <a:ext cx="1573434" cy="564159"/>
            </a:xfrm>
            <a:prstGeom prst="rect">
              <a:avLst/>
            </a:prstGeom>
          </p:spPr>
        </p:pic>
        <p:cxnSp>
          <p:nvCxnSpPr>
            <p:cNvPr id="19" name="Straight Connector 18">
              <a:extLst>
                <a:ext uri="{FF2B5EF4-FFF2-40B4-BE49-F238E27FC236}">
                  <a16:creationId xmlns:a16="http://schemas.microsoft.com/office/drawing/2014/main" id="{E7CC4301-32C7-4254-8E54-521FC8F938C5}"/>
                </a:ext>
              </a:extLst>
            </p:cNvPr>
            <p:cNvCxnSpPr/>
            <p:nvPr/>
          </p:nvCxnSpPr>
          <p:spPr>
            <a:xfrm>
              <a:off x="0" y="5876925"/>
              <a:ext cx="9144000" cy="0"/>
            </a:xfrm>
            <a:prstGeom prst="line">
              <a:avLst/>
            </a:prstGeom>
            <a:noFill/>
            <a:ln w="34925" cap="flat" cmpd="sng" algn="ctr">
              <a:solidFill>
                <a:srgbClr val="BEBE32"/>
              </a:solidFill>
              <a:prstDash val="solid"/>
            </a:ln>
            <a:effectLst/>
          </p:spPr>
        </p:cxnSp>
      </p:grpSp>
    </p:spTree>
    <p:extLst>
      <p:ext uri="{BB962C8B-B14F-4D97-AF65-F5344CB8AC3E}">
        <p14:creationId xmlns:p14="http://schemas.microsoft.com/office/powerpoint/2010/main" val="291371236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804828" y="935106"/>
            <a:ext cx="2943636" cy="4601217"/>
          </a:xfrm>
          <a:prstGeom prst="rect">
            <a:avLst/>
          </a:prstGeom>
        </p:spPr>
      </p:pic>
      <p:sp>
        <p:nvSpPr>
          <p:cNvPr id="3" name="Right Arrow 2"/>
          <p:cNvSpPr/>
          <p:nvPr/>
        </p:nvSpPr>
        <p:spPr>
          <a:xfrm flipH="1">
            <a:off x="6563082" y="4365104"/>
            <a:ext cx="745221" cy="216024"/>
          </a:xfrm>
          <a:prstGeom prst="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4" name="Flowchart: Connector 3"/>
          <p:cNvSpPr/>
          <p:nvPr/>
        </p:nvSpPr>
        <p:spPr>
          <a:xfrm>
            <a:off x="7308304" y="4365104"/>
            <a:ext cx="216024" cy="216024"/>
          </a:xfrm>
          <a:prstGeom prst="flowChartConnector">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p:cNvSpPr txBox="1"/>
          <p:nvPr/>
        </p:nvSpPr>
        <p:spPr>
          <a:xfrm>
            <a:off x="251520" y="5202075"/>
            <a:ext cx="7459654" cy="400110"/>
          </a:xfrm>
          <a:prstGeom prst="rect">
            <a:avLst/>
          </a:prstGeom>
          <a:noFill/>
        </p:spPr>
        <p:txBody>
          <a:bodyPr wrap="square" rtlCol="0">
            <a:spAutoFit/>
          </a:bodyPr>
          <a:lstStyle/>
          <a:p>
            <a:r>
              <a:rPr lang="en-GB" sz="2000" b="1" dirty="0"/>
              <a:t>Unregulated human activities – Illegal camping in </a:t>
            </a:r>
            <a:r>
              <a:rPr lang="en-GB" sz="2000" b="1" dirty="0" err="1"/>
              <a:t>Toxeftra</a:t>
            </a:r>
            <a:r>
              <a:rPr lang="en-GB" sz="2000" b="1" dirty="0"/>
              <a:t> Beach</a:t>
            </a:r>
          </a:p>
        </p:txBody>
      </p:sp>
      <p:sp>
        <p:nvSpPr>
          <p:cNvPr id="14" name="TextBox 13"/>
          <p:cNvSpPr txBox="1"/>
          <p:nvPr/>
        </p:nvSpPr>
        <p:spPr>
          <a:xfrm>
            <a:off x="382195" y="332656"/>
            <a:ext cx="8391209" cy="400110"/>
          </a:xfrm>
          <a:prstGeom prst="rect">
            <a:avLst/>
          </a:prstGeom>
          <a:noFill/>
        </p:spPr>
        <p:txBody>
          <a:bodyPr wrap="square" rtlCol="0">
            <a:spAutoFit/>
          </a:bodyPr>
          <a:lstStyle/>
          <a:p>
            <a:r>
              <a:rPr lang="en-GB" sz="2000" b="1" dirty="0"/>
              <a:t> Lara-</a:t>
            </a:r>
            <a:r>
              <a:rPr lang="en-GB" sz="2000" b="1" dirty="0" err="1"/>
              <a:t>Toxeftra</a:t>
            </a:r>
            <a:r>
              <a:rPr lang="en-GB" sz="2000" b="1" dirty="0"/>
              <a:t> Beach - Green Turtle and Loggerhead Nesting Areas</a:t>
            </a:r>
          </a:p>
        </p:txBody>
      </p:sp>
      <p:pic>
        <p:nvPicPr>
          <p:cNvPr id="6" name="Picture 5"/>
          <p:cNvPicPr>
            <a:picLocks noChangeAspect="1"/>
          </p:cNvPicPr>
          <p:nvPr/>
        </p:nvPicPr>
        <p:blipFill>
          <a:blip r:embed="rId3"/>
          <a:stretch>
            <a:fillRect/>
          </a:stretch>
        </p:blipFill>
        <p:spPr>
          <a:xfrm>
            <a:off x="352706" y="772435"/>
            <a:ext cx="5972933" cy="4240742"/>
          </a:xfrm>
          <a:prstGeom prst="rect">
            <a:avLst/>
          </a:prstGeom>
        </p:spPr>
      </p:pic>
      <p:grpSp>
        <p:nvGrpSpPr>
          <p:cNvPr id="8" name="Group 7">
            <a:extLst>
              <a:ext uri="{FF2B5EF4-FFF2-40B4-BE49-F238E27FC236}">
                <a16:creationId xmlns:a16="http://schemas.microsoft.com/office/drawing/2014/main" id="{3FA034E2-D93C-4ED8-9882-1B9E542BBC04}"/>
              </a:ext>
            </a:extLst>
          </p:cNvPr>
          <p:cNvGrpSpPr/>
          <p:nvPr/>
        </p:nvGrpSpPr>
        <p:grpSpPr>
          <a:xfrm>
            <a:off x="0" y="5875200"/>
            <a:ext cx="9144000" cy="982800"/>
            <a:chOff x="0" y="5875200"/>
            <a:chExt cx="9144000" cy="982800"/>
          </a:xfrm>
        </p:grpSpPr>
        <p:sp>
          <p:nvSpPr>
            <p:cNvPr id="9" name="Rectangle 8">
              <a:extLst>
                <a:ext uri="{FF2B5EF4-FFF2-40B4-BE49-F238E27FC236}">
                  <a16:creationId xmlns:a16="http://schemas.microsoft.com/office/drawing/2014/main" id="{268720FD-C5E6-4B8A-A73B-7F62EF265AB7}"/>
                </a:ext>
              </a:extLst>
            </p:cNvPr>
            <p:cNvSpPr/>
            <p:nvPr/>
          </p:nvSpPr>
          <p:spPr>
            <a:xfrm>
              <a:off x="0" y="5875200"/>
              <a:ext cx="9144000" cy="982800"/>
            </a:xfrm>
            <a:prstGeom prst="rect">
              <a:avLst/>
            </a:prstGeom>
            <a:solidFill>
              <a:srgbClr val="487628"/>
            </a:solidFill>
            <a:ln w="9525" cap="flat" cmpd="sng" algn="ctr">
              <a:no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FFFFFF"/>
                </a:solidFill>
                <a:effectLst/>
                <a:uLnTx/>
                <a:uFillTx/>
                <a:latin typeface="Myriad Pro" panose="020B0503030403020204" pitchFamily="34" charset="0"/>
                <a:ea typeface="+mn-ea"/>
                <a:cs typeface="+mn-cs"/>
              </a:endParaRPr>
            </a:p>
          </p:txBody>
        </p:sp>
        <p:pic>
          <p:nvPicPr>
            <p:cNvPr id="10" name="Picture 9">
              <a:extLst>
                <a:ext uri="{FF2B5EF4-FFF2-40B4-BE49-F238E27FC236}">
                  <a16:creationId xmlns:a16="http://schemas.microsoft.com/office/drawing/2014/main" id="{D59A778D-61B3-47B3-B3B8-4CA63BEBC003}"/>
                </a:ext>
              </a:extLst>
            </p:cNvPr>
            <p:cNvPicPr>
              <a:picLocks noChangeAspect="1"/>
            </p:cNvPicPr>
            <p:nvPr/>
          </p:nvPicPr>
          <p:blipFill>
            <a:blip r:embed="rId4"/>
            <a:stretch>
              <a:fillRect/>
            </a:stretch>
          </p:blipFill>
          <p:spPr>
            <a:xfrm>
              <a:off x="6778404" y="6020826"/>
              <a:ext cx="1573434" cy="564159"/>
            </a:xfrm>
            <a:prstGeom prst="rect">
              <a:avLst/>
            </a:prstGeom>
          </p:spPr>
        </p:pic>
        <p:cxnSp>
          <p:nvCxnSpPr>
            <p:cNvPr id="12" name="Straight Connector 11">
              <a:extLst>
                <a:ext uri="{FF2B5EF4-FFF2-40B4-BE49-F238E27FC236}">
                  <a16:creationId xmlns:a16="http://schemas.microsoft.com/office/drawing/2014/main" id="{959B8F31-89E3-4504-8E61-A68ED19B6E88}"/>
                </a:ext>
              </a:extLst>
            </p:cNvPr>
            <p:cNvCxnSpPr/>
            <p:nvPr/>
          </p:nvCxnSpPr>
          <p:spPr>
            <a:xfrm>
              <a:off x="0" y="5876925"/>
              <a:ext cx="9144000" cy="0"/>
            </a:xfrm>
            <a:prstGeom prst="line">
              <a:avLst/>
            </a:prstGeom>
            <a:noFill/>
            <a:ln w="34925" cap="flat" cmpd="sng" algn="ctr">
              <a:solidFill>
                <a:srgbClr val="BEBE32"/>
              </a:solidFill>
              <a:prstDash val="solid"/>
            </a:ln>
            <a:effectLst/>
          </p:spPr>
        </p:cxnSp>
      </p:grpSp>
    </p:spTree>
    <p:extLst>
      <p:ext uri="{BB962C8B-B14F-4D97-AF65-F5344CB8AC3E}">
        <p14:creationId xmlns:p14="http://schemas.microsoft.com/office/powerpoint/2010/main" val="28361363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06EFE74F-F598-423D-AEFE-B62FD868D0CD}"/>
              </a:ext>
            </a:extLst>
          </p:cNvPr>
          <p:cNvGrpSpPr/>
          <p:nvPr/>
        </p:nvGrpSpPr>
        <p:grpSpPr>
          <a:xfrm>
            <a:off x="5804828" y="935106"/>
            <a:ext cx="2943636" cy="4601217"/>
            <a:chOff x="5804828" y="935106"/>
            <a:chExt cx="2943636" cy="4601217"/>
          </a:xfrm>
        </p:grpSpPr>
        <p:pic>
          <p:nvPicPr>
            <p:cNvPr id="9" name="Picture 8">
              <a:extLst>
                <a:ext uri="{FF2B5EF4-FFF2-40B4-BE49-F238E27FC236}">
                  <a16:creationId xmlns:a16="http://schemas.microsoft.com/office/drawing/2014/main" id="{356700A9-93C7-4BDA-9709-ED61B7DC703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804828" y="935106"/>
              <a:ext cx="2943636" cy="4601217"/>
            </a:xfrm>
            <a:prstGeom prst="rect">
              <a:avLst/>
            </a:prstGeom>
          </p:spPr>
        </p:pic>
        <p:sp>
          <p:nvSpPr>
            <p:cNvPr id="10" name="Right Arrow 2">
              <a:extLst>
                <a:ext uri="{FF2B5EF4-FFF2-40B4-BE49-F238E27FC236}">
                  <a16:creationId xmlns:a16="http://schemas.microsoft.com/office/drawing/2014/main" id="{8E486604-CDF7-4E44-86F0-49B9F6B949AD}"/>
                </a:ext>
              </a:extLst>
            </p:cNvPr>
            <p:cNvSpPr/>
            <p:nvPr/>
          </p:nvSpPr>
          <p:spPr>
            <a:xfrm flipH="1">
              <a:off x="5804828" y="3789040"/>
              <a:ext cx="1287452" cy="144016"/>
            </a:xfrm>
            <a:prstGeom prst="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1" name="Flowchart: Connector 10">
              <a:extLst>
                <a:ext uri="{FF2B5EF4-FFF2-40B4-BE49-F238E27FC236}">
                  <a16:creationId xmlns:a16="http://schemas.microsoft.com/office/drawing/2014/main" id="{D6D492D8-A446-49AD-A26F-117C08D9EAB8}"/>
                </a:ext>
              </a:extLst>
            </p:cNvPr>
            <p:cNvSpPr/>
            <p:nvPr/>
          </p:nvSpPr>
          <p:spPr>
            <a:xfrm>
              <a:off x="7092280" y="3717032"/>
              <a:ext cx="288032" cy="288032"/>
            </a:xfrm>
            <a:prstGeom prst="flowChartConnector">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5" name="TextBox 4">
            <a:extLst>
              <a:ext uri="{FF2B5EF4-FFF2-40B4-BE49-F238E27FC236}">
                <a16:creationId xmlns:a16="http://schemas.microsoft.com/office/drawing/2014/main" id="{10CD0BA7-DA40-415A-90D7-7F5FD8A412BF}"/>
              </a:ext>
            </a:extLst>
          </p:cNvPr>
          <p:cNvSpPr txBox="1"/>
          <p:nvPr/>
        </p:nvSpPr>
        <p:spPr>
          <a:xfrm>
            <a:off x="382195" y="332656"/>
            <a:ext cx="8391209" cy="400110"/>
          </a:xfrm>
          <a:prstGeom prst="rect">
            <a:avLst/>
          </a:prstGeom>
          <a:noFill/>
        </p:spPr>
        <p:txBody>
          <a:bodyPr wrap="square" rtlCol="0">
            <a:spAutoFit/>
          </a:bodyPr>
          <a:lstStyle/>
          <a:p>
            <a:r>
              <a:rPr lang="en-GB" sz="2000" b="1" dirty="0"/>
              <a:t> North and South Lara Beaches - Green Turtle and Loggerhead Nesting Areas</a:t>
            </a:r>
          </a:p>
        </p:txBody>
      </p:sp>
      <p:sp>
        <p:nvSpPr>
          <p:cNvPr id="6" name="Rectangle 5">
            <a:extLst>
              <a:ext uri="{FF2B5EF4-FFF2-40B4-BE49-F238E27FC236}">
                <a16:creationId xmlns:a16="http://schemas.microsoft.com/office/drawing/2014/main" id="{274CCDF1-8BFD-4026-8B8D-94392B57CE71}"/>
              </a:ext>
            </a:extLst>
          </p:cNvPr>
          <p:cNvSpPr/>
          <p:nvPr/>
        </p:nvSpPr>
        <p:spPr>
          <a:xfrm>
            <a:off x="382195" y="5095364"/>
            <a:ext cx="8038715" cy="707886"/>
          </a:xfrm>
          <a:prstGeom prst="rect">
            <a:avLst/>
          </a:prstGeom>
        </p:spPr>
        <p:txBody>
          <a:bodyPr wrap="square">
            <a:spAutoFit/>
          </a:bodyPr>
          <a:lstStyle/>
          <a:p>
            <a:r>
              <a:rPr lang="en-US" sz="2000" b="1" dirty="0"/>
              <a:t>Protests at Lara-</a:t>
            </a:r>
            <a:r>
              <a:rPr lang="en-US" sz="2000" b="1" dirty="0" err="1"/>
              <a:t>Toxefta</a:t>
            </a:r>
            <a:r>
              <a:rPr lang="en-US" sz="2000" b="1" dirty="0"/>
              <a:t> beach and placement of umbrellas </a:t>
            </a:r>
          </a:p>
          <a:p>
            <a:r>
              <a:rPr lang="en-US" sz="2000" b="1" dirty="0"/>
              <a:t>by residents of </a:t>
            </a:r>
            <a:r>
              <a:rPr lang="en-US" sz="2000" b="1" dirty="0" err="1"/>
              <a:t>Innia</a:t>
            </a:r>
            <a:r>
              <a:rPr lang="en-US" sz="2000" b="1" dirty="0"/>
              <a:t> joined by an MP</a:t>
            </a:r>
          </a:p>
        </p:txBody>
      </p:sp>
      <p:pic>
        <p:nvPicPr>
          <p:cNvPr id="7" name="Picture 6">
            <a:extLst>
              <a:ext uri="{FF2B5EF4-FFF2-40B4-BE49-F238E27FC236}">
                <a16:creationId xmlns:a16="http://schemas.microsoft.com/office/drawing/2014/main" id="{75A8CCDB-93B4-49C7-978F-7498A694062E}"/>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742715" y="828675"/>
            <a:ext cx="3829285" cy="1952369"/>
          </a:xfrm>
          <a:prstGeom prst="rect">
            <a:avLst/>
          </a:prstGeom>
          <a:noFill/>
          <a:ln>
            <a:noFill/>
          </a:ln>
        </p:spPr>
      </p:pic>
      <p:pic>
        <p:nvPicPr>
          <p:cNvPr id="12" name="Picture 11">
            <a:extLst>
              <a:ext uri="{FF2B5EF4-FFF2-40B4-BE49-F238E27FC236}">
                <a16:creationId xmlns:a16="http://schemas.microsoft.com/office/drawing/2014/main" id="{0EC350E2-05AC-4BED-A447-28FB39CA811B}"/>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1951123" y="2876953"/>
            <a:ext cx="3757278" cy="2190900"/>
          </a:xfrm>
          <a:prstGeom prst="rect">
            <a:avLst/>
          </a:prstGeom>
          <a:noFill/>
          <a:ln>
            <a:noFill/>
          </a:ln>
        </p:spPr>
      </p:pic>
      <p:grpSp>
        <p:nvGrpSpPr>
          <p:cNvPr id="13" name="Group 12">
            <a:extLst>
              <a:ext uri="{FF2B5EF4-FFF2-40B4-BE49-F238E27FC236}">
                <a16:creationId xmlns:a16="http://schemas.microsoft.com/office/drawing/2014/main" id="{06D50820-AA5A-4E1C-907A-74D6EE3E8922}"/>
              </a:ext>
            </a:extLst>
          </p:cNvPr>
          <p:cNvGrpSpPr/>
          <p:nvPr/>
        </p:nvGrpSpPr>
        <p:grpSpPr>
          <a:xfrm>
            <a:off x="0" y="5875200"/>
            <a:ext cx="9144000" cy="982800"/>
            <a:chOff x="0" y="5875200"/>
            <a:chExt cx="9144000" cy="982800"/>
          </a:xfrm>
        </p:grpSpPr>
        <p:sp>
          <p:nvSpPr>
            <p:cNvPr id="14" name="Rectangle 13">
              <a:extLst>
                <a:ext uri="{FF2B5EF4-FFF2-40B4-BE49-F238E27FC236}">
                  <a16:creationId xmlns:a16="http://schemas.microsoft.com/office/drawing/2014/main" id="{2F3C95A3-018C-463D-9108-15A26C05F88B}"/>
                </a:ext>
              </a:extLst>
            </p:cNvPr>
            <p:cNvSpPr/>
            <p:nvPr/>
          </p:nvSpPr>
          <p:spPr>
            <a:xfrm>
              <a:off x="0" y="5875200"/>
              <a:ext cx="9144000" cy="982800"/>
            </a:xfrm>
            <a:prstGeom prst="rect">
              <a:avLst/>
            </a:prstGeom>
            <a:solidFill>
              <a:srgbClr val="487628"/>
            </a:solidFill>
            <a:ln w="9525" cap="flat" cmpd="sng" algn="ctr">
              <a:no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FFFFFF"/>
                </a:solidFill>
                <a:effectLst/>
                <a:uLnTx/>
                <a:uFillTx/>
                <a:latin typeface="Myriad Pro" panose="020B0503030403020204" pitchFamily="34" charset="0"/>
                <a:ea typeface="+mn-ea"/>
                <a:cs typeface="+mn-cs"/>
              </a:endParaRPr>
            </a:p>
          </p:txBody>
        </p:sp>
        <p:pic>
          <p:nvPicPr>
            <p:cNvPr id="15" name="Picture 14">
              <a:extLst>
                <a:ext uri="{FF2B5EF4-FFF2-40B4-BE49-F238E27FC236}">
                  <a16:creationId xmlns:a16="http://schemas.microsoft.com/office/drawing/2014/main" id="{1663F4B4-B02C-4001-B24E-62990E01B522}"/>
                </a:ext>
              </a:extLst>
            </p:cNvPr>
            <p:cNvPicPr>
              <a:picLocks noChangeAspect="1"/>
            </p:cNvPicPr>
            <p:nvPr/>
          </p:nvPicPr>
          <p:blipFill>
            <a:blip r:embed="rId5"/>
            <a:stretch>
              <a:fillRect/>
            </a:stretch>
          </p:blipFill>
          <p:spPr>
            <a:xfrm>
              <a:off x="6778404" y="6020826"/>
              <a:ext cx="1573434" cy="564159"/>
            </a:xfrm>
            <a:prstGeom prst="rect">
              <a:avLst/>
            </a:prstGeom>
          </p:spPr>
        </p:pic>
        <p:cxnSp>
          <p:nvCxnSpPr>
            <p:cNvPr id="16" name="Straight Connector 15">
              <a:extLst>
                <a:ext uri="{FF2B5EF4-FFF2-40B4-BE49-F238E27FC236}">
                  <a16:creationId xmlns:a16="http://schemas.microsoft.com/office/drawing/2014/main" id="{A71AE03B-AEC9-4BC1-AC60-BEAE39F6AF85}"/>
                </a:ext>
              </a:extLst>
            </p:cNvPr>
            <p:cNvCxnSpPr/>
            <p:nvPr/>
          </p:nvCxnSpPr>
          <p:spPr>
            <a:xfrm>
              <a:off x="0" y="5876925"/>
              <a:ext cx="9144000" cy="0"/>
            </a:xfrm>
            <a:prstGeom prst="line">
              <a:avLst/>
            </a:prstGeom>
            <a:noFill/>
            <a:ln w="34925" cap="flat" cmpd="sng" algn="ctr">
              <a:solidFill>
                <a:srgbClr val="BEBE32"/>
              </a:solidFill>
              <a:prstDash val="solid"/>
            </a:ln>
            <a:effectLst/>
          </p:spPr>
        </p:cxnSp>
      </p:grpSp>
    </p:spTree>
    <p:extLst>
      <p:ext uri="{BB962C8B-B14F-4D97-AF65-F5344CB8AC3E}">
        <p14:creationId xmlns:p14="http://schemas.microsoft.com/office/powerpoint/2010/main" val="214515447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804828" y="935106"/>
            <a:ext cx="2943636" cy="4601217"/>
          </a:xfrm>
          <a:prstGeom prst="rect">
            <a:avLst/>
          </a:prstGeom>
        </p:spPr>
      </p:pic>
      <p:sp>
        <p:nvSpPr>
          <p:cNvPr id="3" name="Right Arrow 2"/>
          <p:cNvSpPr/>
          <p:nvPr/>
        </p:nvSpPr>
        <p:spPr>
          <a:xfrm flipH="1">
            <a:off x="5652120" y="4797152"/>
            <a:ext cx="1584176" cy="216024"/>
          </a:xfrm>
          <a:prstGeom prst="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4" name="Flowchart: Connector 3"/>
          <p:cNvSpPr/>
          <p:nvPr/>
        </p:nvSpPr>
        <p:spPr>
          <a:xfrm>
            <a:off x="7236296" y="4797152"/>
            <a:ext cx="216024" cy="216024"/>
          </a:xfrm>
          <a:prstGeom prst="flowChartConnector">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p:cNvSpPr txBox="1"/>
          <p:nvPr/>
        </p:nvSpPr>
        <p:spPr>
          <a:xfrm>
            <a:off x="229796" y="5472042"/>
            <a:ext cx="5575032" cy="400110"/>
          </a:xfrm>
          <a:prstGeom prst="rect">
            <a:avLst/>
          </a:prstGeom>
          <a:noFill/>
        </p:spPr>
        <p:txBody>
          <a:bodyPr wrap="square" rtlCol="0">
            <a:spAutoFit/>
          </a:bodyPr>
          <a:lstStyle/>
          <a:p>
            <a:r>
              <a:rPr lang="en-GB" sz="2000" b="1" dirty="0"/>
              <a:t>Illegal earthworks &amp; creation of an artificial beach</a:t>
            </a:r>
          </a:p>
        </p:txBody>
      </p:sp>
      <p:sp>
        <p:nvSpPr>
          <p:cNvPr id="14" name="TextBox 13"/>
          <p:cNvSpPr txBox="1"/>
          <p:nvPr/>
        </p:nvSpPr>
        <p:spPr>
          <a:xfrm>
            <a:off x="382195" y="332656"/>
            <a:ext cx="8391209" cy="400110"/>
          </a:xfrm>
          <a:prstGeom prst="rect">
            <a:avLst/>
          </a:prstGeom>
          <a:noFill/>
        </p:spPr>
        <p:txBody>
          <a:bodyPr wrap="square" rtlCol="0">
            <a:spAutoFit/>
          </a:bodyPr>
          <a:lstStyle/>
          <a:p>
            <a:r>
              <a:rPr lang="en-GB" sz="2000" b="1" dirty="0"/>
              <a:t> Sea Caves in </a:t>
            </a:r>
            <a:r>
              <a:rPr lang="en-GB" sz="2000" b="1" dirty="0" err="1"/>
              <a:t>Pegeia</a:t>
            </a:r>
            <a:r>
              <a:rPr lang="en-GB" sz="2000" b="1" dirty="0"/>
              <a:t> – Mediterranean Monk Seal Breeding and Resting Area</a:t>
            </a:r>
          </a:p>
        </p:txBody>
      </p:sp>
      <p:pic>
        <p:nvPicPr>
          <p:cNvPr id="6" name="Picture 5">
            <a:extLst>
              <a:ext uri="{FF2B5EF4-FFF2-40B4-BE49-F238E27FC236}">
                <a16:creationId xmlns:a16="http://schemas.microsoft.com/office/drawing/2014/main" id="{507F4A81-4CFA-4117-A84A-3B82B5E718D7}"/>
              </a:ext>
            </a:extLst>
          </p:cNvPr>
          <p:cNvPicPr>
            <a:picLocks noChangeAspect="1"/>
          </p:cNvPicPr>
          <p:nvPr/>
        </p:nvPicPr>
        <p:blipFill>
          <a:blip r:embed="rId3"/>
          <a:stretch>
            <a:fillRect/>
          </a:stretch>
        </p:blipFill>
        <p:spPr>
          <a:xfrm>
            <a:off x="648073" y="766300"/>
            <a:ext cx="3779912" cy="2342864"/>
          </a:xfrm>
          <a:prstGeom prst="rect">
            <a:avLst/>
          </a:prstGeom>
        </p:spPr>
      </p:pic>
      <p:pic>
        <p:nvPicPr>
          <p:cNvPr id="5" name="Picture 4">
            <a:extLst>
              <a:ext uri="{FF2B5EF4-FFF2-40B4-BE49-F238E27FC236}">
                <a16:creationId xmlns:a16="http://schemas.microsoft.com/office/drawing/2014/main" id="{35FDABE9-A6E4-4793-A13C-B9FF611A456F}"/>
              </a:ext>
            </a:extLst>
          </p:cNvPr>
          <p:cNvPicPr>
            <a:picLocks noChangeAspect="1"/>
          </p:cNvPicPr>
          <p:nvPr/>
        </p:nvPicPr>
        <p:blipFill>
          <a:blip r:embed="rId4"/>
          <a:stretch>
            <a:fillRect/>
          </a:stretch>
        </p:blipFill>
        <p:spPr>
          <a:xfrm>
            <a:off x="1979712" y="3114654"/>
            <a:ext cx="3528392" cy="2357388"/>
          </a:xfrm>
          <a:prstGeom prst="rect">
            <a:avLst/>
          </a:prstGeom>
        </p:spPr>
      </p:pic>
      <p:grpSp>
        <p:nvGrpSpPr>
          <p:cNvPr id="15" name="Group 14">
            <a:extLst>
              <a:ext uri="{FF2B5EF4-FFF2-40B4-BE49-F238E27FC236}">
                <a16:creationId xmlns:a16="http://schemas.microsoft.com/office/drawing/2014/main" id="{3C9042B3-4EDB-47B0-8883-5159D7DFFE33}"/>
              </a:ext>
            </a:extLst>
          </p:cNvPr>
          <p:cNvGrpSpPr/>
          <p:nvPr/>
        </p:nvGrpSpPr>
        <p:grpSpPr>
          <a:xfrm>
            <a:off x="0" y="5875200"/>
            <a:ext cx="9144000" cy="982800"/>
            <a:chOff x="0" y="5875200"/>
            <a:chExt cx="9144000" cy="982800"/>
          </a:xfrm>
        </p:grpSpPr>
        <p:sp>
          <p:nvSpPr>
            <p:cNvPr id="16" name="Rectangle 15">
              <a:extLst>
                <a:ext uri="{FF2B5EF4-FFF2-40B4-BE49-F238E27FC236}">
                  <a16:creationId xmlns:a16="http://schemas.microsoft.com/office/drawing/2014/main" id="{15B9ADA1-05D8-4E36-8087-2200852057E6}"/>
                </a:ext>
              </a:extLst>
            </p:cNvPr>
            <p:cNvSpPr/>
            <p:nvPr/>
          </p:nvSpPr>
          <p:spPr>
            <a:xfrm>
              <a:off x="0" y="5875200"/>
              <a:ext cx="9144000" cy="982800"/>
            </a:xfrm>
            <a:prstGeom prst="rect">
              <a:avLst/>
            </a:prstGeom>
            <a:solidFill>
              <a:srgbClr val="487628"/>
            </a:solidFill>
            <a:ln w="9525" cap="flat" cmpd="sng" algn="ctr">
              <a:no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FFFFFF"/>
                </a:solidFill>
                <a:effectLst/>
                <a:uLnTx/>
                <a:uFillTx/>
                <a:latin typeface="Myriad Pro" panose="020B0503030403020204" pitchFamily="34" charset="0"/>
                <a:ea typeface="+mn-ea"/>
                <a:cs typeface="+mn-cs"/>
              </a:endParaRPr>
            </a:p>
          </p:txBody>
        </p:sp>
        <p:pic>
          <p:nvPicPr>
            <p:cNvPr id="17" name="Picture 16">
              <a:extLst>
                <a:ext uri="{FF2B5EF4-FFF2-40B4-BE49-F238E27FC236}">
                  <a16:creationId xmlns:a16="http://schemas.microsoft.com/office/drawing/2014/main" id="{D3F0463B-F229-4DC8-9CD6-F865461DFE2A}"/>
                </a:ext>
              </a:extLst>
            </p:cNvPr>
            <p:cNvPicPr>
              <a:picLocks noChangeAspect="1"/>
            </p:cNvPicPr>
            <p:nvPr/>
          </p:nvPicPr>
          <p:blipFill>
            <a:blip r:embed="rId5"/>
            <a:stretch>
              <a:fillRect/>
            </a:stretch>
          </p:blipFill>
          <p:spPr>
            <a:xfrm>
              <a:off x="6778404" y="6020826"/>
              <a:ext cx="1573434" cy="564159"/>
            </a:xfrm>
            <a:prstGeom prst="rect">
              <a:avLst/>
            </a:prstGeom>
          </p:spPr>
        </p:pic>
        <p:cxnSp>
          <p:nvCxnSpPr>
            <p:cNvPr id="18" name="Straight Connector 17">
              <a:extLst>
                <a:ext uri="{FF2B5EF4-FFF2-40B4-BE49-F238E27FC236}">
                  <a16:creationId xmlns:a16="http://schemas.microsoft.com/office/drawing/2014/main" id="{58F4A0FA-F832-48B8-837C-E187D51C95FE}"/>
                </a:ext>
              </a:extLst>
            </p:cNvPr>
            <p:cNvCxnSpPr/>
            <p:nvPr/>
          </p:nvCxnSpPr>
          <p:spPr>
            <a:xfrm>
              <a:off x="0" y="5876925"/>
              <a:ext cx="9144000" cy="0"/>
            </a:xfrm>
            <a:prstGeom prst="line">
              <a:avLst/>
            </a:prstGeom>
            <a:noFill/>
            <a:ln w="34925" cap="flat" cmpd="sng" algn="ctr">
              <a:solidFill>
                <a:srgbClr val="BEBE32"/>
              </a:solidFill>
              <a:prstDash val="solid"/>
            </a:ln>
            <a:effectLst/>
          </p:spPr>
        </p:cxnSp>
      </p:grpSp>
    </p:spTree>
    <p:extLst>
      <p:ext uri="{BB962C8B-B14F-4D97-AF65-F5344CB8AC3E}">
        <p14:creationId xmlns:p14="http://schemas.microsoft.com/office/powerpoint/2010/main" val="58728687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804828" y="935106"/>
            <a:ext cx="2943636" cy="4601217"/>
          </a:xfrm>
          <a:prstGeom prst="rect">
            <a:avLst/>
          </a:prstGeom>
        </p:spPr>
      </p:pic>
      <p:sp>
        <p:nvSpPr>
          <p:cNvPr id="3" name="Right Arrow 2"/>
          <p:cNvSpPr/>
          <p:nvPr/>
        </p:nvSpPr>
        <p:spPr>
          <a:xfrm flipH="1">
            <a:off x="5792770" y="5121087"/>
            <a:ext cx="1584176" cy="216024"/>
          </a:xfrm>
          <a:prstGeom prst="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4" name="Flowchart: Connector 3"/>
          <p:cNvSpPr/>
          <p:nvPr/>
        </p:nvSpPr>
        <p:spPr>
          <a:xfrm>
            <a:off x="7452320" y="5085184"/>
            <a:ext cx="216024" cy="216024"/>
          </a:xfrm>
          <a:prstGeom prst="flowChartConnector">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p:cNvSpPr txBox="1"/>
          <p:nvPr/>
        </p:nvSpPr>
        <p:spPr>
          <a:xfrm>
            <a:off x="251520" y="5426166"/>
            <a:ext cx="6430436" cy="400110"/>
          </a:xfrm>
          <a:prstGeom prst="rect">
            <a:avLst/>
          </a:prstGeom>
          <a:noFill/>
        </p:spPr>
        <p:txBody>
          <a:bodyPr wrap="square" rtlCol="0">
            <a:spAutoFit/>
          </a:bodyPr>
          <a:lstStyle/>
          <a:p>
            <a:r>
              <a:rPr lang="en-GB" sz="2000" b="1" dirty="0"/>
              <a:t>Residential development above Monk Seal caves</a:t>
            </a:r>
          </a:p>
        </p:txBody>
      </p:sp>
      <p:sp>
        <p:nvSpPr>
          <p:cNvPr id="14" name="TextBox 13"/>
          <p:cNvSpPr txBox="1"/>
          <p:nvPr/>
        </p:nvSpPr>
        <p:spPr>
          <a:xfrm>
            <a:off x="382195" y="332656"/>
            <a:ext cx="8391209" cy="400110"/>
          </a:xfrm>
          <a:prstGeom prst="rect">
            <a:avLst/>
          </a:prstGeom>
          <a:noFill/>
        </p:spPr>
        <p:txBody>
          <a:bodyPr wrap="square" rtlCol="0">
            <a:spAutoFit/>
          </a:bodyPr>
          <a:lstStyle/>
          <a:p>
            <a:r>
              <a:rPr lang="en-GB" sz="2000" b="1" dirty="0"/>
              <a:t> Sea Caves in </a:t>
            </a:r>
            <a:r>
              <a:rPr lang="en-GB" sz="2000" b="1" dirty="0" err="1"/>
              <a:t>Pegeia</a:t>
            </a:r>
            <a:r>
              <a:rPr lang="en-GB" sz="2000" b="1" dirty="0"/>
              <a:t> – Mediterranean Monk Seal Breeding and Resting Area</a:t>
            </a:r>
          </a:p>
        </p:txBody>
      </p:sp>
      <p:pic>
        <p:nvPicPr>
          <p:cNvPr id="8" name="Picture 7">
            <a:extLst>
              <a:ext uri="{FF2B5EF4-FFF2-40B4-BE49-F238E27FC236}">
                <a16:creationId xmlns:a16="http://schemas.microsoft.com/office/drawing/2014/main" id="{767AA731-7EA7-4C39-A9D8-C39EB86A6844}"/>
              </a:ext>
            </a:extLst>
          </p:cNvPr>
          <p:cNvPicPr/>
          <p:nvPr/>
        </p:nvPicPr>
        <p:blipFill>
          <a:blip r:embed="rId3"/>
          <a:stretch>
            <a:fillRect/>
          </a:stretch>
        </p:blipFill>
        <p:spPr>
          <a:xfrm>
            <a:off x="539552" y="732766"/>
            <a:ext cx="3672408" cy="2336194"/>
          </a:xfrm>
          <a:prstGeom prst="rect">
            <a:avLst/>
          </a:prstGeom>
        </p:spPr>
      </p:pic>
      <p:pic>
        <p:nvPicPr>
          <p:cNvPr id="9" name="Picture 8" descr="_DSC1123">
            <a:extLst>
              <a:ext uri="{FF2B5EF4-FFF2-40B4-BE49-F238E27FC236}">
                <a16:creationId xmlns:a16="http://schemas.microsoft.com/office/drawing/2014/main" id="{636A61F1-20E4-4634-B5C4-BC7F68AA5262}"/>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2008707" y="3104964"/>
            <a:ext cx="3672408" cy="2336194"/>
          </a:xfrm>
          <a:prstGeom prst="rect">
            <a:avLst/>
          </a:prstGeom>
          <a:noFill/>
          <a:ln>
            <a:noFill/>
          </a:ln>
        </p:spPr>
      </p:pic>
      <p:grpSp>
        <p:nvGrpSpPr>
          <p:cNvPr id="16" name="Group 15">
            <a:extLst>
              <a:ext uri="{FF2B5EF4-FFF2-40B4-BE49-F238E27FC236}">
                <a16:creationId xmlns:a16="http://schemas.microsoft.com/office/drawing/2014/main" id="{45930932-70FA-4273-9C77-8CCCCF132092}"/>
              </a:ext>
            </a:extLst>
          </p:cNvPr>
          <p:cNvGrpSpPr/>
          <p:nvPr/>
        </p:nvGrpSpPr>
        <p:grpSpPr>
          <a:xfrm>
            <a:off x="0" y="5875200"/>
            <a:ext cx="9144000" cy="982800"/>
            <a:chOff x="0" y="5875200"/>
            <a:chExt cx="9144000" cy="982800"/>
          </a:xfrm>
        </p:grpSpPr>
        <p:sp>
          <p:nvSpPr>
            <p:cNvPr id="17" name="Rectangle 16">
              <a:extLst>
                <a:ext uri="{FF2B5EF4-FFF2-40B4-BE49-F238E27FC236}">
                  <a16:creationId xmlns:a16="http://schemas.microsoft.com/office/drawing/2014/main" id="{D89D7C17-40FC-4B41-A4D2-3F9921E402B9}"/>
                </a:ext>
              </a:extLst>
            </p:cNvPr>
            <p:cNvSpPr/>
            <p:nvPr/>
          </p:nvSpPr>
          <p:spPr>
            <a:xfrm>
              <a:off x="0" y="5875200"/>
              <a:ext cx="9144000" cy="982800"/>
            </a:xfrm>
            <a:prstGeom prst="rect">
              <a:avLst/>
            </a:prstGeom>
            <a:solidFill>
              <a:srgbClr val="487628"/>
            </a:solidFill>
            <a:ln w="9525" cap="flat" cmpd="sng" algn="ctr">
              <a:no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FFFFFF"/>
                </a:solidFill>
                <a:effectLst/>
                <a:uLnTx/>
                <a:uFillTx/>
                <a:latin typeface="Myriad Pro" panose="020B0503030403020204" pitchFamily="34" charset="0"/>
                <a:ea typeface="+mn-ea"/>
                <a:cs typeface="+mn-cs"/>
              </a:endParaRPr>
            </a:p>
          </p:txBody>
        </p:sp>
        <p:pic>
          <p:nvPicPr>
            <p:cNvPr id="18" name="Picture 17">
              <a:extLst>
                <a:ext uri="{FF2B5EF4-FFF2-40B4-BE49-F238E27FC236}">
                  <a16:creationId xmlns:a16="http://schemas.microsoft.com/office/drawing/2014/main" id="{8DA7DD20-B8F5-493F-9679-33481A4E8ECE}"/>
                </a:ext>
              </a:extLst>
            </p:cNvPr>
            <p:cNvPicPr>
              <a:picLocks noChangeAspect="1"/>
            </p:cNvPicPr>
            <p:nvPr/>
          </p:nvPicPr>
          <p:blipFill>
            <a:blip r:embed="rId5"/>
            <a:stretch>
              <a:fillRect/>
            </a:stretch>
          </p:blipFill>
          <p:spPr>
            <a:xfrm>
              <a:off x="6778404" y="6020826"/>
              <a:ext cx="1573434" cy="564159"/>
            </a:xfrm>
            <a:prstGeom prst="rect">
              <a:avLst/>
            </a:prstGeom>
          </p:spPr>
        </p:pic>
        <p:cxnSp>
          <p:nvCxnSpPr>
            <p:cNvPr id="19" name="Straight Connector 18">
              <a:extLst>
                <a:ext uri="{FF2B5EF4-FFF2-40B4-BE49-F238E27FC236}">
                  <a16:creationId xmlns:a16="http://schemas.microsoft.com/office/drawing/2014/main" id="{5EE66E2E-E294-4F27-A806-72452F6CCDBF}"/>
                </a:ext>
              </a:extLst>
            </p:cNvPr>
            <p:cNvCxnSpPr/>
            <p:nvPr/>
          </p:nvCxnSpPr>
          <p:spPr>
            <a:xfrm>
              <a:off x="0" y="5876925"/>
              <a:ext cx="9144000" cy="0"/>
            </a:xfrm>
            <a:prstGeom prst="line">
              <a:avLst/>
            </a:prstGeom>
            <a:noFill/>
            <a:ln w="34925" cap="flat" cmpd="sng" algn="ctr">
              <a:solidFill>
                <a:srgbClr val="BEBE32"/>
              </a:solidFill>
              <a:prstDash val="solid"/>
            </a:ln>
            <a:effectLst/>
          </p:spPr>
        </p:cxnSp>
      </p:grpSp>
    </p:spTree>
    <p:extLst>
      <p:ext uri="{BB962C8B-B14F-4D97-AF65-F5344CB8AC3E}">
        <p14:creationId xmlns:p14="http://schemas.microsoft.com/office/powerpoint/2010/main" val="125238159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AF92F1B0-FC57-4DA3-A485-2409648772F2}"/>
              </a:ext>
            </a:extLst>
          </p:cNvPr>
          <p:cNvGrpSpPr/>
          <p:nvPr/>
        </p:nvGrpSpPr>
        <p:grpSpPr>
          <a:xfrm>
            <a:off x="0" y="5875200"/>
            <a:ext cx="9144000" cy="982800"/>
            <a:chOff x="0" y="5875200"/>
            <a:chExt cx="9144000" cy="982800"/>
          </a:xfrm>
        </p:grpSpPr>
        <p:sp>
          <p:nvSpPr>
            <p:cNvPr id="10" name="Rectangle 9">
              <a:extLst>
                <a:ext uri="{FF2B5EF4-FFF2-40B4-BE49-F238E27FC236}">
                  <a16:creationId xmlns:a16="http://schemas.microsoft.com/office/drawing/2014/main" id="{60235E66-852F-4611-80FE-231EF84E5BF7}"/>
                </a:ext>
              </a:extLst>
            </p:cNvPr>
            <p:cNvSpPr/>
            <p:nvPr/>
          </p:nvSpPr>
          <p:spPr>
            <a:xfrm>
              <a:off x="0" y="5875200"/>
              <a:ext cx="9144000" cy="982800"/>
            </a:xfrm>
            <a:prstGeom prst="rect">
              <a:avLst/>
            </a:prstGeom>
            <a:solidFill>
              <a:srgbClr val="487628"/>
            </a:solidFill>
            <a:ln w="9525" cap="flat" cmpd="sng" algn="ctr">
              <a:no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FFFFFF"/>
                </a:solidFill>
                <a:effectLst/>
                <a:uLnTx/>
                <a:uFillTx/>
                <a:latin typeface="Myriad Pro" panose="020B0503030403020204" pitchFamily="34" charset="0"/>
                <a:ea typeface="+mn-ea"/>
                <a:cs typeface="+mn-cs"/>
              </a:endParaRPr>
            </a:p>
          </p:txBody>
        </p:sp>
        <p:pic>
          <p:nvPicPr>
            <p:cNvPr id="12" name="Picture 11">
              <a:extLst>
                <a:ext uri="{FF2B5EF4-FFF2-40B4-BE49-F238E27FC236}">
                  <a16:creationId xmlns:a16="http://schemas.microsoft.com/office/drawing/2014/main" id="{5C65A356-7293-4BEF-8596-C1C95416EE31}"/>
                </a:ext>
              </a:extLst>
            </p:cNvPr>
            <p:cNvPicPr>
              <a:picLocks noChangeAspect="1"/>
            </p:cNvPicPr>
            <p:nvPr/>
          </p:nvPicPr>
          <p:blipFill>
            <a:blip r:embed="rId2"/>
            <a:stretch>
              <a:fillRect/>
            </a:stretch>
          </p:blipFill>
          <p:spPr>
            <a:xfrm>
              <a:off x="6778404" y="6020826"/>
              <a:ext cx="1573434" cy="564159"/>
            </a:xfrm>
            <a:prstGeom prst="rect">
              <a:avLst/>
            </a:prstGeom>
          </p:spPr>
        </p:pic>
        <p:cxnSp>
          <p:nvCxnSpPr>
            <p:cNvPr id="14" name="Straight Connector 13">
              <a:extLst>
                <a:ext uri="{FF2B5EF4-FFF2-40B4-BE49-F238E27FC236}">
                  <a16:creationId xmlns:a16="http://schemas.microsoft.com/office/drawing/2014/main" id="{2DC4AA59-59C7-4E1C-B5F1-9CFD20118D84}"/>
                </a:ext>
              </a:extLst>
            </p:cNvPr>
            <p:cNvCxnSpPr/>
            <p:nvPr/>
          </p:nvCxnSpPr>
          <p:spPr>
            <a:xfrm>
              <a:off x="0" y="5876925"/>
              <a:ext cx="9144000" cy="0"/>
            </a:xfrm>
            <a:prstGeom prst="line">
              <a:avLst/>
            </a:prstGeom>
            <a:noFill/>
            <a:ln w="34925" cap="flat" cmpd="sng" algn="ctr">
              <a:solidFill>
                <a:srgbClr val="BEBE32"/>
              </a:solidFill>
              <a:prstDash val="solid"/>
            </a:ln>
            <a:effectLst/>
          </p:spPr>
        </p:cxnSp>
      </p:grpSp>
      <p:sp>
        <p:nvSpPr>
          <p:cNvPr id="15" name="TextBox 14">
            <a:extLst>
              <a:ext uri="{FF2B5EF4-FFF2-40B4-BE49-F238E27FC236}">
                <a16:creationId xmlns:a16="http://schemas.microsoft.com/office/drawing/2014/main" id="{C0049312-AB6D-4806-8202-9FDE68302C2B}"/>
              </a:ext>
            </a:extLst>
          </p:cNvPr>
          <p:cNvSpPr txBox="1"/>
          <p:nvPr/>
        </p:nvSpPr>
        <p:spPr>
          <a:xfrm>
            <a:off x="382195" y="332656"/>
            <a:ext cx="8391209" cy="400110"/>
          </a:xfrm>
          <a:prstGeom prst="rect">
            <a:avLst/>
          </a:prstGeom>
          <a:noFill/>
        </p:spPr>
        <p:txBody>
          <a:bodyPr wrap="square" rtlCol="0">
            <a:spAutoFit/>
          </a:bodyPr>
          <a:lstStyle/>
          <a:p>
            <a:pPr algn="ctr"/>
            <a:r>
              <a:rPr lang="en-GB" sz="2000" b="1" dirty="0"/>
              <a:t> </a:t>
            </a:r>
            <a:r>
              <a:rPr lang="en-GB" sz="2000" b="1" dirty="0" err="1"/>
              <a:t>Akamas</a:t>
            </a:r>
            <a:r>
              <a:rPr lang="en-GB" sz="2000" b="1" dirty="0"/>
              <a:t> Peninsula</a:t>
            </a:r>
          </a:p>
        </p:txBody>
      </p:sp>
      <p:sp>
        <p:nvSpPr>
          <p:cNvPr id="16" name="TextBox 15">
            <a:extLst>
              <a:ext uri="{FF2B5EF4-FFF2-40B4-BE49-F238E27FC236}">
                <a16:creationId xmlns:a16="http://schemas.microsoft.com/office/drawing/2014/main" id="{DA6B54DE-6549-4B3A-914F-EAF791B14913}"/>
              </a:ext>
            </a:extLst>
          </p:cNvPr>
          <p:cNvSpPr txBox="1"/>
          <p:nvPr/>
        </p:nvSpPr>
        <p:spPr>
          <a:xfrm>
            <a:off x="251519" y="5426166"/>
            <a:ext cx="8391209" cy="400110"/>
          </a:xfrm>
          <a:prstGeom prst="rect">
            <a:avLst/>
          </a:prstGeom>
          <a:noFill/>
        </p:spPr>
        <p:txBody>
          <a:bodyPr wrap="square" rtlCol="0">
            <a:spAutoFit/>
          </a:bodyPr>
          <a:lstStyle/>
          <a:p>
            <a:r>
              <a:rPr lang="en-GB" sz="2000" b="1" dirty="0"/>
              <a:t>Numerus malicious fires as a form of political pressure for land-use change  </a:t>
            </a:r>
          </a:p>
        </p:txBody>
      </p:sp>
      <p:pic>
        <p:nvPicPr>
          <p:cNvPr id="6" name="Picture 5" descr="A tree on a dry grass field&#10;&#10;Description automatically generated">
            <a:extLst>
              <a:ext uri="{FF2B5EF4-FFF2-40B4-BE49-F238E27FC236}">
                <a16:creationId xmlns:a16="http://schemas.microsoft.com/office/drawing/2014/main" id="{8A84CA6D-CCA0-4AD3-9E93-ED9E64F4741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770293" y="821720"/>
            <a:ext cx="2609517" cy="2226222"/>
          </a:xfrm>
          <a:prstGeom prst="rect">
            <a:avLst/>
          </a:prstGeom>
        </p:spPr>
      </p:pic>
      <p:pic>
        <p:nvPicPr>
          <p:cNvPr id="17" name="Picture 16" descr="A close up of a tree&#10;&#10;Description automatically generated">
            <a:extLst>
              <a:ext uri="{FF2B5EF4-FFF2-40B4-BE49-F238E27FC236}">
                <a16:creationId xmlns:a16="http://schemas.microsoft.com/office/drawing/2014/main" id="{CA646D82-2868-4223-B51E-C5BAEEF719E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427984" y="3136893"/>
            <a:ext cx="3978439" cy="2254935"/>
          </a:xfrm>
          <a:prstGeom prst="rect">
            <a:avLst/>
          </a:prstGeom>
        </p:spPr>
      </p:pic>
      <p:pic>
        <p:nvPicPr>
          <p:cNvPr id="19" name="Picture 18" descr="A tree in a forest&#10;&#10;Description automatically generated">
            <a:extLst>
              <a:ext uri="{FF2B5EF4-FFF2-40B4-BE49-F238E27FC236}">
                <a16:creationId xmlns:a16="http://schemas.microsoft.com/office/drawing/2014/main" id="{43AF3BDC-7267-44C6-9DBC-02D4D9B0F1B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5481" y="821719"/>
            <a:ext cx="3531130" cy="4214614"/>
          </a:xfrm>
          <a:prstGeom prst="rect">
            <a:avLst/>
          </a:prstGeom>
        </p:spPr>
      </p:pic>
      <p:pic>
        <p:nvPicPr>
          <p:cNvPr id="21" name="Picture 20" descr="A picture containing outdoor, grass, standing, small&#10;&#10;Description automatically generated">
            <a:extLst>
              <a:ext uri="{FF2B5EF4-FFF2-40B4-BE49-F238E27FC236}">
                <a16:creationId xmlns:a16="http://schemas.microsoft.com/office/drawing/2014/main" id="{4B1D6B99-77F2-41E8-9D99-F955BF23056A}"/>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516216" y="821718"/>
            <a:ext cx="2537275" cy="2226223"/>
          </a:xfrm>
          <a:prstGeom prst="rect">
            <a:avLst/>
          </a:prstGeom>
        </p:spPr>
      </p:pic>
    </p:spTree>
    <p:extLst>
      <p:ext uri="{BB962C8B-B14F-4D97-AF65-F5344CB8AC3E}">
        <p14:creationId xmlns:p14="http://schemas.microsoft.com/office/powerpoint/2010/main" val="337161782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b="1" dirty="0"/>
              <a:t>Akamas Natura 2000 site</a:t>
            </a:r>
            <a:br>
              <a:rPr lang="el-GR" sz="3200" b="1" dirty="0"/>
            </a:br>
            <a:r>
              <a:rPr lang="en-US" sz="3200" b="1" u="sng" dirty="0"/>
              <a:t>What do we want to see?</a:t>
            </a:r>
            <a:endParaRPr lang="en-US" sz="3200" u="sng" dirty="0"/>
          </a:p>
        </p:txBody>
      </p:sp>
      <p:sp>
        <p:nvSpPr>
          <p:cNvPr id="3" name="Content Placeholder 2"/>
          <p:cNvSpPr>
            <a:spLocks noGrp="1"/>
          </p:cNvSpPr>
          <p:nvPr>
            <p:ph idx="1"/>
          </p:nvPr>
        </p:nvSpPr>
        <p:spPr/>
        <p:txBody>
          <a:bodyPr>
            <a:normAutofit/>
          </a:bodyPr>
          <a:lstStyle/>
          <a:p>
            <a:r>
              <a:rPr lang="en-US" sz="2700" dirty="0"/>
              <a:t>Expansion of Natura 2000 boundaries </a:t>
            </a:r>
          </a:p>
          <a:p>
            <a:r>
              <a:rPr lang="en-US" sz="2700" dirty="0"/>
              <a:t>Establishment of legally binding measures, based on the Management Plans</a:t>
            </a:r>
          </a:p>
          <a:p>
            <a:r>
              <a:rPr lang="en-US" sz="2700" dirty="0"/>
              <a:t>Allocation of funding for the implementation of Management Plans and effective patrolling</a:t>
            </a:r>
          </a:p>
          <a:p>
            <a:r>
              <a:rPr lang="en-US" sz="2700" dirty="0"/>
              <a:t>Prohibition of infrastructure (</a:t>
            </a:r>
            <a:r>
              <a:rPr lang="en-GB" sz="2700" dirty="0"/>
              <a:t>overnight stay and dining) </a:t>
            </a:r>
            <a:r>
              <a:rPr lang="en-US" sz="2700" dirty="0"/>
              <a:t>outside of the existing </a:t>
            </a:r>
            <a:r>
              <a:rPr lang="en-GB" sz="2700" dirty="0"/>
              <a:t>designated development limits of Akamas villages in any future plans</a:t>
            </a:r>
            <a:endParaRPr lang="en-US" sz="2000" dirty="0"/>
          </a:p>
          <a:p>
            <a:endParaRPr lang="en-US" dirty="0"/>
          </a:p>
        </p:txBody>
      </p:sp>
      <p:grpSp>
        <p:nvGrpSpPr>
          <p:cNvPr id="4" name="Group 3">
            <a:extLst>
              <a:ext uri="{FF2B5EF4-FFF2-40B4-BE49-F238E27FC236}">
                <a16:creationId xmlns:a16="http://schemas.microsoft.com/office/drawing/2014/main" id="{F889FF89-CF55-4548-A093-A9BD871C4DCB}"/>
              </a:ext>
            </a:extLst>
          </p:cNvPr>
          <p:cNvGrpSpPr/>
          <p:nvPr/>
        </p:nvGrpSpPr>
        <p:grpSpPr>
          <a:xfrm>
            <a:off x="0" y="5875200"/>
            <a:ext cx="9144000" cy="982800"/>
            <a:chOff x="0" y="5875200"/>
            <a:chExt cx="9144000" cy="982800"/>
          </a:xfrm>
        </p:grpSpPr>
        <p:sp>
          <p:nvSpPr>
            <p:cNvPr id="5" name="Rectangle 4">
              <a:extLst>
                <a:ext uri="{FF2B5EF4-FFF2-40B4-BE49-F238E27FC236}">
                  <a16:creationId xmlns:a16="http://schemas.microsoft.com/office/drawing/2014/main" id="{EE59CE8B-F535-4628-B8B5-0D5F03123398}"/>
                </a:ext>
              </a:extLst>
            </p:cNvPr>
            <p:cNvSpPr/>
            <p:nvPr/>
          </p:nvSpPr>
          <p:spPr>
            <a:xfrm>
              <a:off x="0" y="5875200"/>
              <a:ext cx="9144000" cy="982800"/>
            </a:xfrm>
            <a:prstGeom prst="rect">
              <a:avLst/>
            </a:prstGeom>
            <a:solidFill>
              <a:srgbClr val="487628"/>
            </a:solidFill>
            <a:ln w="9525" cap="flat" cmpd="sng" algn="ctr">
              <a:no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FFFFFF"/>
                </a:solidFill>
                <a:effectLst/>
                <a:uLnTx/>
                <a:uFillTx/>
                <a:latin typeface="Myriad Pro" panose="020B0503030403020204" pitchFamily="34" charset="0"/>
                <a:ea typeface="+mn-ea"/>
                <a:cs typeface="+mn-cs"/>
              </a:endParaRPr>
            </a:p>
          </p:txBody>
        </p:sp>
        <p:pic>
          <p:nvPicPr>
            <p:cNvPr id="6" name="Picture 5">
              <a:extLst>
                <a:ext uri="{FF2B5EF4-FFF2-40B4-BE49-F238E27FC236}">
                  <a16:creationId xmlns:a16="http://schemas.microsoft.com/office/drawing/2014/main" id="{3778D1EF-8DD6-4857-B2DE-DAF352138CD3}"/>
                </a:ext>
              </a:extLst>
            </p:cNvPr>
            <p:cNvPicPr>
              <a:picLocks noChangeAspect="1"/>
            </p:cNvPicPr>
            <p:nvPr/>
          </p:nvPicPr>
          <p:blipFill>
            <a:blip r:embed="rId2"/>
            <a:stretch>
              <a:fillRect/>
            </a:stretch>
          </p:blipFill>
          <p:spPr>
            <a:xfrm>
              <a:off x="6778404" y="6020826"/>
              <a:ext cx="1573434" cy="564159"/>
            </a:xfrm>
            <a:prstGeom prst="rect">
              <a:avLst/>
            </a:prstGeom>
          </p:spPr>
        </p:pic>
        <p:cxnSp>
          <p:nvCxnSpPr>
            <p:cNvPr id="7" name="Straight Connector 6">
              <a:extLst>
                <a:ext uri="{FF2B5EF4-FFF2-40B4-BE49-F238E27FC236}">
                  <a16:creationId xmlns:a16="http://schemas.microsoft.com/office/drawing/2014/main" id="{F92B9986-178C-4E3A-B30C-204C3D28C1D5}"/>
                </a:ext>
              </a:extLst>
            </p:cNvPr>
            <p:cNvCxnSpPr/>
            <p:nvPr/>
          </p:nvCxnSpPr>
          <p:spPr>
            <a:xfrm>
              <a:off x="0" y="5876925"/>
              <a:ext cx="9144000" cy="0"/>
            </a:xfrm>
            <a:prstGeom prst="line">
              <a:avLst/>
            </a:prstGeom>
            <a:noFill/>
            <a:ln w="34925" cap="flat" cmpd="sng" algn="ctr">
              <a:solidFill>
                <a:srgbClr val="BEBE32"/>
              </a:solidFill>
              <a:prstDash val="solid"/>
            </a:ln>
            <a:effectLst/>
          </p:spPr>
        </p:cxnSp>
      </p:grpSp>
    </p:spTree>
    <p:extLst>
      <p:ext uri="{BB962C8B-B14F-4D97-AF65-F5344CB8AC3E}">
        <p14:creationId xmlns:p14="http://schemas.microsoft.com/office/powerpoint/2010/main" val="328415154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326957" y="969528"/>
            <a:ext cx="7817043" cy="4727012"/>
          </a:xfrm>
        </p:spPr>
      </p:pic>
      <p:sp>
        <p:nvSpPr>
          <p:cNvPr id="2" name="Title 1"/>
          <p:cNvSpPr>
            <a:spLocks noGrp="1"/>
          </p:cNvSpPr>
          <p:nvPr>
            <p:ph type="title"/>
          </p:nvPr>
        </p:nvSpPr>
        <p:spPr>
          <a:xfrm>
            <a:off x="285720" y="188640"/>
            <a:ext cx="8411424" cy="1143000"/>
          </a:xfrm>
        </p:spPr>
        <p:txBody>
          <a:bodyPr>
            <a:normAutofit/>
          </a:bodyPr>
          <a:lstStyle/>
          <a:p>
            <a:r>
              <a:rPr lang="en-US" sz="3600" b="1" dirty="0">
                <a:latin typeface="Myriad Pro" panose="020B0503030403020204" pitchFamily="34" charset="0"/>
              </a:rPr>
              <a:t>Polis-</a:t>
            </a:r>
            <a:r>
              <a:rPr lang="en-US" sz="3600" b="1" dirty="0" err="1">
                <a:latin typeface="Myriad Pro" panose="020B0503030403020204" pitchFamily="34" charset="0"/>
              </a:rPr>
              <a:t>Gialia</a:t>
            </a:r>
            <a:r>
              <a:rPr lang="en-US" sz="3600" b="1" dirty="0">
                <a:latin typeface="Myriad Pro" panose="020B0503030403020204" pitchFamily="34" charset="0"/>
              </a:rPr>
              <a:t> Natura 2000 site</a:t>
            </a:r>
            <a:endParaRPr lang="el-GR" sz="3600" b="1" dirty="0">
              <a:latin typeface="Myriad Pro" panose="020B0503030403020204" pitchFamily="34" charset="0"/>
            </a:endParaRPr>
          </a:p>
        </p:txBody>
      </p:sp>
      <p:sp>
        <p:nvSpPr>
          <p:cNvPr id="9" name="Line Callout 1 8"/>
          <p:cNvSpPr/>
          <p:nvPr/>
        </p:nvSpPr>
        <p:spPr>
          <a:xfrm flipH="1">
            <a:off x="102821" y="2982017"/>
            <a:ext cx="1224136" cy="444806"/>
          </a:xfrm>
          <a:prstGeom prst="borderCallout1">
            <a:avLst>
              <a:gd name="adj1" fmla="val 18750"/>
              <a:gd name="adj2" fmla="val -8333"/>
              <a:gd name="adj3" fmla="val 130910"/>
              <a:gd name="adj4" fmla="val -29414"/>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Akamas</a:t>
            </a:r>
          </a:p>
        </p:txBody>
      </p:sp>
      <p:sp>
        <p:nvSpPr>
          <p:cNvPr id="11" name="Line Callout 1 10"/>
          <p:cNvSpPr/>
          <p:nvPr/>
        </p:nvSpPr>
        <p:spPr>
          <a:xfrm flipH="1">
            <a:off x="2127483" y="2029016"/>
            <a:ext cx="1224136" cy="444806"/>
          </a:xfrm>
          <a:prstGeom prst="borderCallout1">
            <a:avLst>
              <a:gd name="adj1" fmla="val 113866"/>
              <a:gd name="adj2" fmla="val 31803"/>
              <a:gd name="adj3" fmla="val 330346"/>
              <a:gd name="adj4" fmla="val 7873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Polis-</a:t>
            </a:r>
            <a:r>
              <a:rPr lang="en-US" dirty="0" err="1"/>
              <a:t>Gialia</a:t>
            </a:r>
            <a:endParaRPr lang="en-US" dirty="0"/>
          </a:p>
        </p:txBody>
      </p:sp>
      <p:sp>
        <p:nvSpPr>
          <p:cNvPr id="3" name="Rectangle 2"/>
          <p:cNvSpPr/>
          <p:nvPr/>
        </p:nvSpPr>
        <p:spPr>
          <a:xfrm>
            <a:off x="2083316" y="1833624"/>
            <a:ext cx="1412319" cy="2016224"/>
          </a:xfrm>
          <a:prstGeom prst="rect">
            <a:avLst/>
          </a:prstGeom>
          <a:noFill/>
          <a:ln>
            <a:solidFill>
              <a:srgbClr val="FF0000"/>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grpSp>
        <p:nvGrpSpPr>
          <p:cNvPr id="7" name="Group 6">
            <a:extLst>
              <a:ext uri="{FF2B5EF4-FFF2-40B4-BE49-F238E27FC236}">
                <a16:creationId xmlns:a16="http://schemas.microsoft.com/office/drawing/2014/main" id="{5FA0E21F-06EE-4423-892E-87AD61800816}"/>
              </a:ext>
            </a:extLst>
          </p:cNvPr>
          <p:cNvGrpSpPr/>
          <p:nvPr/>
        </p:nvGrpSpPr>
        <p:grpSpPr>
          <a:xfrm>
            <a:off x="0" y="5875200"/>
            <a:ext cx="9144000" cy="982800"/>
            <a:chOff x="0" y="5875200"/>
            <a:chExt cx="9144000" cy="982800"/>
          </a:xfrm>
        </p:grpSpPr>
        <p:sp>
          <p:nvSpPr>
            <p:cNvPr id="8" name="Rectangle 7">
              <a:extLst>
                <a:ext uri="{FF2B5EF4-FFF2-40B4-BE49-F238E27FC236}">
                  <a16:creationId xmlns:a16="http://schemas.microsoft.com/office/drawing/2014/main" id="{664F531F-E298-454C-B970-57B9CA2938E5}"/>
                </a:ext>
              </a:extLst>
            </p:cNvPr>
            <p:cNvSpPr/>
            <p:nvPr/>
          </p:nvSpPr>
          <p:spPr>
            <a:xfrm>
              <a:off x="0" y="5875200"/>
              <a:ext cx="9144000" cy="982800"/>
            </a:xfrm>
            <a:prstGeom prst="rect">
              <a:avLst/>
            </a:prstGeom>
            <a:solidFill>
              <a:srgbClr val="487628"/>
            </a:solidFill>
            <a:ln w="9525" cap="flat" cmpd="sng" algn="ctr">
              <a:no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FFFFFF"/>
                </a:solidFill>
                <a:effectLst/>
                <a:uLnTx/>
                <a:uFillTx/>
                <a:latin typeface="Myriad Pro" panose="020B0503030403020204" pitchFamily="34" charset="0"/>
                <a:ea typeface="+mn-ea"/>
                <a:cs typeface="+mn-cs"/>
              </a:endParaRPr>
            </a:p>
          </p:txBody>
        </p:sp>
        <p:pic>
          <p:nvPicPr>
            <p:cNvPr id="10" name="Picture 9">
              <a:extLst>
                <a:ext uri="{FF2B5EF4-FFF2-40B4-BE49-F238E27FC236}">
                  <a16:creationId xmlns:a16="http://schemas.microsoft.com/office/drawing/2014/main" id="{3491F355-3557-400F-8293-CCBBD7E79D7F}"/>
                </a:ext>
              </a:extLst>
            </p:cNvPr>
            <p:cNvPicPr>
              <a:picLocks noChangeAspect="1"/>
            </p:cNvPicPr>
            <p:nvPr/>
          </p:nvPicPr>
          <p:blipFill>
            <a:blip r:embed="rId3"/>
            <a:stretch>
              <a:fillRect/>
            </a:stretch>
          </p:blipFill>
          <p:spPr>
            <a:xfrm>
              <a:off x="6778404" y="6020826"/>
              <a:ext cx="1573434" cy="564159"/>
            </a:xfrm>
            <a:prstGeom prst="rect">
              <a:avLst/>
            </a:prstGeom>
          </p:spPr>
        </p:pic>
        <p:cxnSp>
          <p:nvCxnSpPr>
            <p:cNvPr id="12" name="Straight Connector 11">
              <a:extLst>
                <a:ext uri="{FF2B5EF4-FFF2-40B4-BE49-F238E27FC236}">
                  <a16:creationId xmlns:a16="http://schemas.microsoft.com/office/drawing/2014/main" id="{0592962F-16D1-4FDA-940F-DADDD1246F96}"/>
                </a:ext>
              </a:extLst>
            </p:cNvPr>
            <p:cNvCxnSpPr/>
            <p:nvPr/>
          </p:nvCxnSpPr>
          <p:spPr>
            <a:xfrm>
              <a:off x="0" y="5876925"/>
              <a:ext cx="9144000" cy="0"/>
            </a:xfrm>
            <a:prstGeom prst="line">
              <a:avLst/>
            </a:prstGeom>
            <a:noFill/>
            <a:ln w="34925" cap="flat" cmpd="sng" algn="ctr">
              <a:solidFill>
                <a:srgbClr val="BEBE32"/>
              </a:solidFill>
              <a:prstDash val="solid"/>
            </a:ln>
            <a:effectLst/>
          </p:spPr>
        </p:cxnSp>
      </p:grpSp>
    </p:spTree>
    <p:extLst>
      <p:ext uri="{BB962C8B-B14F-4D97-AF65-F5344CB8AC3E}">
        <p14:creationId xmlns:p14="http://schemas.microsoft.com/office/powerpoint/2010/main" val="186065718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5720" y="188640"/>
            <a:ext cx="8411424" cy="1143000"/>
          </a:xfrm>
        </p:spPr>
        <p:txBody>
          <a:bodyPr>
            <a:normAutofit fontScale="90000"/>
          </a:bodyPr>
          <a:lstStyle/>
          <a:p>
            <a:r>
              <a:rPr lang="en-US" sz="3600" b="1" dirty="0">
                <a:latin typeface="Myriad Pro" panose="020B0503030403020204" pitchFamily="34" charset="0"/>
              </a:rPr>
              <a:t>Polis-Gialia Natura 2000 site</a:t>
            </a:r>
            <a:br>
              <a:rPr lang="en-US" sz="3600" b="1" dirty="0">
                <a:latin typeface="Myriad Pro" panose="020B0503030403020204" pitchFamily="34" charset="0"/>
              </a:rPr>
            </a:br>
            <a:r>
              <a:rPr lang="en-US" sz="3100" b="1" dirty="0">
                <a:latin typeface="Myriad Pro" panose="020B0503030403020204" pitchFamily="34" charset="0"/>
              </a:rPr>
              <a:t>An imminent threat to a</a:t>
            </a:r>
            <a:r>
              <a:rPr lang="en-GB" sz="3100" b="1" dirty="0">
                <a:latin typeface="Myriad Pro" panose="020B0503030403020204" pitchFamily="34" charset="0"/>
              </a:rPr>
              <a:t> major nesting site for Loggerhead Turtles</a:t>
            </a:r>
            <a:endParaRPr lang="el-GR" sz="3100" b="1" dirty="0">
              <a:latin typeface="Myriad Pro" panose="020B0503030403020204" pitchFamily="34" charset="0"/>
            </a:endParaRPr>
          </a:p>
        </p:txBody>
      </p:sp>
      <p:pic>
        <p:nvPicPr>
          <p:cNvPr id="12" name="Picture 2"/>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264543" y="1485446"/>
            <a:ext cx="2307578" cy="14422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3" name="Picture 3"/>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264543" y="2999514"/>
            <a:ext cx="2304257" cy="14356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4" name="Picture 4"/>
          <p:cNvPicPr>
            <a:picLocks noChangeAspect="1" noChangeArrowheads="1"/>
          </p:cNvPicPr>
          <p:nvPr/>
        </p:nvPicPr>
        <p:blipFill>
          <a:blip r:embed="rId4" cstate="email">
            <a:extLst>
              <a:ext uri="{28A0092B-C50C-407E-A947-70E740481C1C}">
                <a14:useLocalDpi xmlns:a14="http://schemas.microsoft.com/office/drawing/2010/main" val="0"/>
              </a:ext>
            </a:extLst>
          </a:blip>
          <a:srcRect/>
          <a:stretch>
            <a:fillRect/>
          </a:stretch>
        </p:blipFill>
        <p:spPr bwMode="auto">
          <a:xfrm>
            <a:off x="264543" y="4505094"/>
            <a:ext cx="2304257" cy="13701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3" name="Group 2">
            <a:extLst>
              <a:ext uri="{FF2B5EF4-FFF2-40B4-BE49-F238E27FC236}">
                <a16:creationId xmlns:a16="http://schemas.microsoft.com/office/drawing/2014/main" id="{F09FBF4D-AEC1-4BD9-AEF0-6539516D9C39}"/>
              </a:ext>
            </a:extLst>
          </p:cNvPr>
          <p:cNvGrpSpPr/>
          <p:nvPr/>
        </p:nvGrpSpPr>
        <p:grpSpPr>
          <a:xfrm>
            <a:off x="3491880" y="1440605"/>
            <a:ext cx="5652120" cy="4364659"/>
            <a:chOff x="3491880" y="1440605"/>
            <a:chExt cx="5652120" cy="5433892"/>
          </a:xfrm>
        </p:grpSpPr>
        <p:pic>
          <p:nvPicPr>
            <p:cNvPr id="8" name="Picture 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491880" y="1440605"/>
              <a:ext cx="5652120" cy="5433892"/>
            </a:xfrm>
            <a:prstGeom prst="rect">
              <a:avLst/>
            </a:prstGeom>
          </p:spPr>
        </p:pic>
        <p:sp>
          <p:nvSpPr>
            <p:cNvPr id="19" name="Line Callout 2 18"/>
            <p:cNvSpPr/>
            <p:nvPr/>
          </p:nvSpPr>
          <p:spPr>
            <a:xfrm>
              <a:off x="6948264" y="3933056"/>
              <a:ext cx="1820888" cy="1127645"/>
            </a:xfrm>
            <a:prstGeom prst="borderCallout2">
              <a:avLst>
                <a:gd name="adj1" fmla="val 18750"/>
                <a:gd name="adj2" fmla="val -327"/>
                <a:gd name="adj3" fmla="val 18750"/>
                <a:gd name="adj4" fmla="val -16667"/>
                <a:gd name="adj5" fmla="val 112500"/>
                <a:gd name="adj6" fmla="val -46667"/>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US" dirty="0"/>
                <a:t>Limni Bay Resort: Licensed Golf Complex</a:t>
              </a:r>
            </a:p>
          </p:txBody>
        </p:sp>
      </p:grpSp>
      <p:grpSp>
        <p:nvGrpSpPr>
          <p:cNvPr id="9" name="Group 8">
            <a:extLst>
              <a:ext uri="{FF2B5EF4-FFF2-40B4-BE49-F238E27FC236}">
                <a16:creationId xmlns:a16="http://schemas.microsoft.com/office/drawing/2014/main" id="{22A0790C-9D7D-4F68-B3A7-951545C9875E}"/>
              </a:ext>
            </a:extLst>
          </p:cNvPr>
          <p:cNvGrpSpPr/>
          <p:nvPr/>
        </p:nvGrpSpPr>
        <p:grpSpPr>
          <a:xfrm>
            <a:off x="0" y="5875200"/>
            <a:ext cx="9144000" cy="982800"/>
            <a:chOff x="0" y="5875200"/>
            <a:chExt cx="9144000" cy="982800"/>
          </a:xfrm>
        </p:grpSpPr>
        <p:sp>
          <p:nvSpPr>
            <p:cNvPr id="10" name="Rectangle 9">
              <a:extLst>
                <a:ext uri="{FF2B5EF4-FFF2-40B4-BE49-F238E27FC236}">
                  <a16:creationId xmlns:a16="http://schemas.microsoft.com/office/drawing/2014/main" id="{3DB0989D-A8AB-4C99-B8A5-54D9C7758CE0}"/>
                </a:ext>
              </a:extLst>
            </p:cNvPr>
            <p:cNvSpPr/>
            <p:nvPr/>
          </p:nvSpPr>
          <p:spPr>
            <a:xfrm>
              <a:off x="0" y="5875200"/>
              <a:ext cx="9144000" cy="982800"/>
            </a:xfrm>
            <a:prstGeom prst="rect">
              <a:avLst/>
            </a:prstGeom>
            <a:solidFill>
              <a:srgbClr val="487628"/>
            </a:solidFill>
            <a:ln w="9525" cap="flat" cmpd="sng" algn="ctr">
              <a:no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FFFFFF"/>
                </a:solidFill>
                <a:effectLst/>
                <a:uLnTx/>
                <a:uFillTx/>
                <a:latin typeface="Myriad Pro" panose="020B0503030403020204" pitchFamily="34" charset="0"/>
                <a:ea typeface="+mn-ea"/>
                <a:cs typeface="+mn-cs"/>
              </a:endParaRPr>
            </a:p>
          </p:txBody>
        </p:sp>
        <p:pic>
          <p:nvPicPr>
            <p:cNvPr id="11" name="Picture 10">
              <a:extLst>
                <a:ext uri="{FF2B5EF4-FFF2-40B4-BE49-F238E27FC236}">
                  <a16:creationId xmlns:a16="http://schemas.microsoft.com/office/drawing/2014/main" id="{EAD53648-B6E4-4C37-B287-A1A4B80E12FE}"/>
                </a:ext>
              </a:extLst>
            </p:cNvPr>
            <p:cNvPicPr>
              <a:picLocks noChangeAspect="1"/>
            </p:cNvPicPr>
            <p:nvPr/>
          </p:nvPicPr>
          <p:blipFill>
            <a:blip r:embed="rId6"/>
            <a:stretch>
              <a:fillRect/>
            </a:stretch>
          </p:blipFill>
          <p:spPr>
            <a:xfrm>
              <a:off x="6778404" y="6020826"/>
              <a:ext cx="1573434" cy="564159"/>
            </a:xfrm>
            <a:prstGeom prst="rect">
              <a:avLst/>
            </a:prstGeom>
          </p:spPr>
        </p:pic>
        <p:cxnSp>
          <p:nvCxnSpPr>
            <p:cNvPr id="15" name="Straight Connector 14">
              <a:extLst>
                <a:ext uri="{FF2B5EF4-FFF2-40B4-BE49-F238E27FC236}">
                  <a16:creationId xmlns:a16="http://schemas.microsoft.com/office/drawing/2014/main" id="{9990A06D-0D4E-4985-AB0F-0861758275B5}"/>
                </a:ext>
              </a:extLst>
            </p:cNvPr>
            <p:cNvCxnSpPr/>
            <p:nvPr/>
          </p:nvCxnSpPr>
          <p:spPr>
            <a:xfrm>
              <a:off x="0" y="5876925"/>
              <a:ext cx="9144000" cy="0"/>
            </a:xfrm>
            <a:prstGeom prst="line">
              <a:avLst/>
            </a:prstGeom>
            <a:noFill/>
            <a:ln w="34925" cap="flat" cmpd="sng" algn="ctr">
              <a:solidFill>
                <a:srgbClr val="BEBE32"/>
              </a:solidFill>
              <a:prstDash val="solid"/>
            </a:ln>
            <a:effectLst/>
          </p:spPr>
        </p:cxnSp>
      </p:grpSp>
    </p:spTree>
    <p:extLst>
      <p:ext uri="{BB962C8B-B14F-4D97-AF65-F5344CB8AC3E}">
        <p14:creationId xmlns:p14="http://schemas.microsoft.com/office/powerpoint/2010/main" val="31302035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par>
                                <p:cTn id="8" presetID="10" presetClass="entr" presetSubtype="0" fill="hold" nodeType="with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fade">
                                      <p:cBhvr>
                                        <p:cTn id="10" dur="500"/>
                                        <p:tgtEl>
                                          <p:spTgt spid="13"/>
                                        </p:tgtEl>
                                      </p:cBhvr>
                                    </p:animEffect>
                                  </p:childTnLst>
                                </p:cTn>
                              </p:par>
                              <p:par>
                                <p:cTn id="11" presetID="10" presetClass="entr" presetSubtype="0" fill="hold" nodeType="withEffect">
                                  <p:stCondLst>
                                    <p:cond delay="0"/>
                                  </p:stCondLst>
                                  <p:childTnLst>
                                    <p:set>
                                      <p:cBhvr>
                                        <p:cTn id="12" dur="1" fill="hold">
                                          <p:stCondLst>
                                            <p:cond delay="0"/>
                                          </p:stCondLst>
                                        </p:cTn>
                                        <p:tgtEl>
                                          <p:spTgt spid="14"/>
                                        </p:tgtEl>
                                        <p:attrNameLst>
                                          <p:attrName>style.visibility</p:attrName>
                                        </p:attrNameLst>
                                      </p:cBhvr>
                                      <p:to>
                                        <p:strVal val="visible"/>
                                      </p:to>
                                    </p:set>
                                    <p:animEffect transition="in" filter="fade">
                                      <p:cBhvr>
                                        <p:cTn id="13"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326957" y="921478"/>
            <a:ext cx="7817043" cy="4727012"/>
          </a:xfrm>
        </p:spPr>
      </p:pic>
      <p:sp>
        <p:nvSpPr>
          <p:cNvPr id="2" name="Title 1"/>
          <p:cNvSpPr>
            <a:spLocks noGrp="1"/>
          </p:cNvSpPr>
          <p:nvPr>
            <p:ph type="title"/>
          </p:nvPr>
        </p:nvSpPr>
        <p:spPr>
          <a:xfrm>
            <a:off x="285720" y="188640"/>
            <a:ext cx="8411424" cy="1143000"/>
          </a:xfrm>
        </p:spPr>
        <p:txBody>
          <a:bodyPr>
            <a:normAutofit/>
          </a:bodyPr>
          <a:lstStyle/>
          <a:p>
            <a:r>
              <a:rPr lang="en-US" sz="3600" b="1" dirty="0">
                <a:latin typeface="Myriad Pro" panose="020B0503030403020204" pitchFamily="34" charset="0"/>
              </a:rPr>
              <a:t>Akamas Peninsula Natura 2000 site</a:t>
            </a:r>
            <a:endParaRPr lang="el-GR" sz="3600" b="1" dirty="0">
              <a:latin typeface="Myriad Pro" panose="020B0503030403020204" pitchFamily="34" charset="0"/>
            </a:endParaRPr>
          </a:p>
        </p:txBody>
      </p:sp>
      <p:sp>
        <p:nvSpPr>
          <p:cNvPr id="9" name="Line Callout 1 8"/>
          <p:cNvSpPr/>
          <p:nvPr/>
        </p:nvSpPr>
        <p:spPr>
          <a:xfrm flipH="1">
            <a:off x="194271" y="3395506"/>
            <a:ext cx="1224136" cy="444806"/>
          </a:xfrm>
          <a:prstGeom prst="borderCallout1">
            <a:avLst>
              <a:gd name="adj1" fmla="val 3853"/>
              <a:gd name="adj2" fmla="val 328"/>
              <a:gd name="adj3" fmla="val 148786"/>
              <a:gd name="adj4" fmla="val -31579"/>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Akamas</a:t>
            </a:r>
          </a:p>
        </p:txBody>
      </p:sp>
      <p:sp>
        <p:nvSpPr>
          <p:cNvPr id="11" name="Line Callout 1 10"/>
          <p:cNvSpPr/>
          <p:nvPr/>
        </p:nvSpPr>
        <p:spPr>
          <a:xfrm flipH="1">
            <a:off x="2051720" y="1977640"/>
            <a:ext cx="1224136" cy="444806"/>
          </a:xfrm>
          <a:prstGeom prst="borderCallout1">
            <a:avLst>
              <a:gd name="adj1" fmla="val 98970"/>
              <a:gd name="adj2" fmla="val 70776"/>
              <a:gd name="adj3" fmla="val 336305"/>
              <a:gd name="adj4" fmla="val 71023"/>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Polis-</a:t>
            </a:r>
            <a:r>
              <a:rPr lang="en-US" dirty="0" err="1"/>
              <a:t>Gialia</a:t>
            </a:r>
            <a:endParaRPr lang="en-US" dirty="0"/>
          </a:p>
        </p:txBody>
      </p:sp>
      <p:sp>
        <p:nvSpPr>
          <p:cNvPr id="3" name="Rectangle 2"/>
          <p:cNvSpPr/>
          <p:nvPr/>
        </p:nvSpPr>
        <p:spPr>
          <a:xfrm>
            <a:off x="145274" y="2780928"/>
            <a:ext cx="2050462" cy="1901833"/>
          </a:xfrm>
          <a:prstGeom prst="rect">
            <a:avLst/>
          </a:prstGeom>
          <a:noFill/>
          <a:ln>
            <a:solidFill>
              <a:srgbClr val="FF0000"/>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grpSp>
        <p:nvGrpSpPr>
          <p:cNvPr id="13" name="Group 12">
            <a:extLst>
              <a:ext uri="{FF2B5EF4-FFF2-40B4-BE49-F238E27FC236}">
                <a16:creationId xmlns:a16="http://schemas.microsoft.com/office/drawing/2014/main" id="{368AB651-A46E-4C4C-B01E-CD4E12756242}"/>
              </a:ext>
            </a:extLst>
          </p:cNvPr>
          <p:cNvGrpSpPr/>
          <p:nvPr/>
        </p:nvGrpSpPr>
        <p:grpSpPr>
          <a:xfrm>
            <a:off x="0" y="5875200"/>
            <a:ext cx="9144000" cy="982800"/>
            <a:chOff x="0" y="5875200"/>
            <a:chExt cx="9144000" cy="982800"/>
          </a:xfrm>
        </p:grpSpPr>
        <p:sp>
          <p:nvSpPr>
            <p:cNvPr id="14" name="Rectangle 13">
              <a:extLst>
                <a:ext uri="{FF2B5EF4-FFF2-40B4-BE49-F238E27FC236}">
                  <a16:creationId xmlns:a16="http://schemas.microsoft.com/office/drawing/2014/main" id="{BD56686A-AF55-48FE-B9AC-53E8E83A03AB}"/>
                </a:ext>
              </a:extLst>
            </p:cNvPr>
            <p:cNvSpPr/>
            <p:nvPr/>
          </p:nvSpPr>
          <p:spPr>
            <a:xfrm>
              <a:off x="0" y="5875200"/>
              <a:ext cx="9144000" cy="982800"/>
            </a:xfrm>
            <a:prstGeom prst="rect">
              <a:avLst/>
            </a:prstGeom>
            <a:solidFill>
              <a:srgbClr val="487628"/>
            </a:solidFill>
            <a:ln w="9525" cap="flat" cmpd="sng" algn="ctr">
              <a:no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FFFFFF"/>
                </a:solidFill>
                <a:effectLst/>
                <a:uLnTx/>
                <a:uFillTx/>
                <a:latin typeface="Myriad Pro" panose="020B0503030403020204" pitchFamily="34" charset="0"/>
                <a:ea typeface="+mn-ea"/>
                <a:cs typeface="+mn-cs"/>
              </a:endParaRPr>
            </a:p>
          </p:txBody>
        </p:sp>
        <p:pic>
          <p:nvPicPr>
            <p:cNvPr id="15" name="Picture 14">
              <a:extLst>
                <a:ext uri="{FF2B5EF4-FFF2-40B4-BE49-F238E27FC236}">
                  <a16:creationId xmlns:a16="http://schemas.microsoft.com/office/drawing/2014/main" id="{266A5883-EDE2-429B-A792-AA62E2506AC6}"/>
                </a:ext>
              </a:extLst>
            </p:cNvPr>
            <p:cNvPicPr>
              <a:picLocks noChangeAspect="1"/>
            </p:cNvPicPr>
            <p:nvPr/>
          </p:nvPicPr>
          <p:blipFill>
            <a:blip r:embed="rId3"/>
            <a:stretch>
              <a:fillRect/>
            </a:stretch>
          </p:blipFill>
          <p:spPr>
            <a:xfrm>
              <a:off x="6778404" y="6020826"/>
              <a:ext cx="1573434" cy="564159"/>
            </a:xfrm>
            <a:prstGeom prst="rect">
              <a:avLst/>
            </a:prstGeom>
          </p:spPr>
        </p:pic>
        <p:cxnSp>
          <p:nvCxnSpPr>
            <p:cNvPr id="16" name="Straight Connector 15">
              <a:extLst>
                <a:ext uri="{FF2B5EF4-FFF2-40B4-BE49-F238E27FC236}">
                  <a16:creationId xmlns:a16="http://schemas.microsoft.com/office/drawing/2014/main" id="{6FDBF50F-A349-4FE2-A902-A7BF2D297325}"/>
                </a:ext>
              </a:extLst>
            </p:cNvPr>
            <p:cNvCxnSpPr/>
            <p:nvPr/>
          </p:nvCxnSpPr>
          <p:spPr>
            <a:xfrm>
              <a:off x="0" y="5876925"/>
              <a:ext cx="9144000" cy="0"/>
            </a:xfrm>
            <a:prstGeom prst="line">
              <a:avLst/>
            </a:prstGeom>
            <a:noFill/>
            <a:ln w="34925" cap="flat" cmpd="sng" algn="ctr">
              <a:solidFill>
                <a:srgbClr val="BEBE32"/>
              </a:solidFill>
              <a:prstDash val="solid"/>
            </a:ln>
            <a:effectLst/>
          </p:spPr>
        </p:cxnSp>
      </p:grpSp>
    </p:spTree>
    <p:extLst>
      <p:ext uri="{BB962C8B-B14F-4D97-AF65-F5344CB8AC3E}">
        <p14:creationId xmlns:p14="http://schemas.microsoft.com/office/powerpoint/2010/main" val="97068501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116632"/>
            <a:ext cx="8229600" cy="1143000"/>
          </a:xfrm>
        </p:spPr>
        <p:txBody>
          <a:bodyPr>
            <a:normAutofit/>
          </a:bodyPr>
          <a:lstStyle/>
          <a:p>
            <a:r>
              <a:rPr lang="en-US" sz="3200" b="1" dirty="0">
                <a:latin typeface="Myriad Pro" panose="020B0503030403020204" pitchFamily="34" charset="0"/>
              </a:rPr>
              <a:t>Polis-</a:t>
            </a:r>
            <a:r>
              <a:rPr lang="en-US" sz="3200" b="1" dirty="0" err="1">
                <a:latin typeface="Myriad Pro" panose="020B0503030403020204" pitchFamily="34" charset="0"/>
              </a:rPr>
              <a:t>Gialia</a:t>
            </a:r>
            <a:r>
              <a:rPr lang="en-US" sz="3200" b="1" dirty="0">
                <a:latin typeface="Myriad Pro" panose="020B0503030403020204" pitchFamily="34" charset="0"/>
              </a:rPr>
              <a:t> Natura 2000 site</a:t>
            </a:r>
            <a:br>
              <a:rPr lang="en-US" sz="3200" b="1" dirty="0">
                <a:latin typeface="Myriad Pro" panose="020B0503030403020204" pitchFamily="34" charset="0"/>
              </a:rPr>
            </a:br>
            <a:r>
              <a:rPr lang="en-US" sz="3200" b="1" dirty="0">
                <a:latin typeface="Myriad Pro" panose="020B0503030403020204" pitchFamily="34" charset="0"/>
              </a:rPr>
              <a:t>What is its importance?</a:t>
            </a:r>
            <a:endParaRPr lang="el-GR" sz="3200" b="1" i="1" u="sng" dirty="0">
              <a:latin typeface="Myriad Pro" panose="020B0503030403020204" pitchFamily="34" charset="0"/>
            </a:endParaRPr>
          </a:p>
        </p:txBody>
      </p:sp>
      <p:sp>
        <p:nvSpPr>
          <p:cNvPr id="3" name="Content Placeholder 2"/>
          <p:cNvSpPr>
            <a:spLocks noGrp="1"/>
          </p:cNvSpPr>
          <p:nvPr>
            <p:ph idx="1"/>
          </p:nvPr>
        </p:nvSpPr>
        <p:spPr>
          <a:xfrm>
            <a:off x="467544" y="1259632"/>
            <a:ext cx="8229600" cy="4237931"/>
          </a:xfrm>
        </p:spPr>
        <p:txBody>
          <a:bodyPr>
            <a:normAutofit lnSpcReduction="10000"/>
          </a:bodyPr>
          <a:lstStyle/>
          <a:p>
            <a:r>
              <a:rPr lang="en-US" dirty="0">
                <a:latin typeface="Myriad Pro" panose="020B0503030403020204" pitchFamily="34" charset="0"/>
              </a:rPr>
              <a:t>Total Mediterranean nests 6000 p.a. </a:t>
            </a:r>
          </a:p>
          <a:p>
            <a:r>
              <a:rPr lang="en-US" dirty="0">
                <a:latin typeface="Myriad Pro" panose="020B0503030403020204" pitchFamily="34" charset="0"/>
              </a:rPr>
              <a:t>Total Cyprus nests 1000 p.a.</a:t>
            </a:r>
          </a:p>
          <a:p>
            <a:r>
              <a:rPr lang="en-US" dirty="0">
                <a:latin typeface="Myriad Pro" panose="020B0503030403020204" pitchFamily="34" charset="0"/>
              </a:rPr>
              <a:t>Total Polis-</a:t>
            </a:r>
            <a:r>
              <a:rPr lang="en-US" dirty="0" err="1">
                <a:latin typeface="Myriad Pro" panose="020B0503030403020204" pitchFamily="34" charset="0"/>
              </a:rPr>
              <a:t>Gialia</a:t>
            </a:r>
            <a:r>
              <a:rPr lang="en-US" dirty="0">
                <a:latin typeface="Myriad Pro" panose="020B0503030403020204" pitchFamily="34" charset="0"/>
              </a:rPr>
              <a:t> nests 550 p.a.</a:t>
            </a:r>
          </a:p>
          <a:p>
            <a:r>
              <a:rPr lang="en-US" dirty="0">
                <a:latin typeface="Myriad Pro" panose="020B0503030403020204" pitchFamily="34" charset="0"/>
              </a:rPr>
              <a:t>Total nests directly impacted by the proposed golf complex 200-250 p.a.                 </a:t>
            </a:r>
          </a:p>
          <a:p>
            <a:pPr marL="0" indent="0">
              <a:buNone/>
            </a:pPr>
            <a:endParaRPr lang="en-US" b="1" dirty="0">
              <a:latin typeface="Myriad Pro" panose="020B0503030403020204" pitchFamily="34" charset="0"/>
            </a:endParaRPr>
          </a:p>
          <a:p>
            <a:pPr marL="0" indent="0">
              <a:buNone/>
            </a:pPr>
            <a:r>
              <a:rPr lang="en-US" b="1" dirty="0">
                <a:latin typeface="Myriad Pro" panose="020B0503030403020204" pitchFamily="34" charset="0"/>
              </a:rPr>
              <a:t>25% of Total Cyprus Nests</a:t>
            </a:r>
          </a:p>
          <a:p>
            <a:pPr marL="0" indent="0">
              <a:buNone/>
            </a:pPr>
            <a:r>
              <a:rPr lang="en-US" b="1" dirty="0">
                <a:latin typeface="Myriad Pro" panose="020B0503030403020204" pitchFamily="34" charset="0"/>
              </a:rPr>
              <a:t>4.2% of Total Mediterranean Nests</a:t>
            </a:r>
            <a:endParaRPr lang="el-GR" b="1" dirty="0">
              <a:latin typeface="Myriad Pro" panose="020B0503030403020204" pitchFamily="34" charset="0"/>
            </a:endParaRPr>
          </a:p>
        </p:txBody>
      </p:sp>
      <p:pic>
        <p:nvPicPr>
          <p:cNvPr id="5122" name="Picture 2"/>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6660232" y="3905045"/>
            <a:ext cx="2386608" cy="15925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5" name="Group 4">
            <a:extLst>
              <a:ext uri="{FF2B5EF4-FFF2-40B4-BE49-F238E27FC236}">
                <a16:creationId xmlns:a16="http://schemas.microsoft.com/office/drawing/2014/main" id="{F73370A0-95B9-426E-822B-90EDFF2D0C60}"/>
              </a:ext>
            </a:extLst>
          </p:cNvPr>
          <p:cNvGrpSpPr/>
          <p:nvPr/>
        </p:nvGrpSpPr>
        <p:grpSpPr>
          <a:xfrm>
            <a:off x="0" y="5875200"/>
            <a:ext cx="9144000" cy="982800"/>
            <a:chOff x="0" y="5875200"/>
            <a:chExt cx="9144000" cy="982800"/>
          </a:xfrm>
        </p:grpSpPr>
        <p:sp>
          <p:nvSpPr>
            <p:cNvPr id="6" name="Rectangle 5">
              <a:extLst>
                <a:ext uri="{FF2B5EF4-FFF2-40B4-BE49-F238E27FC236}">
                  <a16:creationId xmlns:a16="http://schemas.microsoft.com/office/drawing/2014/main" id="{E7F0A6AA-2FE1-48DE-858F-B7F077512C15}"/>
                </a:ext>
              </a:extLst>
            </p:cNvPr>
            <p:cNvSpPr/>
            <p:nvPr/>
          </p:nvSpPr>
          <p:spPr>
            <a:xfrm>
              <a:off x="0" y="5875200"/>
              <a:ext cx="9144000" cy="982800"/>
            </a:xfrm>
            <a:prstGeom prst="rect">
              <a:avLst/>
            </a:prstGeom>
            <a:solidFill>
              <a:srgbClr val="487628"/>
            </a:solidFill>
            <a:ln w="9525" cap="flat" cmpd="sng" algn="ctr">
              <a:no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FFFFFF"/>
                </a:solidFill>
                <a:effectLst/>
                <a:uLnTx/>
                <a:uFillTx/>
                <a:latin typeface="Myriad Pro" panose="020B0503030403020204" pitchFamily="34" charset="0"/>
                <a:ea typeface="+mn-ea"/>
                <a:cs typeface="+mn-cs"/>
              </a:endParaRPr>
            </a:p>
          </p:txBody>
        </p:sp>
        <p:pic>
          <p:nvPicPr>
            <p:cNvPr id="7" name="Picture 6">
              <a:extLst>
                <a:ext uri="{FF2B5EF4-FFF2-40B4-BE49-F238E27FC236}">
                  <a16:creationId xmlns:a16="http://schemas.microsoft.com/office/drawing/2014/main" id="{15546D43-2D93-481B-81F1-5E8CFBFA1A80}"/>
                </a:ext>
              </a:extLst>
            </p:cNvPr>
            <p:cNvPicPr>
              <a:picLocks noChangeAspect="1"/>
            </p:cNvPicPr>
            <p:nvPr/>
          </p:nvPicPr>
          <p:blipFill>
            <a:blip r:embed="rId3"/>
            <a:stretch>
              <a:fillRect/>
            </a:stretch>
          </p:blipFill>
          <p:spPr>
            <a:xfrm>
              <a:off x="6778404" y="6020826"/>
              <a:ext cx="1573434" cy="564159"/>
            </a:xfrm>
            <a:prstGeom prst="rect">
              <a:avLst/>
            </a:prstGeom>
          </p:spPr>
        </p:pic>
        <p:cxnSp>
          <p:nvCxnSpPr>
            <p:cNvPr id="8" name="Straight Connector 7">
              <a:extLst>
                <a:ext uri="{FF2B5EF4-FFF2-40B4-BE49-F238E27FC236}">
                  <a16:creationId xmlns:a16="http://schemas.microsoft.com/office/drawing/2014/main" id="{BDAE4391-4BC1-4ED2-BC2F-440B7EB0A27E}"/>
                </a:ext>
              </a:extLst>
            </p:cNvPr>
            <p:cNvCxnSpPr/>
            <p:nvPr/>
          </p:nvCxnSpPr>
          <p:spPr>
            <a:xfrm>
              <a:off x="0" y="5876925"/>
              <a:ext cx="9144000" cy="0"/>
            </a:xfrm>
            <a:prstGeom prst="line">
              <a:avLst/>
            </a:prstGeom>
            <a:noFill/>
            <a:ln w="34925" cap="flat" cmpd="sng" algn="ctr">
              <a:solidFill>
                <a:srgbClr val="BEBE32"/>
              </a:solidFill>
              <a:prstDash val="solid"/>
            </a:ln>
            <a:effectLst/>
          </p:spPr>
        </p:cxnSp>
      </p:grpSp>
    </p:spTree>
    <p:extLst>
      <p:ext uri="{BB962C8B-B14F-4D97-AF65-F5344CB8AC3E}">
        <p14:creationId xmlns:p14="http://schemas.microsoft.com/office/powerpoint/2010/main" val="167863886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1762" y="44624"/>
            <a:ext cx="6228184" cy="836712"/>
          </a:xfrm>
        </p:spPr>
        <p:txBody>
          <a:bodyPr>
            <a:normAutofit/>
          </a:bodyPr>
          <a:lstStyle/>
          <a:p>
            <a:r>
              <a:rPr lang="en-US" sz="3200" b="1" dirty="0">
                <a:latin typeface="Myriad Pro" panose="020B0503030403020204" pitchFamily="34" charset="0"/>
              </a:rPr>
              <a:t>The Limni Bay Resort</a:t>
            </a:r>
            <a:endParaRPr lang="el-GR" sz="3200" b="1" dirty="0">
              <a:latin typeface="Myriad Pro" panose="020B0503030403020204" pitchFamily="34" charset="0"/>
            </a:endParaRPr>
          </a:p>
        </p:txBody>
      </p:sp>
      <p:pic>
        <p:nvPicPr>
          <p:cNvPr id="1026" name="Picture 2"/>
          <p:cNvPicPr>
            <a:picLocks noChangeAspect="1" noChangeArrowheads="1"/>
          </p:cNvPicPr>
          <p:nvPr/>
        </p:nvPicPr>
        <p:blipFill>
          <a:blip r:embed="rId2" cstate="email"/>
          <a:srcRect/>
          <a:stretch>
            <a:fillRect/>
          </a:stretch>
        </p:blipFill>
        <p:spPr bwMode="auto">
          <a:xfrm>
            <a:off x="6076742" y="44624"/>
            <a:ext cx="3067258" cy="3176347"/>
          </a:xfrm>
          <a:prstGeom prst="rect">
            <a:avLst/>
          </a:prstGeom>
          <a:noFill/>
          <a:ln w="9525">
            <a:noFill/>
            <a:miter lim="800000"/>
            <a:headEnd/>
            <a:tailEnd/>
          </a:ln>
          <a:effectLst/>
        </p:spPr>
      </p:pic>
      <p:pic>
        <p:nvPicPr>
          <p:cNvPr id="1027" name="Picture 3"/>
          <p:cNvPicPr>
            <a:picLocks noChangeAspect="1" noChangeArrowheads="1"/>
          </p:cNvPicPr>
          <p:nvPr/>
        </p:nvPicPr>
        <p:blipFill>
          <a:blip r:embed="rId3" cstate="email"/>
          <a:srcRect/>
          <a:stretch>
            <a:fillRect/>
          </a:stretch>
        </p:blipFill>
        <p:spPr bwMode="auto">
          <a:xfrm>
            <a:off x="6076742" y="3293382"/>
            <a:ext cx="2966385" cy="2509408"/>
          </a:xfrm>
          <a:prstGeom prst="rect">
            <a:avLst/>
          </a:prstGeom>
          <a:noFill/>
          <a:ln w="9525">
            <a:noFill/>
            <a:miter lim="800000"/>
            <a:headEnd/>
            <a:tailEnd/>
          </a:ln>
          <a:effectLst/>
        </p:spPr>
      </p:pic>
      <p:sp>
        <p:nvSpPr>
          <p:cNvPr id="6" name="TextBox 5"/>
          <p:cNvSpPr txBox="1"/>
          <p:nvPr/>
        </p:nvSpPr>
        <p:spPr>
          <a:xfrm>
            <a:off x="726659" y="845533"/>
            <a:ext cx="5724709" cy="4493538"/>
          </a:xfrm>
          <a:prstGeom prst="rect">
            <a:avLst/>
          </a:prstGeom>
          <a:noFill/>
        </p:spPr>
        <p:txBody>
          <a:bodyPr wrap="square" rtlCol="0">
            <a:spAutoFit/>
          </a:bodyPr>
          <a:lstStyle/>
          <a:p>
            <a:pPr marL="571500" indent="-571500">
              <a:buFont typeface="Arial" panose="020B0604020202020204" pitchFamily="34" charset="0"/>
              <a:buChar char="•"/>
            </a:pPr>
            <a:r>
              <a:rPr lang="en-US" sz="2800" dirty="0">
                <a:latin typeface="Myriad Pro" panose="020B0503030403020204" pitchFamily="34" charset="0"/>
              </a:rPr>
              <a:t>2 golf courses (18 holes each)</a:t>
            </a:r>
          </a:p>
          <a:p>
            <a:pPr marL="571500" indent="-571500">
              <a:buFont typeface="Arial" panose="020B0604020202020204" pitchFamily="34" charset="0"/>
              <a:buChar char="•"/>
            </a:pPr>
            <a:r>
              <a:rPr lang="en-US" sz="2800" b="1" dirty="0">
                <a:solidFill>
                  <a:srgbClr val="FF0000"/>
                </a:solidFill>
                <a:latin typeface="Myriad Pro" panose="020B0503030403020204" pitchFamily="34" charset="0"/>
              </a:rPr>
              <a:t>2 club houses (with bars and restaurants)</a:t>
            </a:r>
          </a:p>
          <a:p>
            <a:pPr marL="571500" indent="-571500">
              <a:buFont typeface="Arial" panose="020B0604020202020204" pitchFamily="34" charset="0"/>
              <a:buChar char="•"/>
            </a:pPr>
            <a:r>
              <a:rPr lang="en-US" sz="2800" b="1" dirty="0">
                <a:solidFill>
                  <a:srgbClr val="FF0000"/>
                </a:solidFill>
                <a:latin typeface="Myriad Pro" panose="020B0503030403020204" pitchFamily="34" charset="0"/>
              </a:rPr>
              <a:t>792 villas </a:t>
            </a:r>
          </a:p>
          <a:p>
            <a:pPr marL="571500" indent="-571500">
              <a:buFont typeface="Arial" panose="020B0604020202020204" pitchFamily="34" charset="0"/>
              <a:buChar char="•"/>
            </a:pPr>
            <a:r>
              <a:rPr lang="en-US" sz="2800" b="1" dirty="0">
                <a:solidFill>
                  <a:srgbClr val="FF0000"/>
                </a:solidFill>
                <a:latin typeface="Myriad Pro" panose="020B0503030403020204" pitchFamily="34" charset="0"/>
              </a:rPr>
              <a:t>2-storey hotel (with 160 rooms)</a:t>
            </a:r>
          </a:p>
          <a:p>
            <a:pPr marL="571500" indent="-571500">
              <a:buFont typeface="Arial" panose="020B0604020202020204" pitchFamily="34" charset="0"/>
              <a:buChar char="•"/>
            </a:pPr>
            <a:r>
              <a:rPr lang="en-US" sz="2800" dirty="0">
                <a:latin typeface="Myriad Pro" panose="020B0503030403020204" pitchFamily="34" charset="0"/>
              </a:rPr>
              <a:t>Road network</a:t>
            </a:r>
          </a:p>
          <a:p>
            <a:pPr marL="571500" indent="-571500">
              <a:buFont typeface="Arial" panose="020B0604020202020204" pitchFamily="34" charset="0"/>
              <a:buChar char="•"/>
            </a:pPr>
            <a:r>
              <a:rPr lang="en-US" sz="2800" dirty="0">
                <a:latin typeface="Myriad Pro" panose="020B0503030403020204" pitchFamily="34" charset="0"/>
              </a:rPr>
              <a:t>Sport facilities</a:t>
            </a:r>
          </a:p>
          <a:p>
            <a:endParaRPr lang="en-US" sz="3600" b="1" dirty="0">
              <a:solidFill>
                <a:srgbClr val="FF0000"/>
              </a:solidFill>
            </a:endParaRPr>
          </a:p>
          <a:p>
            <a:endParaRPr lang="en-US" sz="3600" b="1" dirty="0">
              <a:solidFill>
                <a:srgbClr val="FF0000"/>
              </a:solidFill>
            </a:endParaRPr>
          </a:p>
          <a:p>
            <a:endParaRPr lang="el-GR" dirty="0"/>
          </a:p>
        </p:txBody>
      </p:sp>
      <p:pic>
        <p:nvPicPr>
          <p:cNvPr id="7" name="Picture 4" descr="http://www.philenews.com/data/2014/02/26/yp-symvoulio-misthosi-gis-gia-gipedo-gkolf-stin-ag-napa.jpg"/>
          <p:cNvPicPr>
            <a:picLocks noChangeAspect="1" noChangeArrowheads="1"/>
          </p:cNvPicPr>
          <p:nvPr/>
        </p:nvPicPr>
        <p:blipFill>
          <a:blip r:embed="rId4" cstate="email"/>
          <a:srcRect/>
          <a:stretch>
            <a:fillRect/>
          </a:stretch>
        </p:blipFill>
        <p:spPr bwMode="auto">
          <a:xfrm>
            <a:off x="1115616" y="4430408"/>
            <a:ext cx="3357586" cy="1817326"/>
          </a:xfrm>
          <a:prstGeom prst="rect">
            <a:avLst/>
          </a:prstGeom>
          <a:noFill/>
        </p:spPr>
      </p:pic>
      <p:grpSp>
        <p:nvGrpSpPr>
          <p:cNvPr id="8" name="Group 7">
            <a:extLst>
              <a:ext uri="{FF2B5EF4-FFF2-40B4-BE49-F238E27FC236}">
                <a16:creationId xmlns:a16="http://schemas.microsoft.com/office/drawing/2014/main" id="{308003CF-3AEA-4A75-9933-E015F996F681}"/>
              </a:ext>
            </a:extLst>
          </p:cNvPr>
          <p:cNvGrpSpPr/>
          <p:nvPr/>
        </p:nvGrpSpPr>
        <p:grpSpPr>
          <a:xfrm>
            <a:off x="0" y="5875200"/>
            <a:ext cx="9144000" cy="982800"/>
            <a:chOff x="0" y="5875200"/>
            <a:chExt cx="9144000" cy="982800"/>
          </a:xfrm>
        </p:grpSpPr>
        <p:sp>
          <p:nvSpPr>
            <p:cNvPr id="9" name="Rectangle 8">
              <a:extLst>
                <a:ext uri="{FF2B5EF4-FFF2-40B4-BE49-F238E27FC236}">
                  <a16:creationId xmlns:a16="http://schemas.microsoft.com/office/drawing/2014/main" id="{58606FED-7DCC-44CB-9CBC-F402D95B8162}"/>
                </a:ext>
              </a:extLst>
            </p:cNvPr>
            <p:cNvSpPr/>
            <p:nvPr/>
          </p:nvSpPr>
          <p:spPr>
            <a:xfrm>
              <a:off x="0" y="5875200"/>
              <a:ext cx="9144000" cy="982800"/>
            </a:xfrm>
            <a:prstGeom prst="rect">
              <a:avLst/>
            </a:prstGeom>
            <a:solidFill>
              <a:srgbClr val="487628"/>
            </a:solidFill>
            <a:ln w="9525" cap="flat" cmpd="sng" algn="ctr">
              <a:no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FFFFFF"/>
                </a:solidFill>
                <a:effectLst/>
                <a:uLnTx/>
                <a:uFillTx/>
                <a:latin typeface="Myriad Pro" panose="020B0503030403020204" pitchFamily="34" charset="0"/>
                <a:ea typeface="+mn-ea"/>
                <a:cs typeface="+mn-cs"/>
              </a:endParaRPr>
            </a:p>
          </p:txBody>
        </p:sp>
        <p:pic>
          <p:nvPicPr>
            <p:cNvPr id="10" name="Picture 9">
              <a:extLst>
                <a:ext uri="{FF2B5EF4-FFF2-40B4-BE49-F238E27FC236}">
                  <a16:creationId xmlns:a16="http://schemas.microsoft.com/office/drawing/2014/main" id="{090FDBE1-2E86-4438-8811-1F890F85AF2D}"/>
                </a:ext>
              </a:extLst>
            </p:cNvPr>
            <p:cNvPicPr>
              <a:picLocks noChangeAspect="1"/>
            </p:cNvPicPr>
            <p:nvPr/>
          </p:nvPicPr>
          <p:blipFill>
            <a:blip r:embed="rId5"/>
            <a:stretch>
              <a:fillRect/>
            </a:stretch>
          </p:blipFill>
          <p:spPr>
            <a:xfrm>
              <a:off x="6778404" y="6020826"/>
              <a:ext cx="1573434" cy="564159"/>
            </a:xfrm>
            <a:prstGeom prst="rect">
              <a:avLst/>
            </a:prstGeom>
          </p:spPr>
        </p:pic>
        <p:cxnSp>
          <p:nvCxnSpPr>
            <p:cNvPr id="11" name="Straight Connector 10">
              <a:extLst>
                <a:ext uri="{FF2B5EF4-FFF2-40B4-BE49-F238E27FC236}">
                  <a16:creationId xmlns:a16="http://schemas.microsoft.com/office/drawing/2014/main" id="{C120FE37-FBE0-4CB5-BDAD-D769935F3076}"/>
                </a:ext>
              </a:extLst>
            </p:cNvPr>
            <p:cNvCxnSpPr/>
            <p:nvPr/>
          </p:nvCxnSpPr>
          <p:spPr>
            <a:xfrm>
              <a:off x="0" y="5876925"/>
              <a:ext cx="9144000" cy="0"/>
            </a:xfrm>
            <a:prstGeom prst="line">
              <a:avLst/>
            </a:prstGeom>
            <a:noFill/>
            <a:ln w="34925" cap="flat" cmpd="sng" algn="ctr">
              <a:solidFill>
                <a:srgbClr val="BEBE32"/>
              </a:solidFill>
              <a:prstDash val="solid"/>
            </a:ln>
            <a:effectLst/>
          </p:spPr>
        </p:cxnSp>
      </p:grpSp>
    </p:spTree>
    <p:extLst>
      <p:ext uri="{BB962C8B-B14F-4D97-AF65-F5344CB8AC3E}">
        <p14:creationId xmlns:p14="http://schemas.microsoft.com/office/powerpoint/2010/main" val="313533557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66950" y="1124744"/>
            <a:ext cx="8457869" cy="3629000"/>
          </a:xfrm>
        </p:spPr>
        <p:txBody>
          <a:bodyPr>
            <a:noAutofit/>
          </a:bodyPr>
          <a:lstStyle/>
          <a:p>
            <a:pPr marL="0" indent="0" algn="ctr">
              <a:buNone/>
            </a:pPr>
            <a:r>
              <a:rPr lang="en-GB" sz="2800" dirty="0"/>
              <a:t>The development complex is situated in an area </a:t>
            </a:r>
            <a:r>
              <a:rPr lang="en-GB" sz="2800" b="1" dirty="0"/>
              <a:t>bordering 145-200m from the sea, extending for up to 4 km inland and consisting of more than 3 million sq. m. </a:t>
            </a:r>
          </a:p>
        </p:txBody>
      </p:sp>
      <p:sp>
        <p:nvSpPr>
          <p:cNvPr id="4" name="Title 1"/>
          <p:cNvSpPr>
            <a:spLocks noGrp="1"/>
          </p:cNvSpPr>
          <p:nvPr>
            <p:ph type="title"/>
          </p:nvPr>
        </p:nvSpPr>
        <p:spPr>
          <a:xfrm>
            <a:off x="457200" y="274638"/>
            <a:ext cx="8229600" cy="1143000"/>
          </a:xfrm>
        </p:spPr>
        <p:txBody>
          <a:bodyPr/>
          <a:lstStyle/>
          <a:p>
            <a:r>
              <a:rPr lang="en-US" sz="3200" b="1" dirty="0"/>
              <a:t>Limni Bay Resort</a:t>
            </a:r>
            <a:br>
              <a:rPr lang="en-US" sz="3200" b="1" dirty="0"/>
            </a:br>
            <a:endParaRPr lang="el-GR" sz="3200" b="1" dirty="0"/>
          </a:p>
        </p:txBody>
      </p:sp>
      <p:sp>
        <p:nvSpPr>
          <p:cNvPr id="95236" name="AutoShape 4" descr="data:image/jpeg;base64,/9j/4AAQSkZJRgABAQAAAQABAAD/2wCEAAkGBhQPEBQPDxIQDxQPDw8UDw8UFBQUDxQPFBQVFBQQFBQXHCYeFxkjGRQUHy8gJCcpLCwsFR4xNTAqNSYrLCkBCQoKDgwOFA8PFC4cHBwpKSwpLCkpKSkpKSkpLCkpKSwpKS8pKSwsLCkpKSkpKSksLCwsKSksKSwsKSwpKSkpKf/AABEIALcBEwMBIgACEQEDEQH/xAAcAAACAwEBAQEAAAAAAAAAAAACAwABBAUGBwj/xAA6EAACAQMCBAQEAwcCBwAAAAAAAQIDERIhMQQFE0EiUWGRBjJxgQcjsRQVQlKh0fDB4RckM1OCk/H/xAAYAQEBAQEBAAAAAAAAAAAAAAAAAQIDBP/EACgRAQEBAAEDAwQBBQEAAAAAAAARAQIDElETMUEEFCFhQnGBkfDxUv/aAAwDAQACEQMRAD8A+VJFpBKISRzbDEJ6tvzd/f0QSiFGP3BAKJdg1EtRBAKJeIaiFiFheJeIzELAEKxLxGYlqIIViXiMxLwBCsS1EaoExBCnEmI3EigCE4kxHYlYghWJWI7ErEJCsSYjMSOIITiTEZiViUhbiDiOcSsQhVisRriDiAvEpxGuILiULsFBNXadrKz1V7S0at3LaKxAXYgeJYRaiEohqISiYbAohKIeISiFLUQlEYoBKnpfTfbv9QFYhYDMAsQsKUS8RqgWoEIXiTAdiXgCFKnpfyJiOwLUAQjAvEdgTAEIxJiPwI6YCMCOH+eo/ArApCHArAe4FYBIRgRwHOBTgCEuJWI5wKcf8/1ARiViPw+wLiVCXEFxHOILiApxKaGuJTiEJsTEY4lYlCrFh4kCGqISgMUAlEw6FqAagMUAlAiwtQCUBigEoBYUoBKA1QCVMUhSgWoDlAJQIQlQLwH9MtQFIRgXgP6ZeApGfpl4GhUydMEZsCYGnpldMpGfArA09MrphGbArA0umU6YGZxBcDS4AuAGfAFxNLgC4FIzYFOI9wBcQhDiC4j3EFxKhNgXEc4lOICcQcRziViVCcSxuJAQ9QDUBigGoHKusKUA1AaoBqACsAlTGqAagFJUAlTHKAagQIUAlAeqYSpikI6ZapmhUy1TFWEKmX0zR0y1TFIz9MnTNSpk6YpGXpk6Zq6ZOmKkZOmU6Zr6YLpipGR0ynTNfT/+AumWkZHTBcDW4AumKRkdMFwNLgC4FoyuALgaXABwFSMzgC4GlwAcS1IzuALiaHEBxFIQ4lzSeytou99bav3GOJMSkJwIPxKNEa1ANUxigMUDhXQlQDUByphqBKQlUxipjVTDVMVYSqYSpj1TCVMUIVMNUxyphqmSqQqYSpj1TCVMUhCplqmaFTCVMlIzKmX0jSqZfTFIy9MjpmvpldMUZOmC6ZsdMF0y1IxumC6ZsdMF0xSMcqYt0za6Yt0y0jI6YDga5UwHAtSMbgA4GuUBbgWpGVwAcTU4C3AVGZwBcTQ4gOJaM+JWI5xBaLULsQOxZarpqmGqY5UxipnCukIVMZGmOVMNUiUJVMNUxypDFTFCFTCVMeqQapEqs6phqmPVMJUxQhUw1THqmEqZKpCplqmaFTCVMUZ1TLVM0qmX0xRm6ZXTNXTK6YRldMB0zY6YLploxumC6ZrdMF0xRjdMW6ZtdMW6YoxygLlTNsqYt0y1IxOAqUDdKmJlTLSMcoC5QNcoC5QLUjJKItxNUoC5QLUjM4gOJocQHEtSE2KGYkFI9DGmGqY+NIZGkebudoRGmMjTHxpDI0h3JGeNMNUzTGiMjRHcRlVMNUjUqISoirGVUglSNSpBqkTuIyqkEqRqVIJUSdyxlVIJUjUqISojuWMipF9I2dAvojuIx9IrpG3okdEdyRgdMF0je6ILoF7kjA6QLpG90CnQHcRznSAdI6ToAOgTuWOY6QuVE6kqAqVAdxHLlREypHUnQM86Je5I5s6YqUDoTpGecDXcRhlAVKJsnERNFqRllEXKJokKkarMKxKDIWpHr40RkaQ1IZFHlruVGkNjSGxiNjAJCY0hipD4wGRplGdUglTNGBeACFTCVMbiEokC1ANQDUA1AjRagWojVAJUyBSiXiO6ZapkoRiU4mnpgumXNTWZxAaNMoC5I0hFiYjbBRgBncAXTNvTBdMisEqYqdM6MqYmdMiuZOmZqkDp1IGWrAtRzKkTLUR0K0TBWNZqMtQzTH1DPM6YyVIVJhy+ot/U0yG5AsPr7Fij3CGRHx5RMdS5Z5yivueTOfHy79ukRQ6CHR4JfzxdvU0UuBXmjecsZ3CYRGqB0KHL492/Y1U+Wp+Zc3GdcZwFs71XliS2ZmfK/KMmW/DOa5Nw4r6nQfAOP8Hu7IcqagnnGCa85qKv9zO7+ZGq50YvyYyNN+QMecU83HqcJpulUg7ffIa/iLhYxylxXDLWzUXlK/0jdmLy3ZmNXMxSpvyDVF+Riq/HfAwdnWz9YU5W92kK4n8S+DivBCrU8tIxX6ms48t+IzvP9Op0GFHh2cCv+JkXF9LhndO15SvbzvFJHNn+KNZfLSoL7Sb/AFLvT5Hf+ntP2RlPg36njKP4p11q40Zb6YyX6f5oVV/FKvL5YQjprjFy/Uely/3/AKm898PZPl0n2ZmrcBJdmeSXx5xEterVinZL8mnKLlZaNt6boVxnx5XtaE60nsn06cPRtqz73X2Nenz+Ge7HrocFJ9mbKXLGleVkvNuy9z5LW+NK855Z1dtnVlFZPu7WtrbQ51Tnk5t9VOq2njlKUnd7ap67PS/9jWdHnvvpvUz4fdqfKr7Wf0aZK3KcVduK+rsfAKXNXF220tpknk9O2/8AszTDmMqzxqTlFRy1lJ7LVxWStlbRLQ3vR/DPqa+5R5arpZQu9ldXf2Cqcoit5JfofCadVRnrUhFx1abvayu72Vm32XrqBxnNHlZTySWjirR0dr2Vvc5/b75X1N8vt1TltPvUgvTv7Cnyqk1/1Y+8Vr92fH+A5lKMrv8AMWOMbpNZWV0032uJ4mvUhdt1FFyfaSXomna/0uZ+33y33vrdf4djJNxnFq2947eejOLxfIIp2dainpo5xW+27Pl8uYpppyldRWKcsV4d1otW19Nf646nNJ7Rct72u213Vnv6m+P03L/0zvWzw+iVeAppv8ynLS9lUhe3nb7oy0qdJSaklNJPVTeOndSjFp/7o8Wuf/Nkqrbvi+rJtXSsmra+Kz0sK4j4gbV5ReS0k8mr6LF446O/fv8Ar1zocvLG9Z66tw8M7KUHeOSWT8Kvs9Frbt6gvh9H+Xo3pO8rR77t2201PF1fixwjGNJ2tF38MclN7yU75Ps9Xv20Rh474tr1HK1Sssmm26s5S02vqk++tu5r0OXlPWzPh9G+XTpt7fwt767oh8tfPeI/79f/ANk/7lD7Xl5PXzw+3cJ8WcC3GUuMqNvfKNRNaeqfobH8e8tpx1nKpJa+GMrfRXVmz4L+0hLiX6F+04+U9fX3nhvxU5cm1KFdJJWkoRs/S2V7+p0uG/Fbl2N8a6f8rhG9vO6lY/Oq4pm6nzWKp44Xlldy9LLRO/p5dy59PnH2/LPq33fe5fi/w1/y6FWXq3GP9xc/xf8A5eHSWtrzf+kT4xyb4lVOqpVaVOpDNOcbWlhfWMXstPNM9n/xA5daX/IybeznO/a17QxS2XuzHLv47+M/xmOnHOHLPy7XM/xY4qpJdFRpa6RUU7v1ckzk1/xL5hPwqo1kslhCCeOrvottH7HmOJ5vwtSSm4yhlJt04KWCS/h1nfWy2fd+ls9XjOFU1aXE1IWV1aEHe23zOy1ZrM3fes7Ph0OP+La1ezrVqlSzejnLv3S2XYww5pHVyjKeuzelvJ2S19f6GP8AeVFN2oOa1tnVald23cEr2t6bu/ks9LmWMk1BWTTxbbjJK3hktmt/c6Zw/TG8nUjza0k1DZqyeLTXr4Vc6PD80k7Wp01k5Jyk1jfHWytorX+702OFHm+LlgpxVReKKajHzxW7xvpa60GP4iquLg25LTDKVSfTad04XlZPfe+43iucnc4fmM5XcVGGMdU6uLlG6tGzeuy0XkHQjJyUM4xk1fG8vltk25NKKVl57HA4fntaEVGE3FJNKyjezd3ra/d+5nqcZOUspSbe93vfzM7jWa9jy6pRUnGo3Ukm7RjZqUlq9XJeG3fffQ38VxvCprCEvFBP8xrHK19HG946ruvqeEjxs3dZb/Tby+n9kaI8TUa+aXhVtNknbTTtovY57xdMsd+tzaNKd4qKUnJrCGbxato5WurXA/e06rlO3TUU6loXilHZtLyv9tWtDzzybvdtrZ3dxcqbvYuRNzXVrcdWVPCU5ODd3TzbhePgu1F73slpqLXEVXLJK6inPfO0G7NvJuy1Xzefqcx8O3uDKhL33N5HOOlQ5vgp5qnN/Kl4Wr3WyTStaNrr0sTh+Pp21lC9pWcotNOGsUpQfhvt327X04koW3QqZvMxnW6nxcNZTcrppxSv4ndXTlfw6Xdylx8MryVRq70yWX3bVn38tzmyYGRvtYrty4mlfON8U3aEknPzSetn9V7G+XO6NGeFNOcW451JRwqQt8ypYSav5Sd/Y8rcGVVLd/YnaV6zhPjLpP8AK4ejJ+FRc1nLFdkrWTlbVrvsaeP/ABBr1KcqNelRlG3gSjGChPZTSp2Uml5nhpcUl3Alxn19Celx34X1Nx058yk5OV03JWle73td6vu1/Viq/O5t6yas20otqKvbRJOyWi9l5I5k+Jk0ot6Jtpersn+i9hVzrnFjddPi+fVJym4vpKpbKMHJJ2SVtW3bTa9jnzqNu7dwSi5mYiyg4qPfLvsl5O3fzsAUQhCAOuXcC5LkDMi1MVclwHqYXUM9yXEGjMOFZoy5F5khXRhxl9JKDTtriskvTG1/uzXQnQbip5xTazkrtpYq7UW3fxXX0Rwsxiqk3i1mvYfsnDK86M6k6dvFUqQ+R5JKLtTayer8rd2zHOlRa8KnH5mnKcE3Fd/FZP0tvZnB/avCopyX8yvo3d62+liv2lu17uystdl5Ix2cvLXdnh9D+HOWcFxFNpZyrRSbp1K1KjGaWSahKTST1i7O+32PO8x5dOnJydKVOMnLDeUbeUZ7T+qON+9JKWUVGDttFaLS2id7M1cT8XcVUioT4irKKtaLk8Va9tNu79znnS5Zu7XTerk9m7l9CUppR3TTv2jbu2e25N8Kus/DHqyknJvR37tnyriOPnU+eTlb6L9NwafHTjFwjOcYy+aCk1F/VJ2e5y6v0vPqfzmf0dOH1HHh/F9Z4/lfD0ljUq0Kb1VpVKcZX+lzzPMKEabvGrSkvNTg/wBGeE6gLmZ6X0W9P36l/sc/qu7+L2sOMoLerD63u/ZCK/NqFtKl/wDxl77HkVNntfgr4OpcZw9fiqjqV5cOl0+AouKr1W1893d4ruoxb0PT6XHj764epvLXF4vnFN7KT+1jn1OY32j7vUHi6U4eCVPp66xcbT3drtrLuZXA6ceGYzvLdHLiG3e/27FddiyHRgTqN9wW7kIBCiEAhCEAhCEAhdiEAhCyFEIWQiJclyEAly7kIBLkZCAVcu5CBREuQhBTmC6hZCoHIq5ZAqIqxCAWFCo4u6bTWzWjX3IQDr0PjDioRwdedWLd+nWUa8L+eNVSS2OnGdDjeFr1Xw8eGrcOoPq0pNUKmUlHCVFt4y3acdPDZrYhDO5jWbuvJyBIQ0whCECoQhAIQhAIQhAIWWQCEIQo/9k="/>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l-GR"/>
          </a:p>
        </p:txBody>
      </p:sp>
      <p:sp>
        <p:nvSpPr>
          <p:cNvPr id="95238" name="AutoShape 6" descr="data:image/jpeg;base64,/9j/4AAQSkZJRgABAQAAAQABAAD/2wCEAAkGBhQPEBQPDxIQDxQPDw8UDw8UFBQUDxQPFBQVFBQQFBQXHCYeFxkjGRQUHy8gJCcpLCwsFR4xNTAqNSYrLCkBCQoKDgwOFA8PFC4cHBwpKSwpLCkpKSkpKSkpLCkpKSwpKS8pKSwsLCkpKSkpKSksLCwsKSksKSwsKSwpKSkpKf/AABEIALcBEwMBIgACEQEDEQH/xAAcAAACAwEBAQEAAAAAAAAAAAACAwABBAUGBwj/xAA6EAACAQMCBAQEAwcCBwAAAAAAAQIDERIhMQQFE0EiUWGRBjJxgQcjsRQVQlKh0fDB4RckM1OCk/H/xAAYAQEBAQEBAAAAAAAAAAAAAAAAAQIDBP/EACgRAQEBAAEDAwQBBQEAAAAAAAARAQIDElETMUEEFCFhQnGBkfDxUv/aAAwDAQACEQMRAD8A+VJFpBKISRzbDEJ6tvzd/f0QSiFGP3BAKJdg1EtRBAKJeIaiFiFheJeIzELAEKxLxGYlqIIViXiMxLwBCsS1EaoExBCnEmI3EigCE4kxHYlYghWJWI7ErEJCsSYjMSOIITiTEZiViUhbiDiOcSsQhVisRriDiAvEpxGuILiULsFBNXadrKz1V7S0at3LaKxAXYgeJYRaiEohqISiYbAohKIeISiFLUQlEYoBKnpfTfbv9QFYhYDMAsQsKUS8RqgWoEIXiTAdiXgCFKnpfyJiOwLUAQjAvEdgTAEIxJiPwI6YCMCOH+eo/ArApCHArAe4FYBIRgRwHOBTgCEuJWI5wKcf8/1ARiViPw+wLiVCXEFxHOILiApxKaGuJTiEJsTEY4lYlCrFh4kCGqISgMUAlEw6FqAagMUAlAiwtQCUBigEoBYUoBKA1QCVMUhSgWoDlAJQIQlQLwH9MtQFIRgXgP6ZeApGfpl4GhUydMEZsCYGnpldMpGfArA09MrphGbArA0umU6YGZxBcDS4AuAGfAFxNLgC4FIzYFOI9wBcQhDiC4j3EFxKhNgXEc4lOICcQcRziViVCcSxuJAQ9QDUBigGoHKusKUA1AaoBqACsAlTGqAagFJUAlTHKAagQIUAlAeqYSpikI6ZapmhUy1TFWEKmX0zR0y1TFIz9MnTNSpk6YpGXpk6Zq6ZOmKkZOmU6Zr6YLpipGR0ynTNfT/+AumWkZHTBcDW4AumKRkdMFwNLgC4FoyuALgaXABwFSMzgC4GlwAcS1IzuALiaHEBxFIQ4lzSeytou99bav3GOJMSkJwIPxKNEa1ANUxigMUDhXQlQDUByphqBKQlUxipjVTDVMVYSqYSpj1TCVMUIVMNUxyphqmSqQqYSpj1TCVMUhCplqmaFTCVMlIzKmX0jSqZfTFIy9MjpmvpldMUZOmC6ZsdMF0y1IxumC6ZsdMF0xSMcqYt0za6Yt0y0jI6YDga5UwHAtSMbgA4GuUBbgWpGVwAcTU4C3AVGZwBcTQ4gOJaM+JWI5xBaLULsQOxZarpqmGqY5UxipnCukIVMZGmOVMNUiUJVMNUxypDFTFCFTCVMeqQapEqs6phqmPVMJUxQhUw1THqmEqZKpCplqmaFTCVMUZ1TLVM0qmX0xRm6ZXTNXTK6YRldMB0zY6YLploxumC6ZrdMF0xRjdMW6ZtdMW6YoxygLlTNsqYt0y1IxOAqUDdKmJlTLSMcoC5QNcoC5QLUjJKItxNUoC5QLUjM4gOJocQHEtSE2KGYkFI9DGmGqY+NIZGkebudoRGmMjTHxpDI0h3JGeNMNUzTGiMjRHcRlVMNUjUqISoirGVUglSNSpBqkTuIyqkEqRqVIJUSdyxlVIJUjUqISojuWMipF9I2dAvojuIx9IrpG3okdEdyRgdMF0je6ILoF7kjA6QLpG90CnQHcRznSAdI6ToAOgTuWOY6QuVE6kqAqVAdxHLlREypHUnQM86Je5I5s6YqUDoTpGecDXcRhlAVKJsnERNFqRllEXKJokKkarMKxKDIWpHr40RkaQ1IZFHlruVGkNjSGxiNjAJCY0hipD4wGRplGdUglTNGBeACFTCVMbiEokC1ANQDUA1AjRagWojVAJUyBSiXiO6ZapkoRiU4mnpgumXNTWZxAaNMoC5I0hFiYjbBRgBncAXTNvTBdMisEqYqdM6MqYmdMiuZOmZqkDp1IGWrAtRzKkTLUR0K0TBWNZqMtQzTH1DPM6YyVIVJhy+ot/U0yG5AsPr7Fij3CGRHx5RMdS5Z5yivueTOfHy79ukRQ6CHR4JfzxdvU0UuBXmjecsZ3CYRGqB0KHL492/Y1U+Wp+Zc3GdcZwFs71XliS2ZmfK/KMmW/DOa5Nw4r6nQfAOP8Hu7IcqagnnGCa85qKv9zO7+ZGq50YvyYyNN+QMecU83HqcJpulUg7ffIa/iLhYxylxXDLWzUXlK/0jdmLy3ZmNXMxSpvyDVF+Riq/HfAwdnWz9YU5W92kK4n8S+DivBCrU8tIxX6ms48t+IzvP9Op0GFHh2cCv+JkXF9LhndO15SvbzvFJHNn+KNZfLSoL7Sb/AFLvT5Hf+ntP2RlPg36njKP4p11q40Zb6YyX6f5oVV/FKvL5YQjprjFy/Uely/3/AKm898PZPl0n2ZmrcBJdmeSXx5xEterVinZL8mnKLlZaNt6boVxnx5XtaE60nsn06cPRtqz73X2Nenz+Ge7HrocFJ9mbKXLGleVkvNuy9z5LW+NK855Z1dtnVlFZPu7WtrbQ51Tnk5t9VOq2njlKUnd7ap67PS/9jWdHnvvpvUz4fdqfKr7Wf0aZK3KcVduK+rsfAKXNXF220tpknk9O2/8AszTDmMqzxqTlFRy1lJ7LVxWStlbRLQ3vR/DPqa+5R5arpZQu9ldXf2Cqcoit5JfofCadVRnrUhFx1abvayu72Vm32XrqBxnNHlZTySWjirR0dr2Vvc5/b75X1N8vt1TltPvUgvTv7Cnyqk1/1Y+8Vr92fH+A5lKMrv8AMWOMbpNZWV0032uJ4mvUhdt1FFyfaSXomna/0uZ+33y33vrdf4djJNxnFq2947eejOLxfIIp2dainpo5xW+27Pl8uYpppyldRWKcsV4d1otW19Nf646nNJ7Rct72u213Vnv6m+P03L/0zvWzw+iVeAppv8ynLS9lUhe3nb7oy0qdJSaklNJPVTeOndSjFp/7o8Wuf/Nkqrbvi+rJtXSsmra+Kz0sK4j4gbV5ReS0k8mr6LF446O/fv8Ar1zocvLG9Z66tw8M7KUHeOSWT8Kvs9Frbt6gvh9H+Xo3pO8rR77t2201PF1fixwjGNJ2tF38MclN7yU75Ps9Xv20Rh474tr1HK1Sssmm26s5S02vqk++tu5r0OXlPWzPh9G+XTpt7fwt767oh8tfPeI/79f/ANk/7lD7Xl5PXzw+3cJ8WcC3GUuMqNvfKNRNaeqfobH8e8tpx1nKpJa+GMrfRXVmz4L+0hLiX6F+04+U9fX3nhvxU5cm1KFdJJWkoRs/S2V7+p0uG/Fbl2N8a6f8rhG9vO6lY/Oq4pm6nzWKp44Xlldy9LLRO/p5dy59PnH2/LPq33fe5fi/w1/y6FWXq3GP9xc/xf8A5eHSWtrzf+kT4xyb4lVOqpVaVOpDNOcbWlhfWMXstPNM9n/xA5daX/IybeznO/a17QxS2XuzHLv47+M/xmOnHOHLPy7XM/xY4qpJdFRpa6RUU7v1ckzk1/xL5hPwqo1kslhCCeOrvottH7HmOJ5vwtSSm4yhlJt04KWCS/h1nfWy2fd+ls9XjOFU1aXE1IWV1aEHe23zOy1ZrM3fes7Ph0OP+La1ezrVqlSzejnLv3S2XYww5pHVyjKeuzelvJ2S19f6GP8AeVFN2oOa1tnVald23cEr2t6bu/ks9LmWMk1BWTTxbbjJK3hktmt/c6Zw/TG8nUjza0k1DZqyeLTXr4Vc6PD80k7Wp01k5Jyk1jfHWytorX+702OFHm+LlgpxVReKKajHzxW7xvpa60GP4iquLg25LTDKVSfTad04XlZPfe+43iucnc4fmM5XcVGGMdU6uLlG6tGzeuy0XkHQjJyUM4xk1fG8vltk25NKKVl57HA4fntaEVGE3FJNKyjezd3ra/d+5nqcZOUspSbe93vfzM7jWa9jy6pRUnGo3Ukm7RjZqUlq9XJeG3fffQ38VxvCprCEvFBP8xrHK19HG946ruvqeEjxs3dZb/Tby+n9kaI8TUa+aXhVtNknbTTtovY57xdMsd+tzaNKd4qKUnJrCGbxato5WurXA/e06rlO3TUU6loXilHZtLyv9tWtDzzybvdtrZ3dxcqbvYuRNzXVrcdWVPCU5ODd3TzbhePgu1F73slpqLXEVXLJK6inPfO0G7NvJuy1Xzefqcx8O3uDKhL33N5HOOlQ5vgp5qnN/Kl4Wr3WyTStaNrr0sTh+Pp21lC9pWcotNOGsUpQfhvt327X04koW3QqZvMxnW6nxcNZTcrppxSv4ndXTlfw6Xdylx8MryVRq70yWX3bVn38tzmyYGRvtYrty4mlfON8U3aEknPzSetn9V7G+XO6NGeFNOcW451JRwqQt8ypYSav5Sd/Y8rcGVVLd/YnaV6zhPjLpP8AK4ejJ+FRc1nLFdkrWTlbVrvsaeP/ABBr1KcqNelRlG3gSjGChPZTSp2Uml5nhpcUl3Alxn19Celx34X1Nx058yk5OV03JWle73td6vu1/Viq/O5t6yas20otqKvbRJOyWi9l5I5k+Jk0ot6Jtpersn+i9hVzrnFjddPi+fVJym4vpKpbKMHJJ2SVtW3bTa9jnzqNu7dwSi5mYiyg4qPfLvsl5O3fzsAUQhCAOuXcC5LkDMi1MVclwHqYXUM9yXEGjMOFZoy5F5khXRhxl9JKDTtriskvTG1/uzXQnQbip5xTazkrtpYq7UW3fxXX0Rwsxiqk3i1mvYfsnDK86M6k6dvFUqQ+R5JKLtTayer8rd2zHOlRa8KnH5mnKcE3Fd/FZP0tvZnB/avCopyX8yvo3d62+liv2lu17uystdl5Ix2cvLXdnh9D+HOWcFxFNpZyrRSbp1K1KjGaWSahKTST1i7O+32PO8x5dOnJydKVOMnLDeUbeUZ7T+qON+9JKWUVGDttFaLS2id7M1cT8XcVUioT4irKKtaLk8Va9tNu79znnS5Zu7XTerk9m7l9CUppR3TTv2jbu2e25N8Kus/DHqyknJvR37tnyriOPnU+eTlb6L9NwafHTjFwjOcYy+aCk1F/VJ2e5y6v0vPqfzmf0dOH1HHh/F9Z4/lfD0ljUq0Kb1VpVKcZX+lzzPMKEabvGrSkvNTg/wBGeE6gLmZ6X0W9P36l/sc/qu7+L2sOMoLerD63u/ZCK/NqFtKl/wDxl77HkVNntfgr4OpcZw9fiqjqV5cOl0+AouKr1W1893d4ruoxb0PT6XHj764epvLXF4vnFN7KT+1jn1OY32j7vUHi6U4eCVPp66xcbT3drtrLuZXA6ceGYzvLdHLiG3e/27FddiyHRgTqN9wW7kIBCiEAhCEAhCEAhdiEAhCyFEIWQiJclyEAly7kIBLkZCAVcu5CBREuQhBTmC6hZCoHIq5ZAqIqxCAWFCo4u6bTWzWjX3IQDr0PjDioRwdedWLd+nWUa8L+eNVSS2OnGdDjeFr1Xw8eGrcOoPq0pNUKmUlHCVFt4y3acdPDZrYhDO5jWbuvJyBIQ0whCECoQhAIQhAIQhAIWWQCEIQo/9k="/>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l-GR"/>
          </a:p>
        </p:txBody>
      </p:sp>
      <p:pic>
        <p:nvPicPr>
          <p:cNvPr id="5" name="Picture 4">
            <a:extLst>
              <a:ext uri="{FF2B5EF4-FFF2-40B4-BE49-F238E27FC236}">
                <a16:creationId xmlns:a16="http://schemas.microsoft.com/office/drawing/2014/main" id="{AF93F834-E48D-4228-95A1-09B16E49538A}"/>
              </a:ext>
            </a:extLst>
          </p:cNvPr>
          <p:cNvPicPr>
            <a:picLocks noChangeAspect="1"/>
          </p:cNvPicPr>
          <p:nvPr/>
        </p:nvPicPr>
        <p:blipFill>
          <a:blip r:embed="rId2"/>
          <a:stretch>
            <a:fillRect/>
          </a:stretch>
        </p:blipFill>
        <p:spPr>
          <a:xfrm>
            <a:off x="2041073" y="2564905"/>
            <a:ext cx="5061854" cy="3168352"/>
          </a:xfrm>
          <a:prstGeom prst="rect">
            <a:avLst/>
          </a:prstGeom>
        </p:spPr>
      </p:pic>
      <p:grpSp>
        <p:nvGrpSpPr>
          <p:cNvPr id="7" name="Group 6">
            <a:extLst>
              <a:ext uri="{FF2B5EF4-FFF2-40B4-BE49-F238E27FC236}">
                <a16:creationId xmlns:a16="http://schemas.microsoft.com/office/drawing/2014/main" id="{F742CCDC-0D84-4C74-AC80-AA447FDD36C0}"/>
              </a:ext>
            </a:extLst>
          </p:cNvPr>
          <p:cNvGrpSpPr/>
          <p:nvPr/>
        </p:nvGrpSpPr>
        <p:grpSpPr>
          <a:xfrm>
            <a:off x="0" y="5875200"/>
            <a:ext cx="9144000" cy="982800"/>
            <a:chOff x="0" y="5875200"/>
            <a:chExt cx="9144000" cy="982800"/>
          </a:xfrm>
        </p:grpSpPr>
        <p:sp>
          <p:nvSpPr>
            <p:cNvPr id="8" name="Rectangle 7">
              <a:extLst>
                <a:ext uri="{FF2B5EF4-FFF2-40B4-BE49-F238E27FC236}">
                  <a16:creationId xmlns:a16="http://schemas.microsoft.com/office/drawing/2014/main" id="{E1B411D2-DCFB-4BA0-9571-CA6F03E7522C}"/>
                </a:ext>
              </a:extLst>
            </p:cNvPr>
            <p:cNvSpPr/>
            <p:nvPr/>
          </p:nvSpPr>
          <p:spPr>
            <a:xfrm>
              <a:off x="0" y="5875200"/>
              <a:ext cx="9144000" cy="982800"/>
            </a:xfrm>
            <a:prstGeom prst="rect">
              <a:avLst/>
            </a:prstGeom>
            <a:solidFill>
              <a:srgbClr val="487628"/>
            </a:solidFill>
            <a:ln w="9525" cap="flat" cmpd="sng" algn="ctr">
              <a:no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FFFFFF"/>
                </a:solidFill>
                <a:effectLst/>
                <a:uLnTx/>
                <a:uFillTx/>
                <a:latin typeface="Myriad Pro" panose="020B0503030403020204" pitchFamily="34" charset="0"/>
                <a:ea typeface="+mn-ea"/>
                <a:cs typeface="+mn-cs"/>
              </a:endParaRPr>
            </a:p>
          </p:txBody>
        </p:sp>
        <p:pic>
          <p:nvPicPr>
            <p:cNvPr id="9" name="Picture 8">
              <a:extLst>
                <a:ext uri="{FF2B5EF4-FFF2-40B4-BE49-F238E27FC236}">
                  <a16:creationId xmlns:a16="http://schemas.microsoft.com/office/drawing/2014/main" id="{4E99A229-6C4A-4622-A8A8-3095DB1C5452}"/>
                </a:ext>
              </a:extLst>
            </p:cNvPr>
            <p:cNvPicPr>
              <a:picLocks noChangeAspect="1"/>
            </p:cNvPicPr>
            <p:nvPr/>
          </p:nvPicPr>
          <p:blipFill>
            <a:blip r:embed="rId3"/>
            <a:stretch>
              <a:fillRect/>
            </a:stretch>
          </p:blipFill>
          <p:spPr>
            <a:xfrm>
              <a:off x="6778404" y="6020826"/>
              <a:ext cx="1573434" cy="564159"/>
            </a:xfrm>
            <a:prstGeom prst="rect">
              <a:avLst/>
            </a:prstGeom>
          </p:spPr>
        </p:pic>
        <p:cxnSp>
          <p:nvCxnSpPr>
            <p:cNvPr id="10" name="Straight Connector 9">
              <a:extLst>
                <a:ext uri="{FF2B5EF4-FFF2-40B4-BE49-F238E27FC236}">
                  <a16:creationId xmlns:a16="http://schemas.microsoft.com/office/drawing/2014/main" id="{3261BD74-B9F4-446A-9926-F343D82839CF}"/>
                </a:ext>
              </a:extLst>
            </p:cNvPr>
            <p:cNvCxnSpPr/>
            <p:nvPr/>
          </p:nvCxnSpPr>
          <p:spPr>
            <a:xfrm>
              <a:off x="0" y="5876925"/>
              <a:ext cx="9144000" cy="0"/>
            </a:xfrm>
            <a:prstGeom prst="line">
              <a:avLst/>
            </a:prstGeom>
            <a:noFill/>
            <a:ln w="34925" cap="flat" cmpd="sng" algn="ctr">
              <a:solidFill>
                <a:srgbClr val="BEBE32"/>
              </a:solidFill>
              <a:prstDash val="solid"/>
            </a:ln>
            <a:effectLst/>
          </p:spPr>
        </p:cxnSp>
      </p:grpSp>
    </p:spTree>
    <p:extLst>
      <p:ext uri="{BB962C8B-B14F-4D97-AF65-F5344CB8AC3E}">
        <p14:creationId xmlns:p14="http://schemas.microsoft.com/office/powerpoint/2010/main" val="305809652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06618" y="1233436"/>
            <a:ext cx="8097829" cy="4278253"/>
          </a:xfrm>
        </p:spPr>
        <p:txBody>
          <a:bodyPr>
            <a:noAutofit/>
          </a:bodyPr>
          <a:lstStyle/>
          <a:p>
            <a:pPr marL="0" indent="0">
              <a:buNone/>
            </a:pPr>
            <a:r>
              <a:rPr lang="en-GB" sz="2000" dirty="0">
                <a:latin typeface="Myriad Pro" panose="020B0503030403020204" pitchFamily="34" charset="0"/>
              </a:rPr>
              <a:t>Taking into consideration the maximum capacity of the 792 villas, which equals to </a:t>
            </a:r>
            <a:r>
              <a:rPr lang="en-GB" sz="2000" b="1" dirty="0">
                <a:latin typeface="Myriad Pro" panose="020B0503030403020204" pitchFamily="34" charset="0"/>
              </a:rPr>
              <a:t>3,123 individuals </a:t>
            </a:r>
            <a:r>
              <a:rPr lang="en-GB" sz="2000" dirty="0">
                <a:latin typeface="Myriad Pro" panose="020B0503030403020204" pitchFamily="34" charset="0"/>
              </a:rPr>
              <a:t>(excluding the maximum capacity of the hotel complex, which equals 160 rooms / 320 individuals, as well as employees and visitors), the proposed project is expected to:</a:t>
            </a:r>
          </a:p>
          <a:p>
            <a:r>
              <a:rPr lang="en-GB" sz="2000" b="1" dirty="0">
                <a:latin typeface="Myriad Pro" panose="020B0503030403020204" pitchFamily="34" charset="0"/>
              </a:rPr>
              <a:t>Increase the population (4,061 individuals)</a:t>
            </a:r>
            <a:r>
              <a:rPr lang="en-GB" sz="2000" dirty="0">
                <a:latin typeface="Myriad Pro" panose="020B0503030403020204" pitchFamily="34" charset="0"/>
              </a:rPr>
              <a:t> of the municipalities and communities, which fall under the administrative area of the Natura 2000 SCI/SAC Polis – Gialia (CY4000001), </a:t>
            </a:r>
            <a:r>
              <a:rPr lang="en-GB" sz="2000" b="1" dirty="0">
                <a:latin typeface="Myriad Pro" panose="020B0503030403020204" pitchFamily="34" charset="0"/>
              </a:rPr>
              <a:t>by 77%.</a:t>
            </a:r>
            <a:r>
              <a:rPr lang="en-GB" sz="2000" dirty="0">
                <a:latin typeface="Myriad Pro" panose="020B0503030403020204" pitchFamily="34" charset="0"/>
              </a:rPr>
              <a:t> </a:t>
            </a:r>
          </a:p>
          <a:p>
            <a:pPr marL="0" indent="0">
              <a:buNone/>
            </a:pPr>
            <a:endParaRPr lang="en-GB" sz="2000" dirty="0">
              <a:latin typeface="Myriad Pro" panose="020B0503030403020204" pitchFamily="34" charset="0"/>
            </a:endParaRPr>
          </a:p>
          <a:p>
            <a:pPr marL="0" indent="0">
              <a:buNone/>
            </a:pPr>
            <a:r>
              <a:rPr lang="en-GB" sz="2000" dirty="0">
                <a:latin typeface="Myriad Pro" panose="020B0503030403020204" pitchFamily="34" charset="0"/>
              </a:rPr>
              <a:t>These figures are based on the latest Population Census of 2011 and demonstrate the </a:t>
            </a:r>
            <a:r>
              <a:rPr lang="en-GB" sz="2000" b="1" dirty="0">
                <a:latin typeface="Myriad Pro" panose="020B0503030403020204" pitchFamily="34" charset="0"/>
              </a:rPr>
              <a:t>significant increase of human presence and pressure caused by the project</a:t>
            </a:r>
            <a:r>
              <a:rPr lang="en-GB" sz="2000" dirty="0">
                <a:latin typeface="Myriad Pro" panose="020B0503030403020204" pitchFamily="34" charset="0"/>
              </a:rPr>
              <a:t>.</a:t>
            </a:r>
            <a:endParaRPr lang="en-US" sz="2000" dirty="0">
              <a:latin typeface="Myriad Pro" panose="020B0503030403020204" pitchFamily="34" charset="0"/>
            </a:endParaRPr>
          </a:p>
        </p:txBody>
      </p:sp>
      <p:sp>
        <p:nvSpPr>
          <p:cNvPr id="4" name="Title 1"/>
          <p:cNvSpPr>
            <a:spLocks noGrp="1"/>
          </p:cNvSpPr>
          <p:nvPr>
            <p:ph type="title"/>
          </p:nvPr>
        </p:nvSpPr>
        <p:spPr>
          <a:xfrm>
            <a:off x="440733" y="90436"/>
            <a:ext cx="8229600" cy="1143000"/>
          </a:xfrm>
        </p:spPr>
        <p:txBody>
          <a:bodyPr/>
          <a:lstStyle/>
          <a:p>
            <a:r>
              <a:rPr lang="en-US" sz="3200" b="1" dirty="0">
                <a:latin typeface="Myriad Pro" panose="020B0503030403020204" pitchFamily="34" charset="0"/>
              </a:rPr>
              <a:t>Limni Bay Resort</a:t>
            </a:r>
            <a:br>
              <a:rPr lang="en-US" sz="3200" b="1" dirty="0">
                <a:latin typeface="Myriad Pro" panose="020B0503030403020204" pitchFamily="34" charset="0"/>
              </a:rPr>
            </a:br>
            <a:r>
              <a:rPr lang="en-US" sz="3200" b="1" dirty="0">
                <a:latin typeface="Myriad Pro" panose="020B0503030403020204" pitchFamily="34" charset="0"/>
              </a:rPr>
              <a:t>What are the issues?</a:t>
            </a:r>
            <a:endParaRPr lang="el-GR" sz="3200" b="1" dirty="0">
              <a:latin typeface="Myriad Pro" panose="020B0503030403020204" pitchFamily="34" charset="0"/>
            </a:endParaRPr>
          </a:p>
        </p:txBody>
      </p:sp>
      <p:sp>
        <p:nvSpPr>
          <p:cNvPr id="95236" name="AutoShape 4" descr="data:image/jpeg;base64,/9j/4AAQSkZJRgABAQAAAQABAAD/2wCEAAkGBhQPEBQPDxIQDxQPDw8UDw8UFBQUDxQPFBQVFBQQFBQXHCYeFxkjGRQUHy8gJCcpLCwsFR4xNTAqNSYrLCkBCQoKDgwOFA8PFC4cHBwpKSwpLCkpKSkpKSkpLCkpKSwpKS8pKSwsLCkpKSkpKSksLCwsKSksKSwsKSwpKSkpKf/AABEIALcBEwMBIgACEQEDEQH/xAAcAAACAwEBAQEAAAAAAAAAAAACAwABBAUGBwj/xAA6EAACAQMCBAQEAwcCBwAAAAAAAQIDERIhMQQFE0EiUWGRBjJxgQcjsRQVQlKh0fDB4RckM1OCk/H/xAAYAQEBAQEBAAAAAAAAAAAAAAAAAQIDBP/EACgRAQEBAAEDAwQBBQEAAAAAAAARAQIDElETMUEEFCFhQnGBkfDxUv/aAAwDAQACEQMRAD8A+VJFpBKISRzbDEJ6tvzd/f0QSiFGP3BAKJdg1EtRBAKJeIaiFiFheJeIzELAEKxLxGYlqIIViXiMxLwBCsS1EaoExBCnEmI3EigCE4kxHYlYghWJWI7ErEJCsSYjMSOIITiTEZiViUhbiDiOcSsQhVisRriDiAvEpxGuILiULsFBNXadrKz1V7S0at3LaKxAXYgeJYRaiEohqISiYbAohKIeISiFLUQlEYoBKnpfTfbv9QFYhYDMAsQsKUS8RqgWoEIXiTAdiXgCFKnpfyJiOwLUAQjAvEdgTAEIxJiPwI6YCMCOH+eo/ArApCHArAe4FYBIRgRwHOBTgCEuJWI5wKcf8/1ARiViPw+wLiVCXEFxHOILiApxKaGuJTiEJsTEY4lYlCrFh4kCGqISgMUAlEw6FqAagMUAlAiwtQCUBigEoBYUoBKA1QCVMUhSgWoDlAJQIQlQLwH9MtQFIRgXgP6ZeApGfpl4GhUydMEZsCYGnpldMpGfArA09MrphGbArA0umU6YGZxBcDS4AuAGfAFxNLgC4FIzYFOI9wBcQhDiC4j3EFxKhNgXEc4lOICcQcRziViVCcSxuJAQ9QDUBigGoHKusKUA1AaoBqACsAlTGqAagFJUAlTHKAagQIUAlAeqYSpikI6ZapmhUy1TFWEKmX0zR0y1TFIz9MnTNSpk6YpGXpk6Zq6ZOmKkZOmU6Zr6YLpipGR0ynTNfT/+AumWkZHTBcDW4AumKRkdMFwNLgC4FoyuALgaXABwFSMzgC4GlwAcS1IzuALiaHEBxFIQ4lzSeytou99bav3GOJMSkJwIPxKNEa1ANUxigMUDhXQlQDUByphqBKQlUxipjVTDVMVYSqYSpj1TCVMUIVMNUxyphqmSqQqYSpj1TCVMUhCplqmaFTCVMlIzKmX0jSqZfTFIy9MjpmvpldMUZOmC6ZsdMF0y1IxumC6ZsdMF0xSMcqYt0za6Yt0y0jI6YDga5UwHAtSMbgA4GuUBbgWpGVwAcTU4C3AVGZwBcTQ4gOJaM+JWI5xBaLULsQOxZarpqmGqY5UxipnCukIVMZGmOVMNUiUJVMNUxypDFTFCFTCVMeqQapEqs6phqmPVMJUxQhUw1THqmEqZKpCplqmaFTCVMUZ1TLVM0qmX0xRm6ZXTNXTK6YRldMB0zY6YLploxumC6ZrdMF0xRjdMW6ZtdMW6YoxygLlTNsqYt0y1IxOAqUDdKmJlTLSMcoC5QNcoC5QLUjJKItxNUoC5QLUjM4gOJocQHEtSE2KGYkFI9DGmGqY+NIZGkebudoRGmMjTHxpDI0h3JGeNMNUzTGiMjRHcRlVMNUjUqISoirGVUglSNSpBqkTuIyqkEqRqVIJUSdyxlVIJUjUqISojuWMipF9I2dAvojuIx9IrpG3okdEdyRgdMF0je6ILoF7kjA6QLpG90CnQHcRznSAdI6ToAOgTuWOY6QuVE6kqAqVAdxHLlREypHUnQM86Je5I5s6YqUDoTpGecDXcRhlAVKJsnERNFqRllEXKJokKkarMKxKDIWpHr40RkaQ1IZFHlruVGkNjSGxiNjAJCY0hipD4wGRplGdUglTNGBeACFTCVMbiEokC1ANQDUA1AjRagWojVAJUyBSiXiO6ZapkoRiU4mnpgumXNTWZxAaNMoC5I0hFiYjbBRgBncAXTNvTBdMisEqYqdM6MqYmdMiuZOmZqkDp1IGWrAtRzKkTLUR0K0TBWNZqMtQzTH1DPM6YyVIVJhy+ot/U0yG5AsPr7Fij3CGRHx5RMdS5Z5yivueTOfHy79ukRQ6CHR4JfzxdvU0UuBXmjecsZ3CYRGqB0KHL492/Y1U+Wp+Zc3GdcZwFs71XliS2ZmfK/KMmW/DOa5Nw4r6nQfAOP8Hu7IcqagnnGCa85qKv9zO7+ZGq50YvyYyNN+QMecU83HqcJpulUg7ffIa/iLhYxylxXDLWzUXlK/0jdmLy3ZmNXMxSpvyDVF+Riq/HfAwdnWz9YU5W92kK4n8S+DivBCrU8tIxX6ms48t+IzvP9Op0GFHh2cCv+JkXF9LhndO15SvbzvFJHNn+KNZfLSoL7Sb/AFLvT5Hf+ntP2RlPg36njKP4p11q40Zb6YyX6f5oVV/FKvL5YQjprjFy/Uely/3/AKm898PZPl0n2ZmrcBJdmeSXx5xEterVinZL8mnKLlZaNt6boVxnx5XtaE60nsn06cPRtqz73X2Nenz+Ge7HrocFJ9mbKXLGleVkvNuy9z5LW+NK855Z1dtnVlFZPu7WtrbQ51Tnk5t9VOq2njlKUnd7ap67PS/9jWdHnvvpvUz4fdqfKr7Wf0aZK3KcVduK+rsfAKXNXF220tpknk9O2/8AszTDmMqzxqTlFRy1lJ7LVxWStlbRLQ3vR/DPqa+5R5arpZQu9ldXf2Cqcoit5JfofCadVRnrUhFx1abvayu72Vm32XrqBxnNHlZTySWjirR0dr2Vvc5/b75X1N8vt1TltPvUgvTv7Cnyqk1/1Y+8Vr92fH+A5lKMrv8AMWOMbpNZWV0032uJ4mvUhdt1FFyfaSXomna/0uZ+33y33vrdf4djJNxnFq2947eejOLxfIIp2dainpo5xW+27Pl8uYpppyldRWKcsV4d1otW19Nf646nNJ7Rct72u213Vnv6m+P03L/0zvWzw+iVeAppv8ynLS9lUhe3nb7oy0qdJSaklNJPVTeOndSjFp/7o8Wuf/Nkqrbvi+rJtXSsmra+Kz0sK4j4gbV5ReS0k8mr6LF446O/fv8Ar1zocvLG9Z66tw8M7KUHeOSWT8Kvs9Frbt6gvh9H+Xo3pO8rR77t2201PF1fixwjGNJ2tF38MclN7yU75Ps9Xv20Rh474tr1HK1Sssmm26s5S02vqk++tu5r0OXlPWzPh9G+XTpt7fwt767oh8tfPeI/79f/ANk/7lD7Xl5PXzw+3cJ8WcC3GUuMqNvfKNRNaeqfobH8e8tpx1nKpJa+GMrfRXVmz4L+0hLiX6F+04+U9fX3nhvxU5cm1KFdJJWkoRs/S2V7+p0uG/Fbl2N8a6f8rhG9vO6lY/Oq4pm6nzWKp44Xlldy9LLRO/p5dy59PnH2/LPq33fe5fi/w1/y6FWXq3GP9xc/xf8A5eHSWtrzf+kT4xyb4lVOqpVaVOpDNOcbWlhfWMXstPNM9n/xA5daX/IybeznO/a17QxS2XuzHLv47+M/xmOnHOHLPy7XM/xY4qpJdFRpa6RUU7v1ckzk1/xL5hPwqo1kslhCCeOrvottH7HmOJ5vwtSSm4yhlJt04KWCS/h1nfWy2fd+ls9XjOFU1aXE1IWV1aEHe23zOy1ZrM3fes7Ph0OP+La1ezrVqlSzejnLv3S2XYww5pHVyjKeuzelvJ2S19f6GP8AeVFN2oOa1tnVald23cEr2t6bu/ks9LmWMk1BWTTxbbjJK3hktmt/c6Zw/TG8nUjza0k1DZqyeLTXr4Vc6PD80k7Wp01k5Jyk1jfHWytorX+702OFHm+LlgpxVReKKajHzxW7xvpa60GP4iquLg25LTDKVSfTad04XlZPfe+43iucnc4fmM5XcVGGMdU6uLlG6tGzeuy0XkHQjJyUM4xk1fG8vltk25NKKVl57HA4fntaEVGE3FJNKyjezd3ra/d+5nqcZOUspSbe93vfzM7jWa9jy6pRUnGo3Ukm7RjZqUlq9XJeG3fffQ38VxvCprCEvFBP8xrHK19HG946ruvqeEjxs3dZb/Tby+n9kaI8TUa+aXhVtNknbTTtovY57xdMsd+tzaNKd4qKUnJrCGbxato5WurXA/e06rlO3TUU6loXilHZtLyv9tWtDzzybvdtrZ3dxcqbvYuRNzXVrcdWVPCU5ODd3TzbhePgu1F73slpqLXEVXLJK6inPfO0G7NvJuy1Xzefqcx8O3uDKhL33N5HOOlQ5vgp5qnN/Kl4Wr3WyTStaNrr0sTh+Pp21lC9pWcotNOGsUpQfhvt327X04koW3QqZvMxnW6nxcNZTcrppxSv4ndXTlfw6Xdylx8MryVRq70yWX3bVn38tzmyYGRvtYrty4mlfON8U3aEknPzSetn9V7G+XO6NGeFNOcW451JRwqQt8ypYSav5Sd/Y8rcGVVLd/YnaV6zhPjLpP8AK4ejJ+FRc1nLFdkrWTlbVrvsaeP/ABBr1KcqNelRlG3gSjGChPZTSp2Uml5nhpcUl3Alxn19Celx34X1Nx058yk5OV03JWle73td6vu1/Viq/O5t6yas20otqKvbRJOyWi9l5I5k+Jk0ot6Jtpersn+i9hVzrnFjddPi+fVJym4vpKpbKMHJJ2SVtW3bTa9jnzqNu7dwSi5mYiyg4qPfLvsl5O3fzsAUQhCAOuXcC5LkDMi1MVclwHqYXUM9yXEGjMOFZoy5F5khXRhxl9JKDTtriskvTG1/uzXQnQbip5xTazkrtpYq7UW3fxXX0Rwsxiqk3i1mvYfsnDK86M6k6dvFUqQ+R5JKLtTayer8rd2zHOlRa8KnH5mnKcE3Fd/FZP0tvZnB/avCopyX8yvo3d62+liv2lu17uystdl5Ix2cvLXdnh9D+HOWcFxFNpZyrRSbp1K1KjGaWSahKTST1i7O+32PO8x5dOnJydKVOMnLDeUbeUZ7T+qON+9JKWUVGDttFaLS2id7M1cT8XcVUioT4irKKtaLk8Va9tNu79znnS5Zu7XTerk9m7l9CUppR3TTv2jbu2e25N8Kus/DHqyknJvR37tnyriOPnU+eTlb6L9NwafHTjFwjOcYy+aCk1F/VJ2e5y6v0vPqfzmf0dOH1HHh/F9Z4/lfD0ljUq0Kb1VpVKcZX+lzzPMKEabvGrSkvNTg/wBGeE6gLmZ6X0W9P36l/sc/qu7+L2sOMoLerD63u/ZCK/NqFtKl/wDxl77HkVNntfgr4OpcZw9fiqjqV5cOl0+AouKr1W1893d4ruoxb0PT6XHj764epvLXF4vnFN7KT+1jn1OY32j7vUHi6U4eCVPp66xcbT3drtrLuZXA6ceGYzvLdHLiG3e/27FddiyHRgTqN9wW7kIBCiEAhCEAhCEAhdiEAhCyFEIWQiJclyEAly7kIBLkZCAVcu5CBREuQhBTmC6hZCoHIq5ZAqIqxCAWFCo4u6bTWzWjX3IQDr0PjDioRwdedWLd+nWUa8L+eNVSS2OnGdDjeFr1Xw8eGrcOoPq0pNUKmUlHCVFt4y3acdPDZrYhDO5jWbuvJyBIQ0whCECoQhAIQhAIQhAIWWQCEIQo/9k="/>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l-GR"/>
          </a:p>
        </p:txBody>
      </p:sp>
      <p:sp>
        <p:nvSpPr>
          <p:cNvPr id="95238" name="AutoShape 6" descr="data:image/jpeg;base64,/9j/4AAQSkZJRgABAQAAAQABAAD/2wCEAAkGBhQPEBQPDxIQDxQPDw8UDw8UFBQUDxQPFBQVFBQQFBQXHCYeFxkjGRQUHy8gJCcpLCwsFR4xNTAqNSYrLCkBCQoKDgwOFA8PFC4cHBwpKSwpLCkpKSkpKSkpLCkpKSwpKS8pKSwsLCkpKSkpKSksLCwsKSksKSwsKSwpKSkpKf/AABEIALcBEwMBIgACEQEDEQH/xAAcAAACAwEBAQEAAAAAAAAAAAACAwABBAUGBwj/xAA6EAACAQMCBAQEAwcCBwAAAAAAAQIDERIhMQQFE0EiUWGRBjJxgQcjsRQVQlKh0fDB4RckM1OCk/H/xAAYAQEBAQEBAAAAAAAAAAAAAAAAAQIDBP/EACgRAQEBAAEDAwQBBQEAAAAAAAARAQIDElETMUEEFCFhQnGBkfDxUv/aAAwDAQACEQMRAD8A+VJFpBKISRzbDEJ6tvzd/f0QSiFGP3BAKJdg1EtRBAKJeIaiFiFheJeIzELAEKxLxGYlqIIViXiMxLwBCsS1EaoExBCnEmI3EigCE4kxHYlYghWJWI7ErEJCsSYjMSOIITiTEZiViUhbiDiOcSsQhVisRriDiAvEpxGuILiULsFBNXadrKz1V7S0at3LaKxAXYgeJYRaiEohqISiYbAohKIeISiFLUQlEYoBKnpfTfbv9QFYhYDMAsQsKUS8RqgWoEIXiTAdiXgCFKnpfyJiOwLUAQjAvEdgTAEIxJiPwI6YCMCOH+eo/ArApCHArAe4FYBIRgRwHOBTgCEuJWI5wKcf8/1ARiViPw+wLiVCXEFxHOILiApxKaGuJTiEJsTEY4lYlCrFh4kCGqISgMUAlEw6FqAagMUAlAiwtQCUBigEoBYUoBKA1QCVMUhSgWoDlAJQIQlQLwH9MtQFIRgXgP6ZeApGfpl4GhUydMEZsCYGnpldMpGfArA09MrphGbArA0umU6YGZxBcDS4AuAGfAFxNLgC4FIzYFOI9wBcQhDiC4j3EFxKhNgXEc4lOICcQcRziViVCcSxuJAQ9QDUBigGoHKusKUA1AaoBqACsAlTGqAagFJUAlTHKAagQIUAlAeqYSpikI6ZapmhUy1TFWEKmX0zR0y1TFIz9MnTNSpk6YpGXpk6Zq6ZOmKkZOmU6Zr6YLpipGR0ynTNfT/+AumWkZHTBcDW4AumKRkdMFwNLgC4FoyuALgaXABwFSMzgC4GlwAcS1IzuALiaHEBxFIQ4lzSeytou99bav3GOJMSkJwIPxKNEa1ANUxigMUDhXQlQDUByphqBKQlUxipjVTDVMVYSqYSpj1TCVMUIVMNUxyphqmSqQqYSpj1TCVMUhCplqmaFTCVMlIzKmX0jSqZfTFIy9MjpmvpldMUZOmC6ZsdMF0y1IxumC6ZsdMF0xSMcqYt0za6Yt0y0jI6YDga5UwHAtSMbgA4GuUBbgWpGVwAcTU4C3AVGZwBcTQ4gOJaM+JWI5xBaLULsQOxZarpqmGqY5UxipnCukIVMZGmOVMNUiUJVMNUxypDFTFCFTCVMeqQapEqs6phqmPVMJUxQhUw1THqmEqZKpCplqmaFTCVMUZ1TLVM0qmX0xRm6ZXTNXTK6YRldMB0zY6YLploxumC6ZrdMF0xRjdMW6ZtdMW6YoxygLlTNsqYt0y1IxOAqUDdKmJlTLSMcoC5QNcoC5QLUjJKItxNUoC5QLUjM4gOJocQHEtSE2KGYkFI9DGmGqY+NIZGkebudoRGmMjTHxpDI0h3JGeNMNUzTGiMjRHcRlVMNUjUqISoirGVUglSNSpBqkTuIyqkEqRqVIJUSdyxlVIJUjUqISojuWMipF9I2dAvojuIx9IrpG3okdEdyRgdMF0je6ILoF7kjA6QLpG90CnQHcRznSAdI6ToAOgTuWOY6QuVE6kqAqVAdxHLlREypHUnQM86Je5I5s6YqUDoTpGecDXcRhlAVKJsnERNFqRllEXKJokKkarMKxKDIWpHr40RkaQ1IZFHlruVGkNjSGxiNjAJCY0hipD4wGRplGdUglTNGBeACFTCVMbiEokC1ANQDUA1AjRagWojVAJUyBSiXiO6ZapkoRiU4mnpgumXNTWZxAaNMoC5I0hFiYjbBRgBncAXTNvTBdMisEqYqdM6MqYmdMiuZOmZqkDp1IGWrAtRzKkTLUR0K0TBWNZqMtQzTH1DPM6YyVIVJhy+ot/U0yG5AsPr7Fij3CGRHx5RMdS5Z5yivueTOfHy79ukRQ6CHR4JfzxdvU0UuBXmjecsZ3CYRGqB0KHL492/Y1U+Wp+Zc3GdcZwFs71XliS2ZmfK/KMmW/DOa5Nw4r6nQfAOP8Hu7IcqagnnGCa85qKv9zO7+ZGq50YvyYyNN+QMecU83HqcJpulUg7ffIa/iLhYxylxXDLWzUXlK/0jdmLy3ZmNXMxSpvyDVF+Riq/HfAwdnWz9YU5W92kK4n8S+DivBCrU8tIxX6ms48t+IzvP9Op0GFHh2cCv+JkXF9LhndO15SvbzvFJHNn+KNZfLSoL7Sb/AFLvT5Hf+ntP2RlPg36njKP4p11q40Zb6YyX6f5oVV/FKvL5YQjprjFy/Uely/3/AKm898PZPl0n2ZmrcBJdmeSXx5xEterVinZL8mnKLlZaNt6boVxnx5XtaE60nsn06cPRtqz73X2Nenz+Ge7HrocFJ9mbKXLGleVkvNuy9z5LW+NK855Z1dtnVlFZPu7WtrbQ51Tnk5t9VOq2njlKUnd7ap67PS/9jWdHnvvpvUz4fdqfKr7Wf0aZK3KcVduK+rsfAKXNXF220tpknk9O2/8AszTDmMqzxqTlFRy1lJ7LVxWStlbRLQ3vR/DPqa+5R5arpZQu9ldXf2Cqcoit5JfofCadVRnrUhFx1abvayu72Vm32XrqBxnNHlZTySWjirR0dr2Vvc5/b75X1N8vt1TltPvUgvTv7Cnyqk1/1Y+8Vr92fH+A5lKMrv8AMWOMbpNZWV0032uJ4mvUhdt1FFyfaSXomna/0uZ+33y33vrdf4djJNxnFq2947eejOLxfIIp2dainpo5xW+27Pl8uYpppyldRWKcsV4d1otW19Nf646nNJ7Rct72u213Vnv6m+P03L/0zvWzw+iVeAppv8ynLS9lUhe3nb7oy0qdJSaklNJPVTeOndSjFp/7o8Wuf/Nkqrbvi+rJtXSsmra+Kz0sK4j4gbV5ReS0k8mr6LF446O/fv8Ar1zocvLG9Z66tw8M7KUHeOSWT8Kvs9Frbt6gvh9H+Xo3pO8rR77t2201PF1fixwjGNJ2tF38MclN7yU75Ps9Xv20Rh474tr1HK1Sssmm26s5S02vqk++tu5r0OXlPWzPh9G+XTpt7fwt767oh8tfPeI/79f/ANk/7lD7Xl5PXzw+3cJ8WcC3GUuMqNvfKNRNaeqfobH8e8tpx1nKpJa+GMrfRXVmz4L+0hLiX6F+04+U9fX3nhvxU5cm1KFdJJWkoRs/S2V7+p0uG/Fbl2N8a6f8rhG9vO6lY/Oq4pm6nzWKp44Xlldy9LLRO/p5dy59PnH2/LPq33fe5fi/w1/y6FWXq3GP9xc/xf8A5eHSWtrzf+kT4xyb4lVOqpVaVOpDNOcbWlhfWMXstPNM9n/xA5daX/IybeznO/a17QxS2XuzHLv47+M/xmOnHOHLPy7XM/xY4qpJdFRpa6RUU7v1ckzk1/xL5hPwqo1kslhCCeOrvottH7HmOJ5vwtSSm4yhlJt04KWCS/h1nfWy2fd+ls9XjOFU1aXE1IWV1aEHe23zOy1ZrM3fes7Ph0OP+La1ezrVqlSzejnLv3S2XYww5pHVyjKeuzelvJ2S19f6GP8AeVFN2oOa1tnVald23cEr2t6bu/ks9LmWMk1BWTTxbbjJK3hktmt/c6Zw/TG8nUjza0k1DZqyeLTXr4Vc6PD80k7Wp01k5Jyk1jfHWytorX+702OFHm+LlgpxVReKKajHzxW7xvpa60GP4iquLg25LTDKVSfTad04XlZPfe+43iucnc4fmM5XcVGGMdU6uLlG6tGzeuy0XkHQjJyUM4xk1fG8vltk25NKKVl57HA4fntaEVGE3FJNKyjezd3ra/d+5nqcZOUspSbe93vfzM7jWa9jy6pRUnGo3Ukm7RjZqUlq9XJeG3fffQ38VxvCprCEvFBP8xrHK19HG946ruvqeEjxs3dZb/Tby+n9kaI8TUa+aXhVtNknbTTtovY57xdMsd+tzaNKd4qKUnJrCGbxato5WurXA/e06rlO3TUU6loXilHZtLyv9tWtDzzybvdtrZ3dxcqbvYuRNzXVrcdWVPCU5ODd3TzbhePgu1F73slpqLXEVXLJK6inPfO0G7NvJuy1Xzefqcx8O3uDKhL33N5HOOlQ5vgp5qnN/Kl4Wr3WyTStaNrr0sTh+Pp21lC9pWcotNOGsUpQfhvt327X04koW3QqZvMxnW6nxcNZTcrppxSv4ndXTlfw6Xdylx8MryVRq70yWX3bVn38tzmyYGRvtYrty4mlfON8U3aEknPzSetn9V7G+XO6NGeFNOcW451JRwqQt8ypYSav5Sd/Y8rcGVVLd/YnaV6zhPjLpP8AK4ejJ+FRc1nLFdkrWTlbVrvsaeP/ABBr1KcqNelRlG3gSjGChPZTSp2Uml5nhpcUl3Alxn19Celx34X1Nx058yk5OV03JWle73td6vu1/Viq/O5t6yas20otqKvbRJOyWi9l5I5k+Jk0ot6Jtpersn+i9hVzrnFjddPi+fVJym4vpKpbKMHJJ2SVtW3bTa9jnzqNu7dwSi5mYiyg4qPfLvsl5O3fzsAUQhCAOuXcC5LkDMi1MVclwHqYXUM9yXEGjMOFZoy5F5khXRhxl9JKDTtriskvTG1/uzXQnQbip5xTazkrtpYq7UW3fxXX0Rwsxiqk3i1mvYfsnDK86M6k6dvFUqQ+R5JKLtTayer8rd2zHOlRa8KnH5mnKcE3Fd/FZP0tvZnB/avCopyX8yvo3d62+liv2lu17uystdl5Ix2cvLXdnh9D+HOWcFxFNpZyrRSbp1K1KjGaWSahKTST1i7O+32PO8x5dOnJydKVOMnLDeUbeUZ7T+qON+9JKWUVGDttFaLS2id7M1cT8XcVUioT4irKKtaLk8Va9tNu79znnS5Zu7XTerk9m7l9CUppR3TTv2jbu2e25N8Kus/DHqyknJvR37tnyriOPnU+eTlb6L9NwafHTjFwjOcYy+aCk1F/VJ2e5y6v0vPqfzmf0dOH1HHh/F9Z4/lfD0ljUq0Kb1VpVKcZX+lzzPMKEabvGrSkvNTg/wBGeE6gLmZ6X0W9P36l/sc/qu7+L2sOMoLerD63u/ZCK/NqFtKl/wDxl77HkVNntfgr4OpcZw9fiqjqV5cOl0+AouKr1W1893d4ruoxb0PT6XHj764epvLXF4vnFN7KT+1jn1OY32j7vUHi6U4eCVPp66xcbT3drtrLuZXA6ceGYzvLdHLiG3e/27FddiyHRgTqN9wW7kIBCiEAhCEAhCEAhdiEAhCyFEIWQiJclyEAly7kIBLkZCAVcu5CBREuQhBTmC6hZCoHIq5ZAqIqxCAWFCo4u6bTWzWjX3IQDr0PjDioRwdedWLd+nWUa8L+eNVSS2OnGdDjeFr1Xw8eGrcOoPq0pNUKmUlHCVFt4y3acdPDZrYhDO5jWbuvJyBIQ0whCECoQhAIQhAIQhAIWWQCEIQo/9k="/>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l-GR"/>
          </a:p>
        </p:txBody>
      </p:sp>
      <p:pic>
        <p:nvPicPr>
          <p:cNvPr id="7" name="Picture 6">
            <a:extLst>
              <a:ext uri="{FF2B5EF4-FFF2-40B4-BE49-F238E27FC236}">
                <a16:creationId xmlns:a16="http://schemas.microsoft.com/office/drawing/2014/main" id="{41D77288-4CED-40CF-B198-BDD236E950D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508104" y="4587336"/>
            <a:ext cx="3306244" cy="1068253"/>
          </a:xfrm>
          <a:prstGeom prst="ellipse">
            <a:avLst/>
          </a:prstGeom>
          <a:ln>
            <a:noFill/>
          </a:ln>
          <a:effectLst>
            <a:softEdge rad="112500"/>
          </a:effectLst>
        </p:spPr>
      </p:pic>
      <p:grpSp>
        <p:nvGrpSpPr>
          <p:cNvPr id="8" name="Group 7">
            <a:extLst>
              <a:ext uri="{FF2B5EF4-FFF2-40B4-BE49-F238E27FC236}">
                <a16:creationId xmlns:a16="http://schemas.microsoft.com/office/drawing/2014/main" id="{5B245CF6-56AD-4632-9FA5-ACE7269E06A9}"/>
              </a:ext>
            </a:extLst>
          </p:cNvPr>
          <p:cNvGrpSpPr/>
          <p:nvPr/>
        </p:nvGrpSpPr>
        <p:grpSpPr>
          <a:xfrm>
            <a:off x="0" y="5875200"/>
            <a:ext cx="9144000" cy="982800"/>
            <a:chOff x="0" y="5875200"/>
            <a:chExt cx="9144000" cy="982800"/>
          </a:xfrm>
        </p:grpSpPr>
        <p:sp>
          <p:nvSpPr>
            <p:cNvPr id="9" name="Rectangle 8">
              <a:extLst>
                <a:ext uri="{FF2B5EF4-FFF2-40B4-BE49-F238E27FC236}">
                  <a16:creationId xmlns:a16="http://schemas.microsoft.com/office/drawing/2014/main" id="{F5C0B344-E6AE-4394-BBBE-327BEA9C0061}"/>
                </a:ext>
              </a:extLst>
            </p:cNvPr>
            <p:cNvSpPr/>
            <p:nvPr/>
          </p:nvSpPr>
          <p:spPr>
            <a:xfrm>
              <a:off x="0" y="5875200"/>
              <a:ext cx="9144000" cy="982800"/>
            </a:xfrm>
            <a:prstGeom prst="rect">
              <a:avLst/>
            </a:prstGeom>
            <a:solidFill>
              <a:srgbClr val="487628"/>
            </a:solidFill>
            <a:ln w="9525" cap="flat" cmpd="sng" algn="ctr">
              <a:no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FFFFFF"/>
                </a:solidFill>
                <a:effectLst/>
                <a:uLnTx/>
                <a:uFillTx/>
                <a:latin typeface="Myriad Pro" panose="020B0503030403020204" pitchFamily="34" charset="0"/>
                <a:ea typeface="+mn-ea"/>
                <a:cs typeface="+mn-cs"/>
              </a:endParaRPr>
            </a:p>
          </p:txBody>
        </p:sp>
        <p:pic>
          <p:nvPicPr>
            <p:cNvPr id="10" name="Picture 9">
              <a:extLst>
                <a:ext uri="{FF2B5EF4-FFF2-40B4-BE49-F238E27FC236}">
                  <a16:creationId xmlns:a16="http://schemas.microsoft.com/office/drawing/2014/main" id="{530B75C8-F9F8-4A26-B4B7-5F069A648A88}"/>
                </a:ext>
              </a:extLst>
            </p:cNvPr>
            <p:cNvPicPr>
              <a:picLocks noChangeAspect="1"/>
            </p:cNvPicPr>
            <p:nvPr/>
          </p:nvPicPr>
          <p:blipFill>
            <a:blip r:embed="rId3"/>
            <a:stretch>
              <a:fillRect/>
            </a:stretch>
          </p:blipFill>
          <p:spPr>
            <a:xfrm>
              <a:off x="6778404" y="6020826"/>
              <a:ext cx="1573434" cy="564159"/>
            </a:xfrm>
            <a:prstGeom prst="rect">
              <a:avLst/>
            </a:prstGeom>
          </p:spPr>
        </p:pic>
        <p:cxnSp>
          <p:nvCxnSpPr>
            <p:cNvPr id="11" name="Straight Connector 10">
              <a:extLst>
                <a:ext uri="{FF2B5EF4-FFF2-40B4-BE49-F238E27FC236}">
                  <a16:creationId xmlns:a16="http://schemas.microsoft.com/office/drawing/2014/main" id="{3B70C627-83DF-4B42-8A83-6670332584C7}"/>
                </a:ext>
              </a:extLst>
            </p:cNvPr>
            <p:cNvCxnSpPr/>
            <p:nvPr/>
          </p:nvCxnSpPr>
          <p:spPr>
            <a:xfrm>
              <a:off x="0" y="5876925"/>
              <a:ext cx="9144000" cy="0"/>
            </a:xfrm>
            <a:prstGeom prst="line">
              <a:avLst/>
            </a:prstGeom>
            <a:noFill/>
            <a:ln w="34925" cap="flat" cmpd="sng" algn="ctr">
              <a:solidFill>
                <a:srgbClr val="BEBE32"/>
              </a:solidFill>
              <a:prstDash val="solid"/>
            </a:ln>
            <a:effectLst/>
          </p:spPr>
        </p:cxnSp>
      </p:grpSp>
    </p:spTree>
    <p:extLst>
      <p:ext uri="{BB962C8B-B14F-4D97-AF65-F5344CB8AC3E}">
        <p14:creationId xmlns:p14="http://schemas.microsoft.com/office/powerpoint/2010/main" val="170862992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06619" y="1310987"/>
            <a:ext cx="8363272" cy="3629000"/>
          </a:xfrm>
        </p:spPr>
        <p:txBody>
          <a:bodyPr>
            <a:noAutofit/>
          </a:bodyPr>
          <a:lstStyle/>
          <a:p>
            <a:r>
              <a:rPr lang="en-US" sz="2000" dirty="0">
                <a:latin typeface="Myriad Pro" panose="020B0503030403020204" pitchFamily="34" charset="0"/>
              </a:rPr>
              <a:t>The substantial term of a 475m No-building Zone between the proposed golf complex and the sea (suggested by the European Commission, the Standing Committee of the Bern Convention and originally by the Environment Department of the Republic of Cyprus) </a:t>
            </a:r>
            <a:r>
              <a:rPr lang="en-US" sz="2000" b="1" dirty="0">
                <a:latin typeface="Myriad Pro" panose="020B0503030403020204" pitchFamily="34" charset="0"/>
              </a:rPr>
              <a:t>has not been respected</a:t>
            </a:r>
            <a:r>
              <a:rPr lang="en-US" sz="2000" dirty="0">
                <a:latin typeface="Myriad Pro" panose="020B0503030403020204" pitchFamily="34" charset="0"/>
              </a:rPr>
              <a:t> in the updated master plan, which received a green light by the competent authorities</a:t>
            </a:r>
          </a:p>
          <a:p>
            <a:r>
              <a:rPr lang="en-US" sz="2000" dirty="0">
                <a:latin typeface="Myriad Pro" panose="020B0503030403020204" pitchFamily="34" charset="0"/>
              </a:rPr>
              <a:t>The precautionary principle has </a:t>
            </a:r>
            <a:r>
              <a:rPr lang="en-US" sz="2000" b="1" dirty="0">
                <a:latin typeface="Myriad Pro" panose="020B0503030403020204" pitchFamily="34" charset="0"/>
              </a:rPr>
              <a:t>not been followed</a:t>
            </a:r>
          </a:p>
          <a:p>
            <a:r>
              <a:rPr lang="en-US" sz="2000" dirty="0">
                <a:latin typeface="Myriad Pro" panose="020B0503030403020204" pitchFamily="34" charset="0"/>
              </a:rPr>
              <a:t>The cumulative effects of the project have </a:t>
            </a:r>
            <a:r>
              <a:rPr lang="en-US" sz="2000" b="1" dirty="0">
                <a:latin typeface="Myriad Pro" panose="020B0503030403020204" pitchFamily="34" charset="0"/>
              </a:rPr>
              <a:t>not been properly assessed</a:t>
            </a:r>
          </a:p>
          <a:p>
            <a:r>
              <a:rPr lang="en-US" sz="2000" dirty="0">
                <a:latin typeface="Myriad Pro" panose="020B0503030403020204" pitchFamily="34" charset="0"/>
              </a:rPr>
              <a:t>The proposed mitigation measures are </a:t>
            </a:r>
            <a:r>
              <a:rPr lang="en-US" sz="2000" b="1" u="sng" dirty="0">
                <a:latin typeface="Myriad Pro" panose="020B0503030403020204" pitchFamily="34" charset="0"/>
              </a:rPr>
              <a:t>not sufficient</a:t>
            </a:r>
          </a:p>
        </p:txBody>
      </p:sp>
      <p:sp>
        <p:nvSpPr>
          <p:cNvPr id="4" name="Title 1"/>
          <p:cNvSpPr>
            <a:spLocks noGrp="1"/>
          </p:cNvSpPr>
          <p:nvPr>
            <p:ph type="title"/>
          </p:nvPr>
        </p:nvSpPr>
        <p:spPr>
          <a:xfrm>
            <a:off x="457200" y="274638"/>
            <a:ext cx="8229600" cy="1143000"/>
          </a:xfrm>
        </p:spPr>
        <p:txBody>
          <a:bodyPr/>
          <a:lstStyle/>
          <a:p>
            <a:r>
              <a:rPr lang="en-US" sz="3200" b="1" dirty="0">
                <a:latin typeface="Myriad Pro" panose="020B0503030403020204" pitchFamily="34" charset="0"/>
              </a:rPr>
              <a:t>Limni Bay Resort</a:t>
            </a:r>
            <a:br>
              <a:rPr lang="en-US" sz="3200" b="1" dirty="0">
                <a:latin typeface="Myriad Pro" panose="020B0503030403020204" pitchFamily="34" charset="0"/>
              </a:rPr>
            </a:br>
            <a:r>
              <a:rPr lang="en-US" sz="3200" b="1" dirty="0">
                <a:latin typeface="Myriad Pro" panose="020B0503030403020204" pitchFamily="34" charset="0"/>
              </a:rPr>
              <a:t>What are the issues?</a:t>
            </a:r>
            <a:endParaRPr lang="el-GR" sz="3200" b="1" dirty="0">
              <a:latin typeface="Myriad Pro" panose="020B0503030403020204" pitchFamily="34" charset="0"/>
            </a:endParaRPr>
          </a:p>
        </p:txBody>
      </p:sp>
      <p:sp>
        <p:nvSpPr>
          <p:cNvPr id="95236" name="AutoShape 4" descr="data:image/jpeg;base64,/9j/4AAQSkZJRgABAQAAAQABAAD/2wCEAAkGBhQPEBQPDxIQDxQPDw8UDw8UFBQUDxQPFBQVFBQQFBQXHCYeFxkjGRQUHy8gJCcpLCwsFR4xNTAqNSYrLCkBCQoKDgwOFA8PFC4cHBwpKSwpLCkpKSkpKSkpLCkpKSwpKS8pKSwsLCkpKSkpKSksLCwsKSksKSwsKSwpKSkpKf/AABEIALcBEwMBIgACEQEDEQH/xAAcAAACAwEBAQEAAAAAAAAAAAACAwABBAUGBwj/xAA6EAACAQMCBAQEAwcCBwAAAAAAAQIDERIhMQQFE0EiUWGRBjJxgQcjsRQVQlKh0fDB4RckM1OCk/H/xAAYAQEBAQEBAAAAAAAAAAAAAAAAAQIDBP/EACgRAQEBAAEDAwQBBQEAAAAAAAARAQIDElETMUEEFCFhQnGBkfDxUv/aAAwDAQACEQMRAD8A+VJFpBKISRzbDEJ6tvzd/f0QSiFGP3BAKJdg1EtRBAKJeIaiFiFheJeIzELAEKxLxGYlqIIViXiMxLwBCsS1EaoExBCnEmI3EigCE4kxHYlYghWJWI7ErEJCsSYjMSOIITiTEZiViUhbiDiOcSsQhVisRriDiAvEpxGuILiULsFBNXadrKz1V7S0at3LaKxAXYgeJYRaiEohqISiYbAohKIeISiFLUQlEYoBKnpfTfbv9QFYhYDMAsQsKUS8RqgWoEIXiTAdiXgCFKnpfyJiOwLUAQjAvEdgTAEIxJiPwI6YCMCOH+eo/ArApCHArAe4FYBIRgRwHOBTgCEuJWI5wKcf8/1ARiViPw+wLiVCXEFxHOILiApxKaGuJTiEJsTEY4lYlCrFh4kCGqISgMUAlEw6FqAagMUAlAiwtQCUBigEoBYUoBKA1QCVMUhSgWoDlAJQIQlQLwH9MtQFIRgXgP6ZeApGfpl4GhUydMEZsCYGnpldMpGfArA09MrphGbArA0umU6YGZxBcDS4AuAGfAFxNLgC4FIzYFOI9wBcQhDiC4j3EFxKhNgXEc4lOICcQcRziViVCcSxuJAQ9QDUBigGoHKusKUA1AaoBqACsAlTGqAagFJUAlTHKAagQIUAlAeqYSpikI6ZapmhUy1TFWEKmX0zR0y1TFIz9MnTNSpk6YpGXpk6Zq6ZOmKkZOmU6Zr6YLpipGR0ynTNfT/+AumWkZHTBcDW4AumKRkdMFwNLgC4FoyuALgaXABwFSMzgC4GlwAcS1IzuALiaHEBxFIQ4lzSeytou99bav3GOJMSkJwIPxKNEa1ANUxigMUDhXQlQDUByphqBKQlUxipjVTDVMVYSqYSpj1TCVMUIVMNUxyphqmSqQqYSpj1TCVMUhCplqmaFTCVMlIzKmX0jSqZfTFIy9MjpmvpldMUZOmC6ZsdMF0y1IxumC6ZsdMF0xSMcqYt0za6Yt0y0jI6YDga5UwHAtSMbgA4GuUBbgWpGVwAcTU4C3AVGZwBcTQ4gOJaM+JWI5xBaLULsQOxZarpqmGqY5UxipnCukIVMZGmOVMNUiUJVMNUxypDFTFCFTCVMeqQapEqs6phqmPVMJUxQhUw1THqmEqZKpCplqmaFTCVMUZ1TLVM0qmX0xRm6ZXTNXTK6YRldMB0zY6YLploxumC6ZrdMF0xRjdMW6ZtdMW6YoxygLlTNsqYt0y1IxOAqUDdKmJlTLSMcoC5QNcoC5QLUjJKItxNUoC5QLUjM4gOJocQHEtSE2KGYkFI9DGmGqY+NIZGkebudoRGmMjTHxpDI0h3JGeNMNUzTGiMjRHcRlVMNUjUqISoirGVUglSNSpBqkTuIyqkEqRqVIJUSdyxlVIJUjUqISojuWMipF9I2dAvojuIx9IrpG3okdEdyRgdMF0je6ILoF7kjA6QLpG90CnQHcRznSAdI6ToAOgTuWOY6QuVE6kqAqVAdxHLlREypHUnQM86Je5I5s6YqUDoTpGecDXcRhlAVKJsnERNFqRllEXKJokKkarMKxKDIWpHr40RkaQ1IZFHlruVGkNjSGxiNjAJCY0hipD4wGRplGdUglTNGBeACFTCVMbiEokC1ANQDUA1AjRagWojVAJUyBSiXiO6ZapkoRiU4mnpgumXNTWZxAaNMoC5I0hFiYjbBRgBncAXTNvTBdMisEqYqdM6MqYmdMiuZOmZqkDp1IGWrAtRzKkTLUR0K0TBWNZqMtQzTH1DPM6YyVIVJhy+ot/U0yG5AsPr7Fij3CGRHx5RMdS5Z5yivueTOfHy79ukRQ6CHR4JfzxdvU0UuBXmjecsZ3CYRGqB0KHL492/Y1U+Wp+Zc3GdcZwFs71XliS2ZmfK/KMmW/DOa5Nw4r6nQfAOP8Hu7IcqagnnGCa85qKv9zO7+ZGq50YvyYyNN+QMecU83HqcJpulUg7ffIa/iLhYxylxXDLWzUXlK/0jdmLy3ZmNXMxSpvyDVF+Riq/HfAwdnWz9YU5W92kK4n8S+DivBCrU8tIxX6ms48t+IzvP9Op0GFHh2cCv+JkXF9LhndO15SvbzvFJHNn+KNZfLSoL7Sb/AFLvT5Hf+ntP2RlPg36njKP4p11q40Zb6YyX6f5oVV/FKvL5YQjprjFy/Uely/3/AKm898PZPl0n2ZmrcBJdmeSXx5xEterVinZL8mnKLlZaNt6boVxnx5XtaE60nsn06cPRtqz73X2Nenz+Ge7HrocFJ9mbKXLGleVkvNuy9z5LW+NK855Z1dtnVlFZPu7WtrbQ51Tnk5t9VOq2njlKUnd7ap67PS/9jWdHnvvpvUz4fdqfKr7Wf0aZK3KcVduK+rsfAKXNXF220tpknk9O2/8AszTDmMqzxqTlFRy1lJ7LVxWStlbRLQ3vR/DPqa+5R5arpZQu9ldXf2Cqcoit5JfofCadVRnrUhFx1abvayu72Vm32XrqBxnNHlZTySWjirR0dr2Vvc5/b75X1N8vt1TltPvUgvTv7Cnyqk1/1Y+8Vr92fH+A5lKMrv8AMWOMbpNZWV0032uJ4mvUhdt1FFyfaSXomna/0uZ+33y33vrdf4djJNxnFq2947eejOLxfIIp2dainpo5xW+27Pl8uYpppyldRWKcsV4d1otW19Nf646nNJ7Rct72u213Vnv6m+P03L/0zvWzw+iVeAppv8ynLS9lUhe3nb7oy0qdJSaklNJPVTeOndSjFp/7o8Wuf/Nkqrbvi+rJtXSsmra+Kz0sK4j4gbV5ReS0k8mr6LF446O/fv8Ar1zocvLG9Z66tw8M7KUHeOSWT8Kvs9Frbt6gvh9H+Xo3pO8rR77t2201PF1fixwjGNJ2tF38MclN7yU75Ps9Xv20Rh474tr1HK1Sssmm26s5S02vqk++tu5r0OXlPWzPh9G+XTpt7fwt767oh8tfPeI/79f/ANk/7lD7Xl5PXzw+3cJ8WcC3GUuMqNvfKNRNaeqfobH8e8tpx1nKpJa+GMrfRXVmz4L+0hLiX6F+04+U9fX3nhvxU5cm1KFdJJWkoRs/S2V7+p0uG/Fbl2N8a6f8rhG9vO6lY/Oq4pm6nzWKp44Xlldy9LLRO/p5dy59PnH2/LPq33fe5fi/w1/y6FWXq3GP9xc/xf8A5eHSWtrzf+kT4xyb4lVOqpVaVOpDNOcbWlhfWMXstPNM9n/xA5daX/IybeznO/a17QxS2XuzHLv47+M/xmOnHOHLPy7XM/xY4qpJdFRpa6RUU7v1ckzk1/xL5hPwqo1kslhCCeOrvottH7HmOJ5vwtSSm4yhlJt04KWCS/h1nfWy2fd+ls9XjOFU1aXE1IWV1aEHe23zOy1ZrM3fes7Ph0OP+La1ezrVqlSzejnLv3S2XYww5pHVyjKeuzelvJ2S19f6GP8AeVFN2oOa1tnVald23cEr2t6bu/ks9LmWMk1BWTTxbbjJK3hktmt/c6Zw/TG8nUjza0k1DZqyeLTXr4Vc6PD80k7Wp01k5Jyk1jfHWytorX+702OFHm+LlgpxVReKKajHzxW7xvpa60GP4iquLg25LTDKVSfTad04XlZPfe+43iucnc4fmM5XcVGGMdU6uLlG6tGzeuy0XkHQjJyUM4xk1fG8vltk25NKKVl57HA4fntaEVGE3FJNKyjezd3ra/d+5nqcZOUspSbe93vfzM7jWa9jy6pRUnGo3Ukm7RjZqUlq9XJeG3fffQ38VxvCprCEvFBP8xrHK19HG946ruvqeEjxs3dZb/Tby+n9kaI8TUa+aXhVtNknbTTtovY57xdMsd+tzaNKd4qKUnJrCGbxato5WurXA/e06rlO3TUU6loXilHZtLyv9tWtDzzybvdtrZ3dxcqbvYuRNzXVrcdWVPCU5ODd3TzbhePgu1F73slpqLXEVXLJK6inPfO0G7NvJuy1Xzefqcx8O3uDKhL33N5HOOlQ5vgp5qnN/Kl4Wr3WyTStaNrr0sTh+Pp21lC9pWcotNOGsUpQfhvt327X04koW3QqZvMxnW6nxcNZTcrppxSv4ndXTlfw6Xdylx8MryVRq70yWX3bVn38tzmyYGRvtYrty4mlfON8U3aEknPzSetn9V7G+XO6NGeFNOcW451JRwqQt8ypYSav5Sd/Y8rcGVVLd/YnaV6zhPjLpP8AK4ejJ+FRc1nLFdkrWTlbVrvsaeP/ABBr1KcqNelRlG3gSjGChPZTSp2Uml5nhpcUl3Alxn19Celx34X1Nx058yk5OV03JWle73td6vu1/Viq/O5t6yas20otqKvbRJOyWi9l5I5k+Jk0ot6Jtpersn+i9hVzrnFjddPi+fVJym4vpKpbKMHJJ2SVtW3bTa9jnzqNu7dwSi5mYiyg4qPfLvsl5O3fzsAUQhCAOuXcC5LkDMi1MVclwHqYXUM9yXEGjMOFZoy5F5khXRhxl9JKDTtriskvTG1/uzXQnQbip5xTazkrtpYq7UW3fxXX0Rwsxiqk3i1mvYfsnDK86M6k6dvFUqQ+R5JKLtTayer8rd2zHOlRa8KnH5mnKcE3Fd/FZP0tvZnB/avCopyX8yvo3d62+liv2lu17uystdl5Ix2cvLXdnh9D+HOWcFxFNpZyrRSbp1K1KjGaWSahKTST1i7O+32PO8x5dOnJydKVOMnLDeUbeUZ7T+qON+9JKWUVGDttFaLS2id7M1cT8XcVUioT4irKKtaLk8Va9tNu79znnS5Zu7XTerk9m7l9CUppR3TTv2jbu2e25N8Kus/DHqyknJvR37tnyriOPnU+eTlb6L9NwafHTjFwjOcYy+aCk1F/VJ2e5y6v0vPqfzmf0dOH1HHh/F9Z4/lfD0ljUq0Kb1VpVKcZX+lzzPMKEabvGrSkvNTg/wBGeE6gLmZ6X0W9P36l/sc/qu7+L2sOMoLerD63u/ZCK/NqFtKl/wDxl77HkVNntfgr4OpcZw9fiqjqV5cOl0+AouKr1W1893d4ruoxb0PT6XHj764epvLXF4vnFN7KT+1jn1OY32j7vUHi6U4eCVPp66xcbT3drtrLuZXA6ceGYzvLdHLiG3e/27FddiyHRgTqN9wW7kIBCiEAhCEAhCEAhdiEAhCyFEIWQiJclyEAly7kIBLkZCAVcu5CBREuQhBTmC6hZCoHIq5ZAqIqxCAWFCo4u6bTWzWjX3IQDr0PjDioRwdedWLd+nWUa8L+eNVSS2OnGdDjeFr1Xw8eGrcOoPq0pNUKmUlHCVFt4y3acdPDZrYhDO5jWbuvJyBIQ0whCECoQhAIQhAIQhAIWWQCEIQo/9k="/>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l-GR"/>
          </a:p>
        </p:txBody>
      </p:sp>
      <p:sp>
        <p:nvSpPr>
          <p:cNvPr id="95238" name="AutoShape 6" descr="data:image/jpeg;base64,/9j/4AAQSkZJRgABAQAAAQABAAD/2wCEAAkGBhQPEBQPDxIQDxQPDw8UDw8UFBQUDxQPFBQVFBQQFBQXHCYeFxkjGRQUHy8gJCcpLCwsFR4xNTAqNSYrLCkBCQoKDgwOFA8PFC4cHBwpKSwpLCkpKSkpKSkpLCkpKSwpKS8pKSwsLCkpKSkpKSksLCwsKSksKSwsKSwpKSkpKf/AABEIALcBEwMBIgACEQEDEQH/xAAcAAACAwEBAQEAAAAAAAAAAAACAwABBAUGBwj/xAA6EAACAQMCBAQEAwcCBwAAAAAAAQIDERIhMQQFE0EiUWGRBjJxgQcjsRQVQlKh0fDB4RckM1OCk/H/xAAYAQEBAQEBAAAAAAAAAAAAAAAAAQIDBP/EACgRAQEBAAEDAwQBBQEAAAAAAAARAQIDElETMUEEFCFhQnGBkfDxUv/aAAwDAQACEQMRAD8A+VJFpBKISRzbDEJ6tvzd/f0QSiFGP3BAKJdg1EtRBAKJeIaiFiFheJeIzELAEKxLxGYlqIIViXiMxLwBCsS1EaoExBCnEmI3EigCE4kxHYlYghWJWI7ErEJCsSYjMSOIITiTEZiViUhbiDiOcSsQhVisRriDiAvEpxGuILiULsFBNXadrKz1V7S0at3LaKxAXYgeJYRaiEohqISiYbAohKIeISiFLUQlEYoBKnpfTfbv9QFYhYDMAsQsKUS8RqgWoEIXiTAdiXgCFKnpfyJiOwLUAQjAvEdgTAEIxJiPwI6YCMCOH+eo/ArApCHArAe4FYBIRgRwHOBTgCEuJWI5wKcf8/1ARiViPw+wLiVCXEFxHOILiApxKaGuJTiEJsTEY4lYlCrFh4kCGqISgMUAlEw6FqAagMUAlAiwtQCUBigEoBYUoBKA1QCVMUhSgWoDlAJQIQlQLwH9MtQFIRgXgP6ZeApGfpl4GhUydMEZsCYGnpldMpGfArA09MrphGbArA0umU6YGZxBcDS4AuAGfAFxNLgC4FIzYFOI9wBcQhDiC4j3EFxKhNgXEc4lOICcQcRziViVCcSxuJAQ9QDUBigGoHKusKUA1AaoBqACsAlTGqAagFJUAlTHKAagQIUAlAeqYSpikI6ZapmhUy1TFWEKmX0zR0y1TFIz9MnTNSpk6YpGXpk6Zq6ZOmKkZOmU6Zr6YLpipGR0ynTNfT/+AumWkZHTBcDW4AumKRkdMFwNLgC4FoyuALgaXABwFSMzgC4GlwAcS1IzuALiaHEBxFIQ4lzSeytou99bav3GOJMSkJwIPxKNEa1ANUxigMUDhXQlQDUByphqBKQlUxipjVTDVMVYSqYSpj1TCVMUIVMNUxyphqmSqQqYSpj1TCVMUhCplqmaFTCVMlIzKmX0jSqZfTFIy9MjpmvpldMUZOmC6ZsdMF0y1IxumC6ZsdMF0xSMcqYt0za6Yt0y0jI6YDga5UwHAtSMbgA4GuUBbgWpGVwAcTU4C3AVGZwBcTQ4gOJaM+JWI5xBaLULsQOxZarpqmGqY5UxipnCukIVMZGmOVMNUiUJVMNUxypDFTFCFTCVMeqQapEqs6phqmPVMJUxQhUw1THqmEqZKpCplqmaFTCVMUZ1TLVM0qmX0xRm6ZXTNXTK6YRldMB0zY6YLploxumC6ZrdMF0xRjdMW6ZtdMW6YoxygLlTNsqYt0y1IxOAqUDdKmJlTLSMcoC5QNcoC5QLUjJKItxNUoC5QLUjM4gOJocQHEtSE2KGYkFI9DGmGqY+NIZGkebudoRGmMjTHxpDI0h3JGeNMNUzTGiMjRHcRlVMNUjUqISoirGVUglSNSpBqkTuIyqkEqRqVIJUSdyxlVIJUjUqISojuWMipF9I2dAvojuIx9IrpG3okdEdyRgdMF0je6ILoF7kjA6QLpG90CnQHcRznSAdI6ToAOgTuWOY6QuVE6kqAqVAdxHLlREypHUnQM86Je5I5s6YqUDoTpGecDXcRhlAVKJsnERNFqRllEXKJokKkarMKxKDIWpHr40RkaQ1IZFHlruVGkNjSGxiNjAJCY0hipD4wGRplGdUglTNGBeACFTCVMbiEokC1ANQDUA1AjRagWojVAJUyBSiXiO6ZapkoRiU4mnpgumXNTWZxAaNMoC5I0hFiYjbBRgBncAXTNvTBdMisEqYqdM6MqYmdMiuZOmZqkDp1IGWrAtRzKkTLUR0K0TBWNZqMtQzTH1DPM6YyVIVJhy+ot/U0yG5AsPr7Fij3CGRHx5RMdS5Z5yivueTOfHy79ukRQ6CHR4JfzxdvU0UuBXmjecsZ3CYRGqB0KHL492/Y1U+Wp+Zc3GdcZwFs71XliS2ZmfK/KMmW/DOa5Nw4r6nQfAOP8Hu7IcqagnnGCa85qKv9zO7+ZGq50YvyYyNN+QMecU83HqcJpulUg7ffIa/iLhYxylxXDLWzUXlK/0jdmLy3ZmNXMxSpvyDVF+Riq/HfAwdnWz9YU5W92kK4n8S+DivBCrU8tIxX6ms48t+IzvP9Op0GFHh2cCv+JkXF9LhndO15SvbzvFJHNn+KNZfLSoL7Sb/AFLvT5Hf+ntP2RlPg36njKP4p11q40Zb6YyX6f5oVV/FKvL5YQjprjFy/Uely/3/AKm898PZPl0n2ZmrcBJdmeSXx5xEterVinZL8mnKLlZaNt6boVxnx5XtaE60nsn06cPRtqz73X2Nenz+Ge7HrocFJ9mbKXLGleVkvNuy9z5LW+NK855Z1dtnVlFZPu7WtrbQ51Tnk5t9VOq2njlKUnd7ap67PS/9jWdHnvvpvUz4fdqfKr7Wf0aZK3KcVduK+rsfAKXNXF220tpknk9O2/8AszTDmMqzxqTlFRy1lJ7LVxWStlbRLQ3vR/DPqa+5R5arpZQu9ldXf2Cqcoit5JfofCadVRnrUhFx1abvayu72Vm32XrqBxnNHlZTySWjirR0dr2Vvc5/b75X1N8vt1TltPvUgvTv7Cnyqk1/1Y+8Vr92fH+A5lKMrv8AMWOMbpNZWV0032uJ4mvUhdt1FFyfaSXomna/0uZ+33y33vrdf4djJNxnFq2947eejOLxfIIp2dainpo5xW+27Pl8uYpppyldRWKcsV4d1otW19Nf646nNJ7Rct72u213Vnv6m+P03L/0zvWzw+iVeAppv8ynLS9lUhe3nb7oy0qdJSaklNJPVTeOndSjFp/7o8Wuf/Nkqrbvi+rJtXSsmra+Kz0sK4j4gbV5ReS0k8mr6LF446O/fv8Ar1zocvLG9Z66tw8M7KUHeOSWT8Kvs9Frbt6gvh9H+Xo3pO8rR77t2201PF1fixwjGNJ2tF38MclN7yU75Ps9Xv20Rh474tr1HK1Sssmm26s5S02vqk++tu5r0OXlPWzPh9G+XTpt7fwt767oh8tfPeI/79f/ANk/7lD7Xl5PXzw+3cJ8WcC3GUuMqNvfKNRNaeqfobH8e8tpx1nKpJa+GMrfRXVmz4L+0hLiX6F+04+U9fX3nhvxU5cm1KFdJJWkoRs/S2V7+p0uG/Fbl2N8a6f8rhG9vO6lY/Oq4pm6nzWKp44Xlldy9LLRO/p5dy59PnH2/LPq33fe5fi/w1/y6FWXq3GP9xc/xf8A5eHSWtrzf+kT4xyb4lVOqpVaVOpDNOcbWlhfWMXstPNM9n/xA5daX/IybeznO/a17QxS2XuzHLv47+M/xmOnHOHLPy7XM/xY4qpJdFRpa6RUU7v1ckzk1/xL5hPwqo1kslhCCeOrvottH7HmOJ5vwtSSm4yhlJt04KWCS/h1nfWy2fd+ls9XjOFU1aXE1IWV1aEHe23zOy1ZrM3fes7Ph0OP+La1ezrVqlSzejnLv3S2XYww5pHVyjKeuzelvJ2S19f6GP8AeVFN2oOa1tnVald23cEr2t6bu/ks9LmWMk1BWTTxbbjJK3hktmt/c6Zw/TG8nUjza0k1DZqyeLTXr4Vc6PD80k7Wp01k5Jyk1jfHWytorX+702OFHm+LlgpxVReKKajHzxW7xvpa60GP4iquLg25LTDKVSfTad04XlZPfe+43iucnc4fmM5XcVGGMdU6uLlG6tGzeuy0XkHQjJyUM4xk1fG8vltk25NKKVl57HA4fntaEVGE3FJNKyjezd3ra/d+5nqcZOUspSbe93vfzM7jWa9jy6pRUnGo3Ukm7RjZqUlq9XJeG3fffQ38VxvCprCEvFBP8xrHK19HG946ruvqeEjxs3dZb/Tby+n9kaI8TUa+aXhVtNknbTTtovY57xdMsd+tzaNKd4qKUnJrCGbxato5WurXA/e06rlO3TUU6loXilHZtLyv9tWtDzzybvdtrZ3dxcqbvYuRNzXVrcdWVPCU5ODd3TzbhePgu1F73slpqLXEVXLJK6inPfO0G7NvJuy1Xzefqcx8O3uDKhL33N5HOOlQ5vgp5qnN/Kl4Wr3WyTStaNrr0sTh+Pp21lC9pWcotNOGsUpQfhvt327X04koW3QqZvMxnW6nxcNZTcrppxSv4ndXTlfw6Xdylx8MryVRq70yWX3bVn38tzmyYGRvtYrty4mlfON8U3aEknPzSetn9V7G+XO6NGeFNOcW451JRwqQt8ypYSav5Sd/Y8rcGVVLd/YnaV6zhPjLpP8AK4ejJ+FRc1nLFdkrWTlbVrvsaeP/ABBr1KcqNelRlG3gSjGChPZTSp2Uml5nhpcUl3Alxn19Celx34X1Nx058yk5OV03JWle73td6vu1/Viq/O5t6yas20otqKvbRJOyWi9l5I5k+Jk0ot6Jtpersn+i9hVzrnFjddPi+fVJym4vpKpbKMHJJ2SVtW3bTa9jnzqNu7dwSi5mYiyg4qPfLvsl5O3fzsAUQhCAOuXcC5LkDMi1MVclwHqYXUM9yXEGjMOFZoy5F5khXRhxl9JKDTtriskvTG1/uzXQnQbip5xTazkrtpYq7UW3fxXX0Rwsxiqk3i1mvYfsnDK86M6k6dvFUqQ+R5JKLtTayer8rd2zHOlRa8KnH5mnKcE3Fd/FZP0tvZnB/avCopyX8yvo3d62+liv2lu17uystdl5Ix2cvLXdnh9D+HOWcFxFNpZyrRSbp1K1KjGaWSahKTST1i7O+32PO8x5dOnJydKVOMnLDeUbeUZ7T+qON+9JKWUVGDttFaLS2id7M1cT8XcVUioT4irKKtaLk8Va9tNu79znnS5Zu7XTerk9m7l9CUppR3TTv2jbu2e25N8Kus/DHqyknJvR37tnyriOPnU+eTlb6L9NwafHTjFwjOcYy+aCk1F/VJ2e5y6v0vPqfzmf0dOH1HHh/F9Z4/lfD0ljUq0Kb1VpVKcZX+lzzPMKEabvGrSkvNTg/wBGeE6gLmZ6X0W9P36l/sc/qu7+L2sOMoLerD63u/ZCK/NqFtKl/wDxl77HkVNntfgr4OpcZw9fiqjqV5cOl0+AouKr1W1893d4ruoxb0PT6XHj764epvLXF4vnFN7KT+1jn1OY32j7vUHi6U4eCVPp66xcbT3drtrLuZXA6ceGYzvLdHLiG3e/27FddiyHRgTqN9wW7kIBCiEAhCEAhCEAhdiEAhCyFEIWQiJclyEAly7kIBLkZCAVcu5CBREuQhBTmC6hZCoHIq5ZAqIqxCAWFCo4u6bTWzWjX3IQDr0PjDioRwdedWLd+nWUa8L+eNVSS2OnGdDjeFr1Xw8eGrcOoPq0pNUKmUlHCVFt4y3acdPDZrYhDO5jWbuvJyBIQ0whCECoQhAIQhAIQhAIWWQCEIQo/9k="/>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l-GR"/>
          </a:p>
        </p:txBody>
      </p:sp>
      <p:sp>
        <p:nvSpPr>
          <p:cNvPr id="2" name="TextBox 1"/>
          <p:cNvSpPr txBox="1"/>
          <p:nvPr/>
        </p:nvSpPr>
        <p:spPr>
          <a:xfrm>
            <a:off x="611560" y="4699833"/>
            <a:ext cx="5410944" cy="1323439"/>
          </a:xfrm>
          <a:prstGeom prst="rect">
            <a:avLst/>
          </a:prstGeom>
          <a:noFill/>
        </p:spPr>
        <p:txBody>
          <a:bodyPr wrap="square" rtlCol="0">
            <a:spAutoFit/>
          </a:bodyPr>
          <a:lstStyle/>
          <a:p>
            <a:pPr lvl="1"/>
            <a:r>
              <a:rPr lang="en-US" sz="2000" dirty="0">
                <a:latin typeface="Myriad Pro" panose="020B0503030403020204" pitchFamily="34" charset="0"/>
              </a:rPr>
              <a:t>E.g. </a:t>
            </a:r>
            <a:r>
              <a:rPr lang="en-US" sz="2000" b="1" dirty="0">
                <a:latin typeface="Myriad Pro" panose="020B0503030403020204" pitchFamily="34" charset="0"/>
              </a:rPr>
              <a:t>Out of the 28 lighting conditions imposed by the Environment Department, 17 are based solely or partly on residents’ compliance within their private properties</a:t>
            </a:r>
            <a:endParaRPr lang="el-GR" sz="2000" b="1" dirty="0">
              <a:latin typeface="Myriad Pro" panose="020B0503030403020204" pitchFamily="34" charset="0"/>
            </a:endParaRPr>
          </a:p>
        </p:txBody>
      </p:sp>
      <p:pic>
        <p:nvPicPr>
          <p:cNvPr id="6" name="Picture 5">
            <a:extLst>
              <a:ext uri="{FF2B5EF4-FFF2-40B4-BE49-F238E27FC236}">
                <a16:creationId xmlns:a16="http://schemas.microsoft.com/office/drawing/2014/main" id="{494ACD4C-9C3A-4DE7-ABB7-CCA2A20F991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551452" y="4939987"/>
            <a:ext cx="2367858" cy="1832156"/>
          </a:xfrm>
          <a:prstGeom prst="rect">
            <a:avLst/>
          </a:prstGeom>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457200" y="-62690"/>
            <a:ext cx="8229600" cy="1143000"/>
          </a:xfrm>
        </p:spPr>
        <p:txBody>
          <a:bodyPr/>
          <a:lstStyle/>
          <a:p>
            <a:r>
              <a:rPr lang="en-GB" sz="3200" b="1" dirty="0">
                <a:latin typeface="Myriad Pro" panose="020B0503030403020204" pitchFamily="34" charset="0"/>
              </a:rPr>
              <a:t>Why a 475-meter No-building Zone?</a:t>
            </a:r>
            <a:endParaRPr lang="el-GR" sz="3200" b="1" dirty="0">
              <a:latin typeface="Myriad Pro" panose="020B0503030403020204" pitchFamily="34" charset="0"/>
            </a:endParaRPr>
          </a:p>
        </p:txBody>
      </p:sp>
      <p:pic>
        <p:nvPicPr>
          <p:cNvPr id="95234" name="Picture 2" descr="http://4.bp.blogspot.com/-2GUGWnfQYa8/UUtVnTBf7TI/AAAAAAAAYKg/Lcjn58bs554/s640/bondi-beach-australia.jpg"/>
          <p:cNvPicPr>
            <a:picLocks noChangeAspect="1" noChangeArrowheads="1"/>
          </p:cNvPicPr>
          <p:nvPr/>
        </p:nvPicPr>
        <p:blipFill>
          <a:blip r:embed="rId2" cstate="print"/>
          <a:srcRect/>
          <a:stretch>
            <a:fillRect/>
          </a:stretch>
        </p:blipFill>
        <p:spPr bwMode="auto">
          <a:xfrm>
            <a:off x="642909" y="908720"/>
            <a:ext cx="3547927" cy="2376264"/>
          </a:xfrm>
          <a:prstGeom prst="rect">
            <a:avLst/>
          </a:prstGeom>
          <a:noFill/>
        </p:spPr>
      </p:pic>
      <p:sp>
        <p:nvSpPr>
          <p:cNvPr id="95236" name="AutoShape 4" descr="data:image/jpeg;base64,/9j/4AAQSkZJRgABAQAAAQABAAD/2wCEAAkGBhQPEBQPDxIQDxQPDw8UDw8UFBQUDxQPFBQVFBQQFBQXHCYeFxkjGRQUHy8gJCcpLCwsFR4xNTAqNSYrLCkBCQoKDgwOFA8PFC4cHBwpKSwpLCkpKSkpKSkpLCkpKSwpKS8pKSwsLCkpKSkpKSksLCwsKSksKSwsKSwpKSkpKf/AABEIALcBEwMBIgACEQEDEQH/xAAcAAACAwEBAQEAAAAAAAAAAAACAwABBAUGBwj/xAA6EAACAQMCBAQEAwcCBwAAAAAAAQIDERIhMQQFE0EiUWGRBjJxgQcjsRQVQlKh0fDB4RckM1OCk/H/xAAYAQEBAQEBAAAAAAAAAAAAAAAAAQIDBP/EACgRAQEBAAEDAwQBBQEAAAAAAAARAQIDElETMUEEFCFhQnGBkfDxUv/aAAwDAQACEQMRAD8A+VJFpBKISRzbDEJ6tvzd/f0QSiFGP3BAKJdg1EtRBAKJeIaiFiFheJeIzELAEKxLxGYlqIIViXiMxLwBCsS1EaoExBCnEmI3EigCE4kxHYlYghWJWI7ErEJCsSYjMSOIITiTEZiViUhbiDiOcSsQhVisRriDiAvEpxGuILiULsFBNXadrKz1V7S0at3LaKxAXYgeJYRaiEohqISiYbAohKIeISiFLUQlEYoBKnpfTfbv9QFYhYDMAsQsKUS8RqgWoEIXiTAdiXgCFKnpfyJiOwLUAQjAvEdgTAEIxJiPwI6YCMCOH+eo/ArApCHArAe4FYBIRgRwHOBTgCEuJWI5wKcf8/1ARiViPw+wLiVCXEFxHOILiApxKaGuJTiEJsTEY4lYlCrFh4kCGqISgMUAlEw6FqAagMUAlAiwtQCUBigEoBYUoBKA1QCVMUhSgWoDlAJQIQlQLwH9MtQFIRgXgP6ZeApGfpl4GhUydMEZsCYGnpldMpGfArA09MrphGbArA0umU6YGZxBcDS4AuAGfAFxNLgC4FIzYFOI9wBcQhDiC4j3EFxKhNgXEc4lOICcQcRziViVCcSxuJAQ9QDUBigGoHKusKUA1AaoBqACsAlTGqAagFJUAlTHKAagQIUAlAeqYSpikI6ZapmhUy1TFWEKmX0zR0y1TFIz9MnTNSpk6YpGXpk6Zq6ZOmKkZOmU6Zr6YLpipGR0ynTNfT/+AumWkZHTBcDW4AumKRkdMFwNLgC4FoyuALgaXABwFSMzgC4GlwAcS1IzuALiaHEBxFIQ4lzSeytou99bav3GOJMSkJwIPxKNEa1ANUxigMUDhXQlQDUByphqBKQlUxipjVTDVMVYSqYSpj1TCVMUIVMNUxyphqmSqQqYSpj1TCVMUhCplqmaFTCVMlIzKmX0jSqZfTFIy9MjpmvpldMUZOmC6ZsdMF0y1IxumC6ZsdMF0xSMcqYt0za6Yt0y0jI6YDga5UwHAtSMbgA4GuUBbgWpGVwAcTU4C3AVGZwBcTQ4gOJaM+JWI5xBaLULsQOxZarpqmGqY5UxipnCukIVMZGmOVMNUiUJVMNUxypDFTFCFTCVMeqQapEqs6phqmPVMJUxQhUw1THqmEqZKpCplqmaFTCVMUZ1TLVM0qmX0xRm6ZXTNXTK6YRldMB0zY6YLploxumC6ZrdMF0xRjdMW6ZtdMW6YoxygLlTNsqYt0y1IxOAqUDdKmJlTLSMcoC5QNcoC5QLUjJKItxNUoC5QLUjM4gOJocQHEtSE2KGYkFI9DGmGqY+NIZGkebudoRGmMjTHxpDI0h3JGeNMNUzTGiMjRHcRlVMNUjUqISoirGVUglSNSpBqkTuIyqkEqRqVIJUSdyxlVIJUjUqISojuWMipF9I2dAvojuIx9IrpG3okdEdyRgdMF0je6ILoF7kjA6QLpG90CnQHcRznSAdI6ToAOgTuWOY6QuVE6kqAqVAdxHLlREypHUnQM86Je5I5s6YqUDoTpGecDXcRhlAVKJsnERNFqRllEXKJokKkarMKxKDIWpHr40RkaQ1IZFHlruVGkNjSGxiNjAJCY0hipD4wGRplGdUglTNGBeACFTCVMbiEokC1ANQDUA1AjRagWojVAJUyBSiXiO6ZapkoRiU4mnpgumXNTWZxAaNMoC5I0hFiYjbBRgBncAXTNvTBdMisEqYqdM6MqYmdMiuZOmZqkDp1IGWrAtRzKkTLUR0K0TBWNZqMtQzTH1DPM6YyVIVJhy+ot/U0yG5AsPr7Fij3CGRHx5RMdS5Z5yivueTOfHy79ukRQ6CHR4JfzxdvU0UuBXmjecsZ3CYRGqB0KHL492/Y1U+Wp+Zc3GdcZwFs71XliS2ZmfK/KMmW/DOa5Nw4r6nQfAOP8Hu7IcqagnnGCa85qKv9zO7+ZGq50YvyYyNN+QMecU83HqcJpulUg7ffIa/iLhYxylxXDLWzUXlK/0jdmLy3ZmNXMxSpvyDVF+Riq/HfAwdnWz9YU5W92kK4n8S+DivBCrU8tIxX6ms48t+IzvP9Op0GFHh2cCv+JkXF9LhndO15SvbzvFJHNn+KNZfLSoL7Sb/AFLvT5Hf+ntP2RlPg36njKP4p11q40Zb6YyX6f5oVV/FKvL5YQjprjFy/Uely/3/AKm898PZPl0n2ZmrcBJdmeSXx5xEterVinZL8mnKLlZaNt6boVxnx5XtaE60nsn06cPRtqz73X2Nenz+Ge7HrocFJ9mbKXLGleVkvNuy9z5LW+NK855Z1dtnVlFZPu7WtrbQ51Tnk5t9VOq2njlKUnd7ap67PS/9jWdHnvvpvUz4fdqfKr7Wf0aZK3KcVduK+rsfAKXNXF220tpknk9O2/8AszTDmMqzxqTlFRy1lJ7LVxWStlbRLQ3vR/DPqa+5R5arpZQu9ldXf2Cqcoit5JfofCadVRnrUhFx1abvayu72Vm32XrqBxnNHlZTySWjirR0dr2Vvc5/b75X1N8vt1TltPvUgvTv7Cnyqk1/1Y+8Vr92fH+A5lKMrv8AMWOMbpNZWV0032uJ4mvUhdt1FFyfaSXomna/0uZ+33y33vrdf4djJNxnFq2947eejOLxfIIp2dainpo5xW+27Pl8uYpppyldRWKcsV4d1otW19Nf646nNJ7Rct72u213Vnv6m+P03L/0zvWzw+iVeAppv8ynLS9lUhe3nb7oy0qdJSaklNJPVTeOndSjFp/7o8Wuf/Nkqrbvi+rJtXSsmra+Kz0sK4j4gbV5ReS0k8mr6LF446O/fv8Ar1zocvLG9Z66tw8M7KUHeOSWT8Kvs9Frbt6gvh9H+Xo3pO8rR77t2201PF1fixwjGNJ2tF38MclN7yU75Ps9Xv20Rh474tr1HK1Sssmm26s5S02vqk++tu5r0OXlPWzPh9G+XTpt7fwt767oh8tfPeI/79f/ANk/7lD7Xl5PXzw+3cJ8WcC3GUuMqNvfKNRNaeqfobH8e8tpx1nKpJa+GMrfRXVmz4L+0hLiX6F+04+U9fX3nhvxU5cm1KFdJJWkoRs/S2V7+p0uG/Fbl2N8a6f8rhG9vO6lY/Oq4pm6nzWKp44Xlldy9LLRO/p5dy59PnH2/LPq33fe5fi/w1/y6FWXq3GP9xc/xf8A5eHSWtrzf+kT4xyb4lVOqpVaVOpDNOcbWlhfWMXstPNM9n/xA5daX/IybeznO/a17QxS2XuzHLv47+M/xmOnHOHLPy7XM/xY4qpJdFRpa6RUU7v1ckzk1/xL5hPwqo1kslhCCeOrvottH7HmOJ5vwtSSm4yhlJt04KWCS/h1nfWy2fd+ls9XjOFU1aXE1IWV1aEHe23zOy1ZrM3fes7Ph0OP+La1ezrVqlSzejnLv3S2XYww5pHVyjKeuzelvJ2S19f6GP8AeVFN2oOa1tnVald23cEr2t6bu/ks9LmWMk1BWTTxbbjJK3hktmt/c6Zw/TG8nUjza0k1DZqyeLTXr4Vc6PD80k7Wp01k5Jyk1jfHWytorX+702OFHm+LlgpxVReKKajHzxW7xvpa60GP4iquLg25LTDKVSfTad04XlZPfe+43iucnc4fmM5XcVGGMdU6uLlG6tGzeuy0XkHQjJyUM4xk1fG8vltk25NKKVl57HA4fntaEVGE3FJNKyjezd3ra/d+5nqcZOUspSbe93vfzM7jWa9jy6pRUnGo3Ukm7RjZqUlq9XJeG3fffQ38VxvCprCEvFBP8xrHK19HG946ruvqeEjxs3dZb/Tby+n9kaI8TUa+aXhVtNknbTTtovY57xdMsd+tzaNKd4qKUnJrCGbxato5WurXA/e06rlO3TUU6loXilHZtLyv9tWtDzzybvdtrZ3dxcqbvYuRNzXVrcdWVPCU5ODd3TzbhePgu1F73slpqLXEVXLJK6inPfO0G7NvJuy1Xzefqcx8O3uDKhL33N5HOOlQ5vgp5qnN/Kl4Wr3WyTStaNrr0sTh+Pp21lC9pWcotNOGsUpQfhvt327X04koW3QqZvMxnW6nxcNZTcrppxSv4ndXTlfw6Xdylx8MryVRq70yWX3bVn38tzmyYGRvtYrty4mlfON8U3aEknPzSetn9V7G+XO6NGeFNOcW451JRwqQt8ypYSav5Sd/Y8rcGVVLd/YnaV6zhPjLpP8AK4ejJ+FRc1nLFdkrWTlbVrvsaeP/ABBr1KcqNelRlG3gSjGChPZTSp2Uml5nhpcUl3Alxn19Celx34X1Nx058yk5OV03JWle73td6vu1/Viq/O5t6yas20otqKvbRJOyWi9l5I5k+Jk0ot6Jtpersn+i9hVzrnFjddPi+fVJym4vpKpbKMHJJ2SVtW3bTa9jnzqNu7dwSi5mYiyg4qPfLvsl5O3fzsAUQhCAOuXcC5LkDMi1MVclwHqYXUM9yXEGjMOFZoy5F5khXRhxl9JKDTtriskvTG1/uzXQnQbip5xTazkrtpYq7UW3fxXX0Rwsxiqk3i1mvYfsnDK86M6k6dvFUqQ+R5JKLtTayer8rd2zHOlRa8KnH5mnKcE3Fd/FZP0tvZnB/avCopyX8yvo3d62+liv2lu17uystdl5Ix2cvLXdnh9D+HOWcFxFNpZyrRSbp1K1KjGaWSahKTST1i7O+32PO8x5dOnJydKVOMnLDeUbeUZ7T+qON+9JKWUVGDttFaLS2id7M1cT8XcVUioT4irKKtaLk8Va9tNu79znnS5Zu7XTerk9m7l9CUppR3TTv2jbu2e25N8Kus/DHqyknJvR37tnyriOPnU+eTlb6L9NwafHTjFwjOcYy+aCk1F/VJ2e5y6v0vPqfzmf0dOH1HHh/F9Z4/lfD0ljUq0Kb1VpVKcZX+lzzPMKEabvGrSkvNTg/wBGeE6gLmZ6X0W9P36l/sc/qu7+L2sOMoLerD63u/ZCK/NqFtKl/wDxl77HkVNntfgr4OpcZw9fiqjqV5cOl0+AouKr1W1893d4ruoxb0PT6XHj764epvLXF4vnFN7KT+1jn1OY32j7vUHi6U4eCVPp66xcbT3drtrLuZXA6ceGYzvLdHLiG3e/27FddiyHRgTqN9wW7kIBCiEAhCEAhCEAhdiEAhCyFEIWQiJclyEAly7kIBLkZCAVcu5CBREuQhBTmC6hZCoHIq5ZAqIqxCAWFCo4u6bTWzWjX3IQDr0PjDioRwdedWLd+nWUa8L+eNVSS2OnGdDjeFr1Xw8eGrcOoPq0pNUKmUlHCVFt4y3acdPDZrYhDO5jWbuvJyBIQ0whCECoQhAIQhAIQhAIWWQCEIQo/9k="/>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l-GR"/>
          </a:p>
        </p:txBody>
      </p:sp>
      <p:sp>
        <p:nvSpPr>
          <p:cNvPr id="95238" name="AutoShape 6" descr="data:image/jpeg;base64,/9j/4AAQSkZJRgABAQAAAQABAAD/2wCEAAkGBhQPEBQPDxIQDxQPDw8UDw8UFBQUDxQPFBQVFBQQFBQXHCYeFxkjGRQUHy8gJCcpLCwsFR4xNTAqNSYrLCkBCQoKDgwOFA8PFC4cHBwpKSwpLCkpKSkpKSkpLCkpKSwpKS8pKSwsLCkpKSkpKSksLCwsKSksKSwsKSwpKSkpKf/AABEIALcBEwMBIgACEQEDEQH/xAAcAAACAwEBAQEAAAAAAAAAAAACAwABBAUGBwj/xAA6EAACAQMCBAQEAwcCBwAAAAAAAQIDERIhMQQFE0EiUWGRBjJxgQcjsRQVQlKh0fDB4RckM1OCk/H/xAAYAQEBAQEBAAAAAAAAAAAAAAAAAQIDBP/EACgRAQEBAAEDAwQBBQEAAAAAAAARAQIDElETMUEEFCFhQnGBkfDxUv/aAAwDAQACEQMRAD8A+VJFpBKISRzbDEJ6tvzd/f0QSiFGP3BAKJdg1EtRBAKJeIaiFiFheJeIzELAEKxLxGYlqIIViXiMxLwBCsS1EaoExBCnEmI3EigCE4kxHYlYghWJWI7ErEJCsSYjMSOIITiTEZiViUhbiDiOcSsQhVisRriDiAvEpxGuILiULsFBNXadrKz1V7S0at3LaKxAXYgeJYRaiEohqISiYbAohKIeISiFLUQlEYoBKnpfTfbv9QFYhYDMAsQsKUS8RqgWoEIXiTAdiXgCFKnpfyJiOwLUAQjAvEdgTAEIxJiPwI6YCMCOH+eo/ArApCHArAe4FYBIRgRwHOBTgCEuJWI5wKcf8/1ARiViPw+wLiVCXEFxHOILiApxKaGuJTiEJsTEY4lYlCrFh4kCGqISgMUAlEw6FqAagMUAlAiwtQCUBigEoBYUoBKA1QCVMUhSgWoDlAJQIQlQLwH9MtQFIRgXgP6ZeApGfpl4GhUydMEZsCYGnpldMpGfArA09MrphGbArA0umU6YGZxBcDS4AuAGfAFxNLgC4FIzYFOI9wBcQhDiC4j3EFxKhNgXEc4lOICcQcRziViVCcSxuJAQ9QDUBigGoHKusKUA1AaoBqACsAlTGqAagFJUAlTHKAagQIUAlAeqYSpikI6ZapmhUy1TFWEKmX0zR0y1TFIz9MnTNSpk6YpGXpk6Zq6ZOmKkZOmU6Zr6YLpipGR0ynTNfT/+AumWkZHTBcDW4AumKRkdMFwNLgC4FoyuALgaXABwFSMzgC4GlwAcS1IzuALiaHEBxFIQ4lzSeytou99bav3GOJMSkJwIPxKNEa1ANUxigMUDhXQlQDUByphqBKQlUxipjVTDVMVYSqYSpj1TCVMUIVMNUxyphqmSqQqYSpj1TCVMUhCplqmaFTCVMlIzKmX0jSqZfTFIy9MjpmvpldMUZOmC6ZsdMF0y1IxumC6ZsdMF0xSMcqYt0za6Yt0y0jI6YDga5UwHAtSMbgA4GuUBbgWpGVwAcTU4C3AVGZwBcTQ4gOJaM+JWI5xBaLULsQOxZarpqmGqY5UxipnCukIVMZGmOVMNUiUJVMNUxypDFTFCFTCVMeqQapEqs6phqmPVMJUxQhUw1THqmEqZKpCplqmaFTCVMUZ1TLVM0qmX0xRm6ZXTNXTK6YRldMB0zY6YLploxumC6ZrdMF0xRjdMW6ZtdMW6YoxygLlTNsqYt0y1IxOAqUDdKmJlTLSMcoC5QNcoC5QLUjJKItxNUoC5QLUjM4gOJocQHEtSE2KGYkFI9DGmGqY+NIZGkebudoRGmMjTHxpDI0h3JGeNMNUzTGiMjRHcRlVMNUjUqISoirGVUglSNSpBqkTuIyqkEqRqVIJUSdyxlVIJUjUqISojuWMipF9I2dAvojuIx9IrpG3okdEdyRgdMF0je6ILoF7kjA6QLpG90CnQHcRznSAdI6ToAOgTuWOY6QuVE6kqAqVAdxHLlREypHUnQM86Je5I5s6YqUDoTpGecDXcRhlAVKJsnERNFqRllEXKJokKkarMKxKDIWpHr40RkaQ1IZFHlruVGkNjSGxiNjAJCY0hipD4wGRplGdUglTNGBeACFTCVMbiEokC1ANQDUA1AjRagWojVAJUyBSiXiO6ZapkoRiU4mnpgumXNTWZxAaNMoC5I0hFiYjbBRgBncAXTNvTBdMisEqYqdM6MqYmdMiuZOmZqkDp1IGWrAtRzKkTLUR0K0TBWNZqMtQzTH1DPM6YyVIVJhy+ot/U0yG5AsPr7Fij3CGRHx5RMdS5Z5yivueTOfHy79ukRQ6CHR4JfzxdvU0UuBXmjecsZ3CYRGqB0KHL492/Y1U+Wp+Zc3GdcZwFs71XliS2ZmfK/KMmW/DOa5Nw4r6nQfAOP8Hu7IcqagnnGCa85qKv9zO7+ZGq50YvyYyNN+QMecU83HqcJpulUg7ffIa/iLhYxylxXDLWzUXlK/0jdmLy3ZmNXMxSpvyDVF+Riq/HfAwdnWz9YU5W92kK4n8S+DivBCrU8tIxX6ms48t+IzvP9Op0GFHh2cCv+JkXF9LhndO15SvbzvFJHNn+KNZfLSoL7Sb/AFLvT5Hf+ntP2RlPg36njKP4p11q40Zb6YyX6f5oVV/FKvL5YQjprjFy/Uely/3/AKm898PZPl0n2ZmrcBJdmeSXx5xEterVinZL8mnKLlZaNt6boVxnx5XtaE60nsn06cPRtqz73X2Nenz+Ge7HrocFJ9mbKXLGleVkvNuy9z5LW+NK855Z1dtnVlFZPu7WtrbQ51Tnk5t9VOq2njlKUnd7ap67PS/9jWdHnvvpvUz4fdqfKr7Wf0aZK3KcVduK+rsfAKXNXF220tpknk9O2/8AszTDmMqzxqTlFRy1lJ7LVxWStlbRLQ3vR/DPqa+5R5arpZQu9ldXf2Cqcoit5JfofCadVRnrUhFx1abvayu72Vm32XrqBxnNHlZTySWjirR0dr2Vvc5/b75X1N8vt1TltPvUgvTv7Cnyqk1/1Y+8Vr92fH+A5lKMrv8AMWOMbpNZWV0032uJ4mvUhdt1FFyfaSXomna/0uZ+33y33vrdf4djJNxnFq2947eejOLxfIIp2dainpo5xW+27Pl8uYpppyldRWKcsV4d1otW19Nf646nNJ7Rct72u213Vnv6m+P03L/0zvWzw+iVeAppv8ynLS9lUhe3nb7oy0qdJSaklNJPVTeOndSjFp/7o8Wuf/Nkqrbvi+rJtXSsmra+Kz0sK4j4gbV5ReS0k8mr6LF446O/fv8Ar1zocvLG9Z66tw8M7KUHeOSWT8Kvs9Frbt6gvh9H+Xo3pO8rR77t2201PF1fixwjGNJ2tF38MclN7yU75Ps9Xv20Rh474tr1HK1Sssmm26s5S02vqk++tu5r0OXlPWzPh9G+XTpt7fwt767oh8tfPeI/79f/ANk/7lD7Xl5PXzw+3cJ8WcC3GUuMqNvfKNRNaeqfobH8e8tpx1nKpJa+GMrfRXVmz4L+0hLiX6F+04+U9fX3nhvxU5cm1KFdJJWkoRs/S2V7+p0uG/Fbl2N8a6f8rhG9vO6lY/Oq4pm6nzWKp44Xlldy9LLRO/p5dy59PnH2/LPq33fe5fi/w1/y6FWXq3GP9xc/xf8A5eHSWtrzf+kT4xyb4lVOqpVaVOpDNOcbWlhfWMXstPNM9n/xA5daX/IybeznO/a17QxS2XuzHLv47+M/xmOnHOHLPy7XM/xY4qpJdFRpa6RUU7v1ckzk1/xL5hPwqo1kslhCCeOrvottH7HmOJ5vwtSSm4yhlJt04KWCS/h1nfWy2fd+ls9XjOFU1aXE1IWV1aEHe23zOy1ZrM3fes7Ph0OP+La1ezrVqlSzejnLv3S2XYww5pHVyjKeuzelvJ2S19f6GP8AeVFN2oOa1tnVald23cEr2t6bu/ks9LmWMk1BWTTxbbjJK3hktmt/c6Zw/TG8nUjza0k1DZqyeLTXr4Vc6PD80k7Wp01k5Jyk1jfHWytorX+702OFHm+LlgpxVReKKajHzxW7xvpa60GP4iquLg25LTDKVSfTad04XlZPfe+43iucnc4fmM5XcVGGMdU6uLlG6tGzeuy0XkHQjJyUM4xk1fG8vltk25NKKVl57HA4fntaEVGE3FJNKyjezd3ra/d+5nqcZOUspSbe93vfzM7jWa9jy6pRUnGo3Ukm7RjZqUlq9XJeG3fffQ38VxvCprCEvFBP8xrHK19HG946ruvqeEjxs3dZb/Tby+n9kaI8TUa+aXhVtNknbTTtovY57xdMsd+tzaNKd4qKUnJrCGbxato5WurXA/e06rlO3TUU6loXilHZtLyv9tWtDzzybvdtrZ3dxcqbvYuRNzXVrcdWVPCU5ODd3TzbhePgu1F73slpqLXEVXLJK6inPfO0G7NvJuy1Xzefqcx8O3uDKhL33N5HOOlQ5vgp5qnN/Kl4Wr3WyTStaNrr0sTh+Pp21lC9pWcotNOGsUpQfhvt327X04koW3QqZvMxnW6nxcNZTcrppxSv4ndXTlfw6Xdylx8MryVRq70yWX3bVn38tzmyYGRvtYrty4mlfON8U3aEknPzSetn9V7G+XO6NGeFNOcW451JRwqQt8ypYSav5Sd/Y8rcGVVLd/YnaV6zhPjLpP8AK4ejJ+FRc1nLFdkrWTlbVrvsaeP/ABBr1KcqNelRlG3gSjGChPZTSp2Uml5nhpcUl3Alxn19Celx34X1Nx058yk5OV03JWle73td6vu1/Viq/O5t6yas20otqKvbRJOyWi9l5I5k+Jk0ot6Jtpersn+i9hVzrnFjddPi+fVJym4vpKpbKMHJJ2SVtW3bTa9jnzqNu7dwSi5mYiyg4qPfLvsl5O3fzsAUQhCAOuXcC5LkDMi1MVclwHqYXUM9yXEGjMOFZoy5F5khXRhxl9JKDTtriskvTG1/uzXQnQbip5xTazkrtpYq7UW3fxXX0Rwsxiqk3i1mvYfsnDK86M6k6dvFUqQ+R5JKLtTayer8rd2zHOlRa8KnH5mnKcE3Fd/FZP0tvZnB/avCopyX8yvo3d62+liv2lu17uystdl5Ix2cvLXdnh9D+HOWcFxFNpZyrRSbp1K1KjGaWSahKTST1i7O+32PO8x5dOnJydKVOMnLDeUbeUZ7T+qON+9JKWUVGDttFaLS2id7M1cT8XcVUioT4irKKtaLk8Va9tNu79znnS5Zu7XTerk9m7l9CUppR3TTv2jbu2e25N8Kus/DHqyknJvR37tnyriOPnU+eTlb6L9NwafHTjFwjOcYy+aCk1F/VJ2e5y6v0vPqfzmf0dOH1HHh/F9Z4/lfD0ljUq0Kb1VpVKcZX+lzzPMKEabvGrSkvNTg/wBGeE6gLmZ6X0W9P36l/sc/qu7+L2sOMoLerD63u/ZCK/NqFtKl/wDxl77HkVNntfgr4OpcZw9fiqjqV5cOl0+AouKr1W1893d4ruoxb0PT6XHj764epvLXF4vnFN7KT+1jn1OY32j7vUHi6U4eCVPp66xcbT3drtrLuZXA6ceGYzvLdHLiG3e/27FddiyHRgTqN9wW7kIBCiEAhCEAhCEAhdiEAhCyFEIWQiJclyEAly7kIBLkZCAVcu5CBREuQhBTmC6hZCoHIq5ZAqIqxCAWFCo4u6bTWzWjX3IQDr0PjDioRwdedWLd+nWUa8L+eNVSS2OnGdDjeFr1Xw8eGrcOoPq0pNUKmUlHCVFt4y3acdPDZrYhDO5jWbuvJyBIQ0whCECoQhAIQhAIQhAIWWQCEIQo/9k="/>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l-GR"/>
          </a:p>
        </p:txBody>
      </p:sp>
      <p:pic>
        <p:nvPicPr>
          <p:cNvPr id="95240" name="Picture 8" descr="http://www.astro.caltech.edu/palomar/images/blog/earthhour09view.jpg"/>
          <p:cNvPicPr>
            <a:picLocks noChangeAspect="1" noChangeArrowheads="1"/>
          </p:cNvPicPr>
          <p:nvPr/>
        </p:nvPicPr>
        <p:blipFill>
          <a:blip r:embed="rId3" cstate="print"/>
          <a:srcRect/>
          <a:stretch>
            <a:fillRect/>
          </a:stretch>
        </p:blipFill>
        <p:spPr bwMode="auto">
          <a:xfrm>
            <a:off x="4689257" y="908719"/>
            <a:ext cx="3785965" cy="2376265"/>
          </a:xfrm>
          <a:prstGeom prst="rect">
            <a:avLst/>
          </a:prstGeom>
          <a:noFill/>
        </p:spPr>
      </p:pic>
      <p:pic>
        <p:nvPicPr>
          <p:cNvPr id="95242" name="Picture 10" descr="http://www.colliergov.net/Modules/ShowImage.aspx?imageid=1208"/>
          <p:cNvPicPr>
            <a:picLocks noChangeAspect="1" noChangeArrowheads="1"/>
          </p:cNvPicPr>
          <p:nvPr/>
        </p:nvPicPr>
        <p:blipFill>
          <a:blip r:embed="rId4" cstate="print"/>
          <a:srcRect/>
          <a:stretch>
            <a:fillRect/>
          </a:stretch>
        </p:blipFill>
        <p:spPr bwMode="auto">
          <a:xfrm>
            <a:off x="642909" y="3417979"/>
            <a:ext cx="3547926" cy="2376264"/>
          </a:xfrm>
          <a:prstGeom prst="rect">
            <a:avLst/>
          </a:prstGeom>
          <a:noFill/>
        </p:spPr>
      </p:pic>
      <p:pic>
        <p:nvPicPr>
          <p:cNvPr id="95244" name="Picture 12" descr="http://awsassets.panda.org/img/littleleatherbackturtlesrogerleguen_378496.jpg"/>
          <p:cNvPicPr>
            <a:picLocks noChangeAspect="1" noChangeArrowheads="1"/>
          </p:cNvPicPr>
          <p:nvPr/>
        </p:nvPicPr>
        <p:blipFill>
          <a:blip r:embed="rId5" cstate="print"/>
          <a:srcRect/>
          <a:stretch>
            <a:fillRect/>
          </a:stretch>
        </p:blipFill>
        <p:spPr bwMode="auto">
          <a:xfrm>
            <a:off x="4689257" y="3417979"/>
            <a:ext cx="3785965" cy="2371708"/>
          </a:xfrm>
          <a:prstGeom prst="rect">
            <a:avLst/>
          </a:prstGeom>
          <a:noFill/>
        </p:spPr>
      </p:pic>
      <p:sp>
        <p:nvSpPr>
          <p:cNvPr id="11" name="TextBox 10"/>
          <p:cNvSpPr txBox="1"/>
          <p:nvPr/>
        </p:nvSpPr>
        <p:spPr>
          <a:xfrm>
            <a:off x="6023256" y="3434800"/>
            <a:ext cx="785818" cy="2246769"/>
          </a:xfrm>
          <a:prstGeom prst="rect">
            <a:avLst/>
          </a:prstGeom>
          <a:noFill/>
        </p:spPr>
        <p:txBody>
          <a:bodyPr wrap="square" rtlCol="0">
            <a:spAutoFit/>
          </a:bodyPr>
          <a:lstStyle/>
          <a:p>
            <a:r>
              <a:rPr lang="en-US" sz="14000" dirty="0">
                <a:solidFill>
                  <a:srgbClr val="FF0000"/>
                </a:solidFill>
              </a:rPr>
              <a:t>?</a:t>
            </a:r>
            <a:endParaRPr lang="el-GR" sz="14000" dirty="0">
              <a:solidFill>
                <a:srgbClr val="FF0000"/>
              </a:solidFill>
            </a:endParaRPr>
          </a:p>
        </p:txBody>
      </p:sp>
      <p:grpSp>
        <p:nvGrpSpPr>
          <p:cNvPr id="10" name="Group 9">
            <a:extLst>
              <a:ext uri="{FF2B5EF4-FFF2-40B4-BE49-F238E27FC236}">
                <a16:creationId xmlns:a16="http://schemas.microsoft.com/office/drawing/2014/main" id="{F54A41D6-FF96-4C4E-BAFF-291269EF6669}"/>
              </a:ext>
            </a:extLst>
          </p:cNvPr>
          <p:cNvGrpSpPr/>
          <p:nvPr/>
        </p:nvGrpSpPr>
        <p:grpSpPr>
          <a:xfrm>
            <a:off x="0" y="5875200"/>
            <a:ext cx="9144000" cy="982800"/>
            <a:chOff x="0" y="5875200"/>
            <a:chExt cx="9144000" cy="982800"/>
          </a:xfrm>
        </p:grpSpPr>
        <p:sp>
          <p:nvSpPr>
            <p:cNvPr id="12" name="Rectangle 11">
              <a:extLst>
                <a:ext uri="{FF2B5EF4-FFF2-40B4-BE49-F238E27FC236}">
                  <a16:creationId xmlns:a16="http://schemas.microsoft.com/office/drawing/2014/main" id="{055BB841-E14D-4CF5-91FF-D2DF764F7946}"/>
                </a:ext>
              </a:extLst>
            </p:cNvPr>
            <p:cNvSpPr/>
            <p:nvPr/>
          </p:nvSpPr>
          <p:spPr>
            <a:xfrm>
              <a:off x="0" y="5875200"/>
              <a:ext cx="9144000" cy="982800"/>
            </a:xfrm>
            <a:prstGeom prst="rect">
              <a:avLst/>
            </a:prstGeom>
            <a:solidFill>
              <a:srgbClr val="487628"/>
            </a:solidFill>
            <a:ln w="9525" cap="flat" cmpd="sng" algn="ctr">
              <a:no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FFFFFF"/>
                </a:solidFill>
                <a:effectLst/>
                <a:uLnTx/>
                <a:uFillTx/>
                <a:latin typeface="Myriad Pro" panose="020B0503030403020204" pitchFamily="34" charset="0"/>
                <a:ea typeface="+mn-ea"/>
                <a:cs typeface="+mn-cs"/>
              </a:endParaRPr>
            </a:p>
          </p:txBody>
        </p:sp>
        <p:pic>
          <p:nvPicPr>
            <p:cNvPr id="13" name="Picture 12">
              <a:extLst>
                <a:ext uri="{FF2B5EF4-FFF2-40B4-BE49-F238E27FC236}">
                  <a16:creationId xmlns:a16="http://schemas.microsoft.com/office/drawing/2014/main" id="{D78133E8-559A-4199-907C-5CDCC5BA8191}"/>
                </a:ext>
              </a:extLst>
            </p:cNvPr>
            <p:cNvPicPr>
              <a:picLocks noChangeAspect="1"/>
            </p:cNvPicPr>
            <p:nvPr/>
          </p:nvPicPr>
          <p:blipFill>
            <a:blip r:embed="rId6"/>
            <a:stretch>
              <a:fillRect/>
            </a:stretch>
          </p:blipFill>
          <p:spPr>
            <a:xfrm>
              <a:off x="6778404" y="6020826"/>
              <a:ext cx="1573434" cy="564159"/>
            </a:xfrm>
            <a:prstGeom prst="rect">
              <a:avLst/>
            </a:prstGeom>
          </p:spPr>
        </p:pic>
        <p:cxnSp>
          <p:nvCxnSpPr>
            <p:cNvPr id="14" name="Straight Connector 13">
              <a:extLst>
                <a:ext uri="{FF2B5EF4-FFF2-40B4-BE49-F238E27FC236}">
                  <a16:creationId xmlns:a16="http://schemas.microsoft.com/office/drawing/2014/main" id="{A428C090-B70E-4528-9CE6-5A36C50B484E}"/>
                </a:ext>
              </a:extLst>
            </p:cNvPr>
            <p:cNvCxnSpPr/>
            <p:nvPr/>
          </p:nvCxnSpPr>
          <p:spPr>
            <a:xfrm>
              <a:off x="0" y="5876925"/>
              <a:ext cx="9144000" cy="0"/>
            </a:xfrm>
            <a:prstGeom prst="line">
              <a:avLst/>
            </a:prstGeom>
            <a:noFill/>
            <a:ln w="34925" cap="flat" cmpd="sng" algn="ctr">
              <a:solidFill>
                <a:srgbClr val="BEBE32"/>
              </a:solidFill>
              <a:prstDash val="solid"/>
            </a:ln>
            <a:effectLst/>
          </p:spPr>
        </p:cxnSp>
      </p:grpSp>
    </p:spTree>
    <p:extLst>
      <p:ext uri="{BB962C8B-B14F-4D97-AF65-F5344CB8AC3E}">
        <p14:creationId xmlns:p14="http://schemas.microsoft.com/office/powerpoint/2010/main" val="217401276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GB" sz="3200" dirty="0"/>
              <a:t>Area that needs to remain free of buildings </a:t>
            </a:r>
            <a:br>
              <a:rPr lang="en-GB" sz="3200" dirty="0"/>
            </a:br>
            <a:r>
              <a:rPr lang="en-GB" sz="3200" dirty="0"/>
              <a:t>(41 villas, a club house and a two-storey hotel)</a:t>
            </a:r>
          </a:p>
        </p:txBody>
      </p:sp>
      <p:pic>
        <p:nvPicPr>
          <p:cNvPr id="5" name="Content Placeholder 4"/>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701724" y="1344556"/>
            <a:ext cx="8000533" cy="4500786"/>
          </a:xfrm>
        </p:spPr>
      </p:pic>
      <p:sp>
        <p:nvSpPr>
          <p:cNvPr id="13" name="Line Callout 2 12"/>
          <p:cNvSpPr/>
          <p:nvPr/>
        </p:nvSpPr>
        <p:spPr>
          <a:xfrm>
            <a:off x="6372200" y="1543877"/>
            <a:ext cx="1820888" cy="953334"/>
          </a:xfrm>
          <a:prstGeom prst="borderCallout2">
            <a:avLst>
              <a:gd name="adj1" fmla="val 99839"/>
              <a:gd name="adj2" fmla="val 41003"/>
              <a:gd name="adj3" fmla="val 129714"/>
              <a:gd name="adj4" fmla="val 35312"/>
              <a:gd name="adj5" fmla="val 185239"/>
              <a:gd name="adj6" fmla="val 25881"/>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US" dirty="0"/>
              <a:t>Boundaries of the proposed Limni Bay Resort</a:t>
            </a:r>
          </a:p>
        </p:txBody>
      </p:sp>
      <p:sp>
        <p:nvSpPr>
          <p:cNvPr id="14" name="Line Callout 2 13"/>
          <p:cNvSpPr/>
          <p:nvPr/>
        </p:nvSpPr>
        <p:spPr>
          <a:xfrm>
            <a:off x="830991" y="1724637"/>
            <a:ext cx="1820888" cy="953334"/>
          </a:xfrm>
          <a:prstGeom prst="borderCallout2">
            <a:avLst>
              <a:gd name="adj1" fmla="val 99839"/>
              <a:gd name="adj2" fmla="val 41003"/>
              <a:gd name="adj3" fmla="val 128291"/>
              <a:gd name="adj4" fmla="val 51170"/>
              <a:gd name="adj5" fmla="val 212764"/>
              <a:gd name="adj6" fmla="val 91344"/>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US" dirty="0"/>
              <a:t>Boundaries of the Natura 2000 site Polis-Gialia</a:t>
            </a:r>
          </a:p>
        </p:txBody>
      </p:sp>
      <p:sp>
        <p:nvSpPr>
          <p:cNvPr id="16" name="Line Callout 2 15"/>
          <p:cNvSpPr/>
          <p:nvPr/>
        </p:nvSpPr>
        <p:spPr>
          <a:xfrm>
            <a:off x="6087575" y="4363470"/>
            <a:ext cx="1820888" cy="953334"/>
          </a:xfrm>
          <a:prstGeom prst="borderCallout2">
            <a:avLst>
              <a:gd name="adj1" fmla="val 255"/>
              <a:gd name="adj2" fmla="val 11049"/>
              <a:gd name="adj3" fmla="val -22506"/>
              <a:gd name="adj4" fmla="val -4333"/>
              <a:gd name="adj5" fmla="val -19804"/>
              <a:gd name="adj6" fmla="val -39620"/>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US" dirty="0"/>
              <a:t>475m No-building Zone</a:t>
            </a:r>
          </a:p>
        </p:txBody>
      </p:sp>
      <p:grpSp>
        <p:nvGrpSpPr>
          <p:cNvPr id="7" name="Group 6">
            <a:extLst>
              <a:ext uri="{FF2B5EF4-FFF2-40B4-BE49-F238E27FC236}">
                <a16:creationId xmlns:a16="http://schemas.microsoft.com/office/drawing/2014/main" id="{E0469D5F-368F-438B-8623-75A14CD5CADE}"/>
              </a:ext>
            </a:extLst>
          </p:cNvPr>
          <p:cNvGrpSpPr/>
          <p:nvPr/>
        </p:nvGrpSpPr>
        <p:grpSpPr>
          <a:xfrm>
            <a:off x="0" y="5875200"/>
            <a:ext cx="9144000" cy="982800"/>
            <a:chOff x="0" y="5875200"/>
            <a:chExt cx="9144000" cy="982800"/>
          </a:xfrm>
        </p:grpSpPr>
        <p:sp>
          <p:nvSpPr>
            <p:cNvPr id="8" name="Rectangle 7">
              <a:extLst>
                <a:ext uri="{FF2B5EF4-FFF2-40B4-BE49-F238E27FC236}">
                  <a16:creationId xmlns:a16="http://schemas.microsoft.com/office/drawing/2014/main" id="{61A5092A-4BB5-453C-9FDD-3C3B04099E88}"/>
                </a:ext>
              </a:extLst>
            </p:cNvPr>
            <p:cNvSpPr/>
            <p:nvPr/>
          </p:nvSpPr>
          <p:spPr>
            <a:xfrm>
              <a:off x="0" y="5875200"/>
              <a:ext cx="9144000" cy="982800"/>
            </a:xfrm>
            <a:prstGeom prst="rect">
              <a:avLst/>
            </a:prstGeom>
            <a:solidFill>
              <a:srgbClr val="487628"/>
            </a:solidFill>
            <a:ln w="9525" cap="flat" cmpd="sng" algn="ctr">
              <a:no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FFFFFF"/>
                </a:solidFill>
                <a:effectLst/>
                <a:uLnTx/>
                <a:uFillTx/>
                <a:latin typeface="Myriad Pro" panose="020B0503030403020204" pitchFamily="34" charset="0"/>
                <a:ea typeface="+mn-ea"/>
                <a:cs typeface="+mn-cs"/>
              </a:endParaRPr>
            </a:p>
          </p:txBody>
        </p:sp>
        <p:pic>
          <p:nvPicPr>
            <p:cNvPr id="9" name="Picture 8">
              <a:extLst>
                <a:ext uri="{FF2B5EF4-FFF2-40B4-BE49-F238E27FC236}">
                  <a16:creationId xmlns:a16="http://schemas.microsoft.com/office/drawing/2014/main" id="{2AA6CC57-C493-46F5-A87C-7A63DD724322}"/>
                </a:ext>
              </a:extLst>
            </p:cNvPr>
            <p:cNvPicPr>
              <a:picLocks noChangeAspect="1"/>
            </p:cNvPicPr>
            <p:nvPr/>
          </p:nvPicPr>
          <p:blipFill>
            <a:blip r:embed="rId3"/>
            <a:stretch>
              <a:fillRect/>
            </a:stretch>
          </p:blipFill>
          <p:spPr>
            <a:xfrm>
              <a:off x="6778404" y="6020826"/>
              <a:ext cx="1573434" cy="564159"/>
            </a:xfrm>
            <a:prstGeom prst="rect">
              <a:avLst/>
            </a:prstGeom>
          </p:spPr>
        </p:pic>
        <p:cxnSp>
          <p:nvCxnSpPr>
            <p:cNvPr id="10" name="Straight Connector 9">
              <a:extLst>
                <a:ext uri="{FF2B5EF4-FFF2-40B4-BE49-F238E27FC236}">
                  <a16:creationId xmlns:a16="http://schemas.microsoft.com/office/drawing/2014/main" id="{52EFA743-BD1A-4571-A709-3E3D14146415}"/>
                </a:ext>
              </a:extLst>
            </p:cNvPr>
            <p:cNvCxnSpPr/>
            <p:nvPr/>
          </p:nvCxnSpPr>
          <p:spPr>
            <a:xfrm>
              <a:off x="0" y="5876925"/>
              <a:ext cx="9144000" cy="0"/>
            </a:xfrm>
            <a:prstGeom prst="line">
              <a:avLst/>
            </a:prstGeom>
            <a:noFill/>
            <a:ln w="34925" cap="flat" cmpd="sng" algn="ctr">
              <a:solidFill>
                <a:srgbClr val="BEBE32"/>
              </a:solidFill>
              <a:prstDash val="solid"/>
            </a:ln>
            <a:effectLst/>
          </p:spPr>
        </p:cxn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4"/>
                                        </p:tgtEl>
                                        <p:attrNameLst>
                                          <p:attrName>style.visibility</p:attrName>
                                        </p:attrNameLst>
                                      </p:cBhvr>
                                      <p:to>
                                        <p:strVal val="visible"/>
                                      </p:to>
                                    </p:set>
                                    <p:animEffect transition="in" filter="fade">
                                      <p:cBhvr>
                                        <p:cTn id="10" dur="500"/>
                                        <p:tgtEl>
                                          <p:spTgt spid="14"/>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6"/>
                                        </p:tgtEl>
                                        <p:attrNameLst>
                                          <p:attrName>style.visibility</p:attrName>
                                        </p:attrNameLst>
                                      </p:cBhvr>
                                      <p:to>
                                        <p:strVal val="visible"/>
                                      </p:to>
                                    </p:set>
                                    <p:animEffect transition="in" filter="fade">
                                      <p:cBhvr>
                                        <p:cTn id="13"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4" grpId="0" animBg="1"/>
      <p:bldP spid="16"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06619" y="1310987"/>
            <a:ext cx="8363272" cy="3629000"/>
          </a:xfrm>
        </p:spPr>
        <p:txBody>
          <a:bodyPr>
            <a:normAutofit/>
          </a:bodyPr>
          <a:lstStyle/>
          <a:p>
            <a:r>
              <a:rPr lang="en-US" sz="2400" dirty="0">
                <a:latin typeface="Myriad Pro" panose="020B0503030403020204" pitchFamily="34" charset="0"/>
              </a:rPr>
              <a:t>At least a 475m No-building Zone between the golf complex and the sea</a:t>
            </a:r>
          </a:p>
          <a:p>
            <a:r>
              <a:rPr lang="en-US" sz="2400" dirty="0">
                <a:latin typeface="Myriad Pro" panose="020B0503030403020204" pitchFamily="34" charset="0"/>
              </a:rPr>
              <a:t>Reduction of residential capacity of the project</a:t>
            </a:r>
          </a:p>
          <a:p>
            <a:r>
              <a:rPr lang="en-US" sz="2400" dirty="0">
                <a:latin typeface="Myriad Pro" panose="020B0503030403020204" pitchFamily="34" charset="0"/>
              </a:rPr>
              <a:t>Establishment and enforcement of a Management Plan and Conservation Decree for the site</a:t>
            </a:r>
          </a:p>
          <a:p>
            <a:r>
              <a:rPr lang="en-US" sz="2400" dirty="0">
                <a:latin typeface="Myriad Pro" panose="020B0503030403020204" pitchFamily="34" charset="0"/>
              </a:rPr>
              <a:t>Funding to be allocated for the implementation of conservation and management measures, as well as careful monitoring and patrolling of the area </a:t>
            </a:r>
          </a:p>
        </p:txBody>
      </p:sp>
      <p:sp>
        <p:nvSpPr>
          <p:cNvPr id="4" name="Title 1"/>
          <p:cNvSpPr>
            <a:spLocks noGrp="1"/>
          </p:cNvSpPr>
          <p:nvPr>
            <p:ph type="title"/>
          </p:nvPr>
        </p:nvSpPr>
        <p:spPr>
          <a:xfrm>
            <a:off x="457200" y="274638"/>
            <a:ext cx="8229600" cy="1143000"/>
          </a:xfrm>
        </p:spPr>
        <p:txBody>
          <a:bodyPr/>
          <a:lstStyle/>
          <a:p>
            <a:r>
              <a:rPr lang="en-US" sz="3200" b="1" dirty="0">
                <a:latin typeface="Myriad Pro" panose="020B0503030403020204" pitchFamily="34" charset="0"/>
              </a:rPr>
              <a:t>Limni Bay Resort – </a:t>
            </a:r>
            <a:br>
              <a:rPr lang="en-US" sz="3200" b="1" dirty="0">
                <a:latin typeface="Myriad Pro" panose="020B0503030403020204" pitchFamily="34" charset="0"/>
              </a:rPr>
            </a:br>
            <a:r>
              <a:rPr lang="en-US" sz="3200" b="1" dirty="0">
                <a:latin typeface="Myriad Pro" panose="020B0503030403020204" pitchFamily="34" charset="0"/>
              </a:rPr>
              <a:t>What do we want to see?</a:t>
            </a:r>
            <a:endParaRPr lang="el-GR" sz="3200" b="1" dirty="0">
              <a:latin typeface="Myriad Pro" panose="020B0503030403020204" pitchFamily="34" charset="0"/>
            </a:endParaRPr>
          </a:p>
        </p:txBody>
      </p:sp>
      <p:sp>
        <p:nvSpPr>
          <p:cNvPr id="95236" name="AutoShape 4" descr="data:image/jpeg;base64,/9j/4AAQSkZJRgABAQAAAQABAAD/2wCEAAkGBhQPEBQPDxIQDxQPDw8UDw8UFBQUDxQPFBQVFBQQFBQXHCYeFxkjGRQUHy8gJCcpLCwsFR4xNTAqNSYrLCkBCQoKDgwOFA8PFC4cHBwpKSwpLCkpKSkpKSkpLCkpKSwpKS8pKSwsLCkpKSkpKSksLCwsKSksKSwsKSwpKSkpKf/AABEIALcBEwMBIgACEQEDEQH/xAAcAAACAwEBAQEAAAAAAAAAAAACAwABBAUGBwj/xAA6EAACAQMCBAQEAwcCBwAAAAAAAQIDERIhMQQFE0EiUWGRBjJxgQcjsRQVQlKh0fDB4RckM1OCk/H/xAAYAQEBAQEBAAAAAAAAAAAAAAAAAQIDBP/EACgRAQEBAAEDAwQBBQEAAAAAAAARAQIDElETMUEEFCFhQnGBkfDxUv/aAAwDAQACEQMRAD8A+VJFpBKISRzbDEJ6tvzd/f0QSiFGP3BAKJdg1EtRBAKJeIaiFiFheJeIzELAEKxLxGYlqIIViXiMxLwBCsS1EaoExBCnEmI3EigCE4kxHYlYghWJWI7ErEJCsSYjMSOIITiTEZiViUhbiDiOcSsQhVisRriDiAvEpxGuILiULsFBNXadrKz1V7S0at3LaKxAXYgeJYRaiEohqISiYbAohKIeISiFLUQlEYoBKnpfTfbv9QFYhYDMAsQsKUS8RqgWoEIXiTAdiXgCFKnpfyJiOwLUAQjAvEdgTAEIxJiPwI6YCMCOH+eo/ArApCHArAe4FYBIRgRwHOBTgCEuJWI5wKcf8/1ARiViPw+wLiVCXEFxHOILiApxKaGuJTiEJsTEY4lYlCrFh4kCGqISgMUAlEw6FqAagMUAlAiwtQCUBigEoBYUoBKA1QCVMUhSgWoDlAJQIQlQLwH9MtQFIRgXgP6ZeApGfpl4GhUydMEZsCYGnpldMpGfArA09MrphGbArA0umU6YGZxBcDS4AuAGfAFxNLgC4FIzYFOI9wBcQhDiC4j3EFxKhNgXEc4lOICcQcRziViVCcSxuJAQ9QDUBigGoHKusKUA1AaoBqACsAlTGqAagFJUAlTHKAagQIUAlAeqYSpikI6ZapmhUy1TFWEKmX0zR0y1TFIz9MnTNSpk6YpGXpk6Zq6ZOmKkZOmU6Zr6YLpipGR0ynTNfT/+AumWkZHTBcDW4AumKRkdMFwNLgC4FoyuALgaXABwFSMzgC4GlwAcS1IzuALiaHEBxFIQ4lzSeytou99bav3GOJMSkJwIPxKNEa1ANUxigMUDhXQlQDUByphqBKQlUxipjVTDVMVYSqYSpj1TCVMUIVMNUxyphqmSqQqYSpj1TCVMUhCplqmaFTCVMlIzKmX0jSqZfTFIy9MjpmvpldMUZOmC6ZsdMF0y1IxumC6ZsdMF0xSMcqYt0za6Yt0y0jI6YDga5UwHAtSMbgA4GuUBbgWpGVwAcTU4C3AVGZwBcTQ4gOJaM+JWI5xBaLULsQOxZarpqmGqY5UxipnCukIVMZGmOVMNUiUJVMNUxypDFTFCFTCVMeqQapEqs6phqmPVMJUxQhUw1THqmEqZKpCplqmaFTCVMUZ1TLVM0qmX0xRm6ZXTNXTK6YRldMB0zY6YLploxumC6ZrdMF0xRjdMW6ZtdMW6YoxygLlTNsqYt0y1IxOAqUDdKmJlTLSMcoC5QNcoC5QLUjJKItxNUoC5QLUjM4gOJocQHEtSE2KGYkFI9DGmGqY+NIZGkebudoRGmMjTHxpDI0h3JGeNMNUzTGiMjRHcRlVMNUjUqISoirGVUglSNSpBqkTuIyqkEqRqVIJUSdyxlVIJUjUqISojuWMipF9I2dAvojuIx9IrpG3okdEdyRgdMF0je6ILoF7kjA6QLpG90CnQHcRznSAdI6ToAOgTuWOY6QuVE6kqAqVAdxHLlREypHUnQM86Je5I5s6YqUDoTpGecDXcRhlAVKJsnERNFqRllEXKJokKkarMKxKDIWpHr40RkaQ1IZFHlruVGkNjSGxiNjAJCY0hipD4wGRplGdUglTNGBeACFTCVMbiEokC1ANQDUA1AjRagWojVAJUyBSiXiO6ZapkoRiU4mnpgumXNTWZxAaNMoC5I0hFiYjbBRgBncAXTNvTBdMisEqYqdM6MqYmdMiuZOmZqkDp1IGWrAtRzKkTLUR0K0TBWNZqMtQzTH1DPM6YyVIVJhy+ot/U0yG5AsPr7Fij3CGRHx5RMdS5Z5yivueTOfHy79ukRQ6CHR4JfzxdvU0UuBXmjecsZ3CYRGqB0KHL492/Y1U+Wp+Zc3GdcZwFs71XliS2ZmfK/KMmW/DOa5Nw4r6nQfAOP8Hu7IcqagnnGCa85qKv9zO7+ZGq50YvyYyNN+QMecU83HqcJpulUg7ffIa/iLhYxylxXDLWzUXlK/0jdmLy3ZmNXMxSpvyDVF+Riq/HfAwdnWz9YU5W92kK4n8S+DivBCrU8tIxX6ms48t+IzvP9Op0GFHh2cCv+JkXF9LhndO15SvbzvFJHNn+KNZfLSoL7Sb/AFLvT5Hf+ntP2RlPg36njKP4p11q40Zb6YyX6f5oVV/FKvL5YQjprjFy/Uely/3/AKm898PZPl0n2ZmrcBJdmeSXx5xEterVinZL8mnKLlZaNt6boVxnx5XtaE60nsn06cPRtqz73X2Nenz+Ge7HrocFJ9mbKXLGleVkvNuy9z5LW+NK855Z1dtnVlFZPu7WtrbQ51Tnk5t9VOq2njlKUnd7ap67PS/9jWdHnvvpvUz4fdqfKr7Wf0aZK3KcVduK+rsfAKXNXF220tpknk9O2/8AszTDmMqzxqTlFRy1lJ7LVxWStlbRLQ3vR/DPqa+5R5arpZQu9ldXf2Cqcoit5JfofCadVRnrUhFx1abvayu72Vm32XrqBxnNHlZTySWjirR0dr2Vvc5/b75X1N8vt1TltPvUgvTv7Cnyqk1/1Y+8Vr92fH+A5lKMrv8AMWOMbpNZWV0032uJ4mvUhdt1FFyfaSXomna/0uZ+33y33vrdf4djJNxnFq2947eejOLxfIIp2dainpo5xW+27Pl8uYpppyldRWKcsV4d1otW19Nf646nNJ7Rct72u213Vnv6m+P03L/0zvWzw+iVeAppv8ynLS9lUhe3nb7oy0qdJSaklNJPVTeOndSjFp/7o8Wuf/Nkqrbvi+rJtXSsmra+Kz0sK4j4gbV5ReS0k8mr6LF446O/fv8Ar1zocvLG9Z66tw8M7KUHeOSWT8Kvs9Frbt6gvh9H+Xo3pO8rR77t2201PF1fixwjGNJ2tF38MclN7yU75Ps9Xv20Rh474tr1HK1Sssmm26s5S02vqk++tu5r0OXlPWzPh9G+XTpt7fwt767oh8tfPeI/79f/ANk/7lD7Xl5PXzw+3cJ8WcC3GUuMqNvfKNRNaeqfobH8e8tpx1nKpJa+GMrfRXVmz4L+0hLiX6F+04+U9fX3nhvxU5cm1KFdJJWkoRs/S2V7+p0uG/Fbl2N8a6f8rhG9vO6lY/Oq4pm6nzWKp44Xlldy9LLRO/p5dy59PnH2/LPq33fe5fi/w1/y6FWXq3GP9xc/xf8A5eHSWtrzf+kT4xyb4lVOqpVaVOpDNOcbWlhfWMXstPNM9n/xA5daX/IybeznO/a17QxS2XuzHLv47+M/xmOnHOHLPy7XM/xY4qpJdFRpa6RUU7v1ckzk1/xL5hPwqo1kslhCCeOrvottH7HmOJ5vwtSSm4yhlJt04KWCS/h1nfWy2fd+ls9XjOFU1aXE1IWV1aEHe23zOy1ZrM3fes7Ph0OP+La1ezrVqlSzejnLv3S2XYww5pHVyjKeuzelvJ2S19f6GP8AeVFN2oOa1tnVald23cEr2t6bu/ks9LmWMk1BWTTxbbjJK3hktmt/c6Zw/TG8nUjza0k1DZqyeLTXr4Vc6PD80k7Wp01k5Jyk1jfHWytorX+702OFHm+LlgpxVReKKajHzxW7xvpa60GP4iquLg25LTDKVSfTad04XlZPfe+43iucnc4fmM5XcVGGMdU6uLlG6tGzeuy0XkHQjJyUM4xk1fG8vltk25NKKVl57HA4fntaEVGE3FJNKyjezd3ra/d+5nqcZOUspSbe93vfzM7jWa9jy6pRUnGo3Ukm7RjZqUlq9XJeG3fffQ38VxvCprCEvFBP8xrHK19HG946ruvqeEjxs3dZb/Tby+n9kaI8TUa+aXhVtNknbTTtovY57xdMsd+tzaNKd4qKUnJrCGbxato5WurXA/e06rlO3TUU6loXilHZtLyv9tWtDzzybvdtrZ3dxcqbvYuRNzXVrcdWVPCU5ODd3TzbhePgu1F73slpqLXEVXLJK6inPfO0G7NvJuy1Xzefqcx8O3uDKhL33N5HOOlQ5vgp5qnN/Kl4Wr3WyTStaNrr0sTh+Pp21lC9pWcotNOGsUpQfhvt327X04koW3QqZvMxnW6nxcNZTcrppxSv4ndXTlfw6Xdylx8MryVRq70yWX3bVn38tzmyYGRvtYrty4mlfON8U3aEknPzSetn9V7G+XO6NGeFNOcW451JRwqQt8ypYSav5Sd/Y8rcGVVLd/YnaV6zhPjLpP8AK4ejJ+FRc1nLFdkrWTlbVrvsaeP/ABBr1KcqNelRlG3gSjGChPZTSp2Uml5nhpcUl3Alxn19Celx34X1Nx058yk5OV03JWle73td6vu1/Viq/O5t6yas20otqKvbRJOyWi9l5I5k+Jk0ot6Jtpersn+i9hVzrnFjddPi+fVJym4vpKpbKMHJJ2SVtW3bTa9jnzqNu7dwSi5mYiyg4qPfLvsl5O3fzsAUQhCAOuXcC5LkDMi1MVclwHqYXUM9yXEGjMOFZoy5F5khXRhxl9JKDTtriskvTG1/uzXQnQbip5xTazkrtpYq7UW3fxXX0Rwsxiqk3i1mvYfsnDK86M6k6dvFUqQ+R5JKLtTayer8rd2zHOlRa8KnH5mnKcE3Fd/FZP0tvZnB/avCopyX8yvo3d62+liv2lu17uystdl5Ix2cvLXdnh9D+HOWcFxFNpZyrRSbp1K1KjGaWSahKTST1i7O+32PO8x5dOnJydKVOMnLDeUbeUZ7T+qON+9JKWUVGDttFaLS2id7M1cT8XcVUioT4irKKtaLk8Va9tNu79znnS5Zu7XTerk9m7l9CUppR3TTv2jbu2e25N8Kus/DHqyknJvR37tnyriOPnU+eTlb6L9NwafHTjFwjOcYy+aCk1F/VJ2e5y6v0vPqfzmf0dOH1HHh/F9Z4/lfD0ljUq0Kb1VpVKcZX+lzzPMKEabvGrSkvNTg/wBGeE6gLmZ6X0W9P36l/sc/qu7+L2sOMoLerD63u/ZCK/NqFtKl/wDxl77HkVNntfgr4OpcZw9fiqjqV5cOl0+AouKr1W1893d4ruoxb0PT6XHj764epvLXF4vnFN7KT+1jn1OY32j7vUHi6U4eCVPp66xcbT3drtrLuZXA6ceGYzvLdHLiG3e/27FddiyHRgTqN9wW7kIBCiEAhCEAhCEAhdiEAhCyFEIWQiJclyEAly7kIBLkZCAVcu5CBREuQhBTmC6hZCoHIq5ZAqIqxCAWFCo4u6bTWzWjX3IQDr0PjDioRwdedWLd+nWUa8L+eNVSS2OnGdDjeFr1Xw8eGrcOoPq0pNUKmUlHCVFt4y3acdPDZrYhDO5jWbuvJyBIQ0whCECoQhAIQhAIQhAIWWQCEIQo/9k="/>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l-GR"/>
          </a:p>
        </p:txBody>
      </p:sp>
      <p:sp>
        <p:nvSpPr>
          <p:cNvPr id="95238" name="AutoShape 6" descr="data:image/jpeg;base64,/9j/4AAQSkZJRgABAQAAAQABAAD/2wCEAAkGBhQPEBQPDxIQDxQPDw8UDw8UFBQUDxQPFBQVFBQQFBQXHCYeFxkjGRQUHy8gJCcpLCwsFR4xNTAqNSYrLCkBCQoKDgwOFA8PFC4cHBwpKSwpLCkpKSkpKSkpLCkpKSwpKS8pKSwsLCkpKSkpKSksLCwsKSksKSwsKSwpKSkpKf/AABEIALcBEwMBIgACEQEDEQH/xAAcAAACAwEBAQEAAAAAAAAAAAACAwABBAUGBwj/xAA6EAACAQMCBAQEAwcCBwAAAAAAAQIDERIhMQQFE0EiUWGRBjJxgQcjsRQVQlKh0fDB4RckM1OCk/H/xAAYAQEBAQEBAAAAAAAAAAAAAAAAAQIDBP/EACgRAQEBAAEDAwQBBQEAAAAAAAARAQIDElETMUEEFCFhQnGBkfDxUv/aAAwDAQACEQMRAD8A+VJFpBKISRzbDEJ6tvzd/f0QSiFGP3BAKJdg1EtRBAKJeIaiFiFheJeIzELAEKxLxGYlqIIViXiMxLwBCsS1EaoExBCnEmI3EigCE4kxHYlYghWJWI7ErEJCsSYjMSOIITiTEZiViUhbiDiOcSsQhVisRriDiAvEpxGuILiULsFBNXadrKz1V7S0at3LaKxAXYgeJYRaiEohqISiYbAohKIeISiFLUQlEYoBKnpfTfbv9QFYhYDMAsQsKUS8RqgWoEIXiTAdiXgCFKnpfyJiOwLUAQjAvEdgTAEIxJiPwI6YCMCOH+eo/ArApCHArAe4FYBIRgRwHOBTgCEuJWI5wKcf8/1ARiViPw+wLiVCXEFxHOILiApxKaGuJTiEJsTEY4lYlCrFh4kCGqISgMUAlEw6FqAagMUAlAiwtQCUBigEoBYUoBKA1QCVMUhSgWoDlAJQIQlQLwH9MtQFIRgXgP6ZeApGfpl4GhUydMEZsCYGnpldMpGfArA09MrphGbArA0umU6YGZxBcDS4AuAGfAFxNLgC4FIzYFOI9wBcQhDiC4j3EFxKhNgXEc4lOICcQcRziViVCcSxuJAQ9QDUBigGoHKusKUA1AaoBqACsAlTGqAagFJUAlTHKAagQIUAlAeqYSpikI6ZapmhUy1TFWEKmX0zR0y1TFIz9MnTNSpk6YpGXpk6Zq6ZOmKkZOmU6Zr6YLpipGR0ynTNfT/+AumWkZHTBcDW4AumKRkdMFwNLgC4FoyuALgaXABwFSMzgC4GlwAcS1IzuALiaHEBxFIQ4lzSeytou99bav3GOJMSkJwIPxKNEa1ANUxigMUDhXQlQDUByphqBKQlUxipjVTDVMVYSqYSpj1TCVMUIVMNUxyphqmSqQqYSpj1TCVMUhCplqmaFTCVMlIzKmX0jSqZfTFIy9MjpmvpldMUZOmC6ZsdMF0y1IxumC6ZsdMF0xSMcqYt0za6Yt0y0jI6YDga5UwHAtSMbgA4GuUBbgWpGVwAcTU4C3AVGZwBcTQ4gOJaM+JWI5xBaLULsQOxZarpqmGqY5UxipnCukIVMZGmOVMNUiUJVMNUxypDFTFCFTCVMeqQapEqs6phqmPVMJUxQhUw1THqmEqZKpCplqmaFTCVMUZ1TLVM0qmX0xRm6ZXTNXTK6YRldMB0zY6YLploxumC6ZrdMF0xRjdMW6ZtdMW6YoxygLlTNsqYt0y1IxOAqUDdKmJlTLSMcoC5QNcoC5QLUjJKItxNUoC5QLUjM4gOJocQHEtSE2KGYkFI9DGmGqY+NIZGkebudoRGmMjTHxpDI0h3JGeNMNUzTGiMjRHcRlVMNUjUqISoirGVUglSNSpBqkTuIyqkEqRqVIJUSdyxlVIJUjUqISojuWMipF9I2dAvojuIx9IrpG3okdEdyRgdMF0je6ILoF7kjA6QLpG90CnQHcRznSAdI6ToAOgTuWOY6QuVE6kqAqVAdxHLlREypHUnQM86Je5I5s6YqUDoTpGecDXcRhlAVKJsnERNFqRllEXKJokKkarMKxKDIWpHr40RkaQ1IZFHlruVGkNjSGxiNjAJCY0hipD4wGRplGdUglTNGBeACFTCVMbiEokC1ANQDUA1AjRagWojVAJUyBSiXiO6ZapkoRiU4mnpgumXNTWZxAaNMoC5I0hFiYjbBRgBncAXTNvTBdMisEqYqdM6MqYmdMiuZOmZqkDp1IGWrAtRzKkTLUR0K0TBWNZqMtQzTH1DPM6YyVIVJhy+ot/U0yG5AsPr7Fij3CGRHx5RMdS5Z5yivueTOfHy79ukRQ6CHR4JfzxdvU0UuBXmjecsZ3CYRGqB0KHL492/Y1U+Wp+Zc3GdcZwFs71XliS2ZmfK/KMmW/DOa5Nw4r6nQfAOP8Hu7IcqagnnGCa85qKv9zO7+ZGq50YvyYyNN+QMecU83HqcJpulUg7ffIa/iLhYxylxXDLWzUXlK/0jdmLy3ZmNXMxSpvyDVF+Riq/HfAwdnWz9YU5W92kK4n8S+DivBCrU8tIxX6ms48t+IzvP9Op0GFHh2cCv+JkXF9LhndO15SvbzvFJHNn+KNZfLSoL7Sb/AFLvT5Hf+ntP2RlPg36njKP4p11q40Zb6YyX6f5oVV/FKvL5YQjprjFy/Uely/3/AKm898PZPl0n2ZmrcBJdmeSXx5xEterVinZL8mnKLlZaNt6boVxnx5XtaE60nsn06cPRtqz73X2Nenz+Ge7HrocFJ9mbKXLGleVkvNuy9z5LW+NK855Z1dtnVlFZPu7WtrbQ51Tnk5t9VOq2njlKUnd7ap67PS/9jWdHnvvpvUz4fdqfKr7Wf0aZK3KcVduK+rsfAKXNXF220tpknk9O2/8AszTDmMqzxqTlFRy1lJ7LVxWStlbRLQ3vR/DPqa+5R5arpZQu9ldXf2Cqcoit5JfofCadVRnrUhFx1abvayu72Vm32XrqBxnNHlZTySWjirR0dr2Vvc5/b75X1N8vt1TltPvUgvTv7Cnyqk1/1Y+8Vr92fH+A5lKMrv8AMWOMbpNZWV0032uJ4mvUhdt1FFyfaSXomna/0uZ+33y33vrdf4djJNxnFq2947eejOLxfIIp2dainpo5xW+27Pl8uYpppyldRWKcsV4d1otW19Nf646nNJ7Rct72u213Vnv6m+P03L/0zvWzw+iVeAppv8ynLS9lUhe3nb7oy0qdJSaklNJPVTeOndSjFp/7o8Wuf/Nkqrbvi+rJtXSsmra+Kz0sK4j4gbV5ReS0k8mr6LF446O/fv8Ar1zocvLG9Z66tw8M7KUHeOSWT8Kvs9Frbt6gvh9H+Xo3pO8rR77t2201PF1fixwjGNJ2tF38MclN7yU75Ps9Xv20Rh474tr1HK1Sssmm26s5S02vqk++tu5r0OXlPWzPh9G+XTpt7fwt767oh8tfPeI/79f/ANk/7lD7Xl5PXzw+3cJ8WcC3GUuMqNvfKNRNaeqfobH8e8tpx1nKpJa+GMrfRXVmz4L+0hLiX6F+04+U9fX3nhvxU5cm1KFdJJWkoRs/S2V7+p0uG/Fbl2N8a6f8rhG9vO6lY/Oq4pm6nzWKp44Xlldy9LLRO/p5dy59PnH2/LPq33fe5fi/w1/y6FWXq3GP9xc/xf8A5eHSWtrzf+kT4xyb4lVOqpVaVOpDNOcbWlhfWMXstPNM9n/xA5daX/IybeznO/a17QxS2XuzHLv47+M/xmOnHOHLPy7XM/xY4qpJdFRpa6RUU7v1ckzk1/xL5hPwqo1kslhCCeOrvottH7HmOJ5vwtSSm4yhlJt04KWCS/h1nfWy2fd+ls9XjOFU1aXE1IWV1aEHe23zOy1ZrM3fes7Ph0OP+La1ezrVqlSzejnLv3S2XYww5pHVyjKeuzelvJ2S19f6GP8AeVFN2oOa1tnVald23cEr2t6bu/ks9LmWMk1BWTTxbbjJK3hktmt/c6Zw/TG8nUjza0k1DZqyeLTXr4Vc6PD80k7Wp01k5Jyk1jfHWytorX+702OFHm+LlgpxVReKKajHzxW7xvpa60GP4iquLg25LTDKVSfTad04XlZPfe+43iucnc4fmM5XcVGGMdU6uLlG6tGzeuy0XkHQjJyUM4xk1fG8vltk25NKKVl57HA4fntaEVGE3FJNKyjezd3ra/d+5nqcZOUspSbe93vfzM7jWa9jy6pRUnGo3Ukm7RjZqUlq9XJeG3fffQ38VxvCprCEvFBP8xrHK19HG946ruvqeEjxs3dZb/Tby+n9kaI8TUa+aXhVtNknbTTtovY57xdMsd+tzaNKd4qKUnJrCGbxato5WurXA/e06rlO3TUU6loXilHZtLyv9tWtDzzybvdtrZ3dxcqbvYuRNzXVrcdWVPCU5ODd3TzbhePgu1F73slpqLXEVXLJK6inPfO0G7NvJuy1Xzefqcx8O3uDKhL33N5HOOlQ5vgp5qnN/Kl4Wr3WyTStaNrr0sTh+Pp21lC9pWcotNOGsUpQfhvt327X04koW3QqZvMxnW6nxcNZTcrppxSv4ndXTlfw6Xdylx8MryVRq70yWX3bVn38tzmyYGRvtYrty4mlfON8U3aEknPzSetn9V7G+XO6NGeFNOcW451JRwqQt8ypYSav5Sd/Y8rcGVVLd/YnaV6zhPjLpP8AK4ejJ+FRc1nLFdkrWTlbVrvsaeP/ABBr1KcqNelRlG3gSjGChPZTSp2Uml5nhpcUl3Alxn19Celx34X1Nx058yk5OV03JWle73td6vu1/Viq/O5t6yas20otqKvbRJOyWi9l5I5k+Jk0ot6Jtpersn+i9hVzrnFjddPi+fVJym4vpKpbKMHJJ2SVtW3bTa9jnzqNu7dwSi5mYiyg4qPfLvsl5O3fzsAUQhCAOuXcC5LkDMi1MVclwHqYXUM9yXEGjMOFZoy5F5khXRhxl9JKDTtriskvTG1/uzXQnQbip5xTazkrtpYq7UW3fxXX0Rwsxiqk3i1mvYfsnDK86M6k6dvFUqQ+R5JKLtTayer8rd2zHOlRa8KnH5mnKcE3Fd/FZP0tvZnB/avCopyX8yvo3d62+liv2lu17uystdl5Ix2cvLXdnh9D+HOWcFxFNpZyrRSbp1K1KjGaWSahKTST1i7O+32PO8x5dOnJydKVOMnLDeUbeUZ7T+qON+9JKWUVGDttFaLS2id7M1cT8XcVUioT4irKKtaLk8Va9tNu79znnS5Zu7XTerk9m7l9CUppR3TTv2jbu2e25N8Kus/DHqyknJvR37tnyriOPnU+eTlb6L9NwafHTjFwjOcYy+aCk1F/VJ2e5y6v0vPqfzmf0dOH1HHh/F9Z4/lfD0ljUq0Kb1VpVKcZX+lzzPMKEabvGrSkvNTg/wBGeE6gLmZ6X0W9P36l/sc/qu7+L2sOMoLerD63u/ZCK/NqFtKl/wDxl77HkVNntfgr4OpcZw9fiqjqV5cOl0+AouKr1W1893d4ruoxb0PT6XHj764epvLXF4vnFN7KT+1jn1OY32j7vUHi6U4eCVPp66xcbT3drtrLuZXA6ceGYzvLdHLiG3e/27FddiyHRgTqN9wW7kIBCiEAhCEAhCEAhdiEAhCyFEIWQiJclyEAly7kIBLkZCAVcu5CBREuQhBTmC6hZCoHIq5ZAqIqxCAWFCo4u6bTWzWjX3IQDr0PjDioRwdedWLd+nWUa8L+eNVSS2OnGdDjeFr1Xw8eGrcOoPq0pNUKmUlHCVFt4y3acdPDZrYhDO5jWbuvJyBIQ0whCECoQhAIQhAIQhAIWWQCEIQo/9k="/>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l-GR"/>
          </a:p>
        </p:txBody>
      </p:sp>
      <p:pic>
        <p:nvPicPr>
          <p:cNvPr id="2" name="Picture 1">
            <a:extLst>
              <a:ext uri="{FF2B5EF4-FFF2-40B4-BE49-F238E27FC236}">
                <a16:creationId xmlns:a16="http://schemas.microsoft.com/office/drawing/2014/main" id="{5DE1AF40-34F7-4507-8081-72D2243CC81D}"/>
              </a:ext>
            </a:extLst>
          </p:cNvPr>
          <p:cNvPicPr>
            <a:picLocks noChangeAspect="1"/>
          </p:cNvPicPr>
          <p:nvPr/>
        </p:nvPicPr>
        <p:blipFill>
          <a:blip r:embed="rId2"/>
          <a:stretch>
            <a:fillRect/>
          </a:stretch>
        </p:blipFill>
        <p:spPr>
          <a:xfrm>
            <a:off x="645313" y="4516589"/>
            <a:ext cx="7992068" cy="1358608"/>
          </a:xfrm>
          <a:prstGeom prst="rect">
            <a:avLst/>
          </a:prstGeom>
        </p:spPr>
      </p:pic>
      <p:grpSp>
        <p:nvGrpSpPr>
          <p:cNvPr id="7" name="Group 6">
            <a:extLst>
              <a:ext uri="{FF2B5EF4-FFF2-40B4-BE49-F238E27FC236}">
                <a16:creationId xmlns:a16="http://schemas.microsoft.com/office/drawing/2014/main" id="{63CEF326-BDA0-4593-A579-4CA3A2E4447A}"/>
              </a:ext>
            </a:extLst>
          </p:cNvPr>
          <p:cNvGrpSpPr/>
          <p:nvPr/>
        </p:nvGrpSpPr>
        <p:grpSpPr>
          <a:xfrm>
            <a:off x="0" y="5875200"/>
            <a:ext cx="9144000" cy="982800"/>
            <a:chOff x="0" y="5875200"/>
            <a:chExt cx="9144000" cy="982800"/>
          </a:xfrm>
        </p:grpSpPr>
        <p:sp>
          <p:nvSpPr>
            <p:cNvPr id="8" name="Rectangle 7">
              <a:extLst>
                <a:ext uri="{FF2B5EF4-FFF2-40B4-BE49-F238E27FC236}">
                  <a16:creationId xmlns:a16="http://schemas.microsoft.com/office/drawing/2014/main" id="{DC576F63-6C3B-4AF8-AA74-366AD44E6FC9}"/>
                </a:ext>
              </a:extLst>
            </p:cNvPr>
            <p:cNvSpPr/>
            <p:nvPr/>
          </p:nvSpPr>
          <p:spPr>
            <a:xfrm>
              <a:off x="0" y="5875200"/>
              <a:ext cx="9144000" cy="982800"/>
            </a:xfrm>
            <a:prstGeom prst="rect">
              <a:avLst/>
            </a:prstGeom>
            <a:solidFill>
              <a:srgbClr val="487628"/>
            </a:solidFill>
            <a:ln w="9525" cap="flat" cmpd="sng" algn="ctr">
              <a:no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FFFFFF"/>
                </a:solidFill>
                <a:effectLst/>
                <a:uLnTx/>
                <a:uFillTx/>
                <a:latin typeface="Myriad Pro" panose="020B0503030403020204" pitchFamily="34" charset="0"/>
                <a:ea typeface="+mn-ea"/>
                <a:cs typeface="+mn-cs"/>
              </a:endParaRPr>
            </a:p>
          </p:txBody>
        </p:sp>
        <p:pic>
          <p:nvPicPr>
            <p:cNvPr id="9" name="Picture 8">
              <a:extLst>
                <a:ext uri="{FF2B5EF4-FFF2-40B4-BE49-F238E27FC236}">
                  <a16:creationId xmlns:a16="http://schemas.microsoft.com/office/drawing/2014/main" id="{BA0F5E7E-704D-4CB2-AF7C-5F83C2D0FB16}"/>
                </a:ext>
              </a:extLst>
            </p:cNvPr>
            <p:cNvPicPr>
              <a:picLocks noChangeAspect="1"/>
            </p:cNvPicPr>
            <p:nvPr/>
          </p:nvPicPr>
          <p:blipFill>
            <a:blip r:embed="rId3"/>
            <a:stretch>
              <a:fillRect/>
            </a:stretch>
          </p:blipFill>
          <p:spPr>
            <a:xfrm>
              <a:off x="6778404" y="6020826"/>
              <a:ext cx="1573434" cy="564159"/>
            </a:xfrm>
            <a:prstGeom prst="rect">
              <a:avLst/>
            </a:prstGeom>
          </p:spPr>
        </p:pic>
        <p:cxnSp>
          <p:nvCxnSpPr>
            <p:cNvPr id="10" name="Straight Connector 9">
              <a:extLst>
                <a:ext uri="{FF2B5EF4-FFF2-40B4-BE49-F238E27FC236}">
                  <a16:creationId xmlns:a16="http://schemas.microsoft.com/office/drawing/2014/main" id="{60AC7FC5-AEB8-4211-BEDA-FECA26F717B7}"/>
                </a:ext>
              </a:extLst>
            </p:cNvPr>
            <p:cNvCxnSpPr/>
            <p:nvPr/>
          </p:nvCxnSpPr>
          <p:spPr>
            <a:xfrm>
              <a:off x="0" y="5876925"/>
              <a:ext cx="9144000" cy="0"/>
            </a:xfrm>
            <a:prstGeom prst="line">
              <a:avLst/>
            </a:prstGeom>
            <a:noFill/>
            <a:ln w="34925" cap="flat" cmpd="sng" algn="ctr">
              <a:solidFill>
                <a:srgbClr val="BEBE32"/>
              </a:solidFill>
              <a:prstDash val="solid"/>
            </a:ln>
            <a:effectLst/>
          </p:spPr>
        </p:cxnSp>
      </p:grpSp>
    </p:spTree>
    <p:extLst>
      <p:ext uri="{BB962C8B-B14F-4D97-AF65-F5344CB8AC3E}">
        <p14:creationId xmlns:p14="http://schemas.microsoft.com/office/powerpoint/2010/main" val="40034949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F314D6D1-4AFE-4BF4-884B-0E7DF216B711}"/>
              </a:ext>
            </a:extLst>
          </p:cNvPr>
          <p:cNvPicPr>
            <a:picLocks noChangeAspect="1"/>
          </p:cNvPicPr>
          <p:nvPr/>
        </p:nvPicPr>
        <p:blipFill>
          <a:blip r:embed="rId2"/>
          <a:stretch>
            <a:fillRect/>
          </a:stretch>
        </p:blipFill>
        <p:spPr>
          <a:xfrm>
            <a:off x="5220072" y="732766"/>
            <a:ext cx="3788668" cy="4600575"/>
          </a:xfrm>
          <a:prstGeom prst="rect">
            <a:avLst/>
          </a:prstGeom>
        </p:spPr>
      </p:pic>
      <p:sp>
        <p:nvSpPr>
          <p:cNvPr id="6" name="TextBox 5">
            <a:extLst>
              <a:ext uri="{FF2B5EF4-FFF2-40B4-BE49-F238E27FC236}">
                <a16:creationId xmlns:a16="http://schemas.microsoft.com/office/drawing/2014/main" id="{92844AF1-4DCF-4A0F-9E71-7D1269AF2805}"/>
              </a:ext>
            </a:extLst>
          </p:cNvPr>
          <p:cNvSpPr txBox="1"/>
          <p:nvPr/>
        </p:nvSpPr>
        <p:spPr>
          <a:xfrm>
            <a:off x="163468" y="5175458"/>
            <a:ext cx="8237651" cy="707886"/>
          </a:xfrm>
          <a:prstGeom prst="rect">
            <a:avLst/>
          </a:prstGeom>
          <a:noFill/>
        </p:spPr>
        <p:txBody>
          <a:bodyPr wrap="square" rtlCol="0">
            <a:spAutoFit/>
          </a:bodyPr>
          <a:lstStyle/>
          <a:p>
            <a:r>
              <a:rPr lang="en-US" sz="2000" b="1" dirty="0"/>
              <a:t>Obstruction of the Turtle Conservation </a:t>
            </a:r>
            <a:r>
              <a:rPr lang="en-US" sz="2000" b="1" dirty="0" err="1"/>
              <a:t>Programme</a:t>
            </a:r>
            <a:r>
              <a:rPr lang="en-US" sz="2000" b="1" dirty="0"/>
              <a:t> by local authorities of </a:t>
            </a:r>
            <a:r>
              <a:rPr lang="en-US" sz="2000" b="1" dirty="0" err="1"/>
              <a:t>Argaka</a:t>
            </a:r>
            <a:r>
              <a:rPr lang="en-US" sz="2000" b="1" dirty="0"/>
              <a:t> at Polis-</a:t>
            </a:r>
            <a:r>
              <a:rPr lang="en-US" sz="2000" b="1" dirty="0" err="1"/>
              <a:t>Gialia</a:t>
            </a:r>
            <a:r>
              <a:rPr lang="en-US" sz="2000" b="1" dirty="0"/>
              <a:t> </a:t>
            </a:r>
          </a:p>
        </p:txBody>
      </p:sp>
      <p:pic>
        <p:nvPicPr>
          <p:cNvPr id="7" name="Picture 6">
            <a:extLst>
              <a:ext uri="{FF2B5EF4-FFF2-40B4-BE49-F238E27FC236}">
                <a16:creationId xmlns:a16="http://schemas.microsoft.com/office/drawing/2014/main" id="{C22DCF69-1499-415F-B9CB-C361ED8DB0DB}"/>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451953" y="746495"/>
            <a:ext cx="3737882" cy="2049623"/>
          </a:xfrm>
          <a:prstGeom prst="rect">
            <a:avLst/>
          </a:prstGeom>
          <a:noFill/>
          <a:ln>
            <a:noFill/>
          </a:ln>
        </p:spPr>
      </p:pic>
      <p:sp>
        <p:nvSpPr>
          <p:cNvPr id="9" name="TextBox 8">
            <a:extLst>
              <a:ext uri="{FF2B5EF4-FFF2-40B4-BE49-F238E27FC236}">
                <a16:creationId xmlns:a16="http://schemas.microsoft.com/office/drawing/2014/main" id="{75A1F260-7866-4D05-BDED-F351DC72E058}"/>
              </a:ext>
            </a:extLst>
          </p:cNvPr>
          <p:cNvSpPr txBox="1"/>
          <p:nvPr/>
        </p:nvSpPr>
        <p:spPr>
          <a:xfrm>
            <a:off x="382195" y="332656"/>
            <a:ext cx="8391209" cy="400110"/>
          </a:xfrm>
          <a:prstGeom prst="rect">
            <a:avLst/>
          </a:prstGeom>
          <a:noFill/>
        </p:spPr>
        <p:txBody>
          <a:bodyPr wrap="square" rtlCol="0">
            <a:spAutoFit/>
          </a:bodyPr>
          <a:lstStyle/>
          <a:p>
            <a:r>
              <a:rPr lang="en-GB" sz="2000" b="1" dirty="0"/>
              <a:t> Polis-</a:t>
            </a:r>
            <a:r>
              <a:rPr lang="en-GB" sz="2000" b="1" dirty="0" err="1"/>
              <a:t>Gialia</a:t>
            </a:r>
            <a:r>
              <a:rPr lang="en-GB" sz="2000" b="1" dirty="0"/>
              <a:t> - Green Turtle and Loggerhead Nesting Areas</a:t>
            </a:r>
          </a:p>
        </p:txBody>
      </p:sp>
      <p:sp>
        <p:nvSpPr>
          <p:cNvPr id="12" name="Flowchart: Connector 11">
            <a:extLst>
              <a:ext uri="{FF2B5EF4-FFF2-40B4-BE49-F238E27FC236}">
                <a16:creationId xmlns:a16="http://schemas.microsoft.com/office/drawing/2014/main" id="{6380A31A-9BBB-46F9-8BA9-E88740EE7DBB}"/>
              </a:ext>
            </a:extLst>
          </p:cNvPr>
          <p:cNvSpPr/>
          <p:nvPr/>
        </p:nvSpPr>
        <p:spPr>
          <a:xfrm>
            <a:off x="8352420" y="1823282"/>
            <a:ext cx="216024" cy="216024"/>
          </a:xfrm>
          <a:prstGeom prst="flowChartConnector">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ight Arrow 2">
            <a:extLst>
              <a:ext uri="{FF2B5EF4-FFF2-40B4-BE49-F238E27FC236}">
                <a16:creationId xmlns:a16="http://schemas.microsoft.com/office/drawing/2014/main" id="{ED3DA1B5-B6B3-4302-8BEF-527B081E7B1B}"/>
              </a:ext>
            </a:extLst>
          </p:cNvPr>
          <p:cNvSpPr/>
          <p:nvPr/>
        </p:nvSpPr>
        <p:spPr>
          <a:xfrm flipH="1">
            <a:off x="5076056" y="1864859"/>
            <a:ext cx="3046462" cy="216024"/>
          </a:xfrm>
          <a:prstGeom prst="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grpSp>
        <p:nvGrpSpPr>
          <p:cNvPr id="11" name="Group 10">
            <a:extLst>
              <a:ext uri="{FF2B5EF4-FFF2-40B4-BE49-F238E27FC236}">
                <a16:creationId xmlns:a16="http://schemas.microsoft.com/office/drawing/2014/main" id="{4C33E6E2-C97A-49E9-B39E-D855AACACE8A}"/>
              </a:ext>
            </a:extLst>
          </p:cNvPr>
          <p:cNvGrpSpPr/>
          <p:nvPr/>
        </p:nvGrpSpPr>
        <p:grpSpPr>
          <a:xfrm>
            <a:off x="0" y="5875200"/>
            <a:ext cx="9144000" cy="982800"/>
            <a:chOff x="0" y="5875200"/>
            <a:chExt cx="9144000" cy="982800"/>
          </a:xfrm>
        </p:grpSpPr>
        <p:sp>
          <p:nvSpPr>
            <p:cNvPr id="14" name="Rectangle 13">
              <a:extLst>
                <a:ext uri="{FF2B5EF4-FFF2-40B4-BE49-F238E27FC236}">
                  <a16:creationId xmlns:a16="http://schemas.microsoft.com/office/drawing/2014/main" id="{4934876B-68E5-44BC-9840-9E5C41A52D94}"/>
                </a:ext>
              </a:extLst>
            </p:cNvPr>
            <p:cNvSpPr/>
            <p:nvPr/>
          </p:nvSpPr>
          <p:spPr>
            <a:xfrm>
              <a:off x="0" y="5875200"/>
              <a:ext cx="9144000" cy="982800"/>
            </a:xfrm>
            <a:prstGeom prst="rect">
              <a:avLst/>
            </a:prstGeom>
            <a:solidFill>
              <a:srgbClr val="487628"/>
            </a:solidFill>
            <a:ln w="9525" cap="flat" cmpd="sng" algn="ctr">
              <a:no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FFFFFF"/>
                </a:solidFill>
                <a:effectLst/>
                <a:uLnTx/>
                <a:uFillTx/>
                <a:latin typeface="Myriad Pro" panose="020B0503030403020204" pitchFamily="34" charset="0"/>
                <a:ea typeface="+mn-ea"/>
                <a:cs typeface="+mn-cs"/>
              </a:endParaRPr>
            </a:p>
          </p:txBody>
        </p:sp>
        <p:pic>
          <p:nvPicPr>
            <p:cNvPr id="15" name="Picture 14">
              <a:extLst>
                <a:ext uri="{FF2B5EF4-FFF2-40B4-BE49-F238E27FC236}">
                  <a16:creationId xmlns:a16="http://schemas.microsoft.com/office/drawing/2014/main" id="{2C62501D-BC0F-4840-BF56-41253C497FC7}"/>
                </a:ext>
              </a:extLst>
            </p:cNvPr>
            <p:cNvPicPr>
              <a:picLocks noChangeAspect="1"/>
            </p:cNvPicPr>
            <p:nvPr/>
          </p:nvPicPr>
          <p:blipFill>
            <a:blip r:embed="rId4"/>
            <a:stretch>
              <a:fillRect/>
            </a:stretch>
          </p:blipFill>
          <p:spPr>
            <a:xfrm>
              <a:off x="6778404" y="6020826"/>
              <a:ext cx="1573434" cy="564159"/>
            </a:xfrm>
            <a:prstGeom prst="rect">
              <a:avLst/>
            </a:prstGeom>
          </p:spPr>
        </p:pic>
        <p:cxnSp>
          <p:nvCxnSpPr>
            <p:cNvPr id="16" name="Straight Connector 15">
              <a:extLst>
                <a:ext uri="{FF2B5EF4-FFF2-40B4-BE49-F238E27FC236}">
                  <a16:creationId xmlns:a16="http://schemas.microsoft.com/office/drawing/2014/main" id="{00E0759F-02F0-40F6-96F3-DD3F1A1F053B}"/>
                </a:ext>
              </a:extLst>
            </p:cNvPr>
            <p:cNvCxnSpPr/>
            <p:nvPr/>
          </p:nvCxnSpPr>
          <p:spPr>
            <a:xfrm>
              <a:off x="0" y="5876925"/>
              <a:ext cx="9144000" cy="0"/>
            </a:xfrm>
            <a:prstGeom prst="line">
              <a:avLst/>
            </a:prstGeom>
            <a:noFill/>
            <a:ln w="34925" cap="flat" cmpd="sng" algn="ctr">
              <a:solidFill>
                <a:srgbClr val="BEBE32"/>
              </a:solidFill>
              <a:prstDash val="solid"/>
            </a:ln>
            <a:effectLst/>
          </p:spPr>
        </p:cxnSp>
      </p:grpSp>
      <p:pic>
        <p:nvPicPr>
          <p:cNvPr id="8" name="Picture 7">
            <a:extLst>
              <a:ext uri="{FF2B5EF4-FFF2-40B4-BE49-F238E27FC236}">
                <a16:creationId xmlns:a16="http://schemas.microsoft.com/office/drawing/2014/main" id="{E95680FB-9130-446E-967E-47947DFCCDAE}"/>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1691680" y="2801743"/>
            <a:ext cx="3904022" cy="2367297"/>
          </a:xfrm>
          <a:prstGeom prst="rect">
            <a:avLst/>
          </a:prstGeom>
          <a:noFill/>
          <a:ln>
            <a:noFill/>
          </a:ln>
        </p:spPr>
      </p:pic>
    </p:spTree>
    <p:extLst>
      <p:ext uri="{BB962C8B-B14F-4D97-AF65-F5344CB8AC3E}">
        <p14:creationId xmlns:p14="http://schemas.microsoft.com/office/powerpoint/2010/main" val="311736810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D805E2B8-11B8-48EA-93C3-A4975E75D98E}"/>
              </a:ext>
            </a:extLst>
          </p:cNvPr>
          <p:cNvPicPr>
            <a:picLocks noChangeAspect="1"/>
          </p:cNvPicPr>
          <p:nvPr/>
        </p:nvPicPr>
        <p:blipFill>
          <a:blip r:embed="rId2"/>
          <a:stretch>
            <a:fillRect/>
          </a:stretch>
        </p:blipFill>
        <p:spPr>
          <a:xfrm>
            <a:off x="5220072" y="732766"/>
            <a:ext cx="3788668" cy="4600575"/>
          </a:xfrm>
          <a:prstGeom prst="rect">
            <a:avLst/>
          </a:prstGeom>
        </p:spPr>
      </p:pic>
      <p:sp>
        <p:nvSpPr>
          <p:cNvPr id="8" name="TextBox 7">
            <a:extLst>
              <a:ext uri="{FF2B5EF4-FFF2-40B4-BE49-F238E27FC236}">
                <a16:creationId xmlns:a16="http://schemas.microsoft.com/office/drawing/2014/main" id="{C619FC59-0D0E-4409-9F47-894419487B27}"/>
              </a:ext>
            </a:extLst>
          </p:cNvPr>
          <p:cNvSpPr txBox="1"/>
          <p:nvPr/>
        </p:nvSpPr>
        <p:spPr>
          <a:xfrm>
            <a:off x="382195" y="332656"/>
            <a:ext cx="8391209" cy="400110"/>
          </a:xfrm>
          <a:prstGeom prst="rect">
            <a:avLst/>
          </a:prstGeom>
          <a:noFill/>
        </p:spPr>
        <p:txBody>
          <a:bodyPr wrap="square" rtlCol="0">
            <a:spAutoFit/>
          </a:bodyPr>
          <a:lstStyle/>
          <a:p>
            <a:r>
              <a:rPr lang="en-GB" sz="2000" b="1" dirty="0"/>
              <a:t> Polis-</a:t>
            </a:r>
            <a:r>
              <a:rPr lang="en-GB" sz="2000" b="1" dirty="0" err="1"/>
              <a:t>Gialia</a:t>
            </a:r>
            <a:r>
              <a:rPr lang="en-GB" sz="2000" b="1" dirty="0"/>
              <a:t> - Green Turtle and Loggerhead Nesting Areas</a:t>
            </a:r>
          </a:p>
        </p:txBody>
      </p:sp>
      <p:sp>
        <p:nvSpPr>
          <p:cNvPr id="9" name="TextBox 8">
            <a:extLst>
              <a:ext uri="{FF2B5EF4-FFF2-40B4-BE49-F238E27FC236}">
                <a16:creationId xmlns:a16="http://schemas.microsoft.com/office/drawing/2014/main" id="{0203A690-B1AB-402A-A3A2-59781B5CBA1E}"/>
              </a:ext>
            </a:extLst>
          </p:cNvPr>
          <p:cNvSpPr txBox="1"/>
          <p:nvPr/>
        </p:nvSpPr>
        <p:spPr>
          <a:xfrm>
            <a:off x="237150" y="5141041"/>
            <a:ext cx="8669699" cy="707886"/>
          </a:xfrm>
          <a:prstGeom prst="rect">
            <a:avLst/>
          </a:prstGeom>
          <a:noFill/>
        </p:spPr>
        <p:txBody>
          <a:bodyPr wrap="square" rtlCol="0">
            <a:spAutoFit/>
          </a:bodyPr>
          <a:lstStyle/>
          <a:p>
            <a:r>
              <a:rPr lang="en-US" sz="2000" b="1" dirty="0"/>
              <a:t>Acacia trees removed on-site at </a:t>
            </a:r>
            <a:r>
              <a:rPr lang="en-US" sz="2000" b="1" dirty="0" err="1"/>
              <a:t>Limni</a:t>
            </a:r>
            <a:r>
              <a:rPr lang="en-US" sz="2000" b="1" dirty="0"/>
              <a:t> and </a:t>
            </a:r>
            <a:r>
              <a:rPr lang="en-US" sz="2000" b="1" dirty="0" err="1"/>
              <a:t>Argaka</a:t>
            </a:r>
            <a:r>
              <a:rPr lang="en-US" sz="2000" b="1" dirty="0"/>
              <a:t> sea turtle nesting beach at Polis-</a:t>
            </a:r>
            <a:r>
              <a:rPr lang="en-US" sz="2000" b="1" dirty="0" err="1"/>
              <a:t>Gialia</a:t>
            </a:r>
            <a:endParaRPr lang="en-US" sz="2000" b="1" dirty="0"/>
          </a:p>
        </p:txBody>
      </p:sp>
      <p:pic>
        <p:nvPicPr>
          <p:cNvPr id="12" name="Picture 11">
            <a:extLst>
              <a:ext uri="{FF2B5EF4-FFF2-40B4-BE49-F238E27FC236}">
                <a16:creationId xmlns:a16="http://schemas.microsoft.com/office/drawing/2014/main" id="{1E9AEEEB-D25C-4A85-9539-75FCDE187E1E}"/>
              </a:ext>
            </a:extLst>
          </p:cNvPr>
          <p:cNvPicPr/>
          <p:nvPr/>
        </p:nvPicPr>
        <p:blipFill>
          <a:blip r:embed="rId3">
            <a:extLst>
              <a:ext uri="{28A0092B-C50C-407E-A947-70E740481C1C}">
                <a14:useLocalDpi xmlns:a14="http://schemas.microsoft.com/office/drawing/2010/main" val="0"/>
              </a:ext>
            </a:extLst>
          </a:blip>
          <a:stretch>
            <a:fillRect/>
          </a:stretch>
        </p:blipFill>
        <p:spPr>
          <a:xfrm>
            <a:off x="435338" y="929699"/>
            <a:ext cx="3488592" cy="2067253"/>
          </a:xfrm>
          <a:prstGeom prst="rect">
            <a:avLst/>
          </a:prstGeom>
        </p:spPr>
      </p:pic>
      <p:pic>
        <p:nvPicPr>
          <p:cNvPr id="13" name="Picture 12">
            <a:extLst>
              <a:ext uri="{FF2B5EF4-FFF2-40B4-BE49-F238E27FC236}">
                <a16:creationId xmlns:a16="http://schemas.microsoft.com/office/drawing/2014/main" id="{7CBF2879-1449-434F-8672-E2B6F74B780F}"/>
              </a:ext>
            </a:extLst>
          </p:cNvPr>
          <p:cNvPicPr/>
          <p:nvPr/>
        </p:nvPicPr>
        <p:blipFill>
          <a:blip r:embed="rId4">
            <a:extLst>
              <a:ext uri="{28A0092B-C50C-407E-A947-70E740481C1C}">
                <a14:useLocalDpi xmlns:a14="http://schemas.microsoft.com/office/drawing/2010/main" val="0"/>
              </a:ext>
            </a:extLst>
          </a:blip>
          <a:stretch>
            <a:fillRect/>
          </a:stretch>
        </p:blipFill>
        <p:spPr>
          <a:xfrm>
            <a:off x="2051720" y="3033137"/>
            <a:ext cx="3528392" cy="2067253"/>
          </a:xfrm>
          <a:prstGeom prst="rect">
            <a:avLst/>
          </a:prstGeom>
        </p:spPr>
      </p:pic>
      <p:sp>
        <p:nvSpPr>
          <p:cNvPr id="16" name="Flowchart: Connector 15">
            <a:extLst>
              <a:ext uri="{FF2B5EF4-FFF2-40B4-BE49-F238E27FC236}">
                <a16:creationId xmlns:a16="http://schemas.microsoft.com/office/drawing/2014/main" id="{D8A09980-7F85-4409-B3E9-857725BE3CBE}"/>
              </a:ext>
            </a:extLst>
          </p:cNvPr>
          <p:cNvSpPr/>
          <p:nvPr/>
        </p:nvSpPr>
        <p:spPr>
          <a:xfrm>
            <a:off x="8266534" y="1959759"/>
            <a:ext cx="216024" cy="216024"/>
          </a:xfrm>
          <a:prstGeom prst="flowChartConnector">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ight Arrow 2">
            <a:extLst>
              <a:ext uri="{FF2B5EF4-FFF2-40B4-BE49-F238E27FC236}">
                <a16:creationId xmlns:a16="http://schemas.microsoft.com/office/drawing/2014/main" id="{E9CB6103-C297-4774-A851-6669C89FE7B4}"/>
              </a:ext>
            </a:extLst>
          </p:cNvPr>
          <p:cNvSpPr/>
          <p:nvPr/>
        </p:nvSpPr>
        <p:spPr>
          <a:xfrm flipH="1">
            <a:off x="5004048" y="1959759"/>
            <a:ext cx="3046462" cy="216024"/>
          </a:xfrm>
          <a:prstGeom prst="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grpSp>
        <p:nvGrpSpPr>
          <p:cNvPr id="10" name="Group 9">
            <a:extLst>
              <a:ext uri="{FF2B5EF4-FFF2-40B4-BE49-F238E27FC236}">
                <a16:creationId xmlns:a16="http://schemas.microsoft.com/office/drawing/2014/main" id="{84C99A6C-84E7-4A89-8BFF-CB37AD9B328C}"/>
              </a:ext>
            </a:extLst>
          </p:cNvPr>
          <p:cNvGrpSpPr/>
          <p:nvPr/>
        </p:nvGrpSpPr>
        <p:grpSpPr>
          <a:xfrm>
            <a:off x="0" y="5875200"/>
            <a:ext cx="9144000" cy="982800"/>
            <a:chOff x="0" y="5875200"/>
            <a:chExt cx="9144000" cy="982800"/>
          </a:xfrm>
        </p:grpSpPr>
        <p:sp>
          <p:nvSpPr>
            <p:cNvPr id="11" name="Rectangle 10">
              <a:extLst>
                <a:ext uri="{FF2B5EF4-FFF2-40B4-BE49-F238E27FC236}">
                  <a16:creationId xmlns:a16="http://schemas.microsoft.com/office/drawing/2014/main" id="{E70E1157-646F-461D-975D-5275F8D133B2}"/>
                </a:ext>
              </a:extLst>
            </p:cNvPr>
            <p:cNvSpPr/>
            <p:nvPr/>
          </p:nvSpPr>
          <p:spPr>
            <a:xfrm>
              <a:off x="0" y="5875200"/>
              <a:ext cx="9144000" cy="982800"/>
            </a:xfrm>
            <a:prstGeom prst="rect">
              <a:avLst/>
            </a:prstGeom>
            <a:solidFill>
              <a:srgbClr val="487628"/>
            </a:solidFill>
            <a:ln w="9525" cap="flat" cmpd="sng" algn="ctr">
              <a:no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FFFFFF"/>
                </a:solidFill>
                <a:effectLst/>
                <a:uLnTx/>
                <a:uFillTx/>
                <a:latin typeface="Myriad Pro" panose="020B0503030403020204" pitchFamily="34" charset="0"/>
                <a:ea typeface="+mn-ea"/>
                <a:cs typeface="+mn-cs"/>
              </a:endParaRPr>
            </a:p>
          </p:txBody>
        </p:sp>
        <p:pic>
          <p:nvPicPr>
            <p:cNvPr id="15" name="Picture 14">
              <a:extLst>
                <a:ext uri="{FF2B5EF4-FFF2-40B4-BE49-F238E27FC236}">
                  <a16:creationId xmlns:a16="http://schemas.microsoft.com/office/drawing/2014/main" id="{3D3CF711-BF8F-4BCE-937F-0A6E844C5BCD}"/>
                </a:ext>
              </a:extLst>
            </p:cNvPr>
            <p:cNvPicPr>
              <a:picLocks noChangeAspect="1"/>
            </p:cNvPicPr>
            <p:nvPr/>
          </p:nvPicPr>
          <p:blipFill>
            <a:blip r:embed="rId5"/>
            <a:stretch>
              <a:fillRect/>
            </a:stretch>
          </p:blipFill>
          <p:spPr>
            <a:xfrm>
              <a:off x="6778404" y="6020826"/>
              <a:ext cx="1573434" cy="564159"/>
            </a:xfrm>
            <a:prstGeom prst="rect">
              <a:avLst/>
            </a:prstGeom>
          </p:spPr>
        </p:pic>
        <p:cxnSp>
          <p:nvCxnSpPr>
            <p:cNvPr id="18" name="Straight Connector 17">
              <a:extLst>
                <a:ext uri="{FF2B5EF4-FFF2-40B4-BE49-F238E27FC236}">
                  <a16:creationId xmlns:a16="http://schemas.microsoft.com/office/drawing/2014/main" id="{9A0D69E8-44EE-47A1-B9DB-91DC7581A866}"/>
                </a:ext>
              </a:extLst>
            </p:cNvPr>
            <p:cNvCxnSpPr/>
            <p:nvPr/>
          </p:nvCxnSpPr>
          <p:spPr>
            <a:xfrm>
              <a:off x="0" y="5876925"/>
              <a:ext cx="9144000" cy="0"/>
            </a:xfrm>
            <a:prstGeom prst="line">
              <a:avLst/>
            </a:prstGeom>
            <a:noFill/>
            <a:ln w="34925" cap="flat" cmpd="sng" algn="ctr">
              <a:solidFill>
                <a:srgbClr val="BEBE32"/>
              </a:solidFill>
              <a:prstDash val="solid"/>
            </a:ln>
            <a:effectLst/>
          </p:spPr>
        </p:cxnSp>
      </p:grpSp>
    </p:spTree>
    <p:extLst>
      <p:ext uri="{BB962C8B-B14F-4D97-AF65-F5344CB8AC3E}">
        <p14:creationId xmlns:p14="http://schemas.microsoft.com/office/powerpoint/2010/main" val="111829180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60032" y="3140263"/>
            <a:ext cx="4067944" cy="26428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1" name="Picture 3"/>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0" y="364542"/>
            <a:ext cx="4716015" cy="26350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2" name="Picture 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 y="3133291"/>
            <a:ext cx="4716014" cy="26498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3"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845964" y="366624"/>
            <a:ext cx="4082012" cy="26440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6" name="Group 5">
            <a:extLst>
              <a:ext uri="{FF2B5EF4-FFF2-40B4-BE49-F238E27FC236}">
                <a16:creationId xmlns:a16="http://schemas.microsoft.com/office/drawing/2014/main" id="{31DB848D-690D-41B7-AE31-C6E1A457139D}"/>
              </a:ext>
            </a:extLst>
          </p:cNvPr>
          <p:cNvGrpSpPr/>
          <p:nvPr/>
        </p:nvGrpSpPr>
        <p:grpSpPr>
          <a:xfrm>
            <a:off x="0" y="5875200"/>
            <a:ext cx="9144000" cy="982800"/>
            <a:chOff x="0" y="5875200"/>
            <a:chExt cx="9144000" cy="982800"/>
          </a:xfrm>
        </p:grpSpPr>
        <p:sp>
          <p:nvSpPr>
            <p:cNvPr id="7" name="Rectangle 6">
              <a:extLst>
                <a:ext uri="{FF2B5EF4-FFF2-40B4-BE49-F238E27FC236}">
                  <a16:creationId xmlns:a16="http://schemas.microsoft.com/office/drawing/2014/main" id="{04B27CDD-B2A4-4C16-9442-4240714306FE}"/>
                </a:ext>
              </a:extLst>
            </p:cNvPr>
            <p:cNvSpPr/>
            <p:nvPr/>
          </p:nvSpPr>
          <p:spPr>
            <a:xfrm>
              <a:off x="0" y="5875200"/>
              <a:ext cx="9144000" cy="982800"/>
            </a:xfrm>
            <a:prstGeom prst="rect">
              <a:avLst/>
            </a:prstGeom>
            <a:solidFill>
              <a:srgbClr val="487628"/>
            </a:solidFill>
            <a:ln w="9525" cap="flat" cmpd="sng" algn="ctr">
              <a:no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FFFFFF"/>
                </a:solidFill>
                <a:effectLst/>
                <a:uLnTx/>
                <a:uFillTx/>
                <a:latin typeface="Myriad Pro" panose="020B0503030403020204" pitchFamily="34" charset="0"/>
                <a:ea typeface="+mn-ea"/>
                <a:cs typeface="+mn-cs"/>
              </a:endParaRPr>
            </a:p>
          </p:txBody>
        </p:sp>
        <p:pic>
          <p:nvPicPr>
            <p:cNvPr id="8" name="Picture 7">
              <a:extLst>
                <a:ext uri="{FF2B5EF4-FFF2-40B4-BE49-F238E27FC236}">
                  <a16:creationId xmlns:a16="http://schemas.microsoft.com/office/drawing/2014/main" id="{681F3982-5C70-4738-8254-D93C94A2CB12}"/>
                </a:ext>
              </a:extLst>
            </p:cNvPr>
            <p:cNvPicPr>
              <a:picLocks noChangeAspect="1"/>
            </p:cNvPicPr>
            <p:nvPr/>
          </p:nvPicPr>
          <p:blipFill>
            <a:blip r:embed="rId6"/>
            <a:stretch>
              <a:fillRect/>
            </a:stretch>
          </p:blipFill>
          <p:spPr>
            <a:xfrm>
              <a:off x="6778404" y="6020826"/>
              <a:ext cx="1573434" cy="564159"/>
            </a:xfrm>
            <a:prstGeom prst="rect">
              <a:avLst/>
            </a:prstGeom>
          </p:spPr>
        </p:pic>
        <p:cxnSp>
          <p:nvCxnSpPr>
            <p:cNvPr id="9" name="Straight Connector 8">
              <a:extLst>
                <a:ext uri="{FF2B5EF4-FFF2-40B4-BE49-F238E27FC236}">
                  <a16:creationId xmlns:a16="http://schemas.microsoft.com/office/drawing/2014/main" id="{CEC8673F-FE28-49F2-9890-953F1ED5B7E5}"/>
                </a:ext>
              </a:extLst>
            </p:cNvPr>
            <p:cNvCxnSpPr/>
            <p:nvPr/>
          </p:nvCxnSpPr>
          <p:spPr>
            <a:xfrm>
              <a:off x="0" y="5876925"/>
              <a:ext cx="9144000" cy="0"/>
            </a:xfrm>
            <a:prstGeom prst="line">
              <a:avLst/>
            </a:prstGeom>
            <a:noFill/>
            <a:ln w="34925" cap="flat" cmpd="sng" algn="ctr">
              <a:solidFill>
                <a:srgbClr val="BEBE32"/>
              </a:solidFill>
              <a:prstDash val="solid"/>
            </a:ln>
            <a:effectLst/>
          </p:spPr>
        </p:cxnSp>
      </p:grpSp>
    </p:spTree>
    <p:extLst>
      <p:ext uri="{BB962C8B-B14F-4D97-AF65-F5344CB8AC3E}">
        <p14:creationId xmlns:p14="http://schemas.microsoft.com/office/powerpoint/2010/main" val="314194073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1DF13881-5A0A-7846-B7C2-50F1920CC1FF}"/>
              </a:ext>
            </a:extLst>
          </p:cNvPr>
          <p:cNvPicPr>
            <a:picLocks noChangeAspect="1"/>
          </p:cNvPicPr>
          <p:nvPr/>
        </p:nvPicPr>
        <p:blipFill rotWithShape="1">
          <a:blip r:embed="rId2"/>
          <a:srcRect t="13459" b="13340"/>
          <a:stretch/>
        </p:blipFill>
        <p:spPr>
          <a:xfrm flipH="1">
            <a:off x="-1" y="999797"/>
            <a:ext cx="9144000" cy="4875406"/>
          </a:xfrm>
          <a:prstGeom prst="rect">
            <a:avLst/>
          </a:prstGeom>
        </p:spPr>
      </p:pic>
      <p:grpSp>
        <p:nvGrpSpPr>
          <p:cNvPr id="19" name="Group 18">
            <a:extLst>
              <a:ext uri="{FF2B5EF4-FFF2-40B4-BE49-F238E27FC236}">
                <a16:creationId xmlns:a16="http://schemas.microsoft.com/office/drawing/2014/main" id="{DBAE3D93-85A9-CA46-8714-E80E77D3B722}"/>
              </a:ext>
            </a:extLst>
          </p:cNvPr>
          <p:cNvGrpSpPr/>
          <p:nvPr/>
        </p:nvGrpSpPr>
        <p:grpSpPr>
          <a:xfrm>
            <a:off x="0" y="5875200"/>
            <a:ext cx="9144000" cy="982800"/>
            <a:chOff x="0" y="5875200"/>
            <a:chExt cx="9144000" cy="982800"/>
          </a:xfrm>
        </p:grpSpPr>
        <p:sp>
          <p:nvSpPr>
            <p:cNvPr id="20" name="Rectangle 19">
              <a:extLst>
                <a:ext uri="{FF2B5EF4-FFF2-40B4-BE49-F238E27FC236}">
                  <a16:creationId xmlns:a16="http://schemas.microsoft.com/office/drawing/2014/main" id="{6E0FFECA-A85B-0F44-9BC7-E95819360D2C}"/>
                </a:ext>
              </a:extLst>
            </p:cNvPr>
            <p:cNvSpPr/>
            <p:nvPr/>
          </p:nvSpPr>
          <p:spPr>
            <a:xfrm>
              <a:off x="0" y="5875200"/>
              <a:ext cx="9144000" cy="982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Myriad Pro" panose="020B0503030403020204" pitchFamily="34" charset="0"/>
                <a:ea typeface="+mn-ea"/>
                <a:cs typeface="+mn-cs"/>
              </a:endParaRPr>
            </a:p>
          </p:txBody>
        </p:sp>
        <p:pic>
          <p:nvPicPr>
            <p:cNvPr id="22" name="Picture 21">
              <a:extLst>
                <a:ext uri="{FF2B5EF4-FFF2-40B4-BE49-F238E27FC236}">
                  <a16:creationId xmlns:a16="http://schemas.microsoft.com/office/drawing/2014/main" id="{D5003B02-8744-1B4F-9CAA-09F48453AB44}"/>
                </a:ext>
              </a:extLst>
            </p:cNvPr>
            <p:cNvPicPr>
              <a:picLocks noChangeAspect="1"/>
            </p:cNvPicPr>
            <p:nvPr/>
          </p:nvPicPr>
          <p:blipFill>
            <a:blip r:embed="rId3"/>
            <a:stretch>
              <a:fillRect/>
            </a:stretch>
          </p:blipFill>
          <p:spPr>
            <a:xfrm>
              <a:off x="6778404" y="6020826"/>
              <a:ext cx="1573434" cy="564159"/>
            </a:xfrm>
            <a:prstGeom prst="rect">
              <a:avLst/>
            </a:prstGeom>
          </p:spPr>
        </p:pic>
        <p:cxnSp>
          <p:nvCxnSpPr>
            <p:cNvPr id="23" name="Straight Connector 22">
              <a:extLst>
                <a:ext uri="{FF2B5EF4-FFF2-40B4-BE49-F238E27FC236}">
                  <a16:creationId xmlns:a16="http://schemas.microsoft.com/office/drawing/2014/main" id="{9D9405CD-E8AE-7C48-BF1C-A3F1CD1F4A4E}"/>
                </a:ext>
              </a:extLst>
            </p:cNvPr>
            <p:cNvCxnSpPr/>
            <p:nvPr/>
          </p:nvCxnSpPr>
          <p:spPr>
            <a:xfrm>
              <a:off x="0" y="5876925"/>
              <a:ext cx="9144000" cy="0"/>
            </a:xfrm>
            <a:prstGeom prst="line">
              <a:avLst/>
            </a:prstGeom>
            <a:ln w="34925">
              <a:solidFill>
                <a:schemeClr val="accent2"/>
              </a:solidFill>
            </a:ln>
            <a:effectLst/>
          </p:spPr>
          <p:style>
            <a:lnRef idx="2">
              <a:schemeClr val="accent1"/>
            </a:lnRef>
            <a:fillRef idx="0">
              <a:schemeClr val="accent1"/>
            </a:fillRef>
            <a:effectRef idx="1">
              <a:schemeClr val="accent1"/>
            </a:effectRef>
            <a:fontRef idx="minor">
              <a:schemeClr val="tx1"/>
            </a:fontRef>
          </p:style>
        </p:cxnSp>
      </p:grpSp>
      <p:grpSp>
        <p:nvGrpSpPr>
          <p:cNvPr id="10" name="Group 9">
            <a:extLst>
              <a:ext uri="{FF2B5EF4-FFF2-40B4-BE49-F238E27FC236}">
                <a16:creationId xmlns:a16="http://schemas.microsoft.com/office/drawing/2014/main" id="{81BC44EE-BC4A-4821-A4BB-FF7A31E0C966}"/>
              </a:ext>
            </a:extLst>
          </p:cNvPr>
          <p:cNvGrpSpPr/>
          <p:nvPr/>
        </p:nvGrpSpPr>
        <p:grpSpPr>
          <a:xfrm>
            <a:off x="-1" y="16996"/>
            <a:ext cx="9144000" cy="982800"/>
            <a:chOff x="0" y="5875200"/>
            <a:chExt cx="9144000" cy="982800"/>
          </a:xfrm>
        </p:grpSpPr>
        <p:sp>
          <p:nvSpPr>
            <p:cNvPr id="11" name="Rectangle 10">
              <a:extLst>
                <a:ext uri="{FF2B5EF4-FFF2-40B4-BE49-F238E27FC236}">
                  <a16:creationId xmlns:a16="http://schemas.microsoft.com/office/drawing/2014/main" id="{ACF948F0-2B0A-4497-A051-5BAA00D74481}"/>
                </a:ext>
              </a:extLst>
            </p:cNvPr>
            <p:cNvSpPr/>
            <p:nvPr/>
          </p:nvSpPr>
          <p:spPr>
            <a:xfrm>
              <a:off x="0" y="5875200"/>
              <a:ext cx="9144000" cy="982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Myriad Pro" panose="020B0503030403020204" pitchFamily="34" charset="0"/>
                <a:ea typeface="+mn-ea"/>
                <a:cs typeface="+mn-cs"/>
              </a:endParaRPr>
            </a:p>
          </p:txBody>
        </p:sp>
        <p:cxnSp>
          <p:nvCxnSpPr>
            <p:cNvPr id="13" name="Straight Connector 12">
              <a:extLst>
                <a:ext uri="{FF2B5EF4-FFF2-40B4-BE49-F238E27FC236}">
                  <a16:creationId xmlns:a16="http://schemas.microsoft.com/office/drawing/2014/main" id="{29D8F847-954A-4898-9E22-964A98370312}"/>
                </a:ext>
              </a:extLst>
            </p:cNvPr>
            <p:cNvCxnSpPr/>
            <p:nvPr/>
          </p:nvCxnSpPr>
          <p:spPr>
            <a:xfrm>
              <a:off x="0" y="5876925"/>
              <a:ext cx="9144000" cy="0"/>
            </a:xfrm>
            <a:prstGeom prst="line">
              <a:avLst/>
            </a:prstGeom>
            <a:ln w="34925">
              <a:solidFill>
                <a:schemeClr val="accent2"/>
              </a:solidFill>
            </a:ln>
            <a:effectLst/>
          </p:spPr>
          <p:style>
            <a:lnRef idx="2">
              <a:schemeClr val="accent1"/>
            </a:lnRef>
            <a:fillRef idx="0">
              <a:schemeClr val="accent1"/>
            </a:fillRef>
            <a:effectRef idx="1">
              <a:schemeClr val="accent1"/>
            </a:effectRef>
            <a:fontRef idx="minor">
              <a:schemeClr val="tx1"/>
            </a:fontRef>
          </p:style>
        </p:cxnSp>
      </p:grpSp>
      <p:sp>
        <p:nvSpPr>
          <p:cNvPr id="14" name="TextBox 13">
            <a:extLst>
              <a:ext uri="{FF2B5EF4-FFF2-40B4-BE49-F238E27FC236}">
                <a16:creationId xmlns:a16="http://schemas.microsoft.com/office/drawing/2014/main" id="{B233A798-E5D9-4D5B-908F-71861B4E4ACE}"/>
              </a:ext>
            </a:extLst>
          </p:cNvPr>
          <p:cNvSpPr txBox="1"/>
          <p:nvPr/>
        </p:nvSpPr>
        <p:spPr>
          <a:xfrm>
            <a:off x="2714611" y="3861048"/>
            <a:ext cx="3714776" cy="830997"/>
          </a:xfrm>
          <a:prstGeom prst="rect">
            <a:avLst/>
          </a:prstGeom>
          <a:noFill/>
        </p:spPr>
        <p:txBody>
          <a:bodyPr wrap="square" rtlCol="0">
            <a:spAutoFit/>
          </a:bodyPr>
          <a:lstStyle/>
          <a:p>
            <a:pPr algn="ctr"/>
            <a:r>
              <a:rPr lang="en-US" sz="4800" b="1" dirty="0"/>
              <a:t>Thank you</a:t>
            </a:r>
            <a:endParaRPr lang="el-GR" sz="4800" b="1" dirty="0"/>
          </a:p>
        </p:txBody>
      </p:sp>
    </p:spTree>
    <p:extLst>
      <p:ext uri="{BB962C8B-B14F-4D97-AF65-F5344CB8AC3E}">
        <p14:creationId xmlns:p14="http://schemas.microsoft.com/office/powerpoint/2010/main" val="421584123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BC2C7CFB-6F40-41B1-9A6F-52AC5E6B22BE}"/>
              </a:ext>
            </a:extLst>
          </p:cNvPr>
          <p:cNvGraphicFramePr>
            <a:graphicFrameLocks noGrp="1"/>
          </p:cNvGraphicFramePr>
          <p:nvPr>
            <p:extLst>
              <p:ext uri="{D42A27DB-BD31-4B8C-83A1-F6EECF244321}">
                <p14:modId xmlns:p14="http://schemas.microsoft.com/office/powerpoint/2010/main" val="3132868851"/>
              </p:ext>
            </p:extLst>
          </p:nvPr>
        </p:nvGraphicFramePr>
        <p:xfrm>
          <a:off x="0" y="273015"/>
          <a:ext cx="9143999" cy="5486048"/>
        </p:xfrm>
        <a:graphic>
          <a:graphicData uri="http://schemas.openxmlformats.org/drawingml/2006/table">
            <a:tbl>
              <a:tblPr firstRow="1" firstCol="1" bandRow="1">
                <a:tableStyleId>{91EBBBCC-DAD2-459C-BE2E-F6DE35CF9A28}</a:tableStyleId>
              </a:tblPr>
              <a:tblGrid>
                <a:gridCol w="2975815">
                  <a:extLst>
                    <a:ext uri="{9D8B030D-6E8A-4147-A177-3AD203B41FA5}">
                      <a16:colId xmlns:a16="http://schemas.microsoft.com/office/drawing/2014/main" val="2660895603"/>
                    </a:ext>
                  </a:extLst>
                </a:gridCol>
                <a:gridCol w="3266090">
                  <a:extLst>
                    <a:ext uri="{9D8B030D-6E8A-4147-A177-3AD203B41FA5}">
                      <a16:colId xmlns:a16="http://schemas.microsoft.com/office/drawing/2014/main" val="3265171152"/>
                    </a:ext>
                  </a:extLst>
                </a:gridCol>
                <a:gridCol w="2902094">
                  <a:extLst>
                    <a:ext uri="{9D8B030D-6E8A-4147-A177-3AD203B41FA5}">
                      <a16:colId xmlns:a16="http://schemas.microsoft.com/office/drawing/2014/main" val="1904966103"/>
                    </a:ext>
                  </a:extLst>
                </a:gridCol>
              </a:tblGrid>
              <a:tr h="1029472">
                <a:tc>
                  <a:txBody>
                    <a:bodyPr/>
                    <a:lstStyle/>
                    <a:p>
                      <a:pPr algn="ctr">
                        <a:lnSpc>
                          <a:spcPct val="107000"/>
                        </a:lnSpc>
                        <a:spcAft>
                          <a:spcPts val="0"/>
                        </a:spcAft>
                      </a:pPr>
                      <a:r>
                        <a:rPr lang="el-GR" sz="1800" dirty="0">
                          <a:effectLst/>
                          <a:latin typeface="Myriad Pro" panose="020B0503030403020204" pitchFamily="34" charset="0"/>
                        </a:rPr>
                        <a:t> </a:t>
                      </a:r>
                      <a:endParaRPr lang="en-GB" sz="1800" dirty="0">
                        <a:effectLst/>
                        <a:latin typeface="Myriad Pro" panose="020B0503030403020204" pitchFamily="34" charset="0"/>
                      </a:endParaRPr>
                    </a:p>
                    <a:p>
                      <a:pPr algn="ctr">
                        <a:lnSpc>
                          <a:spcPct val="107000"/>
                        </a:lnSpc>
                        <a:spcAft>
                          <a:spcPts val="0"/>
                        </a:spcAft>
                      </a:pPr>
                      <a:r>
                        <a:rPr lang="en-GB" sz="1800" dirty="0">
                          <a:effectLst/>
                          <a:latin typeface="Myriad Pro" panose="020B0503030403020204" pitchFamily="34" charset="0"/>
                        </a:rPr>
                        <a:t>Category of Protected Area</a:t>
                      </a:r>
                    </a:p>
                    <a:p>
                      <a:pPr algn="ctr">
                        <a:lnSpc>
                          <a:spcPct val="107000"/>
                        </a:lnSpc>
                        <a:spcAft>
                          <a:spcPts val="0"/>
                        </a:spcAft>
                      </a:pPr>
                      <a:r>
                        <a:rPr lang="el-GR" sz="1800" dirty="0">
                          <a:effectLst/>
                          <a:latin typeface="Myriad Pro" panose="020B0503030403020204" pitchFamily="34" charset="0"/>
                        </a:rPr>
                        <a:t> </a:t>
                      </a:r>
                      <a:endParaRPr lang="en-GB" sz="1800" dirty="0">
                        <a:effectLst/>
                        <a:latin typeface="Myriad Pro" panose="020B0503030403020204" pitchFamily="34" charset="0"/>
                        <a:ea typeface="Calibri" panose="020F0502020204030204" pitchFamily="34" charset="0"/>
                        <a:cs typeface="Times New Roman" panose="02020603050405020304" pitchFamily="18" charset="0"/>
                      </a:endParaRPr>
                    </a:p>
                  </a:txBody>
                  <a:tcPr marL="63979" marR="63979" marT="0" marB="0"/>
                </a:tc>
                <a:tc>
                  <a:txBody>
                    <a:bodyPr/>
                    <a:lstStyle/>
                    <a:p>
                      <a:pPr algn="ctr">
                        <a:lnSpc>
                          <a:spcPct val="107000"/>
                        </a:lnSpc>
                        <a:spcAft>
                          <a:spcPts val="0"/>
                        </a:spcAft>
                      </a:pPr>
                      <a:r>
                        <a:rPr lang="el-GR" sz="1800" dirty="0">
                          <a:effectLst/>
                          <a:latin typeface="Myriad Pro" panose="020B0503030403020204" pitchFamily="34" charset="0"/>
                        </a:rPr>
                        <a:t> </a:t>
                      </a:r>
                      <a:endParaRPr lang="en-GB" sz="1800" dirty="0">
                        <a:effectLst/>
                        <a:latin typeface="Myriad Pro" panose="020B0503030403020204" pitchFamily="34" charset="0"/>
                      </a:endParaRPr>
                    </a:p>
                    <a:p>
                      <a:pPr algn="ctr">
                        <a:lnSpc>
                          <a:spcPct val="107000"/>
                        </a:lnSpc>
                        <a:spcAft>
                          <a:spcPts val="0"/>
                        </a:spcAft>
                      </a:pPr>
                      <a:r>
                        <a:rPr lang="en-GB" sz="1800" dirty="0">
                          <a:effectLst/>
                          <a:latin typeface="Myriad Pro" panose="020B0503030403020204" pitchFamily="34" charset="0"/>
                        </a:rPr>
                        <a:t>Area </a:t>
                      </a:r>
                      <a:r>
                        <a:rPr lang="el-GR" sz="1800" dirty="0">
                          <a:effectLst/>
                          <a:latin typeface="Myriad Pro" panose="020B0503030403020204" pitchFamily="34" charset="0"/>
                        </a:rPr>
                        <a:t>(</a:t>
                      </a:r>
                      <a:r>
                        <a:rPr lang="en-GB" sz="1800" dirty="0">
                          <a:effectLst/>
                          <a:latin typeface="Myriad Pro" panose="020B0503030403020204" pitchFamily="34" charset="0"/>
                        </a:rPr>
                        <a:t>hectares</a:t>
                      </a:r>
                      <a:r>
                        <a:rPr lang="el-GR" sz="1800" dirty="0">
                          <a:effectLst/>
                          <a:latin typeface="Myriad Pro" panose="020B0503030403020204" pitchFamily="34" charset="0"/>
                        </a:rPr>
                        <a:t>)</a:t>
                      </a:r>
                      <a:endParaRPr lang="en-GB" sz="1800" dirty="0">
                        <a:effectLst/>
                        <a:latin typeface="Myriad Pro" panose="020B0503030403020204" pitchFamily="34" charset="0"/>
                        <a:ea typeface="Calibri" panose="020F0502020204030204" pitchFamily="34" charset="0"/>
                        <a:cs typeface="Times New Roman" panose="02020603050405020304" pitchFamily="18" charset="0"/>
                      </a:endParaRPr>
                    </a:p>
                  </a:txBody>
                  <a:tcPr marL="63979" marR="63979" marT="0" marB="0"/>
                </a:tc>
                <a:tc>
                  <a:txBody>
                    <a:bodyPr/>
                    <a:lstStyle/>
                    <a:p>
                      <a:pPr algn="ctr">
                        <a:lnSpc>
                          <a:spcPct val="107000"/>
                        </a:lnSpc>
                        <a:spcAft>
                          <a:spcPts val="0"/>
                        </a:spcAft>
                      </a:pPr>
                      <a:r>
                        <a:rPr lang="el-GR" sz="1800" dirty="0">
                          <a:effectLst/>
                          <a:latin typeface="Myriad Pro" panose="020B0503030403020204" pitchFamily="34" charset="0"/>
                        </a:rPr>
                        <a:t> </a:t>
                      </a:r>
                      <a:endParaRPr lang="en-GB" sz="1800" dirty="0">
                        <a:effectLst/>
                        <a:latin typeface="Myriad Pro" panose="020B0503030403020204" pitchFamily="34" charset="0"/>
                      </a:endParaRPr>
                    </a:p>
                    <a:p>
                      <a:pPr algn="ctr">
                        <a:lnSpc>
                          <a:spcPct val="107000"/>
                        </a:lnSpc>
                        <a:spcAft>
                          <a:spcPts val="0"/>
                        </a:spcAft>
                      </a:pPr>
                      <a:r>
                        <a:rPr lang="en-GB" sz="1800" dirty="0">
                          <a:effectLst/>
                          <a:latin typeface="Myriad Pro" panose="020B0503030403020204" pitchFamily="34" charset="0"/>
                        </a:rPr>
                        <a:t>Proposed / Designated as Protected Area</a:t>
                      </a:r>
                      <a:endParaRPr lang="en-GB" sz="1800" dirty="0">
                        <a:effectLst/>
                        <a:latin typeface="Myriad Pro" panose="020B0503030403020204" pitchFamily="34" charset="0"/>
                        <a:ea typeface="Calibri" panose="020F0502020204030204" pitchFamily="34" charset="0"/>
                        <a:cs typeface="Times New Roman" panose="02020603050405020304" pitchFamily="18" charset="0"/>
                      </a:endParaRPr>
                    </a:p>
                  </a:txBody>
                  <a:tcPr marL="63979" marR="63979" marT="0" marB="0"/>
                </a:tc>
                <a:extLst>
                  <a:ext uri="{0D108BD9-81ED-4DB2-BD59-A6C34878D82A}">
                    <a16:rowId xmlns:a16="http://schemas.microsoft.com/office/drawing/2014/main" val="3407276056"/>
                  </a:ext>
                </a:extLst>
              </a:tr>
              <a:tr h="681163">
                <a:tc>
                  <a:txBody>
                    <a:bodyPr/>
                    <a:lstStyle/>
                    <a:p>
                      <a:pPr algn="l">
                        <a:lnSpc>
                          <a:spcPct val="107000"/>
                        </a:lnSpc>
                        <a:spcAft>
                          <a:spcPts val="0"/>
                        </a:spcAft>
                      </a:pPr>
                      <a:r>
                        <a:rPr lang="en-GB" sz="1400" dirty="0">
                          <a:effectLst/>
                          <a:latin typeface="Myriad Pro" panose="020B0503030403020204" pitchFamily="34" charset="0"/>
                        </a:rPr>
                        <a:t>UNESCO Biosphere Reserve Akamas Peninsula</a:t>
                      </a:r>
                      <a:endParaRPr lang="en-GB" sz="1400" dirty="0">
                        <a:effectLst/>
                        <a:latin typeface="Myriad Pro" panose="020B0503030403020204" pitchFamily="34" charset="0"/>
                        <a:ea typeface="Calibri" panose="020F0502020204030204" pitchFamily="34" charset="0"/>
                        <a:cs typeface="Times New Roman" panose="02020603050405020304" pitchFamily="18" charset="0"/>
                      </a:endParaRPr>
                    </a:p>
                  </a:txBody>
                  <a:tcPr marL="63979" marR="63979" marT="0" marB="0"/>
                </a:tc>
                <a:tc>
                  <a:txBody>
                    <a:bodyPr/>
                    <a:lstStyle/>
                    <a:p>
                      <a:pPr algn="l">
                        <a:lnSpc>
                          <a:spcPct val="107000"/>
                        </a:lnSpc>
                        <a:spcAft>
                          <a:spcPts val="0"/>
                        </a:spcAft>
                      </a:pPr>
                      <a:r>
                        <a:rPr lang="en-GB" sz="1600" b="1" dirty="0">
                          <a:effectLst/>
                          <a:latin typeface="Myriad Pro" panose="020B0503030403020204" pitchFamily="34" charset="0"/>
                        </a:rPr>
                        <a:t>23</a:t>
                      </a:r>
                      <a:r>
                        <a:rPr lang="el-GR" sz="1600" b="1" dirty="0">
                          <a:effectLst/>
                          <a:latin typeface="Myriad Pro" panose="020B0503030403020204" pitchFamily="34" charset="0"/>
                        </a:rPr>
                        <a:t>,</a:t>
                      </a:r>
                      <a:r>
                        <a:rPr lang="en-GB" sz="1600" b="1" dirty="0">
                          <a:effectLst/>
                          <a:latin typeface="Myriad Pro" panose="020B0503030403020204" pitchFamily="34" charset="0"/>
                        </a:rPr>
                        <a:t>00</a:t>
                      </a:r>
                      <a:r>
                        <a:rPr lang="el-GR" sz="1600" b="1" dirty="0">
                          <a:effectLst/>
                          <a:latin typeface="Myriad Pro" panose="020B0503030403020204" pitchFamily="34" charset="0"/>
                        </a:rPr>
                        <a:t>0 </a:t>
                      </a:r>
                      <a:r>
                        <a:rPr lang="en-GB" sz="1600" b="1" dirty="0">
                          <a:effectLst/>
                          <a:latin typeface="Myriad Pro" panose="020B0503030403020204" pitchFamily="34" charset="0"/>
                        </a:rPr>
                        <a:t>ha </a:t>
                      </a:r>
                    </a:p>
                    <a:p>
                      <a:pPr algn="l">
                        <a:lnSpc>
                          <a:spcPct val="107000"/>
                        </a:lnSpc>
                        <a:spcAft>
                          <a:spcPts val="0"/>
                        </a:spcAft>
                      </a:pPr>
                      <a:r>
                        <a:rPr lang="el-GR" sz="1200" dirty="0">
                          <a:effectLst/>
                          <a:latin typeface="Myriad Pro" panose="020B0503030403020204" pitchFamily="34" charset="0"/>
                        </a:rPr>
                        <a:t>(</a:t>
                      </a:r>
                      <a:r>
                        <a:rPr lang="en-GB" sz="1200" dirty="0">
                          <a:effectLst/>
                          <a:latin typeface="Myriad Pro" panose="020B0503030403020204" pitchFamily="34" charset="0"/>
                        </a:rPr>
                        <a:t>only terrestrial area</a:t>
                      </a:r>
                      <a:r>
                        <a:rPr lang="el-GR" sz="1200" dirty="0">
                          <a:effectLst/>
                          <a:latin typeface="Myriad Pro" panose="020B0503030403020204" pitchFamily="34" charset="0"/>
                        </a:rPr>
                        <a:t>)</a:t>
                      </a:r>
                      <a:endParaRPr lang="en-GB" sz="1200" dirty="0">
                        <a:effectLst/>
                        <a:latin typeface="Myriad Pro" panose="020B0503030403020204" pitchFamily="34" charset="0"/>
                        <a:ea typeface="Calibri" panose="020F0502020204030204" pitchFamily="34" charset="0"/>
                        <a:cs typeface="Times New Roman" panose="02020603050405020304" pitchFamily="18" charset="0"/>
                      </a:endParaRPr>
                    </a:p>
                  </a:txBody>
                  <a:tcPr marL="63979" marR="63979" marT="0" marB="0"/>
                </a:tc>
                <a:tc>
                  <a:txBody>
                    <a:bodyPr/>
                    <a:lstStyle/>
                    <a:p>
                      <a:pPr algn="l">
                        <a:lnSpc>
                          <a:spcPct val="107000"/>
                        </a:lnSpc>
                        <a:spcAft>
                          <a:spcPts val="0"/>
                        </a:spcAft>
                      </a:pPr>
                      <a:r>
                        <a:rPr lang="en-GB" sz="1200" dirty="0">
                          <a:effectLst/>
                          <a:latin typeface="Myriad Pro" panose="020B0503030403020204" pitchFamily="34" charset="0"/>
                        </a:rPr>
                        <a:t>Proposed by the Republic of Cyprus, UNDP, EEC and METAP/World Bank, between 1987-1995</a:t>
                      </a:r>
                      <a:endParaRPr lang="en-GB" sz="1200" dirty="0">
                        <a:effectLst/>
                        <a:latin typeface="Myriad Pro" panose="020B0503030403020204" pitchFamily="34" charset="0"/>
                        <a:ea typeface="Calibri" panose="020F0502020204030204" pitchFamily="34" charset="0"/>
                        <a:cs typeface="Times New Roman" panose="02020603050405020304" pitchFamily="18" charset="0"/>
                      </a:endParaRPr>
                    </a:p>
                  </a:txBody>
                  <a:tcPr marL="63979" marR="63979" marT="0" marB="0"/>
                </a:tc>
                <a:extLst>
                  <a:ext uri="{0D108BD9-81ED-4DB2-BD59-A6C34878D82A}">
                    <a16:rowId xmlns:a16="http://schemas.microsoft.com/office/drawing/2014/main" val="2144062852"/>
                  </a:ext>
                </a:extLst>
              </a:tr>
              <a:tr h="681163">
                <a:tc>
                  <a:txBody>
                    <a:bodyPr/>
                    <a:lstStyle/>
                    <a:p>
                      <a:pPr algn="l">
                        <a:lnSpc>
                          <a:spcPct val="107000"/>
                        </a:lnSpc>
                        <a:spcAft>
                          <a:spcPts val="0"/>
                        </a:spcAft>
                      </a:pPr>
                      <a:endParaRPr lang="en-GB" sz="1400" dirty="0">
                        <a:effectLst/>
                        <a:latin typeface="Myriad Pro" panose="020B0503030403020204" pitchFamily="34" charset="0"/>
                        <a:ea typeface="Calibri" panose="020F0502020204030204" pitchFamily="34" charset="0"/>
                        <a:cs typeface="Times New Roman" panose="02020603050405020304" pitchFamily="18" charset="0"/>
                      </a:endParaRPr>
                    </a:p>
                  </a:txBody>
                  <a:tcPr marL="63979" marR="63979" marT="0" marB="0"/>
                </a:tc>
                <a:tc>
                  <a:txBody>
                    <a:bodyPr/>
                    <a:lstStyle/>
                    <a:p>
                      <a:pPr algn="l">
                        <a:lnSpc>
                          <a:spcPct val="107000"/>
                        </a:lnSpc>
                        <a:spcAft>
                          <a:spcPts val="0"/>
                        </a:spcAft>
                      </a:pPr>
                      <a:endParaRPr lang="en-GB" sz="1200" dirty="0">
                        <a:effectLst/>
                        <a:latin typeface="Myriad Pro" panose="020B0503030403020204" pitchFamily="34" charset="0"/>
                        <a:ea typeface="Calibri" panose="020F0502020204030204" pitchFamily="34" charset="0"/>
                        <a:cs typeface="Times New Roman" panose="02020603050405020304" pitchFamily="18" charset="0"/>
                      </a:endParaRPr>
                    </a:p>
                  </a:txBody>
                  <a:tcPr marL="63979" marR="63979" marT="0" marB="0"/>
                </a:tc>
                <a:tc>
                  <a:txBody>
                    <a:bodyPr/>
                    <a:lstStyle/>
                    <a:p>
                      <a:pPr algn="l">
                        <a:lnSpc>
                          <a:spcPct val="107000"/>
                        </a:lnSpc>
                        <a:spcAft>
                          <a:spcPts val="0"/>
                        </a:spcAft>
                      </a:pPr>
                      <a:endParaRPr lang="en-GB" sz="1200" dirty="0">
                        <a:effectLst/>
                        <a:latin typeface="Myriad Pro" panose="020B0503030403020204" pitchFamily="34" charset="0"/>
                        <a:ea typeface="Calibri" panose="020F0502020204030204" pitchFamily="34" charset="0"/>
                        <a:cs typeface="Times New Roman" panose="02020603050405020304" pitchFamily="18" charset="0"/>
                      </a:endParaRPr>
                    </a:p>
                  </a:txBody>
                  <a:tcPr marL="63979" marR="63979" marT="0" marB="0"/>
                </a:tc>
                <a:extLst>
                  <a:ext uri="{0D108BD9-81ED-4DB2-BD59-A6C34878D82A}">
                    <a16:rowId xmlns:a16="http://schemas.microsoft.com/office/drawing/2014/main" val="1253185923"/>
                  </a:ext>
                </a:extLst>
              </a:tr>
              <a:tr h="681163">
                <a:tc>
                  <a:txBody>
                    <a:bodyPr/>
                    <a:lstStyle/>
                    <a:p>
                      <a:pPr algn="l">
                        <a:lnSpc>
                          <a:spcPct val="107000"/>
                        </a:lnSpc>
                        <a:spcAft>
                          <a:spcPts val="0"/>
                        </a:spcAft>
                      </a:pPr>
                      <a:r>
                        <a:rPr lang="en-GB" sz="1400" dirty="0">
                          <a:effectLst/>
                          <a:latin typeface="Myriad Pro" panose="020B0503030403020204" pitchFamily="34" charset="0"/>
                        </a:rPr>
                        <a:t>First</a:t>
                      </a:r>
                      <a:r>
                        <a:rPr lang="en-GB" sz="1400" baseline="0" dirty="0">
                          <a:effectLst/>
                          <a:latin typeface="Myriad Pro" panose="020B0503030403020204" pitchFamily="34" charset="0"/>
                        </a:rPr>
                        <a:t> Proposal for </a:t>
                      </a:r>
                      <a:r>
                        <a:rPr lang="en-GB" sz="1400" baseline="0" dirty="0" err="1">
                          <a:effectLst/>
                          <a:latin typeface="Myriad Pro" panose="020B0503030403020204" pitchFamily="34" charset="0"/>
                        </a:rPr>
                        <a:t>Akamas</a:t>
                      </a:r>
                      <a:r>
                        <a:rPr lang="en-GB" sz="1400" baseline="0" dirty="0">
                          <a:effectLst/>
                          <a:latin typeface="Myriad Pro" panose="020B0503030403020204" pitchFamily="34" charset="0"/>
                        </a:rPr>
                        <a:t> </a:t>
                      </a:r>
                      <a:r>
                        <a:rPr lang="en-GB" sz="1400" dirty="0">
                          <a:effectLst/>
                          <a:latin typeface="Myriad Pro" panose="020B0503030403020204" pitchFamily="34" charset="0"/>
                        </a:rPr>
                        <a:t>Natura 2000 area</a:t>
                      </a:r>
                      <a:endParaRPr lang="en-GB" sz="1400" dirty="0">
                        <a:effectLst/>
                        <a:latin typeface="Myriad Pro" panose="020B0503030403020204" pitchFamily="34" charset="0"/>
                        <a:ea typeface="Calibri" panose="020F0502020204030204" pitchFamily="34" charset="0"/>
                        <a:cs typeface="Times New Roman" panose="02020603050405020304" pitchFamily="18" charset="0"/>
                      </a:endParaRPr>
                    </a:p>
                  </a:txBody>
                  <a:tcPr marL="63979" marR="63979" marT="0" marB="0"/>
                </a:tc>
                <a:tc>
                  <a:txBody>
                    <a:bodyPr/>
                    <a:lstStyle/>
                    <a:p>
                      <a:pPr algn="l">
                        <a:lnSpc>
                          <a:spcPct val="107000"/>
                        </a:lnSpc>
                        <a:spcAft>
                          <a:spcPts val="0"/>
                        </a:spcAft>
                      </a:pPr>
                      <a:r>
                        <a:rPr lang="en-GB" sz="1400" b="1" dirty="0">
                          <a:effectLst/>
                          <a:latin typeface="Myriad Pro" panose="020B0503030403020204" pitchFamily="34" charset="0"/>
                        </a:rPr>
                        <a:t> </a:t>
                      </a:r>
                      <a:r>
                        <a:rPr lang="en-GB" sz="1600" b="1" dirty="0">
                          <a:effectLst/>
                          <a:latin typeface="Myriad Pro" panose="020B0503030403020204" pitchFamily="34" charset="0"/>
                        </a:rPr>
                        <a:t>17,690 ha terrestrial area </a:t>
                      </a:r>
                      <a:r>
                        <a:rPr lang="en-GB" sz="1200" dirty="0">
                          <a:effectLst/>
                          <a:latin typeface="Myriad Pro" panose="020B0503030403020204" pitchFamily="34" charset="0"/>
                        </a:rPr>
                        <a:t>and 7,851 ha marine area</a:t>
                      </a:r>
                      <a:endParaRPr lang="en-GB" sz="1200" dirty="0">
                        <a:effectLst/>
                        <a:latin typeface="Myriad Pro" panose="020B0503030403020204" pitchFamily="34" charset="0"/>
                        <a:ea typeface="Calibri" panose="020F0502020204030204" pitchFamily="34" charset="0"/>
                        <a:cs typeface="Times New Roman" panose="02020603050405020304" pitchFamily="18" charset="0"/>
                      </a:endParaRPr>
                    </a:p>
                  </a:txBody>
                  <a:tcPr marL="63979" marR="63979" marT="0" marB="0"/>
                </a:tc>
                <a:tc>
                  <a:txBody>
                    <a:bodyPr/>
                    <a:lstStyle/>
                    <a:p>
                      <a:pPr algn="l">
                        <a:lnSpc>
                          <a:spcPct val="107000"/>
                        </a:lnSpc>
                        <a:spcAft>
                          <a:spcPts val="0"/>
                        </a:spcAft>
                      </a:pPr>
                      <a:r>
                        <a:rPr lang="en-GB" sz="1200" dirty="0">
                          <a:effectLst/>
                          <a:latin typeface="Myriad Pro" panose="020B0503030403020204" pitchFamily="34" charset="0"/>
                        </a:rPr>
                        <a:t>Proposed by the Republic of Cyprus between 1998-2003</a:t>
                      </a:r>
                      <a:endParaRPr lang="en-GB" sz="1200" dirty="0">
                        <a:effectLst/>
                        <a:latin typeface="Myriad Pro" panose="020B0503030403020204" pitchFamily="34" charset="0"/>
                        <a:ea typeface="Calibri" panose="020F0502020204030204" pitchFamily="34" charset="0"/>
                        <a:cs typeface="Times New Roman" panose="02020603050405020304" pitchFamily="18" charset="0"/>
                      </a:endParaRPr>
                    </a:p>
                  </a:txBody>
                  <a:tcPr marL="63979" marR="63979" marT="0" marB="0"/>
                </a:tc>
                <a:extLst>
                  <a:ext uri="{0D108BD9-81ED-4DB2-BD59-A6C34878D82A}">
                    <a16:rowId xmlns:a16="http://schemas.microsoft.com/office/drawing/2014/main" val="4294094186"/>
                  </a:ext>
                </a:extLst>
              </a:tr>
              <a:tr h="1377783">
                <a:tc>
                  <a:txBody>
                    <a:bodyPr/>
                    <a:lstStyle/>
                    <a:p>
                      <a:pPr algn="l">
                        <a:lnSpc>
                          <a:spcPct val="107000"/>
                        </a:lnSpc>
                        <a:spcAft>
                          <a:spcPts val="0"/>
                        </a:spcAft>
                      </a:pPr>
                      <a:endParaRPr lang="en-GB" sz="1400" dirty="0">
                        <a:effectLst/>
                        <a:latin typeface="Myriad Pro" panose="020B0503030403020204" pitchFamily="34" charset="0"/>
                      </a:endParaRPr>
                    </a:p>
                    <a:p>
                      <a:pPr algn="l">
                        <a:lnSpc>
                          <a:spcPct val="107000"/>
                        </a:lnSpc>
                        <a:spcAft>
                          <a:spcPts val="0"/>
                        </a:spcAft>
                      </a:pPr>
                      <a:r>
                        <a:rPr lang="en-GB" sz="1400" dirty="0">
                          <a:effectLst/>
                          <a:latin typeface="Myriad Pro" panose="020B0503030403020204" pitchFamily="34" charset="0"/>
                        </a:rPr>
                        <a:t>Natura 2000 Site of Community Importance (SCI CY4000010) Akamas Peninsula</a:t>
                      </a:r>
                      <a:endParaRPr lang="en-GB" sz="1400" dirty="0">
                        <a:effectLst/>
                        <a:latin typeface="Myriad Pro" panose="020B0503030403020204" pitchFamily="34" charset="0"/>
                        <a:ea typeface="Calibri" panose="020F0502020204030204" pitchFamily="34" charset="0"/>
                        <a:cs typeface="Times New Roman" panose="02020603050405020304" pitchFamily="18" charset="0"/>
                      </a:endParaRPr>
                    </a:p>
                  </a:txBody>
                  <a:tcPr marL="63979" marR="63979" marT="0" marB="0"/>
                </a:tc>
                <a:tc>
                  <a:txBody>
                    <a:bodyPr/>
                    <a:lstStyle/>
                    <a:p>
                      <a:pPr algn="l">
                        <a:lnSpc>
                          <a:spcPct val="107000"/>
                        </a:lnSpc>
                        <a:spcAft>
                          <a:spcPts val="0"/>
                        </a:spcAft>
                      </a:pPr>
                      <a:r>
                        <a:rPr lang="en-GB" sz="1600" b="1" dirty="0">
                          <a:effectLst/>
                          <a:latin typeface="Myriad Pro" panose="020B0503030403020204" pitchFamily="34" charset="0"/>
                        </a:rPr>
                        <a:t>10,163 ha terrestrial area </a:t>
                      </a:r>
                      <a:r>
                        <a:rPr lang="en-GB" sz="1200" dirty="0">
                          <a:effectLst/>
                          <a:latin typeface="Myriad Pro" panose="020B0503030403020204" pitchFamily="34" charset="0"/>
                        </a:rPr>
                        <a:t>and 7,851 ha marine area</a:t>
                      </a:r>
                      <a:endParaRPr lang="en-GB" sz="1200" dirty="0">
                        <a:effectLst/>
                        <a:latin typeface="Myriad Pro" panose="020B0503030403020204" pitchFamily="34" charset="0"/>
                        <a:ea typeface="Calibri" panose="020F0502020204030204" pitchFamily="34" charset="0"/>
                        <a:cs typeface="Times New Roman" panose="02020603050405020304" pitchFamily="18" charset="0"/>
                      </a:endParaRPr>
                    </a:p>
                  </a:txBody>
                  <a:tcPr marL="63979" marR="63979" marT="0" marB="0"/>
                </a:tc>
                <a:tc>
                  <a:txBody>
                    <a:bodyPr/>
                    <a:lstStyle/>
                    <a:p>
                      <a:pPr algn="l">
                        <a:lnSpc>
                          <a:spcPct val="107000"/>
                        </a:lnSpc>
                        <a:spcAft>
                          <a:spcPts val="0"/>
                        </a:spcAft>
                      </a:pPr>
                      <a:r>
                        <a:rPr lang="en-GB" sz="1200" dirty="0">
                          <a:effectLst/>
                          <a:latin typeface="Myriad Pro" panose="020B0503030403020204" pitchFamily="34" charset="0"/>
                        </a:rPr>
                        <a:t>Proposed by the Republic of Cyprus in 2009 and approved by the European Commission in 2010. Since then, the site has not been designated as SAC</a:t>
                      </a:r>
                      <a:endParaRPr lang="en-GB" sz="1200" dirty="0">
                        <a:effectLst/>
                        <a:latin typeface="Myriad Pro" panose="020B0503030403020204" pitchFamily="34" charset="0"/>
                        <a:ea typeface="Calibri" panose="020F0502020204030204" pitchFamily="34" charset="0"/>
                        <a:cs typeface="Times New Roman" panose="02020603050405020304" pitchFamily="18" charset="0"/>
                      </a:endParaRPr>
                    </a:p>
                  </a:txBody>
                  <a:tcPr marL="63979" marR="63979" marT="0" marB="0"/>
                </a:tc>
                <a:extLst>
                  <a:ext uri="{0D108BD9-81ED-4DB2-BD59-A6C34878D82A}">
                    <a16:rowId xmlns:a16="http://schemas.microsoft.com/office/drawing/2014/main" val="1531441527"/>
                  </a:ext>
                </a:extLst>
              </a:tr>
              <a:tr h="1029472">
                <a:tc>
                  <a:txBody>
                    <a:bodyPr/>
                    <a:lstStyle/>
                    <a:p>
                      <a:pPr algn="l">
                        <a:lnSpc>
                          <a:spcPct val="107000"/>
                        </a:lnSpc>
                        <a:spcAft>
                          <a:spcPts val="0"/>
                        </a:spcAft>
                      </a:pPr>
                      <a:r>
                        <a:rPr lang="en-GB" sz="1400" dirty="0">
                          <a:effectLst/>
                          <a:latin typeface="Myriad Pro" panose="020B0503030403020204" pitchFamily="34" charset="0"/>
                        </a:rPr>
                        <a:t>Akamas National Forest Park (NFP)</a:t>
                      </a:r>
                      <a:endParaRPr lang="en-GB" sz="1400" dirty="0">
                        <a:effectLst/>
                        <a:latin typeface="Myriad Pro" panose="020B0503030403020204" pitchFamily="34" charset="0"/>
                        <a:ea typeface="Calibri" panose="020F0502020204030204" pitchFamily="34" charset="0"/>
                        <a:cs typeface="Times New Roman" panose="02020603050405020304" pitchFamily="18" charset="0"/>
                      </a:endParaRPr>
                    </a:p>
                  </a:txBody>
                  <a:tcPr marL="63979" marR="63979" marT="0" marB="0"/>
                </a:tc>
                <a:tc>
                  <a:txBody>
                    <a:bodyPr/>
                    <a:lstStyle/>
                    <a:p>
                      <a:pPr algn="l">
                        <a:lnSpc>
                          <a:spcPct val="107000"/>
                        </a:lnSpc>
                        <a:spcAft>
                          <a:spcPts val="0"/>
                        </a:spcAft>
                      </a:pPr>
                      <a:r>
                        <a:rPr lang="en-GB" sz="1600" b="1" dirty="0">
                          <a:effectLst/>
                          <a:latin typeface="Myriad Pro" panose="020B0503030403020204" pitchFamily="34" charset="0"/>
                        </a:rPr>
                        <a:t>7,762 ha </a:t>
                      </a:r>
                    </a:p>
                    <a:p>
                      <a:pPr algn="l">
                        <a:lnSpc>
                          <a:spcPct val="107000"/>
                        </a:lnSpc>
                        <a:spcAft>
                          <a:spcPts val="0"/>
                        </a:spcAft>
                      </a:pPr>
                      <a:r>
                        <a:rPr lang="en-GB" sz="1200" dirty="0">
                          <a:effectLst/>
                          <a:latin typeface="Myriad Pro" panose="020B0503030403020204" pitchFamily="34" charset="0"/>
                        </a:rPr>
                        <a:t>(only terrestrial area, which corresponds to 75% of the terrestrial area of Natura 2000 sites SCI CY4000010 and SPA CY4000023 Akamas Peninsula)</a:t>
                      </a:r>
                      <a:endParaRPr lang="en-GB" sz="1200" dirty="0">
                        <a:effectLst/>
                        <a:latin typeface="Myriad Pro" panose="020B0503030403020204" pitchFamily="34" charset="0"/>
                        <a:ea typeface="Calibri" panose="020F0502020204030204" pitchFamily="34" charset="0"/>
                        <a:cs typeface="Times New Roman" panose="02020603050405020304" pitchFamily="18" charset="0"/>
                      </a:endParaRPr>
                    </a:p>
                  </a:txBody>
                  <a:tcPr marL="63979" marR="63979" marT="0" marB="0"/>
                </a:tc>
                <a:tc>
                  <a:txBody>
                    <a:bodyPr/>
                    <a:lstStyle/>
                    <a:p>
                      <a:pPr algn="l">
                        <a:lnSpc>
                          <a:spcPct val="107000"/>
                        </a:lnSpc>
                        <a:spcAft>
                          <a:spcPts val="0"/>
                        </a:spcAft>
                      </a:pPr>
                      <a:r>
                        <a:rPr lang="en-GB" sz="1200" dirty="0">
                          <a:effectLst/>
                          <a:latin typeface="Myriad Pro" panose="020B0503030403020204" pitchFamily="34" charset="0"/>
                        </a:rPr>
                        <a:t>Designated by the Republic of Cyprus between 2016-2018</a:t>
                      </a:r>
                      <a:endParaRPr lang="en-GB" sz="1200" dirty="0">
                        <a:effectLst/>
                        <a:latin typeface="Myriad Pro" panose="020B0503030403020204" pitchFamily="34" charset="0"/>
                        <a:ea typeface="Calibri" panose="020F0502020204030204" pitchFamily="34" charset="0"/>
                        <a:cs typeface="Times New Roman" panose="02020603050405020304" pitchFamily="18" charset="0"/>
                      </a:endParaRPr>
                    </a:p>
                  </a:txBody>
                  <a:tcPr marL="63979" marR="63979" marT="0" marB="0"/>
                </a:tc>
                <a:extLst>
                  <a:ext uri="{0D108BD9-81ED-4DB2-BD59-A6C34878D82A}">
                    <a16:rowId xmlns:a16="http://schemas.microsoft.com/office/drawing/2014/main" val="4118648238"/>
                  </a:ext>
                </a:extLst>
              </a:tr>
            </a:tbl>
          </a:graphicData>
        </a:graphic>
      </p:graphicFrame>
      <p:cxnSp>
        <p:nvCxnSpPr>
          <p:cNvPr id="4" name="Straight Arrow Connector 3"/>
          <p:cNvCxnSpPr/>
          <p:nvPr/>
        </p:nvCxnSpPr>
        <p:spPr>
          <a:xfrm>
            <a:off x="3203848" y="1916832"/>
            <a:ext cx="0" cy="2952328"/>
          </a:xfrm>
          <a:prstGeom prst="straightConnector1">
            <a:avLst/>
          </a:prstGeom>
          <a:ln w="31750">
            <a:solidFill>
              <a:srgbClr val="FF0000"/>
            </a:solidFill>
            <a:headEnd type="triangle"/>
            <a:tailEnd type="triangle"/>
          </a:ln>
        </p:spPr>
        <p:style>
          <a:lnRef idx="1">
            <a:schemeClr val="accent2"/>
          </a:lnRef>
          <a:fillRef idx="0">
            <a:schemeClr val="accent2"/>
          </a:fillRef>
          <a:effectRef idx="0">
            <a:schemeClr val="accent2"/>
          </a:effectRef>
          <a:fontRef idx="minor">
            <a:schemeClr val="tx1"/>
          </a:fontRef>
        </p:style>
      </p:cxnSp>
      <p:grpSp>
        <p:nvGrpSpPr>
          <p:cNvPr id="5" name="Group 4">
            <a:extLst>
              <a:ext uri="{FF2B5EF4-FFF2-40B4-BE49-F238E27FC236}">
                <a16:creationId xmlns:a16="http://schemas.microsoft.com/office/drawing/2014/main" id="{2D6F31B4-CF01-43C1-9A5F-C8C5EC5EA315}"/>
              </a:ext>
            </a:extLst>
          </p:cNvPr>
          <p:cNvGrpSpPr/>
          <p:nvPr/>
        </p:nvGrpSpPr>
        <p:grpSpPr>
          <a:xfrm>
            <a:off x="0" y="5875200"/>
            <a:ext cx="9144000" cy="982800"/>
            <a:chOff x="0" y="5875200"/>
            <a:chExt cx="9144000" cy="982800"/>
          </a:xfrm>
        </p:grpSpPr>
        <p:sp>
          <p:nvSpPr>
            <p:cNvPr id="6" name="Rectangle 5">
              <a:extLst>
                <a:ext uri="{FF2B5EF4-FFF2-40B4-BE49-F238E27FC236}">
                  <a16:creationId xmlns:a16="http://schemas.microsoft.com/office/drawing/2014/main" id="{6BCECC9C-C341-428D-8D27-7B6872606398}"/>
                </a:ext>
              </a:extLst>
            </p:cNvPr>
            <p:cNvSpPr/>
            <p:nvPr/>
          </p:nvSpPr>
          <p:spPr>
            <a:xfrm>
              <a:off x="0" y="5875200"/>
              <a:ext cx="9144000" cy="982800"/>
            </a:xfrm>
            <a:prstGeom prst="rect">
              <a:avLst/>
            </a:prstGeom>
            <a:solidFill>
              <a:srgbClr val="487628"/>
            </a:solidFill>
            <a:ln w="9525" cap="flat" cmpd="sng" algn="ctr">
              <a:no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FFFFFF"/>
                </a:solidFill>
                <a:effectLst/>
                <a:uLnTx/>
                <a:uFillTx/>
                <a:latin typeface="Myriad Pro" panose="020B0503030403020204" pitchFamily="34" charset="0"/>
                <a:ea typeface="+mn-ea"/>
                <a:cs typeface="+mn-cs"/>
              </a:endParaRPr>
            </a:p>
          </p:txBody>
        </p:sp>
        <p:pic>
          <p:nvPicPr>
            <p:cNvPr id="7" name="Picture 6">
              <a:extLst>
                <a:ext uri="{FF2B5EF4-FFF2-40B4-BE49-F238E27FC236}">
                  <a16:creationId xmlns:a16="http://schemas.microsoft.com/office/drawing/2014/main" id="{E388DF42-3A07-45AD-89B3-6F5A326924DF}"/>
                </a:ext>
              </a:extLst>
            </p:cNvPr>
            <p:cNvPicPr>
              <a:picLocks noChangeAspect="1"/>
            </p:cNvPicPr>
            <p:nvPr/>
          </p:nvPicPr>
          <p:blipFill>
            <a:blip r:embed="rId2"/>
            <a:stretch>
              <a:fillRect/>
            </a:stretch>
          </p:blipFill>
          <p:spPr>
            <a:xfrm>
              <a:off x="6778404" y="6020826"/>
              <a:ext cx="1573434" cy="564159"/>
            </a:xfrm>
            <a:prstGeom prst="rect">
              <a:avLst/>
            </a:prstGeom>
          </p:spPr>
        </p:pic>
        <p:cxnSp>
          <p:nvCxnSpPr>
            <p:cNvPr id="8" name="Straight Connector 7">
              <a:extLst>
                <a:ext uri="{FF2B5EF4-FFF2-40B4-BE49-F238E27FC236}">
                  <a16:creationId xmlns:a16="http://schemas.microsoft.com/office/drawing/2014/main" id="{E5CACBD6-D5E2-44E4-8B20-87CE40BB62FD}"/>
                </a:ext>
              </a:extLst>
            </p:cNvPr>
            <p:cNvCxnSpPr/>
            <p:nvPr/>
          </p:nvCxnSpPr>
          <p:spPr>
            <a:xfrm>
              <a:off x="0" y="5876925"/>
              <a:ext cx="9144000" cy="0"/>
            </a:xfrm>
            <a:prstGeom prst="line">
              <a:avLst/>
            </a:prstGeom>
            <a:noFill/>
            <a:ln w="34925" cap="flat" cmpd="sng" algn="ctr">
              <a:solidFill>
                <a:srgbClr val="BEBE32"/>
              </a:solidFill>
              <a:prstDash val="solid"/>
            </a:ln>
            <a:effectLst/>
          </p:spPr>
        </p:cxnSp>
      </p:grpSp>
    </p:spTree>
    <p:extLst>
      <p:ext uri="{BB962C8B-B14F-4D97-AF65-F5344CB8AC3E}">
        <p14:creationId xmlns:p14="http://schemas.microsoft.com/office/powerpoint/2010/main" val="25406759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4326"/>
            <a:ext cx="9144000" cy="5860874"/>
          </a:xfrm>
          <a:prstGeom prst="rect">
            <a:avLst/>
          </a:prstGeom>
        </p:spPr>
      </p:pic>
      <p:grpSp>
        <p:nvGrpSpPr>
          <p:cNvPr id="3" name="Group 2">
            <a:extLst>
              <a:ext uri="{FF2B5EF4-FFF2-40B4-BE49-F238E27FC236}">
                <a16:creationId xmlns:a16="http://schemas.microsoft.com/office/drawing/2014/main" id="{56B00C94-F5F8-49B2-8AE1-725BC1D13C97}"/>
              </a:ext>
            </a:extLst>
          </p:cNvPr>
          <p:cNvGrpSpPr/>
          <p:nvPr/>
        </p:nvGrpSpPr>
        <p:grpSpPr>
          <a:xfrm>
            <a:off x="0" y="5875200"/>
            <a:ext cx="9144000" cy="982800"/>
            <a:chOff x="0" y="5875200"/>
            <a:chExt cx="9144000" cy="982800"/>
          </a:xfrm>
        </p:grpSpPr>
        <p:sp>
          <p:nvSpPr>
            <p:cNvPr id="5" name="Rectangle 4">
              <a:extLst>
                <a:ext uri="{FF2B5EF4-FFF2-40B4-BE49-F238E27FC236}">
                  <a16:creationId xmlns:a16="http://schemas.microsoft.com/office/drawing/2014/main" id="{6275448A-0A8E-4C80-B887-C18475AE31A0}"/>
                </a:ext>
              </a:extLst>
            </p:cNvPr>
            <p:cNvSpPr/>
            <p:nvPr/>
          </p:nvSpPr>
          <p:spPr>
            <a:xfrm>
              <a:off x="0" y="5875200"/>
              <a:ext cx="9144000" cy="982800"/>
            </a:xfrm>
            <a:prstGeom prst="rect">
              <a:avLst/>
            </a:prstGeom>
            <a:solidFill>
              <a:srgbClr val="487628"/>
            </a:solidFill>
            <a:ln w="9525" cap="flat" cmpd="sng" algn="ctr">
              <a:no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FFFFFF"/>
                </a:solidFill>
                <a:effectLst/>
                <a:uLnTx/>
                <a:uFillTx/>
                <a:latin typeface="Myriad Pro" panose="020B0503030403020204" pitchFamily="34" charset="0"/>
                <a:ea typeface="+mn-ea"/>
                <a:cs typeface="+mn-cs"/>
              </a:endParaRPr>
            </a:p>
          </p:txBody>
        </p:sp>
        <p:pic>
          <p:nvPicPr>
            <p:cNvPr id="6" name="Picture 5">
              <a:extLst>
                <a:ext uri="{FF2B5EF4-FFF2-40B4-BE49-F238E27FC236}">
                  <a16:creationId xmlns:a16="http://schemas.microsoft.com/office/drawing/2014/main" id="{704A25A5-2242-4737-A054-E3697ECE07C1}"/>
                </a:ext>
              </a:extLst>
            </p:cNvPr>
            <p:cNvPicPr>
              <a:picLocks noChangeAspect="1"/>
            </p:cNvPicPr>
            <p:nvPr/>
          </p:nvPicPr>
          <p:blipFill>
            <a:blip r:embed="rId3"/>
            <a:stretch>
              <a:fillRect/>
            </a:stretch>
          </p:blipFill>
          <p:spPr>
            <a:xfrm>
              <a:off x="6778404" y="6020826"/>
              <a:ext cx="1573434" cy="564159"/>
            </a:xfrm>
            <a:prstGeom prst="rect">
              <a:avLst/>
            </a:prstGeom>
          </p:spPr>
        </p:pic>
        <p:cxnSp>
          <p:nvCxnSpPr>
            <p:cNvPr id="7" name="Straight Connector 6">
              <a:extLst>
                <a:ext uri="{FF2B5EF4-FFF2-40B4-BE49-F238E27FC236}">
                  <a16:creationId xmlns:a16="http://schemas.microsoft.com/office/drawing/2014/main" id="{408513B5-43B5-4D61-875B-7F3709DF0FEF}"/>
                </a:ext>
              </a:extLst>
            </p:cNvPr>
            <p:cNvCxnSpPr/>
            <p:nvPr/>
          </p:nvCxnSpPr>
          <p:spPr>
            <a:xfrm>
              <a:off x="0" y="5876925"/>
              <a:ext cx="9144000" cy="0"/>
            </a:xfrm>
            <a:prstGeom prst="line">
              <a:avLst/>
            </a:prstGeom>
            <a:noFill/>
            <a:ln w="34925" cap="flat" cmpd="sng" algn="ctr">
              <a:solidFill>
                <a:srgbClr val="BEBE32"/>
              </a:solidFill>
              <a:prstDash val="solid"/>
            </a:ln>
            <a:effectLst/>
          </p:spPr>
        </p:cxnSp>
      </p:grpSp>
    </p:spTree>
    <p:extLst>
      <p:ext uri="{BB962C8B-B14F-4D97-AF65-F5344CB8AC3E}">
        <p14:creationId xmlns:p14="http://schemas.microsoft.com/office/powerpoint/2010/main" val="9377823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b="1" dirty="0">
                <a:latin typeface="Myriad Pro" panose="020B0503030403020204" pitchFamily="34" charset="0"/>
              </a:rPr>
              <a:t>Akamas Natura 2000 site</a:t>
            </a:r>
            <a:br>
              <a:rPr lang="el-GR" sz="3200" b="1" dirty="0">
                <a:latin typeface="Myriad Pro" panose="020B0503030403020204" pitchFamily="34" charset="0"/>
              </a:rPr>
            </a:br>
            <a:r>
              <a:rPr lang="en-US" sz="3200" b="1" dirty="0">
                <a:latin typeface="Myriad Pro" panose="020B0503030403020204" pitchFamily="34" charset="0"/>
              </a:rPr>
              <a:t>What are the main issues?</a:t>
            </a:r>
          </a:p>
        </p:txBody>
      </p:sp>
      <p:sp>
        <p:nvSpPr>
          <p:cNvPr id="3" name="Content Placeholder 2"/>
          <p:cNvSpPr>
            <a:spLocks noGrp="1"/>
          </p:cNvSpPr>
          <p:nvPr>
            <p:ph idx="1"/>
          </p:nvPr>
        </p:nvSpPr>
        <p:spPr>
          <a:xfrm>
            <a:off x="323528" y="1422651"/>
            <a:ext cx="8568952" cy="4325160"/>
          </a:xfrm>
        </p:spPr>
        <p:txBody>
          <a:bodyPr>
            <a:normAutofit fontScale="55000" lnSpcReduction="20000"/>
          </a:bodyPr>
          <a:lstStyle/>
          <a:p>
            <a:pPr marL="0" indent="0">
              <a:buNone/>
            </a:pPr>
            <a:r>
              <a:rPr lang="en-US" b="1" dirty="0">
                <a:latin typeface="Myriad Pro" panose="020B0503030403020204" pitchFamily="34" charset="0"/>
              </a:rPr>
              <a:t>DESIGNATION</a:t>
            </a:r>
          </a:p>
          <a:p>
            <a:r>
              <a:rPr lang="en-US" dirty="0">
                <a:latin typeface="Myriad Pro" panose="020B0503030403020204" pitchFamily="34" charset="0"/>
              </a:rPr>
              <a:t>Insufficient </a:t>
            </a:r>
            <a:r>
              <a:rPr lang="en-GB" dirty="0">
                <a:latin typeface="Myriad Pro" panose="020B0503030403020204" pitchFamily="34" charset="0"/>
              </a:rPr>
              <a:t>Natura 2000 Site Designation</a:t>
            </a:r>
          </a:p>
          <a:p>
            <a:r>
              <a:rPr lang="en-US" dirty="0">
                <a:latin typeface="Myriad Pro" panose="020B0503030403020204" pitchFamily="34" charset="0"/>
              </a:rPr>
              <a:t>Unprotected priority habitats (e.g. 6220* and 3170*) and species (e.g. </a:t>
            </a:r>
            <a:r>
              <a:rPr lang="en-US" i="1" dirty="0">
                <a:latin typeface="Myriad Pro" panose="020B0503030403020204" pitchFamily="34" charset="0"/>
              </a:rPr>
              <a:t>Aquila </a:t>
            </a:r>
            <a:r>
              <a:rPr lang="en-US" i="1" dirty="0" err="1">
                <a:latin typeface="Myriad Pro" panose="020B0503030403020204" pitchFamily="34" charset="0"/>
              </a:rPr>
              <a:t>fasciata</a:t>
            </a:r>
            <a:r>
              <a:rPr lang="en-US" i="1" dirty="0">
                <a:latin typeface="Myriad Pro" panose="020B0503030403020204" pitchFamily="34" charset="0"/>
              </a:rPr>
              <a:t> </a:t>
            </a:r>
            <a:r>
              <a:rPr lang="en-US" dirty="0">
                <a:latin typeface="Myriad Pro" panose="020B0503030403020204" pitchFamily="34" charset="0"/>
              </a:rPr>
              <a:t>and </a:t>
            </a:r>
            <a:r>
              <a:rPr lang="en-US" i="1" dirty="0">
                <a:latin typeface="Myriad Pro" panose="020B0503030403020204" pitchFamily="34" charset="0"/>
              </a:rPr>
              <a:t>Coracias </a:t>
            </a:r>
            <a:r>
              <a:rPr lang="en-US" i="1" dirty="0" err="1">
                <a:latin typeface="Myriad Pro" panose="020B0503030403020204" pitchFamily="34" charset="0"/>
              </a:rPr>
              <a:t>garrulus</a:t>
            </a:r>
            <a:r>
              <a:rPr lang="en-US" dirty="0">
                <a:latin typeface="Myriad Pro" panose="020B0503030403020204" pitchFamily="34" charset="0"/>
              </a:rPr>
              <a:t>)</a:t>
            </a:r>
          </a:p>
          <a:p>
            <a:r>
              <a:rPr lang="en-US" dirty="0">
                <a:latin typeface="Myriad Pro" panose="020B0503030403020204" pitchFamily="34" charset="0"/>
              </a:rPr>
              <a:t>Lack of political will to declare the </a:t>
            </a:r>
            <a:r>
              <a:rPr lang="en-GB" dirty="0">
                <a:latin typeface="Myriad Pro" panose="020B0503030403020204" pitchFamily="34" charset="0"/>
              </a:rPr>
              <a:t>whole </a:t>
            </a:r>
            <a:r>
              <a:rPr lang="en-US" dirty="0">
                <a:latin typeface="Myriad Pro" panose="020B0503030403020204" pitchFamily="34" charset="0"/>
              </a:rPr>
              <a:t>area of Akamas Peninsula as a protected area with comparable international protection status (e.g. UNESCO Biosphere Reserve, </a:t>
            </a:r>
            <a:r>
              <a:rPr lang="en-GB" dirty="0">
                <a:latin typeface="Myriad Pro" panose="020B0503030403020204" pitchFamily="34" charset="0"/>
              </a:rPr>
              <a:t>EU Natura 2000 and/or IUCN National Park</a:t>
            </a:r>
            <a:r>
              <a:rPr lang="en-US" dirty="0">
                <a:latin typeface="Myriad Pro" panose="020B0503030403020204" pitchFamily="34" charset="0"/>
              </a:rPr>
              <a:t>)</a:t>
            </a:r>
          </a:p>
          <a:p>
            <a:pPr marL="0" indent="0">
              <a:buNone/>
            </a:pPr>
            <a:r>
              <a:rPr lang="en-US" b="1" dirty="0">
                <a:latin typeface="Myriad Pro" panose="020B0503030403020204" pitchFamily="34" charset="0"/>
              </a:rPr>
              <a:t>MANAGEMENT PLANNING</a:t>
            </a:r>
          </a:p>
          <a:p>
            <a:r>
              <a:rPr lang="en-US" dirty="0">
                <a:latin typeface="Myriad Pro" panose="020B0503030403020204" pitchFamily="34" charset="0"/>
              </a:rPr>
              <a:t>Existing Management Plans (SCI, SPA, Grazing Capacity and Local Communities Sustainable Development) do not have legal standing and are not implemented</a:t>
            </a:r>
          </a:p>
          <a:p>
            <a:r>
              <a:rPr lang="en-US" dirty="0">
                <a:latin typeface="Myriad Pro" panose="020B0503030403020204" pitchFamily="34" charset="0"/>
              </a:rPr>
              <a:t>No Management Entity</a:t>
            </a:r>
          </a:p>
          <a:p>
            <a:r>
              <a:rPr lang="en-US" dirty="0">
                <a:latin typeface="Myriad Pro" panose="020B0503030403020204" pitchFamily="34" charset="0"/>
              </a:rPr>
              <a:t>New Plans are under preparation, carrying potential threats:</a:t>
            </a:r>
          </a:p>
          <a:p>
            <a:pPr lvl="1"/>
            <a:r>
              <a:rPr lang="en-US" dirty="0">
                <a:latin typeface="Myriad Pro" panose="020B0503030403020204" pitchFamily="34" charset="0"/>
              </a:rPr>
              <a:t>Two separate Local Development Plans by the </a:t>
            </a:r>
            <a:r>
              <a:rPr lang="en-GB" dirty="0">
                <a:latin typeface="Myriad Pro" panose="020B0503030403020204" pitchFamily="34" charset="0"/>
              </a:rPr>
              <a:t>Town Planning and Housing Department</a:t>
            </a:r>
            <a:endParaRPr lang="en-US" dirty="0">
              <a:latin typeface="Myriad Pro" panose="020B0503030403020204" pitchFamily="34" charset="0"/>
            </a:endParaRPr>
          </a:p>
          <a:p>
            <a:pPr lvl="1"/>
            <a:r>
              <a:rPr lang="en-US" dirty="0">
                <a:latin typeface="Myriad Pro" panose="020B0503030403020204" pitchFamily="34" charset="0"/>
              </a:rPr>
              <a:t>A Sustainable Development Plan for Akamas National Forest Park by the Department of Forests</a:t>
            </a:r>
          </a:p>
        </p:txBody>
      </p:sp>
      <p:grpSp>
        <p:nvGrpSpPr>
          <p:cNvPr id="4" name="Group 3">
            <a:extLst>
              <a:ext uri="{FF2B5EF4-FFF2-40B4-BE49-F238E27FC236}">
                <a16:creationId xmlns:a16="http://schemas.microsoft.com/office/drawing/2014/main" id="{A2AFEE2B-57B1-4B1E-A7F5-7576057511F1}"/>
              </a:ext>
            </a:extLst>
          </p:cNvPr>
          <p:cNvGrpSpPr/>
          <p:nvPr/>
        </p:nvGrpSpPr>
        <p:grpSpPr>
          <a:xfrm>
            <a:off x="0" y="5875200"/>
            <a:ext cx="9144000" cy="982800"/>
            <a:chOff x="0" y="5875200"/>
            <a:chExt cx="9144000" cy="982800"/>
          </a:xfrm>
        </p:grpSpPr>
        <p:sp>
          <p:nvSpPr>
            <p:cNvPr id="5" name="Rectangle 4">
              <a:extLst>
                <a:ext uri="{FF2B5EF4-FFF2-40B4-BE49-F238E27FC236}">
                  <a16:creationId xmlns:a16="http://schemas.microsoft.com/office/drawing/2014/main" id="{826D2E11-6680-4D38-A547-C821B0E1B39C}"/>
                </a:ext>
              </a:extLst>
            </p:cNvPr>
            <p:cNvSpPr/>
            <p:nvPr/>
          </p:nvSpPr>
          <p:spPr>
            <a:xfrm>
              <a:off x="0" y="5875200"/>
              <a:ext cx="9144000" cy="982800"/>
            </a:xfrm>
            <a:prstGeom prst="rect">
              <a:avLst/>
            </a:prstGeom>
            <a:solidFill>
              <a:srgbClr val="487628"/>
            </a:solidFill>
            <a:ln w="9525" cap="flat" cmpd="sng" algn="ctr">
              <a:no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FFFFFF"/>
                </a:solidFill>
                <a:effectLst/>
                <a:uLnTx/>
                <a:uFillTx/>
                <a:latin typeface="Myriad Pro" panose="020B0503030403020204" pitchFamily="34" charset="0"/>
                <a:ea typeface="+mn-ea"/>
                <a:cs typeface="+mn-cs"/>
              </a:endParaRPr>
            </a:p>
          </p:txBody>
        </p:sp>
        <p:pic>
          <p:nvPicPr>
            <p:cNvPr id="6" name="Picture 5">
              <a:extLst>
                <a:ext uri="{FF2B5EF4-FFF2-40B4-BE49-F238E27FC236}">
                  <a16:creationId xmlns:a16="http://schemas.microsoft.com/office/drawing/2014/main" id="{EB980D34-11D4-435B-8FEB-BC840AFF9D67}"/>
                </a:ext>
              </a:extLst>
            </p:cNvPr>
            <p:cNvPicPr>
              <a:picLocks noChangeAspect="1"/>
            </p:cNvPicPr>
            <p:nvPr/>
          </p:nvPicPr>
          <p:blipFill>
            <a:blip r:embed="rId2"/>
            <a:stretch>
              <a:fillRect/>
            </a:stretch>
          </p:blipFill>
          <p:spPr>
            <a:xfrm>
              <a:off x="6778404" y="6020826"/>
              <a:ext cx="1573434" cy="564159"/>
            </a:xfrm>
            <a:prstGeom prst="rect">
              <a:avLst/>
            </a:prstGeom>
          </p:spPr>
        </p:pic>
        <p:cxnSp>
          <p:nvCxnSpPr>
            <p:cNvPr id="7" name="Straight Connector 6">
              <a:extLst>
                <a:ext uri="{FF2B5EF4-FFF2-40B4-BE49-F238E27FC236}">
                  <a16:creationId xmlns:a16="http://schemas.microsoft.com/office/drawing/2014/main" id="{B35A81AF-66F0-42AB-87F6-831805EA4C0C}"/>
                </a:ext>
              </a:extLst>
            </p:cNvPr>
            <p:cNvCxnSpPr/>
            <p:nvPr/>
          </p:nvCxnSpPr>
          <p:spPr>
            <a:xfrm>
              <a:off x="0" y="5876925"/>
              <a:ext cx="9144000" cy="0"/>
            </a:xfrm>
            <a:prstGeom prst="line">
              <a:avLst/>
            </a:prstGeom>
            <a:noFill/>
            <a:ln w="34925" cap="flat" cmpd="sng" algn="ctr">
              <a:solidFill>
                <a:srgbClr val="BEBE32"/>
              </a:solidFill>
              <a:prstDash val="solid"/>
            </a:ln>
            <a:effectLst/>
          </p:spPr>
        </p:cxnSp>
      </p:grpSp>
    </p:spTree>
    <p:extLst>
      <p:ext uri="{BB962C8B-B14F-4D97-AF65-F5344CB8AC3E}">
        <p14:creationId xmlns:p14="http://schemas.microsoft.com/office/powerpoint/2010/main" val="355740687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b="1" dirty="0">
                <a:latin typeface="Myriad Pro" panose="020B0503030403020204" pitchFamily="34" charset="0"/>
              </a:rPr>
              <a:t>Akamas Natura 2000 site</a:t>
            </a:r>
            <a:br>
              <a:rPr lang="el-GR" sz="3200" b="1" dirty="0">
                <a:latin typeface="Myriad Pro" panose="020B0503030403020204" pitchFamily="34" charset="0"/>
              </a:rPr>
            </a:br>
            <a:r>
              <a:rPr lang="en-US" sz="3200" b="1" dirty="0">
                <a:latin typeface="Myriad Pro" panose="020B0503030403020204" pitchFamily="34" charset="0"/>
              </a:rPr>
              <a:t>What are the main issues?</a:t>
            </a:r>
            <a:endParaRPr lang="en-US" sz="3200" dirty="0">
              <a:latin typeface="Myriad Pro" panose="020B0503030403020204" pitchFamily="34" charset="0"/>
            </a:endParaRPr>
          </a:p>
        </p:txBody>
      </p:sp>
      <p:sp>
        <p:nvSpPr>
          <p:cNvPr id="3" name="Content Placeholder 2"/>
          <p:cNvSpPr>
            <a:spLocks noGrp="1"/>
          </p:cNvSpPr>
          <p:nvPr>
            <p:ph idx="1"/>
          </p:nvPr>
        </p:nvSpPr>
        <p:spPr/>
        <p:txBody>
          <a:bodyPr/>
          <a:lstStyle/>
          <a:p>
            <a:pPr marL="0" indent="0">
              <a:buNone/>
            </a:pPr>
            <a:r>
              <a:rPr lang="en-US" sz="2700" b="1" dirty="0">
                <a:latin typeface="Myriad Pro" panose="020B0503030403020204" pitchFamily="34" charset="0"/>
              </a:rPr>
              <a:t>MANAGEMENT ON-THE-GROUND</a:t>
            </a:r>
          </a:p>
          <a:p>
            <a:r>
              <a:rPr lang="en-US" sz="2700" dirty="0">
                <a:latin typeface="Myriad Pro" panose="020B0503030403020204" pitchFamily="34" charset="0"/>
              </a:rPr>
              <a:t>No effective protection measures in place</a:t>
            </a:r>
          </a:p>
          <a:p>
            <a:r>
              <a:rPr lang="en-US" sz="2700" dirty="0">
                <a:latin typeface="Myriad Pro" panose="020B0503030403020204" pitchFamily="34" charset="0"/>
              </a:rPr>
              <a:t>Integrated management for early response system, intervention, accountability and fines </a:t>
            </a:r>
            <a:r>
              <a:rPr lang="en-US" sz="2700" b="1" dirty="0">
                <a:latin typeface="Myriad Pro" panose="020B0503030403020204" pitchFamily="34" charset="0"/>
              </a:rPr>
              <a:t>not in place</a:t>
            </a:r>
          </a:p>
          <a:p>
            <a:pPr marL="0" indent="0" algn="ctr">
              <a:buNone/>
            </a:pPr>
            <a:endParaRPr lang="en-US" dirty="0"/>
          </a:p>
          <a:p>
            <a:pPr marL="0" indent="0" algn="ctr">
              <a:buNone/>
            </a:pPr>
            <a:r>
              <a:rPr lang="en-US" sz="2000" dirty="0">
                <a:latin typeface="Myriad Pro" panose="020B0503030403020204" pitchFamily="34" charset="0"/>
              </a:rPr>
              <a:t>Some examples of the result of such lack of integrated management</a:t>
            </a:r>
          </a:p>
          <a:p>
            <a:endParaRPr lang="en-US" dirty="0"/>
          </a:p>
        </p:txBody>
      </p:sp>
      <p:grpSp>
        <p:nvGrpSpPr>
          <p:cNvPr id="4" name="Group 3">
            <a:extLst>
              <a:ext uri="{FF2B5EF4-FFF2-40B4-BE49-F238E27FC236}">
                <a16:creationId xmlns:a16="http://schemas.microsoft.com/office/drawing/2014/main" id="{75312105-A29F-45BD-844E-11117E8F4C61}"/>
              </a:ext>
            </a:extLst>
          </p:cNvPr>
          <p:cNvGrpSpPr/>
          <p:nvPr/>
        </p:nvGrpSpPr>
        <p:grpSpPr>
          <a:xfrm>
            <a:off x="0" y="5875200"/>
            <a:ext cx="9144000" cy="982800"/>
            <a:chOff x="0" y="5875200"/>
            <a:chExt cx="9144000" cy="982800"/>
          </a:xfrm>
        </p:grpSpPr>
        <p:sp>
          <p:nvSpPr>
            <p:cNvPr id="5" name="Rectangle 4">
              <a:extLst>
                <a:ext uri="{FF2B5EF4-FFF2-40B4-BE49-F238E27FC236}">
                  <a16:creationId xmlns:a16="http://schemas.microsoft.com/office/drawing/2014/main" id="{C43B05CB-68AC-4C88-927F-B86D2DABA735}"/>
                </a:ext>
              </a:extLst>
            </p:cNvPr>
            <p:cNvSpPr/>
            <p:nvPr/>
          </p:nvSpPr>
          <p:spPr>
            <a:xfrm>
              <a:off x="0" y="5875200"/>
              <a:ext cx="9144000" cy="982800"/>
            </a:xfrm>
            <a:prstGeom prst="rect">
              <a:avLst/>
            </a:prstGeom>
            <a:solidFill>
              <a:srgbClr val="487628"/>
            </a:solidFill>
            <a:ln w="9525" cap="flat" cmpd="sng" algn="ctr">
              <a:no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FFFFFF"/>
                </a:solidFill>
                <a:effectLst/>
                <a:uLnTx/>
                <a:uFillTx/>
                <a:latin typeface="Myriad Pro" panose="020B0503030403020204" pitchFamily="34" charset="0"/>
                <a:ea typeface="+mn-ea"/>
                <a:cs typeface="+mn-cs"/>
              </a:endParaRPr>
            </a:p>
          </p:txBody>
        </p:sp>
        <p:pic>
          <p:nvPicPr>
            <p:cNvPr id="6" name="Picture 5">
              <a:extLst>
                <a:ext uri="{FF2B5EF4-FFF2-40B4-BE49-F238E27FC236}">
                  <a16:creationId xmlns:a16="http://schemas.microsoft.com/office/drawing/2014/main" id="{2A985BC7-B92F-4C35-A1E2-63BF9D144CBA}"/>
                </a:ext>
              </a:extLst>
            </p:cNvPr>
            <p:cNvPicPr>
              <a:picLocks noChangeAspect="1"/>
            </p:cNvPicPr>
            <p:nvPr/>
          </p:nvPicPr>
          <p:blipFill>
            <a:blip r:embed="rId2"/>
            <a:stretch>
              <a:fillRect/>
            </a:stretch>
          </p:blipFill>
          <p:spPr>
            <a:xfrm>
              <a:off x="6778404" y="6020826"/>
              <a:ext cx="1573434" cy="564159"/>
            </a:xfrm>
            <a:prstGeom prst="rect">
              <a:avLst/>
            </a:prstGeom>
          </p:spPr>
        </p:pic>
        <p:cxnSp>
          <p:nvCxnSpPr>
            <p:cNvPr id="7" name="Straight Connector 6">
              <a:extLst>
                <a:ext uri="{FF2B5EF4-FFF2-40B4-BE49-F238E27FC236}">
                  <a16:creationId xmlns:a16="http://schemas.microsoft.com/office/drawing/2014/main" id="{4703E57F-5EB7-45FE-BD28-A325AFE209A0}"/>
                </a:ext>
              </a:extLst>
            </p:cNvPr>
            <p:cNvCxnSpPr/>
            <p:nvPr/>
          </p:nvCxnSpPr>
          <p:spPr>
            <a:xfrm>
              <a:off x="0" y="5876925"/>
              <a:ext cx="9144000" cy="0"/>
            </a:xfrm>
            <a:prstGeom prst="line">
              <a:avLst/>
            </a:prstGeom>
            <a:noFill/>
            <a:ln w="34925" cap="flat" cmpd="sng" algn="ctr">
              <a:solidFill>
                <a:srgbClr val="BEBE32"/>
              </a:solidFill>
              <a:prstDash val="solid"/>
            </a:ln>
            <a:effectLst/>
          </p:spPr>
        </p:cxnSp>
      </p:grpSp>
    </p:spTree>
    <p:extLst>
      <p:ext uri="{BB962C8B-B14F-4D97-AF65-F5344CB8AC3E}">
        <p14:creationId xmlns:p14="http://schemas.microsoft.com/office/powerpoint/2010/main" val="317121967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804828" y="935106"/>
            <a:ext cx="2943636" cy="4601217"/>
          </a:xfrm>
          <a:prstGeom prst="rect">
            <a:avLst/>
          </a:prstGeom>
        </p:spPr>
      </p:pic>
      <p:sp>
        <p:nvSpPr>
          <p:cNvPr id="3" name="Right Arrow 2"/>
          <p:cNvSpPr/>
          <p:nvPr/>
        </p:nvSpPr>
        <p:spPr>
          <a:xfrm flipH="1">
            <a:off x="5940152" y="4077072"/>
            <a:ext cx="1296144" cy="216024"/>
          </a:xfrm>
          <a:prstGeom prst="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4" name="Flowchart: Connector 3"/>
          <p:cNvSpPr/>
          <p:nvPr/>
        </p:nvSpPr>
        <p:spPr>
          <a:xfrm>
            <a:off x="7236296" y="4005064"/>
            <a:ext cx="288032" cy="288032"/>
          </a:xfrm>
          <a:prstGeom prst="flowChartConnector">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p:cNvSpPr txBox="1"/>
          <p:nvPr/>
        </p:nvSpPr>
        <p:spPr>
          <a:xfrm>
            <a:off x="260212" y="5064461"/>
            <a:ext cx="5544616" cy="400110"/>
          </a:xfrm>
          <a:prstGeom prst="rect">
            <a:avLst/>
          </a:prstGeom>
          <a:noFill/>
        </p:spPr>
        <p:txBody>
          <a:bodyPr wrap="square" rtlCol="0">
            <a:spAutoFit/>
          </a:bodyPr>
          <a:lstStyle/>
          <a:p>
            <a:r>
              <a:rPr lang="en-GB" sz="2000" b="1" dirty="0"/>
              <a:t>Illegal restaurant in South Lara Bay</a:t>
            </a:r>
          </a:p>
        </p:txBody>
      </p:sp>
      <p:sp>
        <p:nvSpPr>
          <p:cNvPr id="14" name="TextBox 13"/>
          <p:cNvSpPr txBox="1"/>
          <p:nvPr/>
        </p:nvSpPr>
        <p:spPr>
          <a:xfrm>
            <a:off x="382195" y="332656"/>
            <a:ext cx="8391209" cy="400110"/>
          </a:xfrm>
          <a:prstGeom prst="rect">
            <a:avLst/>
          </a:prstGeom>
          <a:noFill/>
        </p:spPr>
        <p:txBody>
          <a:bodyPr wrap="square" rtlCol="0">
            <a:spAutoFit/>
          </a:bodyPr>
          <a:lstStyle/>
          <a:p>
            <a:r>
              <a:rPr lang="en-GB" sz="2000" b="1" dirty="0"/>
              <a:t> North and South Lara Beaches - Green Turtle and Loggerhead Nesting Areas</a:t>
            </a:r>
          </a:p>
        </p:txBody>
      </p:sp>
      <p:pic>
        <p:nvPicPr>
          <p:cNvPr id="6" name="Picture 5">
            <a:extLst>
              <a:ext uri="{FF2B5EF4-FFF2-40B4-BE49-F238E27FC236}">
                <a16:creationId xmlns:a16="http://schemas.microsoft.com/office/drawing/2014/main" id="{81D250C9-C41C-4B5C-BC1E-049A7C832595}"/>
              </a:ext>
            </a:extLst>
          </p:cNvPr>
          <p:cNvPicPr>
            <a:picLocks noChangeAspect="1"/>
          </p:cNvPicPr>
          <p:nvPr/>
        </p:nvPicPr>
        <p:blipFill>
          <a:blip r:embed="rId3"/>
          <a:stretch>
            <a:fillRect/>
          </a:stretch>
        </p:blipFill>
        <p:spPr>
          <a:xfrm>
            <a:off x="201081" y="1196752"/>
            <a:ext cx="5724128" cy="3824759"/>
          </a:xfrm>
          <a:prstGeom prst="rect">
            <a:avLst/>
          </a:prstGeom>
        </p:spPr>
      </p:pic>
      <p:grpSp>
        <p:nvGrpSpPr>
          <p:cNvPr id="13" name="Group 12">
            <a:extLst>
              <a:ext uri="{FF2B5EF4-FFF2-40B4-BE49-F238E27FC236}">
                <a16:creationId xmlns:a16="http://schemas.microsoft.com/office/drawing/2014/main" id="{3D47D676-E41F-49B9-BCFD-463548960935}"/>
              </a:ext>
            </a:extLst>
          </p:cNvPr>
          <p:cNvGrpSpPr/>
          <p:nvPr/>
        </p:nvGrpSpPr>
        <p:grpSpPr>
          <a:xfrm>
            <a:off x="0" y="5875200"/>
            <a:ext cx="9144000" cy="982800"/>
            <a:chOff x="0" y="5875200"/>
            <a:chExt cx="9144000" cy="982800"/>
          </a:xfrm>
        </p:grpSpPr>
        <p:sp>
          <p:nvSpPr>
            <p:cNvPr id="15" name="Rectangle 14">
              <a:extLst>
                <a:ext uri="{FF2B5EF4-FFF2-40B4-BE49-F238E27FC236}">
                  <a16:creationId xmlns:a16="http://schemas.microsoft.com/office/drawing/2014/main" id="{3A3104C1-86CC-4B9D-AD92-B11D1BB353A8}"/>
                </a:ext>
              </a:extLst>
            </p:cNvPr>
            <p:cNvSpPr/>
            <p:nvPr/>
          </p:nvSpPr>
          <p:spPr>
            <a:xfrm>
              <a:off x="0" y="5875200"/>
              <a:ext cx="9144000" cy="982800"/>
            </a:xfrm>
            <a:prstGeom prst="rect">
              <a:avLst/>
            </a:prstGeom>
            <a:solidFill>
              <a:srgbClr val="487628"/>
            </a:solidFill>
            <a:ln w="9525" cap="flat" cmpd="sng" algn="ctr">
              <a:no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FFFFFF"/>
                </a:solidFill>
                <a:effectLst/>
                <a:uLnTx/>
                <a:uFillTx/>
                <a:latin typeface="Myriad Pro" panose="020B0503030403020204" pitchFamily="34" charset="0"/>
                <a:ea typeface="+mn-ea"/>
                <a:cs typeface="+mn-cs"/>
              </a:endParaRPr>
            </a:p>
          </p:txBody>
        </p:sp>
        <p:pic>
          <p:nvPicPr>
            <p:cNvPr id="16" name="Picture 15">
              <a:extLst>
                <a:ext uri="{FF2B5EF4-FFF2-40B4-BE49-F238E27FC236}">
                  <a16:creationId xmlns:a16="http://schemas.microsoft.com/office/drawing/2014/main" id="{7F2E2073-0B2A-4932-8C7A-942A57128F70}"/>
                </a:ext>
              </a:extLst>
            </p:cNvPr>
            <p:cNvPicPr>
              <a:picLocks noChangeAspect="1"/>
            </p:cNvPicPr>
            <p:nvPr/>
          </p:nvPicPr>
          <p:blipFill>
            <a:blip r:embed="rId4"/>
            <a:stretch>
              <a:fillRect/>
            </a:stretch>
          </p:blipFill>
          <p:spPr>
            <a:xfrm>
              <a:off x="6778404" y="6020826"/>
              <a:ext cx="1573434" cy="564159"/>
            </a:xfrm>
            <a:prstGeom prst="rect">
              <a:avLst/>
            </a:prstGeom>
          </p:spPr>
        </p:pic>
        <p:cxnSp>
          <p:nvCxnSpPr>
            <p:cNvPr id="17" name="Straight Connector 16">
              <a:extLst>
                <a:ext uri="{FF2B5EF4-FFF2-40B4-BE49-F238E27FC236}">
                  <a16:creationId xmlns:a16="http://schemas.microsoft.com/office/drawing/2014/main" id="{53A06735-EE57-49C6-A8B6-B8AB988E860B}"/>
                </a:ext>
              </a:extLst>
            </p:cNvPr>
            <p:cNvCxnSpPr/>
            <p:nvPr/>
          </p:nvCxnSpPr>
          <p:spPr>
            <a:xfrm>
              <a:off x="0" y="5876925"/>
              <a:ext cx="9144000" cy="0"/>
            </a:xfrm>
            <a:prstGeom prst="line">
              <a:avLst/>
            </a:prstGeom>
            <a:noFill/>
            <a:ln w="34925" cap="flat" cmpd="sng" algn="ctr">
              <a:solidFill>
                <a:srgbClr val="BEBE32"/>
              </a:solidFill>
              <a:prstDash val="solid"/>
            </a:ln>
            <a:effectLst/>
          </p:spPr>
        </p:cxnSp>
      </p:grpSp>
    </p:spTree>
    <p:extLst>
      <p:ext uri="{BB962C8B-B14F-4D97-AF65-F5344CB8AC3E}">
        <p14:creationId xmlns:p14="http://schemas.microsoft.com/office/powerpoint/2010/main" val="53808323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Custom 5">
      <a:dk1>
        <a:srgbClr val="000000"/>
      </a:dk1>
      <a:lt1>
        <a:srgbClr val="FFFFFF"/>
      </a:lt1>
      <a:dk2>
        <a:srgbClr val="575757"/>
      </a:dk2>
      <a:lt2>
        <a:srgbClr val="EEECE1"/>
      </a:lt2>
      <a:accent1>
        <a:srgbClr val="487628"/>
      </a:accent1>
      <a:accent2>
        <a:srgbClr val="BEBE32"/>
      </a:accent2>
      <a:accent3>
        <a:srgbClr val="00A7AD"/>
      </a:accent3>
      <a:accent4>
        <a:srgbClr val="929000"/>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1106</TotalTime>
  <Words>1451</Words>
  <Application>Microsoft Office PowerPoint</Application>
  <PresentationFormat>On-screen Show (4:3)</PresentationFormat>
  <Paragraphs>143</Paragraphs>
  <Slides>40</Slides>
  <Notes>0</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40</vt:i4>
      </vt:variant>
    </vt:vector>
  </HeadingPairs>
  <TitlesOfParts>
    <vt:vector size="45" baseType="lpstr">
      <vt:lpstr>Arial</vt:lpstr>
      <vt:lpstr>Calibri</vt:lpstr>
      <vt:lpstr>Myriad Pro</vt:lpstr>
      <vt:lpstr>Office Theme</vt:lpstr>
      <vt:lpstr>1_Office Theme</vt:lpstr>
      <vt:lpstr>PowerPoint Presentation</vt:lpstr>
      <vt:lpstr>Akamas Peninsula and Polis-Gialia  Natura 2000 sites</vt:lpstr>
      <vt:lpstr>Akamas Peninsula Natura 2000 site</vt:lpstr>
      <vt:lpstr>PowerPoint Presentation</vt:lpstr>
      <vt:lpstr>PowerPoint Presentation</vt:lpstr>
      <vt:lpstr>PowerPoint Presentation</vt:lpstr>
      <vt:lpstr>Akamas Natura 2000 site What are the main issues?</vt:lpstr>
      <vt:lpstr>Akamas Natura 2000 site What are the main issues?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Akamas Natura 2000 site What do we want to see?</vt:lpstr>
      <vt:lpstr>Polis-Gialia Natura 2000 site</vt:lpstr>
      <vt:lpstr>Polis-Gialia Natura 2000 site An imminent threat to a major nesting site for Loggerhead Turtles</vt:lpstr>
      <vt:lpstr>Polis-Gialia Natura 2000 site What is its importance?</vt:lpstr>
      <vt:lpstr>The Limni Bay Resort</vt:lpstr>
      <vt:lpstr>Limni Bay Resort </vt:lpstr>
      <vt:lpstr>Limni Bay Resort What are the issues?</vt:lpstr>
      <vt:lpstr>Limni Bay Resort What are the issues?</vt:lpstr>
      <vt:lpstr>Why a 475-meter No-building Zone?</vt:lpstr>
      <vt:lpstr>Area that needs to remain free of buildings  (41 villas, a club house and a two-storey hotel)</vt:lpstr>
      <vt:lpstr>Limni Bay Resort –  What do we want to see?</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Christoforos Panagiotou</dc:creator>
  <cp:lastModifiedBy>Kyriaki Michael</cp:lastModifiedBy>
  <cp:revision>23</cp:revision>
  <dcterms:created xsi:type="dcterms:W3CDTF">2019-11-22T15:02:03Z</dcterms:created>
  <dcterms:modified xsi:type="dcterms:W3CDTF">2019-12-04T06:24:04Z</dcterms:modified>
</cp:coreProperties>
</file>