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43"/>
  </p:handoutMasterIdLst>
  <p:sldIdLst>
    <p:sldId id="265" r:id="rId3"/>
    <p:sldId id="310" r:id="rId4"/>
    <p:sldId id="324" r:id="rId5"/>
    <p:sldId id="328" r:id="rId6"/>
    <p:sldId id="349" r:id="rId7"/>
    <p:sldId id="351" r:id="rId8"/>
    <p:sldId id="315" r:id="rId9"/>
    <p:sldId id="317" r:id="rId10"/>
    <p:sldId id="321" r:id="rId11"/>
    <p:sldId id="329" r:id="rId12"/>
    <p:sldId id="335" r:id="rId13"/>
    <p:sldId id="332" r:id="rId14"/>
    <p:sldId id="352" r:id="rId15"/>
    <p:sldId id="353" r:id="rId16"/>
    <p:sldId id="350" r:id="rId17"/>
    <p:sldId id="348" r:id="rId18"/>
    <p:sldId id="354" r:id="rId19"/>
    <p:sldId id="355" r:id="rId20"/>
    <p:sldId id="359" r:id="rId21"/>
    <p:sldId id="356" r:id="rId22"/>
    <p:sldId id="360" r:id="rId23"/>
    <p:sldId id="333" r:id="rId24"/>
    <p:sldId id="357" r:id="rId25"/>
    <p:sldId id="338" r:id="rId26"/>
    <p:sldId id="340" r:id="rId27"/>
    <p:sldId id="362" r:id="rId28"/>
    <p:sldId id="318" r:id="rId29"/>
    <p:sldId id="314" r:id="rId30"/>
    <p:sldId id="337" r:id="rId31"/>
    <p:sldId id="305" r:id="rId32"/>
    <p:sldId id="301" r:id="rId33"/>
    <p:sldId id="345" r:id="rId34"/>
    <p:sldId id="346" r:id="rId35"/>
    <p:sldId id="307" r:id="rId36"/>
    <p:sldId id="326" r:id="rId37"/>
    <p:sldId id="306" r:id="rId38"/>
    <p:sldId id="327" r:id="rId39"/>
    <p:sldId id="358" r:id="rId40"/>
    <p:sldId id="323" r:id="rId41"/>
    <p:sldId id="361" r:id="rId42"/>
  </p:sldIdLst>
  <p:sldSz cx="9144000" cy="6858000" type="screen4x3"/>
  <p:notesSz cx="7010400" cy="9296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66" d="100"/>
          <a:sy n="66" d="100"/>
        </p:scale>
        <p:origin x="130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39" cy="464820"/>
          </a:xfrm>
          <a:prstGeom prst="rect">
            <a:avLst/>
          </a:prstGeom>
        </p:spPr>
        <p:txBody>
          <a:bodyPr vert="horz" lIns="91870" tIns="45935" rIns="91870" bIns="45935" rtlCol="0"/>
          <a:lstStyle>
            <a:lvl1pPr algn="l">
              <a:defRPr sz="1200"/>
            </a:lvl1pPr>
          </a:lstStyle>
          <a:p>
            <a:endParaRPr lang="el-GR"/>
          </a:p>
        </p:txBody>
      </p:sp>
      <p:sp>
        <p:nvSpPr>
          <p:cNvPr id="3" name="Date Placeholder 2"/>
          <p:cNvSpPr>
            <a:spLocks noGrp="1"/>
          </p:cNvSpPr>
          <p:nvPr>
            <p:ph type="dt" sz="quarter" idx="1"/>
          </p:nvPr>
        </p:nvSpPr>
        <p:spPr>
          <a:xfrm>
            <a:off x="3970939" y="1"/>
            <a:ext cx="3037839" cy="464820"/>
          </a:xfrm>
          <a:prstGeom prst="rect">
            <a:avLst/>
          </a:prstGeom>
        </p:spPr>
        <p:txBody>
          <a:bodyPr vert="horz" lIns="91870" tIns="45935" rIns="91870" bIns="45935" rtlCol="0"/>
          <a:lstStyle>
            <a:lvl1pPr algn="r">
              <a:defRPr sz="1200"/>
            </a:lvl1pPr>
          </a:lstStyle>
          <a:p>
            <a:fld id="{95019D06-721A-4F9C-B41E-4FBCC0FB5719}" type="datetimeFigureOut">
              <a:rPr lang="el-GR" smtClean="0"/>
              <a:pPr/>
              <a:t>3/12/2019</a:t>
            </a:fld>
            <a:endParaRPr lang="el-GR"/>
          </a:p>
        </p:txBody>
      </p:sp>
      <p:sp>
        <p:nvSpPr>
          <p:cNvPr id="4" name="Footer Placeholder 3"/>
          <p:cNvSpPr>
            <a:spLocks noGrp="1"/>
          </p:cNvSpPr>
          <p:nvPr>
            <p:ph type="ftr" sz="quarter" idx="2"/>
          </p:nvPr>
        </p:nvSpPr>
        <p:spPr>
          <a:xfrm>
            <a:off x="1" y="8829968"/>
            <a:ext cx="3037839" cy="464820"/>
          </a:xfrm>
          <a:prstGeom prst="rect">
            <a:avLst/>
          </a:prstGeom>
        </p:spPr>
        <p:txBody>
          <a:bodyPr vert="horz" lIns="91870" tIns="45935" rIns="91870" bIns="45935" rtlCol="0" anchor="b"/>
          <a:lstStyle>
            <a:lvl1pPr algn="l">
              <a:defRPr sz="1200"/>
            </a:lvl1pPr>
          </a:lstStyle>
          <a:p>
            <a:endParaRPr lang="el-GR"/>
          </a:p>
        </p:txBody>
      </p:sp>
      <p:sp>
        <p:nvSpPr>
          <p:cNvPr id="5" name="Slide Number Placeholder 4"/>
          <p:cNvSpPr>
            <a:spLocks noGrp="1"/>
          </p:cNvSpPr>
          <p:nvPr>
            <p:ph type="sldNum" sz="quarter" idx="3"/>
          </p:nvPr>
        </p:nvSpPr>
        <p:spPr>
          <a:xfrm>
            <a:off x="3970939" y="8829968"/>
            <a:ext cx="3037839" cy="464820"/>
          </a:xfrm>
          <a:prstGeom prst="rect">
            <a:avLst/>
          </a:prstGeom>
        </p:spPr>
        <p:txBody>
          <a:bodyPr vert="horz" lIns="91870" tIns="45935" rIns="91870" bIns="45935" rtlCol="0" anchor="b"/>
          <a:lstStyle>
            <a:lvl1pPr algn="r">
              <a:defRPr sz="1200"/>
            </a:lvl1pPr>
          </a:lstStyle>
          <a:p>
            <a:fld id="{B99E840A-E2A0-4653-8649-8DEAF68B41BC}" type="slidenum">
              <a:rPr lang="el-GR" smtClean="0"/>
              <a:pPr/>
              <a:t>‹#›</a:t>
            </a:fld>
            <a:endParaRPr lang="el-GR"/>
          </a:p>
        </p:txBody>
      </p:sp>
    </p:spTree>
    <p:extLst>
      <p:ext uri="{BB962C8B-B14F-4D97-AF65-F5344CB8AC3E}">
        <p14:creationId xmlns:p14="http://schemas.microsoft.com/office/powerpoint/2010/main" val="205971489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3/12/2019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3/12/2019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3/12/2019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49A96-A67D-F346-92F4-D685E4EE598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531733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49A96-A67D-F346-92F4-D685E4EE598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253572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49A96-A67D-F346-92F4-D685E4EE598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2962375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49A96-A67D-F346-92F4-D685E4EE598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354447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49A96-A67D-F346-92F4-D685E4EE5989}"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3877452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49A96-A67D-F346-92F4-D685E4EE5989}"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1458184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49A96-A67D-F346-92F4-D685E4EE5989}"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3601890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49A96-A67D-F346-92F4-D685E4EE598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2649111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3/12/2019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49A96-A67D-F346-92F4-D685E4EE5989}"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3152206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49A96-A67D-F346-92F4-D685E4EE598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1531578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49A96-A67D-F346-92F4-D685E4EE5989}"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t>‹#›</a:t>
            </a:fld>
            <a:endParaRPr lang="en-US"/>
          </a:p>
        </p:txBody>
      </p:sp>
    </p:spTree>
    <p:extLst>
      <p:ext uri="{BB962C8B-B14F-4D97-AF65-F5344CB8AC3E}">
        <p14:creationId xmlns:p14="http://schemas.microsoft.com/office/powerpoint/2010/main" val="39595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F7DC8-7CB6-426E-A881-5533F20B0470}" type="datetimeFigureOut">
              <a:rPr lang="el-GR" smtClean="0"/>
              <a:pPr/>
              <a:t>3/12/2019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4C4F7DC8-7CB6-426E-A881-5533F20B0470}" type="datetimeFigureOut">
              <a:rPr lang="el-GR" smtClean="0"/>
              <a:pPr/>
              <a:t>3/12/2019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4C4F7DC8-7CB6-426E-A881-5533F20B0470}" type="datetimeFigureOut">
              <a:rPr lang="el-GR" smtClean="0"/>
              <a:pPr/>
              <a:t>3/12/2019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4C4F7DC8-7CB6-426E-A881-5533F20B0470}" type="datetimeFigureOut">
              <a:rPr lang="el-GR" smtClean="0"/>
              <a:pPr/>
              <a:t>3/12/2019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F7DC8-7CB6-426E-A881-5533F20B0470}" type="datetimeFigureOut">
              <a:rPr lang="el-GR" smtClean="0"/>
              <a:pPr/>
              <a:t>3/12/2019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F7DC8-7CB6-426E-A881-5533F20B0470}" type="datetimeFigureOut">
              <a:rPr lang="el-GR" smtClean="0"/>
              <a:pPr/>
              <a:t>3/12/2019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F7DC8-7CB6-426E-A881-5533F20B0470}" type="datetimeFigureOut">
              <a:rPr lang="el-GR" smtClean="0"/>
              <a:pPr/>
              <a:t>3/12/2019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F7DC8-7CB6-426E-A881-5533F20B0470}" type="datetimeFigureOut">
              <a:rPr lang="el-GR" smtClean="0"/>
              <a:pPr/>
              <a:t>3/12/2019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BD9A0-FFD1-44FE-9613-3D94AD70DD3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Myriad Pro" panose="020B0503030403020204" pitchFamily="34" charset="0"/>
              </a:defRPr>
            </a:lvl1pPr>
          </a:lstStyle>
          <a:p>
            <a:fld id="{99949A96-A67D-F346-92F4-D685E4EE5989}" type="datetimeFigureOut">
              <a:rPr lang="en-US" smtClean="0"/>
              <a:pPr/>
              <a:t>12/3/2019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Myriad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Myriad Pro" panose="020B0503030403020204" pitchFamily="34" charset="0"/>
              </a:defRPr>
            </a:lvl1pPr>
          </a:lstStyle>
          <a:p>
            <a:fld id="{01C0A1F3-7F69-B741-8F14-40F8C8029E0C}" type="slidenum">
              <a:rPr lang="en-US" smtClean="0"/>
              <a:pPr/>
              <a:t>‹#›</a:t>
            </a:fld>
            <a:endParaRPr lang="en-US" dirty="0"/>
          </a:p>
        </p:txBody>
      </p:sp>
    </p:spTree>
    <p:extLst>
      <p:ext uri="{BB962C8B-B14F-4D97-AF65-F5344CB8AC3E}">
        <p14:creationId xmlns:p14="http://schemas.microsoft.com/office/powerpoint/2010/main" val="3242560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b="0" i="0" kern="1200">
          <a:solidFill>
            <a:schemeClr val="tx1"/>
          </a:solidFill>
          <a:latin typeface="Myriad Pro" panose="020B05030304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yriad Pro" panose="020B05030304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Myriad Pro" panose="020B05030304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Myriad Pro" panose="020B05030304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Myriad Pro" panose="020B05030304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FB2F56-8B4E-8847-925C-CA47C370DF79}"/>
              </a:ext>
            </a:extLst>
          </p:cNvPr>
          <p:cNvPicPr>
            <a:picLocks noChangeAspect="1"/>
          </p:cNvPicPr>
          <p:nvPr/>
        </p:nvPicPr>
        <p:blipFill rotWithShape="1">
          <a:blip r:embed="rId2"/>
          <a:srcRect l="831" t="-1" b="4022"/>
          <a:stretch/>
        </p:blipFill>
        <p:spPr>
          <a:xfrm>
            <a:off x="0" y="0"/>
            <a:ext cx="9145588" cy="5875200"/>
          </a:xfrm>
          <a:prstGeom prst="rect">
            <a:avLst/>
          </a:prstGeom>
        </p:spPr>
      </p:pic>
      <p:sp>
        <p:nvSpPr>
          <p:cNvPr id="8" name="TextBox 7"/>
          <p:cNvSpPr txBox="1"/>
          <p:nvPr/>
        </p:nvSpPr>
        <p:spPr>
          <a:xfrm>
            <a:off x="323528" y="241601"/>
            <a:ext cx="8136904" cy="3877985"/>
          </a:xfrm>
          <a:prstGeom prst="rect">
            <a:avLst/>
          </a:prstGeom>
          <a:noFill/>
        </p:spPr>
        <p:txBody>
          <a:bodyPr wrap="square" lIns="0" tIns="0" rIns="0" bIns="0" rtlCol="0">
            <a:spAutoFit/>
          </a:bodyPr>
          <a:lstStyle/>
          <a:p>
            <a:pPr lvl="0" defTabSz="457200"/>
            <a:r>
              <a:rPr lang="en-US" sz="3600" b="1" dirty="0">
                <a:solidFill>
                  <a:schemeClr val="bg1"/>
                </a:solidFill>
                <a:latin typeface="Myriad Pro" panose="020B0503030403020204" pitchFamily="34" charset="0"/>
                <a:cs typeface="Times"/>
              </a:rPr>
              <a:t>Conservation of the </a:t>
            </a:r>
            <a:r>
              <a:rPr lang="en-US" sz="3600" b="1" dirty="0" err="1">
                <a:solidFill>
                  <a:schemeClr val="bg1"/>
                </a:solidFill>
                <a:latin typeface="Myriad Pro" panose="020B0503030403020204" pitchFamily="34" charset="0"/>
                <a:cs typeface="Times"/>
              </a:rPr>
              <a:t>Akamas</a:t>
            </a:r>
            <a:r>
              <a:rPr lang="en-US" sz="3600" b="1" dirty="0">
                <a:solidFill>
                  <a:schemeClr val="bg1"/>
                </a:solidFill>
                <a:latin typeface="Myriad Pro" panose="020B0503030403020204" pitchFamily="34" charset="0"/>
                <a:cs typeface="Times"/>
              </a:rPr>
              <a:t> Peninsula </a:t>
            </a:r>
            <a:br>
              <a:rPr lang="en-US" sz="3600" b="1" dirty="0">
                <a:solidFill>
                  <a:schemeClr val="bg1"/>
                </a:solidFill>
                <a:latin typeface="Myriad Pro" panose="020B0503030403020204" pitchFamily="34" charset="0"/>
                <a:cs typeface="Times"/>
              </a:rPr>
            </a:br>
            <a:r>
              <a:rPr lang="en-US" sz="3600" b="1" dirty="0">
                <a:solidFill>
                  <a:schemeClr val="bg1"/>
                </a:solidFill>
                <a:latin typeface="Myriad Pro" panose="020B0503030403020204" pitchFamily="34" charset="0"/>
                <a:cs typeface="Times"/>
              </a:rPr>
              <a:t>and </a:t>
            </a:r>
            <a:r>
              <a:rPr lang="en-US" sz="3600" b="1" dirty="0" err="1">
                <a:solidFill>
                  <a:schemeClr val="bg1"/>
                </a:solidFill>
                <a:latin typeface="Myriad Pro" panose="020B0503030403020204" pitchFamily="34" charset="0"/>
                <a:cs typeface="Times"/>
              </a:rPr>
              <a:t>Chrysochous</a:t>
            </a:r>
            <a:r>
              <a:rPr lang="en-US" sz="3600" b="1" dirty="0">
                <a:solidFill>
                  <a:schemeClr val="bg1"/>
                </a:solidFill>
                <a:latin typeface="Myriad Pro" panose="020B0503030403020204" pitchFamily="34" charset="0"/>
                <a:cs typeface="Times"/>
              </a:rPr>
              <a:t> Bay in </a:t>
            </a:r>
            <a:endParaRPr lang="el-GR" sz="3600" b="1" dirty="0">
              <a:solidFill>
                <a:schemeClr val="bg1"/>
              </a:solidFill>
              <a:latin typeface="Myriad Pro" panose="020B0503030403020204" pitchFamily="34" charset="0"/>
              <a:cs typeface="Times"/>
            </a:endParaRPr>
          </a:p>
          <a:p>
            <a:pPr lvl="0" defTabSz="457200"/>
            <a:r>
              <a:rPr lang="en-US" sz="3600" b="1" dirty="0">
                <a:solidFill>
                  <a:schemeClr val="bg1"/>
                </a:solidFill>
                <a:latin typeface="Myriad Pro" panose="020B0503030403020204" pitchFamily="34" charset="0"/>
                <a:cs typeface="Times"/>
              </a:rPr>
              <a:t>Western Cyprus:  </a:t>
            </a:r>
            <a:endParaRPr lang="el-GR" sz="3600" b="1" dirty="0">
              <a:solidFill>
                <a:schemeClr val="bg1"/>
              </a:solidFill>
              <a:latin typeface="Myriad Pro" panose="020B0503030403020204" pitchFamily="34" charset="0"/>
              <a:cs typeface="Times"/>
            </a:endParaRPr>
          </a:p>
          <a:p>
            <a:pPr lvl="0" defTabSz="457200"/>
            <a:br>
              <a:rPr lang="en-US" sz="3600" b="1" dirty="0">
                <a:solidFill>
                  <a:schemeClr val="bg1"/>
                </a:solidFill>
                <a:latin typeface="Myriad Pro" panose="020B0503030403020204" pitchFamily="34" charset="0"/>
                <a:cs typeface="Times"/>
              </a:rPr>
            </a:br>
            <a:r>
              <a:rPr lang="el-GR" sz="3600" b="1" dirty="0">
                <a:solidFill>
                  <a:schemeClr val="bg1"/>
                </a:solidFill>
                <a:latin typeface="Myriad Pro" panose="020B0503030403020204" pitchFamily="34" charset="0"/>
                <a:cs typeface="Times"/>
              </a:rPr>
              <a:t>Τ</a:t>
            </a:r>
            <a:r>
              <a:rPr lang="en-US" sz="3600" b="1" dirty="0" err="1">
                <a:solidFill>
                  <a:schemeClr val="bg1"/>
                </a:solidFill>
                <a:latin typeface="Myriad Pro" panose="020B0503030403020204" pitchFamily="34" charset="0"/>
                <a:cs typeface="Times"/>
              </a:rPr>
              <a:t>hreats</a:t>
            </a:r>
            <a:r>
              <a:rPr lang="en-US" sz="3600" b="1" dirty="0">
                <a:solidFill>
                  <a:schemeClr val="bg1"/>
                </a:solidFill>
                <a:latin typeface="Myriad Pro" panose="020B0503030403020204" pitchFamily="34" charset="0"/>
                <a:cs typeface="Times"/>
              </a:rPr>
              <a:t> posed to wildlife </a:t>
            </a:r>
            <a:endParaRPr lang="el-GR" sz="3600" b="1" dirty="0">
              <a:solidFill>
                <a:schemeClr val="bg1"/>
              </a:solidFill>
              <a:latin typeface="Myriad Pro" panose="020B0503030403020204" pitchFamily="34" charset="0"/>
              <a:cs typeface="Times"/>
            </a:endParaRPr>
          </a:p>
          <a:p>
            <a:pPr lvl="0" defTabSz="457200"/>
            <a:r>
              <a:rPr lang="en-US" sz="3600" b="1" dirty="0">
                <a:solidFill>
                  <a:schemeClr val="bg1"/>
                </a:solidFill>
                <a:latin typeface="Myriad Pro" panose="020B0503030403020204" pitchFamily="34" charset="0"/>
                <a:cs typeface="Times"/>
              </a:rPr>
              <a:t>by development near or </a:t>
            </a:r>
            <a:endParaRPr lang="el-GR" sz="3600" b="1" dirty="0">
              <a:solidFill>
                <a:schemeClr val="bg1"/>
              </a:solidFill>
              <a:latin typeface="Myriad Pro" panose="020B0503030403020204" pitchFamily="34" charset="0"/>
              <a:cs typeface="Times"/>
            </a:endParaRPr>
          </a:p>
          <a:p>
            <a:pPr lvl="0" defTabSz="457200"/>
            <a:r>
              <a:rPr lang="en-US" sz="3600" b="1" dirty="0">
                <a:solidFill>
                  <a:schemeClr val="bg1"/>
                </a:solidFill>
                <a:latin typeface="Myriad Pro" panose="020B0503030403020204" pitchFamily="34" charset="0"/>
                <a:cs typeface="Times"/>
              </a:rPr>
              <a:t>within these areas</a:t>
            </a:r>
            <a:endParaRPr kumimoji="0" lang="en-US" sz="3600" b="1" i="0" u="none" strike="noStrike" kern="1200" cap="none" spc="0" normalizeH="0" baseline="0" noProof="0" dirty="0">
              <a:ln>
                <a:noFill/>
              </a:ln>
              <a:solidFill>
                <a:schemeClr val="bg1"/>
              </a:solidFill>
              <a:effectLst/>
              <a:uLnTx/>
              <a:uFillTx/>
              <a:latin typeface="Myriad Pro" panose="020B0503030403020204" pitchFamily="34" charset="0"/>
              <a:cs typeface="Times"/>
            </a:endParaRPr>
          </a:p>
        </p:txBody>
      </p:sp>
      <p:grpSp>
        <p:nvGrpSpPr>
          <p:cNvPr id="13" name="Group 12">
            <a:extLst>
              <a:ext uri="{FF2B5EF4-FFF2-40B4-BE49-F238E27FC236}">
                <a16:creationId xmlns:a16="http://schemas.microsoft.com/office/drawing/2014/main" id="{4DD3D2C6-EDBD-F44D-9FAF-EABA7D23C84B}"/>
              </a:ext>
            </a:extLst>
          </p:cNvPr>
          <p:cNvGrpSpPr/>
          <p:nvPr/>
        </p:nvGrpSpPr>
        <p:grpSpPr>
          <a:xfrm>
            <a:off x="0" y="5875200"/>
            <a:ext cx="9144000" cy="982800"/>
            <a:chOff x="0" y="5875200"/>
            <a:chExt cx="9144000" cy="982800"/>
          </a:xfrm>
        </p:grpSpPr>
        <p:sp>
          <p:nvSpPr>
            <p:cNvPr id="14" name="Rectangle 13">
              <a:extLst>
                <a:ext uri="{FF2B5EF4-FFF2-40B4-BE49-F238E27FC236}">
                  <a16:creationId xmlns:a16="http://schemas.microsoft.com/office/drawing/2014/main" id="{E354BC1E-51E0-4243-A224-1942526BC13C}"/>
                </a:ext>
              </a:extLst>
            </p:cNvPr>
            <p:cNvSpPr/>
            <p:nvPr/>
          </p:nvSpPr>
          <p:spPr>
            <a:xfrm>
              <a:off x="0" y="5875200"/>
              <a:ext cx="9144000" cy="982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58C59F8B-862B-4246-8FD6-C660D8BD042C}"/>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6BDC78F0-B477-C44E-AC2C-FD689FE3C8FC}"/>
                </a:ext>
              </a:extLst>
            </p:cNvPr>
            <p:cNvCxnSpPr/>
            <p:nvPr/>
          </p:nvCxnSpPr>
          <p:spPr>
            <a:xfrm>
              <a:off x="0" y="5876925"/>
              <a:ext cx="9144000" cy="0"/>
            </a:xfrm>
            <a:prstGeom prst="line">
              <a:avLst/>
            </a:prstGeom>
            <a:ln w="34925">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53834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6012160" y="4077072"/>
            <a:ext cx="1224136"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9796" y="4735529"/>
            <a:ext cx="5575032" cy="400110"/>
          </a:xfrm>
          <a:prstGeom prst="rect">
            <a:avLst/>
          </a:prstGeom>
          <a:noFill/>
        </p:spPr>
        <p:txBody>
          <a:bodyPr wrap="square" rtlCol="0">
            <a:spAutoFit/>
          </a:bodyPr>
          <a:lstStyle/>
          <a:p>
            <a:r>
              <a:rPr lang="en-GB" sz="2000" b="1" dirty="0"/>
              <a:t>Illegal beach bar in South Lara Bay</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5" name="Picture 4">
            <a:extLst>
              <a:ext uri="{FF2B5EF4-FFF2-40B4-BE49-F238E27FC236}">
                <a16:creationId xmlns:a16="http://schemas.microsoft.com/office/drawing/2014/main" id="{66E487AC-9781-4EF1-9771-7FE271E1AEE9}"/>
              </a:ext>
            </a:extLst>
          </p:cNvPr>
          <p:cNvPicPr>
            <a:picLocks noChangeAspect="1"/>
          </p:cNvPicPr>
          <p:nvPr/>
        </p:nvPicPr>
        <p:blipFill>
          <a:blip r:embed="rId3"/>
          <a:stretch>
            <a:fillRect/>
          </a:stretch>
        </p:blipFill>
        <p:spPr>
          <a:xfrm>
            <a:off x="395536" y="1052736"/>
            <a:ext cx="5208841" cy="3480453"/>
          </a:xfrm>
          <a:prstGeom prst="rect">
            <a:avLst/>
          </a:prstGeom>
        </p:spPr>
      </p:pic>
      <p:grpSp>
        <p:nvGrpSpPr>
          <p:cNvPr id="8" name="Group 7">
            <a:extLst>
              <a:ext uri="{FF2B5EF4-FFF2-40B4-BE49-F238E27FC236}">
                <a16:creationId xmlns:a16="http://schemas.microsoft.com/office/drawing/2014/main" id="{239E455D-42D2-4364-91FA-AC99E05B64B7}"/>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2F49B55B-458B-45E2-A2C9-9083D068A48A}"/>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1F4BA8B0-F9F0-4C3C-96F1-1F0D63941951}"/>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2" name="Straight Connector 11">
              <a:extLst>
                <a:ext uri="{FF2B5EF4-FFF2-40B4-BE49-F238E27FC236}">
                  <a16:creationId xmlns:a16="http://schemas.microsoft.com/office/drawing/2014/main" id="{D1BB477B-D9C8-4AB3-B48B-3083F75FB020}"/>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454290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543601" y="4509120"/>
            <a:ext cx="1764703"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308304" y="4509120"/>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9796" y="5474255"/>
            <a:ext cx="7078508" cy="400110"/>
          </a:xfrm>
          <a:prstGeom prst="rect">
            <a:avLst/>
          </a:prstGeom>
          <a:noFill/>
        </p:spPr>
        <p:txBody>
          <a:bodyPr wrap="square" rtlCol="0">
            <a:spAutoFit/>
          </a:bodyPr>
          <a:lstStyle/>
          <a:p>
            <a:r>
              <a:rPr lang="en-GB" sz="2000" b="1" dirty="0"/>
              <a:t>Illegal restaurant and snack bar in </a:t>
            </a:r>
            <a:r>
              <a:rPr lang="en-GB" sz="2000" b="1" dirty="0" err="1"/>
              <a:t>Aspros</a:t>
            </a:r>
            <a:r>
              <a:rPr lang="en-GB" sz="2000" b="1" dirty="0"/>
              <a:t> River Estuary</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a:t>
            </a:r>
            <a:r>
              <a:rPr lang="en-GB" sz="2000" b="1" dirty="0" err="1"/>
              <a:t>Aspros</a:t>
            </a:r>
            <a:r>
              <a:rPr lang="en-GB" sz="2000" b="1" dirty="0"/>
              <a:t> River Estuary - Green Turtle and Loggerhead Nesting Areas</a:t>
            </a:r>
          </a:p>
        </p:txBody>
      </p:sp>
      <p:pic>
        <p:nvPicPr>
          <p:cNvPr id="5" name="Picture 4">
            <a:extLst>
              <a:ext uri="{FF2B5EF4-FFF2-40B4-BE49-F238E27FC236}">
                <a16:creationId xmlns:a16="http://schemas.microsoft.com/office/drawing/2014/main" id="{6AF1A89E-19E7-48D8-B61A-55D589D05026}"/>
              </a:ext>
            </a:extLst>
          </p:cNvPr>
          <p:cNvPicPr>
            <a:picLocks noChangeAspect="1"/>
          </p:cNvPicPr>
          <p:nvPr/>
        </p:nvPicPr>
        <p:blipFill>
          <a:blip r:embed="rId3"/>
          <a:stretch>
            <a:fillRect/>
          </a:stretch>
        </p:blipFill>
        <p:spPr>
          <a:xfrm>
            <a:off x="1259632" y="3235714"/>
            <a:ext cx="4104456" cy="2211350"/>
          </a:xfrm>
          <a:prstGeom prst="rect">
            <a:avLst/>
          </a:prstGeom>
        </p:spPr>
      </p:pic>
      <p:pic>
        <p:nvPicPr>
          <p:cNvPr id="6" name="Picture 5">
            <a:extLst>
              <a:ext uri="{FF2B5EF4-FFF2-40B4-BE49-F238E27FC236}">
                <a16:creationId xmlns:a16="http://schemas.microsoft.com/office/drawing/2014/main" id="{07767C11-BB16-49B9-8067-E705577F9472}"/>
              </a:ext>
            </a:extLst>
          </p:cNvPr>
          <p:cNvPicPr>
            <a:picLocks noChangeAspect="1"/>
          </p:cNvPicPr>
          <p:nvPr/>
        </p:nvPicPr>
        <p:blipFill>
          <a:blip r:embed="rId4"/>
          <a:stretch>
            <a:fillRect/>
          </a:stretch>
        </p:blipFill>
        <p:spPr>
          <a:xfrm>
            <a:off x="1259632" y="841597"/>
            <a:ext cx="4104456" cy="2354583"/>
          </a:xfrm>
          <a:prstGeom prst="rect">
            <a:avLst/>
          </a:prstGeom>
        </p:spPr>
      </p:pic>
      <p:grpSp>
        <p:nvGrpSpPr>
          <p:cNvPr id="9" name="Group 8">
            <a:extLst>
              <a:ext uri="{FF2B5EF4-FFF2-40B4-BE49-F238E27FC236}">
                <a16:creationId xmlns:a16="http://schemas.microsoft.com/office/drawing/2014/main" id="{77374E17-4792-4742-A239-EA31F79C76A4}"/>
              </a:ext>
            </a:extLst>
          </p:cNvPr>
          <p:cNvGrpSpPr/>
          <p:nvPr/>
        </p:nvGrpSpPr>
        <p:grpSpPr>
          <a:xfrm>
            <a:off x="0" y="5875200"/>
            <a:ext cx="9144000" cy="982800"/>
            <a:chOff x="0" y="5875200"/>
            <a:chExt cx="9144000" cy="982800"/>
          </a:xfrm>
        </p:grpSpPr>
        <p:sp>
          <p:nvSpPr>
            <p:cNvPr id="10" name="Rectangle 9">
              <a:extLst>
                <a:ext uri="{FF2B5EF4-FFF2-40B4-BE49-F238E27FC236}">
                  <a16:creationId xmlns:a16="http://schemas.microsoft.com/office/drawing/2014/main" id="{82A2F2E8-6A4C-41DE-B111-494C5B966277}"/>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2" name="Picture 11">
              <a:extLst>
                <a:ext uri="{FF2B5EF4-FFF2-40B4-BE49-F238E27FC236}">
                  <a16:creationId xmlns:a16="http://schemas.microsoft.com/office/drawing/2014/main" id="{AC04FF36-37A1-4FEF-9AB1-41C08C4F6410}"/>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3" name="Straight Connector 12">
              <a:extLst>
                <a:ext uri="{FF2B5EF4-FFF2-40B4-BE49-F238E27FC236}">
                  <a16:creationId xmlns:a16="http://schemas.microsoft.com/office/drawing/2014/main" id="{01A5C780-AB6A-4A7E-A762-4F448C1CF152}"/>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63740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940152" y="4077072"/>
            <a:ext cx="1296144"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5550" y="5065348"/>
            <a:ext cx="5575032" cy="400110"/>
          </a:xfrm>
          <a:prstGeom prst="rect">
            <a:avLst/>
          </a:prstGeom>
          <a:noFill/>
        </p:spPr>
        <p:txBody>
          <a:bodyPr wrap="square" rtlCol="0">
            <a:spAutoFit/>
          </a:bodyPr>
          <a:lstStyle/>
          <a:p>
            <a:r>
              <a:rPr lang="en-GB" sz="2000" b="1" dirty="0"/>
              <a:t>Unregulated human activities </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6" name="Picture 5">
            <a:extLst>
              <a:ext uri="{FF2B5EF4-FFF2-40B4-BE49-F238E27FC236}">
                <a16:creationId xmlns:a16="http://schemas.microsoft.com/office/drawing/2014/main" id="{9AF71935-69E5-4839-9D18-395818846F4B}"/>
              </a:ext>
            </a:extLst>
          </p:cNvPr>
          <p:cNvPicPr>
            <a:picLocks noChangeAspect="1"/>
          </p:cNvPicPr>
          <p:nvPr/>
        </p:nvPicPr>
        <p:blipFill>
          <a:blip r:embed="rId3"/>
          <a:stretch>
            <a:fillRect/>
          </a:stretch>
        </p:blipFill>
        <p:spPr>
          <a:xfrm>
            <a:off x="341304" y="1323787"/>
            <a:ext cx="5531186" cy="3670696"/>
          </a:xfrm>
          <a:prstGeom prst="rect">
            <a:avLst/>
          </a:prstGeom>
        </p:spPr>
      </p:pic>
      <p:grpSp>
        <p:nvGrpSpPr>
          <p:cNvPr id="8" name="Group 7">
            <a:extLst>
              <a:ext uri="{FF2B5EF4-FFF2-40B4-BE49-F238E27FC236}">
                <a16:creationId xmlns:a16="http://schemas.microsoft.com/office/drawing/2014/main" id="{E561F9C9-8000-4489-B3CC-C88D407D512A}"/>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580493F3-4FBD-4211-9370-F097931D95C6}"/>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A59785D3-6624-4A9C-A5CC-73F677B056F0}"/>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2" name="Straight Connector 11">
              <a:extLst>
                <a:ext uri="{FF2B5EF4-FFF2-40B4-BE49-F238E27FC236}">
                  <a16:creationId xmlns:a16="http://schemas.microsoft.com/office/drawing/2014/main" id="{51769DDD-B32D-4DE9-B130-511028AE47F1}"/>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97314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South Lara Beach - Green Turtle and Loggerhead Nesting Areas</a:t>
            </a:r>
          </a:p>
        </p:txBody>
      </p:sp>
      <p:sp>
        <p:nvSpPr>
          <p:cNvPr id="6" name="Right Arrow 2">
            <a:extLst>
              <a:ext uri="{FF2B5EF4-FFF2-40B4-BE49-F238E27FC236}">
                <a16:creationId xmlns:a16="http://schemas.microsoft.com/office/drawing/2014/main" id="{C0BD8D2F-EF74-4DA5-A695-06D42F47B4A5}"/>
              </a:ext>
            </a:extLst>
          </p:cNvPr>
          <p:cNvSpPr/>
          <p:nvPr/>
        </p:nvSpPr>
        <p:spPr>
          <a:xfrm flipH="1">
            <a:off x="6300191" y="4077072"/>
            <a:ext cx="805429"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D85045A-E838-463A-B88F-5470C7E06FB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804546"/>
            <a:ext cx="3497195" cy="2360968"/>
          </a:xfrm>
          <a:prstGeom prst="rect">
            <a:avLst/>
          </a:prstGeom>
          <a:noFill/>
          <a:ln>
            <a:noFill/>
          </a:ln>
        </p:spPr>
      </p:pic>
      <p:sp>
        <p:nvSpPr>
          <p:cNvPr id="3" name="Rectangle 2">
            <a:extLst>
              <a:ext uri="{FF2B5EF4-FFF2-40B4-BE49-F238E27FC236}">
                <a16:creationId xmlns:a16="http://schemas.microsoft.com/office/drawing/2014/main" id="{4AB5E9C2-10C7-42CB-B7B3-36BC66D583E8}"/>
              </a:ext>
            </a:extLst>
          </p:cNvPr>
          <p:cNvSpPr/>
          <p:nvPr/>
        </p:nvSpPr>
        <p:spPr>
          <a:xfrm>
            <a:off x="175038" y="5182380"/>
            <a:ext cx="7061258" cy="707886"/>
          </a:xfrm>
          <a:prstGeom prst="rect">
            <a:avLst/>
          </a:prstGeom>
        </p:spPr>
        <p:txBody>
          <a:bodyPr wrap="square">
            <a:spAutoFit/>
          </a:bodyPr>
          <a:lstStyle/>
          <a:p>
            <a:r>
              <a:rPr lang="en-US" sz="2000" b="1" dirty="0"/>
              <a:t>Illegal uncontrolled quad bikes and other vehicles adjacent to the turtle nesting sand dunes in </a:t>
            </a:r>
            <a:r>
              <a:rPr lang="en-GB" sz="2000" b="1" dirty="0" err="1"/>
              <a:t>Toxeftra</a:t>
            </a:r>
            <a:r>
              <a:rPr lang="el-GR" sz="2000" b="1" dirty="0"/>
              <a:t> </a:t>
            </a:r>
            <a:endParaRPr lang="en-US" sz="2000" b="1" dirty="0"/>
          </a:p>
        </p:txBody>
      </p:sp>
      <p:pic>
        <p:nvPicPr>
          <p:cNvPr id="9" name="Picture 8">
            <a:extLst>
              <a:ext uri="{FF2B5EF4-FFF2-40B4-BE49-F238E27FC236}">
                <a16:creationId xmlns:a16="http://schemas.microsoft.com/office/drawing/2014/main" id="{58F72E91-8022-4F4A-8925-CB1E936C6AB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362" y="3212079"/>
            <a:ext cx="3381899" cy="2005134"/>
          </a:xfrm>
          <a:prstGeom prst="rect">
            <a:avLst/>
          </a:prstGeom>
          <a:noFill/>
          <a:ln>
            <a:noFill/>
          </a:ln>
        </p:spPr>
      </p:pic>
      <p:grpSp>
        <p:nvGrpSpPr>
          <p:cNvPr id="10" name="Group 9">
            <a:extLst>
              <a:ext uri="{FF2B5EF4-FFF2-40B4-BE49-F238E27FC236}">
                <a16:creationId xmlns:a16="http://schemas.microsoft.com/office/drawing/2014/main" id="{ABCA6324-26F8-4A5A-8424-A273CF2170EB}"/>
              </a:ext>
            </a:extLst>
          </p:cNvPr>
          <p:cNvGrpSpPr/>
          <p:nvPr/>
        </p:nvGrpSpPr>
        <p:grpSpPr>
          <a:xfrm>
            <a:off x="0" y="5875200"/>
            <a:ext cx="9144000" cy="982800"/>
            <a:chOff x="0" y="5875200"/>
            <a:chExt cx="9144000" cy="982800"/>
          </a:xfrm>
        </p:grpSpPr>
        <p:sp>
          <p:nvSpPr>
            <p:cNvPr id="11" name="Rectangle 10">
              <a:extLst>
                <a:ext uri="{FF2B5EF4-FFF2-40B4-BE49-F238E27FC236}">
                  <a16:creationId xmlns:a16="http://schemas.microsoft.com/office/drawing/2014/main" id="{6CE2FDBA-BE9C-46D0-9665-503A2663B0D9}"/>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2" name="Picture 11">
              <a:extLst>
                <a:ext uri="{FF2B5EF4-FFF2-40B4-BE49-F238E27FC236}">
                  <a16:creationId xmlns:a16="http://schemas.microsoft.com/office/drawing/2014/main" id="{2D2FA3E2-0F72-415C-9E86-3262DB28C7A6}"/>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3" name="Straight Connector 12">
              <a:extLst>
                <a:ext uri="{FF2B5EF4-FFF2-40B4-BE49-F238E27FC236}">
                  <a16:creationId xmlns:a16="http://schemas.microsoft.com/office/drawing/2014/main" id="{18F06447-1427-4609-974C-3E747AA5A25A}"/>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133501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980728"/>
            <a:ext cx="4900371" cy="2756459"/>
          </a:xfrm>
        </p:spPr>
      </p:pic>
      <p:grpSp>
        <p:nvGrpSpPr>
          <p:cNvPr id="7" name="Group 6">
            <a:extLst>
              <a:ext uri="{FF2B5EF4-FFF2-40B4-BE49-F238E27FC236}">
                <a16:creationId xmlns:a16="http://schemas.microsoft.com/office/drawing/2014/main" id="{54ECB91B-FDF5-4D99-8376-2C5EBBC28430}"/>
              </a:ext>
            </a:extLst>
          </p:cNvPr>
          <p:cNvGrpSpPr/>
          <p:nvPr/>
        </p:nvGrpSpPr>
        <p:grpSpPr>
          <a:xfrm>
            <a:off x="5732820" y="856199"/>
            <a:ext cx="2943636" cy="4601217"/>
            <a:chOff x="5804828" y="935106"/>
            <a:chExt cx="2943636" cy="4601217"/>
          </a:xfrm>
        </p:grpSpPr>
        <p:pic>
          <p:nvPicPr>
            <p:cNvPr id="8" name="Picture 7">
              <a:extLst>
                <a:ext uri="{FF2B5EF4-FFF2-40B4-BE49-F238E27FC236}">
                  <a16:creationId xmlns:a16="http://schemas.microsoft.com/office/drawing/2014/main" id="{CFAB289A-F473-4A0D-90B1-B3F0150CB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9" name="Right Arrow 2">
              <a:extLst>
                <a:ext uri="{FF2B5EF4-FFF2-40B4-BE49-F238E27FC236}">
                  <a16:creationId xmlns:a16="http://schemas.microsoft.com/office/drawing/2014/main" id="{1FCE2B08-CE2E-4440-A0C9-0AB021A315C2}"/>
                </a:ext>
              </a:extLst>
            </p:cNvPr>
            <p:cNvSpPr/>
            <p:nvPr/>
          </p:nvSpPr>
          <p:spPr>
            <a:xfrm flipH="1">
              <a:off x="5804828" y="3789040"/>
              <a:ext cx="1287452"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F42212D-1749-4523-B38D-02004DF696D1}"/>
                </a:ext>
              </a:extLst>
            </p:cNvPr>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BD559C4-9665-4FE7-B1DB-D199FA83877D}"/>
              </a:ext>
            </a:extLst>
          </p:cNvPr>
          <p:cNvSpPr txBox="1"/>
          <p:nvPr/>
        </p:nvSpPr>
        <p:spPr>
          <a:xfrm>
            <a:off x="382195" y="303780"/>
            <a:ext cx="8391209" cy="400110"/>
          </a:xfrm>
          <a:prstGeom prst="rect">
            <a:avLst/>
          </a:prstGeom>
          <a:noFill/>
        </p:spPr>
        <p:txBody>
          <a:bodyPr wrap="square" rtlCol="0">
            <a:spAutoFit/>
          </a:bodyPr>
          <a:lstStyle/>
          <a:p>
            <a:r>
              <a:rPr lang="en-GB" sz="2000" b="1" dirty="0"/>
              <a:t>North- South Lara Beach - Green Turtle and Loggerhead Nesting Areas</a:t>
            </a:r>
          </a:p>
        </p:txBody>
      </p:sp>
      <p:sp>
        <p:nvSpPr>
          <p:cNvPr id="2" name="Rectangle 1">
            <a:extLst>
              <a:ext uri="{FF2B5EF4-FFF2-40B4-BE49-F238E27FC236}">
                <a16:creationId xmlns:a16="http://schemas.microsoft.com/office/drawing/2014/main" id="{990346EE-FABD-4C74-A3CB-A5116D168952}"/>
              </a:ext>
            </a:extLst>
          </p:cNvPr>
          <p:cNvSpPr/>
          <p:nvPr/>
        </p:nvSpPr>
        <p:spPr>
          <a:xfrm>
            <a:off x="539552" y="5351657"/>
            <a:ext cx="4130746" cy="400110"/>
          </a:xfrm>
          <a:prstGeom prst="rect">
            <a:avLst/>
          </a:prstGeom>
        </p:spPr>
        <p:txBody>
          <a:bodyPr wrap="none">
            <a:spAutoFit/>
          </a:bodyPr>
          <a:lstStyle/>
          <a:p>
            <a:r>
              <a:rPr lang="en-US" sz="2000" b="1" dirty="0"/>
              <a:t>Illegal uncontrolled quad bike driving</a:t>
            </a:r>
            <a:endParaRPr lang="en-US" dirty="0"/>
          </a:p>
        </p:txBody>
      </p:sp>
      <p:grpSp>
        <p:nvGrpSpPr>
          <p:cNvPr id="12" name="Group 11">
            <a:extLst>
              <a:ext uri="{FF2B5EF4-FFF2-40B4-BE49-F238E27FC236}">
                <a16:creationId xmlns:a16="http://schemas.microsoft.com/office/drawing/2014/main" id="{01F0AEF7-433C-452C-9E7F-2B754F371579}"/>
              </a:ext>
            </a:extLst>
          </p:cNvPr>
          <p:cNvGrpSpPr/>
          <p:nvPr/>
        </p:nvGrpSpPr>
        <p:grpSpPr>
          <a:xfrm>
            <a:off x="0" y="5875200"/>
            <a:ext cx="9144000" cy="982800"/>
            <a:chOff x="0" y="5875200"/>
            <a:chExt cx="9144000" cy="982800"/>
          </a:xfrm>
        </p:grpSpPr>
        <p:sp>
          <p:nvSpPr>
            <p:cNvPr id="13" name="Rectangle 12">
              <a:extLst>
                <a:ext uri="{FF2B5EF4-FFF2-40B4-BE49-F238E27FC236}">
                  <a16:creationId xmlns:a16="http://schemas.microsoft.com/office/drawing/2014/main" id="{CD081EE8-7F30-4F6B-8EE7-B3E23B781416}"/>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4" name="Picture 13">
              <a:extLst>
                <a:ext uri="{FF2B5EF4-FFF2-40B4-BE49-F238E27FC236}">
                  <a16:creationId xmlns:a16="http://schemas.microsoft.com/office/drawing/2014/main" id="{E2CA7363-F0FD-414A-82CF-AAB1D7DB68A7}"/>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5" name="Straight Connector 14">
              <a:extLst>
                <a:ext uri="{FF2B5EF4-FFF2-40B4-BE49-F238E27FC236}">
                  <a16:creationId xmlns:a16="http://schemas.microsoft.com/office/drawing/2014/main" id="{1FF3C527-C1CF-45A7-A4CB-F262539B506E}"/>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43808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724128" y="3645024"/>
            <a:ext cx="1512168"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3573016"/>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9529" y="4908868"/>
            <a:ext cx="5575032" cy="707886"/>
          </a:xfrm>
          <a:prstGeom prst="rect">
            <a:avLst/>
          </a:prstGeom>
          <a:noFill/>
        </p:spPr>
        <p:txBody>
          <a:bodyPr wrap="square" rtlCol="0">
            <a:spAutoFit/>
          </a:bodyPr>
          <a:lstStyle/>
          <a:p>
            <a:r>
              <a:rPr lang="en-GB" sz="2000" b="1" dirty="0"/>
              <a:t>Unregulated human activities – </a:t>
            </a:r>
          </a:p>
          <a:p>
            <a:r>
              <a:rPr lang="en-GB" sz="2000" b="1" dirty="0"/>
              <a:t>Illegal quad driving in </a:t>
            </a:r>
            <a:r>
              <a:rPr lang="en-GB" sz="2000" b="1" dirty="0" err="1"/>
              <a:t>Akamas</a:t>
            </a:r>
            <a:r>
              <a:rPr lang="en-GB" sz="2000" b="1" dirty="0"/>
              <a:t> </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7" name="Picture 6">
            <a:extLst>
              <a:ext uri="{FF2B5EF4-FFF2-40B4-BE49-F238E27FC236}">
                <a16:creationId xmlns:a16="http://schemas.microsoft.com/office/drawing/2014/main" id="{052C4654-0E3E-4C0C-9AF5-173A24AD7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62" y="806015"/>
            <a:ext cx="5314166" cy="4063146"/>
          </a:xfrm>
          <a:prstGeom prst="rect">
            <a:avLst/>
          </a:prstGeom>
        </p:spPr>
      </p:pic>
      <p:grpSp>
        <p:nvGrpSpPr>
          <p:cNvPr id="8" name="Group 7">
            <a:extLst>
              <a:ext uri="{FF2B5EF4-FFF2-40B4-BE49-F238E27FC236}">
                <a16:creationId xmlns:a16="http://schemas.microsoft.com/office/drawing/2014/main" id="{062B9764-9840-411E-BFCA-4286C7CE218B}"/>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E347A643-A0C9-4E87-857B-D9C34135AEE4}"/>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01F45D18-5D60-4584-B90D-E4E3435B2D84}"/>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2" name="Straight Connector 11">
              <a:extLst>
                <a:ext uri="{FF2B5EF4-FFF2-40B4-BE49-F238E27FC236}">
                  <a16:creationId xmlns:a16="http://schemas.microsoft.com/office/drawing/2014/main" id="{C68F1F10-F5D7-4502-A283-EE8CF64C1F81}"/>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49320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08E331-9B17-484C-BCC8-8048B4D55989}"/>
              </a:ext>
            </a:extLst>
          </p:cNvPr>
          <p:cNvGrpSpPr/>
          <p:nvPr/>
        </p:nvGrpSpPr>
        <p:grpSpPr>
          <a:xfrm>
            <a:off x="5804828" y="935106"/>
            <a:ext cx="2943636" cy="4601217"/>
            <a:chOff x="5804828" y="935106"/>
            <a:chExt cx="2943636" cy="460121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940152" y="3789040"/>
              <a:ext cx="1152128"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32446" y="5165738"/>
            <a:ext cx="7222524" cy="707886"/>
          </a:xfrm>
          <a:prstGeom prst="rect">
            <a:avLst/>
          </a:prstGeom>
          <a:noFill/>
        </p:spPr>
        <p:txBody>
          <a:bodyPr wrap="square" rtlCol="0">
            <a:spAutoFit/>
          </a:bodyPr>
          <a:lstStyle/>
          <a:p>
            <a:r>
              <a:rPr lang="en-GB" sz="2000" b="1" dirty="0"/>
              <a:t>Unregulated human activities – Uncontrolled</a:t>
            </a:r>
            <a:r>
              <a:rPr lang="el-GR" sz="2000" b="1" dirty="0"/>
              <a:t> </a:t>
            </a:r>
            <a:r>
              <a:rPr lang="en-GB" sz="2000" b="1" dirty="0"/>
              <a:t>human presence in North Lara Bay (e.g. beach towels, umbrellas, chairs and sun beds) </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7" name="Picture 6">
            <a:extLst>
              <a:ext uri="{FF2B5EF4-FFF2-40B4-BE49-F238E27FC236}">
                <a16:creationId xmlns:a16="http://schemas.microsoft.com/office/drawing/2014/main" id="{08B91315-7C01-47E8-ADBE-C91F6ADF4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13" y="1065929"/>
            <a:ext cx="5341415" cy="4006062"/>
          </a:xfrm>
          <a:prstGeom prst="rect">
            <a:avLst/>
          </a:prstGeom>
        </p:spPr>
      </p:pic>
      <p:grpSp>
        <p:nvGrpSpPr>
          <p:cNvPr id="8" name="Group 7">
            <a:extLst>
              <a:ext uri="{FF2B5EF4-FFF2-40B4-BE49-F238E27FC236}">
                <a16:creationId xmlns:a16="http://schemas.microsoft.com/office/drawing/2014/main" id="{B4C1BD9A-BC56-45FD-85E4-A117C69A2596}"/>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A4E53CBF-104E-4229-B641-12DF6618A499}"/>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6E0803FD-3B8A-4775-8CAF-7200B1C81F39}"/>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2" name="Straight Connector 11">
              <a:extLst>
                <a:ext uri="{FF2B5EF4-FFF2-40B4-BE49-F238E27FC236}">
                  <a16:creationId xmlns:a16="http://schemas.microsoft.com/office/drawing/2014/main" id="{573522EF-8D6A-47A1-BAA2-4B4A6F769B0A}"/>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1086347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EBD28F6-F46B-475C-AE65-42B4008E6234}"/>
              </a:ext>
            </a:extLst>
          </p:cNvPr>
          <p:cNvGrpSpPr/>
          <p:nvPr/>
        </p:nvGrpSpPr>
        <p:grpSpPr>
          <a:xfrm>
            <a:off x="5804828" y="935106"/>
            <a:ext cx="2943636" cy="4601217"/>
            <a:chOff x="5804828" y="935106"/>
            <a:chExt cx="2943636" cy="4601217"/>
          </a:xfrm>
        </p:grpSpPr>
        <p:pic>
          <p:nvPicPr>
            <p:cNvPr id="18" name="Picture 17">
              <a:extLst>
                <a:ext uri="{FF2B5EF4-FFF2-40B4-BE49-F238E27FC236}">
                  <a16:creationId xmlns:a16="http://schemas.microsoft.com/office/drawing/2014/main" id="{FAE5B21D-C10F-4695-A2BC-B90505468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19" name="Right Arrow 2">
              <a:extLst>
                <a:ext uri="{FF2B5EF4-FFF2-40B4-BE49-F238E27FC236}">
                  <a16:creationId xmlns:a16="http://schemas.microsoft.com/office/drawing/2014/main" id="{9F16FC00-8645-4A24-A327-4815FFBC384E}"/>
                </a:ext>
              </a:extLst>
            </p:cNvPr>
            <p:cNvSpPr/>
            <p:nvPr/>
          </p:nvSpPr>
          <p:spPr>
            <a:xfrm flipH="1">
              <a:off x="5940152" y="3789040"/>
              <a:ext cx="1152128"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73E26367-48F5-497A-92CD-D23A3B8F13D2}"/>
                </a:ext>
              </a:extLst>
            </p:cNvPr>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5557" y="4861053"/>
            <a:ext cx="7222524" cy="707886"/>
          </a:xfrm>
          <a:prstGeom prst="rect">
            <a:avLst/>
          </a:prstGeom>
          <a:noFill/>
        </p:spPr>
        <p:txBody>
          <a:bodyPr wrap="square" rtlCol="0">
            <a:spAutoFit/>
          </a:bodyPr>
          <a:lstStyle/>
          <a:p>
            <a:r>
              <a:rPr lang="en-GB" sz="2000" b="1" dirty="0"/>
              <a:t>Unregulated human activities – Uncontrolled</a:t>
            </a:r>
            <a:r>
              <a:rPr lang="el-GR" sz="2000" b="1" dirty="0"/>
              <a:t> </a:t>
            </a:r>
            <a:r>
              <a:rPr lang="en-GB" sz="2000" b="1" dirty="0"/>
              <a:t>human presence in North Lara Bay (e.g. beach towels, umbrellas, chairs and sun beds) </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9" name="Picture 8">
            <a:extLst>
              <a:ext uri="{FF2B5EF4-FFF2-40B4-BE49-F238E27FC236}">
                <a16:creationId xmlns:a16="http://schemas.microsoft.com/office/drawing/2014/main" id="{658A4944-C3B4-4819-B5E5-B1BF128A8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80" y="859945"/>
            <a:ext cx="4968552" cy="3838160"/>
          </a:xfrm>
          <a:prstGeom prst="rect">
            <a:avLst/>
          </a:prstGeom>
        </p:spPr>
      </p:pic>
      <p:grpSp>
        <p:nvGrpSpPr>
          <p:cNvPr id="8" name="Group 7">
            <a:extLst>
              <a:ext uri="{FF2B5EF4-FFF2-40B4-BE49-F238E27FC236}">
                <a16:creationId xmlns:a16="http://schemas.microsoft.com/office/drawing/2014/main" id="{7F2CEAC1-6FB4-4FC2-A042-736FF5940503}"/>
              </a:ext>
            </a:extLst>
          </p:cNvPr>
          <p:cNvGrpSpPr/>
          <p:nvPr/>
        </p:nvGrpSpPr>
        <p:grpSpPr>
          <a:xfrm>
            <a:off x="0" y="5875200"/>
            <a:ext cx="9144000" cy="982800"/>
            <a:chOff x="0" y="5875200"/>
            <a:chExt cx="9144000" cy="982800"/>
          </a:xfrm>
        </p:grpSpPr>
        <p:sp>
          <p:nvSpPr>
            <p:cNvPr id="10" name="Rectangle 9">
              <a:extLst>
                <a:ext uri="{FF2B5EF4-FFF2-40B4-BE49-F238E27FC236}">
                  <a16:creationId xmlns:a16="http://schemas.microsoft.com/office/drawing/2014/main" id="{9D7B5965-8C58-420A-A4E7-B1222A06A302}"/>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2" name="Picture 11">
              <a:extLst>
                <a:ext uri="{FF2B5EF4-FFF2-40B4-BE49-F238E27FC236}">
                  <a16:creationId xmlns:a16="http://schemas.microsoft.com/office/drawing/2014/main" id="{D398E134-387F-486C-AE5A-02E95ADE33E2}"/>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3" name="Straight Connector 12">
              <a:extLst>
                <a:ext uri="{FF2B5EF4-FFF2-40B4-BE49-F238E27FC236}">
                  <a16:creationId xmlns:a16="http://schemas.microsoft.com/office/drawing/2014/main" id="{F60A9A10-73E4-449D-94ED-78905B7A3B53}"/>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80509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5D7B56F-004E-4CAD-AB6E-AB26A5E720D7}"/>
              </a:ext>
            </a:extLst>
          </p:cNvPr>
          <p:cNvGrpSpPr/>
          <p:nvPr/>
        </p:nvGrpSpPr>
        <p:grpSpPr>
          <a:xfrm>
            <a:off x="5804828" y="935106"/>
            <a:ext cx="2943636" cy="4601217"/>
            <a:chOff x="5804828" y="935106"/>
            <a:chExt cx="2943636" cy="460121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804828" y="3789040"/>
              <a:ext cx="1287452"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38" y="1124744"/>
            <a:ext cx="5022304" cy="3672408"/>
          </a:xfrm>
          <a:prstGeom prst="rect">
            <a:avLst/>
          </a:prstGeom>
        </p:spPr>
      </p:pic>
      <p:grpSp>
        <p:nvGrpSpPr>
          <p:cNvPr id="8" name="Group 7">
            <a:extLst>
              <a:ext uri="{FF2B5EF4-FFF2-40B4-BE49-F238E27FC236}">
                <a16:creationId xmlns:a16="http://schemas.microsoft.com/office/drawing/2014/main" id="{A0C1E878-BCEC-4821-BCE0-549FFF74526C}"/>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FA5E33AE-6BAA-486C-8B47-B03C3B4017A2}"/>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9C735D81-9B24-4C79-AE0A-FECEEBB2BD98}"/>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1" name="Straight Connector 10">
              <a:extLst>
                <a:ext uri="{FF2B5EF4-FFF2-40B4-BE49-F238E27FC236}">
                  <a16:creationId xmlns:a16="http://schemas.microsoft.com/office/drawing/2014/main" id="{1005E689-E911-49C0-91ED-566B61470DCC}"/>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12" name="TextBox 11">
            <a:extLst>
              <a:ext uri="{FF2B5EF4-FFF2-40B4-BE49-F238E27FC236}">
                <a16:creationId xmlns:a16="http://schemas.microsoft.com/office/drawing/2014/main" id="{2C6B059D-5BFE-48DB-8FD9-5705C947A330}"/>
              </a:ext>
            </a:extLst>
          </p:cNvPr>
          <p:cNvSpPr txBox="1"/>
          <p:nvPr/>
        </p:nvSpPr>
        <p:spPr>
          <a:xfrm>
            <a:off x="105557" y="4861053"/>
            <a:ext cx="7222524" cy="707886"/>
          </a:xfrm>
          <a:prstGeom prst="rect">
            <a:avLst/>
          </a:prstGeom>
          <a:noFill/>
        </p:spPr>
        <p:txBody>
          <a:bodyPr wrap="square" rtlCol="0">
            <a:spAutoFit/>
          </a:bodyPr>
          <a:lstStyle/>
          <a:p>
            <a:r>
              <a:rPr lang="en-GB" sz="2000" b="1" dirty="0"/>
              <a:t>Unregulated human activities – Uncontrolled</a:t>
            </a:r>
            <a:r>
              <a:rPr lang="el-GR" sz="2000" b="1" dirty="0"/>
              <a:t> </a:t>
            </a:r>
            <a:r>
              <a:rPr lang="en-GB" sz="2000" b="1" dirty="0"/>
              <a:t>human presence in North Lara Bay (e.g. beach towels, umbrellas, chairs and sun beds) </a:t>
            </a:r>
          </a:p>
        </p:txBody>
      </p:sp>
    </p:spTree>
    <p:extLst>
      <p:ext uri="{BB962C8B-B14F-4D97-AF65-F5344CB8AC3E}">
        <p14:creationId xmlns:p14="http://schemas.microsoft.com/office/powerpoint/2010/main" val="2121161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920CC8-0666-4646-9049-9F5E335730EE}"/>
              </a:ext>
            </a:extLst>
          </p:cNvPr>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5" name="Picture 4">
            <a:extLst>
              <a:ext uri="{FF2B5EF4-FFF2-40B4-BE49-F238E27FC236}">
                <a16:creationId xmlns:a16="http://schemas.microsoft.com/office/drawing/2014/main" id="{48FD83BE-BF6C-4253-8517-D86F26549F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9552" y="843710"/>
            <a:ext cx="4176464" cy="2250605"/>
          </a:xfrm>
          <a:prstGeom prst="rect">
            <a:avLst/>
          </a:prstGeom>
          <a:noFill/>
          <a:ln>
            <a:noFill/>
          </a:ln>
        </p:spPr>
      </p:pic>
      <p:pic>
        <p:nvPicPr>
          <p:cNvPr id="6" name="Picture 5">
            <a:extLst>
              <a:ext uri="{FF2B5EF4-FFF2-40B4-BE49-F238E27FC236}">
                <a16:creationId xmlns:a16="http://schemas.microsoft.com/office/drawing/2014/main" id="{97B482BC-4C4C-4846-93D2-37F26FB0465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7488" y="3140963"/>
            <a:ext cx="4248472" cy="2327642"/>
          </a:xfrm>
          <a:prstGeom prst="rect">
            <a:avLst/>
          </a:prstGeom>
          <a:noFill/>
          <a:ln>
            <a:noFill/>
          </a:ln>
        </p:spPr>
      </p:pic>
      <p:sp>
        <p:nvSpPr>
          <p:cNvPr id="7" name="TextBox 6">
            <a:extLst>
              <a:ext uri="{FF2B5EF4-FFF2-40B4-BE49-F238E27FC236}">
                <a16:creationId xmlns:a16="http://schemas.microsoft.com/office/drawing/2014/main" id="{88831320-51FE-4E77-8DCC-5F7427265473}"/>
              </a:ext>
            </a:extLst>
          </p:cNvPr>
          <p:cNvSpPr txBox="1"/>
          <p:nvPr/>
        </p:nvSpPr>
        <p:spPr>
          <a:xfrm>
            <a:off x="303975" y="5426695"/>
            <a:ext cx="6070396" cy="400110"/>
          </a:xfrm>
          <a:prstGeom prst="rect">
            <a:avLst/>
          </a:prstGeom>
          <a:noFill/>
        </p:spPr>
        <p:txBody>
          <a:bodyPr wrap="square" rtlCol="0">
            <a:spAutoFit/>
          </a:bodyPr>
          <a:lstStyle/>
          <a:p>
            <a:r>
              <a:rPr lang="en-GB" sz="2000" b="1" dirty="0"/>
              <a:t>Illegal umbrellas and sunbeds in Lara-</a:t>
            </a:r>
            <a:r>
              <a:rPr lang="en-GB" sz="2000" b="1" dirty="0" err="1"/>
              <a:t>Toxeftra</a:t>
            </a:r>
            <a:r>
              <a:rPr lang="en-GB" sz="2000" b="1" dirty="0"/>
              <a:t> Beach</a:t>
            </a:r>
          </a:p>
        </p:txBody>
      </p:sp>
      <p:grpSp>
        <p:nvGrpSpPr>
          <p:cNvPr id="9" name="Group 8">
            <a:extLst>
              <a:ext uri="{FF2B5EF4-FFF2-40B4-BE49-F238E27FC236}">
                <a16:creationId xmlns:a16="http://schemas.microsoft.com/office/drawing/2014/main" id="{4F769A24-8938-4435-86F7-10D0067C8E82}"/>
              </a:ext>
            </a:extLst>
          </p:cNvPr>
          <p:cNvGrpSpPr/>
          <p:nvPr/>
        </p:nvGrpSpPr>
        <p:grpSpPr>
          <a:xfrm>
            <a:off x="5804828" y="935106"/>
            <a:ext cx="2943636" cy="4601217"/>
            <a:chOff x="5804828" y="935106"/>
            <a:chExt cx="2943636" cy="4601217"/>
          </a:xfrm>
        </p:grpSpPr>
        <p:pic>
          <p:nvPicPr>
            <p:cNvPr id="10" name="Picture 9">
              <a:extLst>
                <a:ext uri="{FF2B5EF4-FFF2-40B4-BE49-F238E27FC236}">
                  <a16:creationId xmlns:a16="http://schemas.microsoft.com/office/drawing/2014/main" id="{2F6C52FE-B51C-4429-9002-0CEAF2A5C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11" name="Right Arrow 2">
              <a:extLst>
                <a:ext uri="{FF2B5EF4-FFF2-40B4-BE49-F238E27FC236}">
                  <a16:creationId xmlns:a16="http://schemas.microsoft.com/office/drawing/2014/main" id="{A40D5905-8924-4A76-BE20-9B7E1D3CF050}"/>
                </a:ext>
              </a:extLst>
            </p:cNvPr>
            <p:cNvSpPr/>
            <p:nvPr/>
          </p:nvSpPr>
          <p:spPr>
            <a:xfrm flipH="1">
              <a:off x="5804828" y="3789040"/>
              <a:ext cx="1287452"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6862CB12-39B2-43B7-B4C0-748DA2D23FCF}"/>
                </a:ext>
              </a:extLst>
            </p:cNvPr>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4E472A6-67EE-46B0-B0EF-813147DFF6CC}"/>
              </a:ext>
            </a:extLst>
          </p:cNvPr>
          <p:cNvGrpSpPr/>
          <p:nvPr/>
        </p:nvGrpSpPr>
        <p:grpSpPr>
          <a:xfrm>
            <a:off x="0" y="5875200"/>
            <a:ext cx="9144000" cy="982800"/>
            <a:chOff x="0" y="5875200"/>
            <a:chExt cx="9144000" cy="982800"/>
          </a:xfrm>
        </p:grpSpPr>
        <p:sp>
          <p:nvSpPr>
            <p:cNvPr id="18" name="Rectangle 17">
              <a:extLst>
                <a:ext uri="{FF2B5EF4-FFF2-40B4-BE49-F238E27FC236}">
                  <a16:creationId xmlns:a16="http://schemas.microsoft.com/office/drawing/2014/main" id="{C3D5EC43-AF02-4F2B-92B7-72F1A92D5E4B}"/>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9" name="Picture 18">
              <a:extLst>
                <a:ext uri="{FF2B5EF4-FFF2-40B4-BE49-F238E27FC236}">
                  <a16:creationId xmlns:a16="http://schemas.microsoft.com/office/drawing/2014/main" id="{490CE624-6E5E-40AA-A4C2-B70C4E526E78}"/>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20" name="Straight Connector 19">
              <a:extLst>
                <a:ext uri="{FF2B5EF4-FFF2-40B4-BE49-F238E27FC236}">
                  <a16:creationId xmlns:a16="http://schemas.microsoft.com/office/drawing/2014/main" id="{F83D52B6-069F-4C41-AA27-BAB33950D8AA}"/>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43044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7891" y="875173"/>
            <a:ext cx="7817043" cy="4727012"/>
          </a:xfrm>
        </p:spPr>
      </p:pic>
      <p:sp>
        <p:nvSpPr>
          <p:cNvPr id="2" name="Title 1"/>
          <p:cNvSpPr>
            <a:spLocks noGrp="1"/>
          </p:cNvSpPr>
          <p:nvPr>
            <p:ph type="title"/>
          </p:nvPr>
        </p:nvSpPr>
        <p:spPr>
          <a:xfrm>
            <a:off x="285720" y="188640"/>
            <a:ext cx="8411424" cy="1143000"/>
          </a:xfrm>
        </p:spPr>
        <p:txBody>
          <a:bodyPr>
            <a:normAutofit fontScale="90000"/>
          </a:bodyPr>
          <a:lstStyle/>
          <a:p>
            <a:r>
              <a:rPr lang="en-US" sz="3600" b="1" dirty="0">
                <a:latin typeface="Myriad Pro" panose="020B0503030403020204" pitchFamily="34" charset="0"/>
              </a:rPr>
              <a:t>Akamas Peninsula and Polis-Gialia </a:t>
            </a:r>
            <a:br>
              <a:rPr lang="en-US" sz="3600" b="1" dirty="0">
                <a:latin typeface="Myriad Pro" panose="020B0503030403020204" pitchFamily="34" charset="0"/>
              </a:rPr>
            </a:br>
            <a:r>
              <a:rPr lang="en-US" sz="3600" b="1" dirty="0">
                <a:latin typeface="Myriad Pro" panose="020B0503030403020204" pitchFamily="34" charset="0"/>
              </a:rPr>
              <a:t>Natura 2000 sites</a:t>
            </a:r>
            <a:endParaRPr lang="el-GR" sz="3600" b="1" dirty="0">
              <a:latin typeface="Myriad Pro" panose="020B0503030403020204" pitchFamily="34" charset="0"/>
            </a:endParaRPr>
          </a:p>
        </p:txBody>
      </p:sp>
      <p:sp>
        <p:nvSpPr>
          <p:cNvPr id="9" name="Line Callout 1 8"/>
          <p:cNvSpPr/>
          <p:nvPr/>
        </p:nvSpPr>
        <p:spPr>
          <a:xfrm flipH="1">
            <a:off x="99066" y="3429000"/>
            <a:ext cx="1224136" cy="444806"/>
          </a:xfrm>
          <a:prstGeom prst="borderCallout1">
            <a:avLst>
              <a:gd name="adj1" fmla="val 874"/>
              <a:gd name="adj2" fmla="val 328"/>
              <a:gd name="adj3" fmla="val 151765"/>
              <a:gd name="adj4" fmla="val -31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Akamas</a:t>
            </a:r>
          </a:p>
        </p:txBody>
      </p:sp>
      <p:sp>
        <p:nvSpPr>
          <p:cNvPr id="11" name="Line Callout 1 10"/>
          <p:cNvSpPr/>
          <p:nvPr/>
        </p:nvSpPr>
        <p:spPr>
          <a:xfrm flipH="1">
            <a:off x="1475656" y="1935514"/>
            <a:ext cx="1224136" cy="444806"/>
          </a:xfrm>
          <a:prstGeom prst="borderCallout1">
            <a:avLst>
              <a:gd name="adj1" fmla="val 101949"/>
              <a:gd name="adj2" fmla="val 41546"/>
              <a:gd name="adj3" fmla="val 360050"/>
              <a:gd name="adj4" fmla="val 395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Polis-</a:t>
            </a:r>
            <a:r>
              <a:rPr lang="en-US" dirty="0" err="1"/>
              <a:t>Gialia</a:t>
            </a:r>
            <a:endParaRPr lang="en-US" dirty="0"/>
          </a:p>
        </p:txBody>
      </p:sp>
      <p:grpSp>
        <p:nvGrpSpPr>
          <p:cNvPr id="14" name="Group 13">
            <a:extLst>
              <a:ext uri="{FF2B5EF4-FFF2-40B4-BE49-F238E27FC236}">
                <a16:creationId xmlns:a16="http://schemas.microsoft.com/office/drawing/2014/main" id="{0A2A43E7-A9AF-4BDA-8DDF-334C01143251}"/>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22365531-B93E-4310-A664-B6456141A1FB}"/>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D976A6B7-122D-47FD-971E-2D799C2ED3C6}"/>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A311BC54-F39D-4F3F-A42A-6ACEB5A5273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003246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2859" y="836712"/>
            <a:ext cx="3767093" cy="2391260"/>
          </a:xfrm>
          <a:prstGeom prst="rect">
            <a:avLst/>
          </a:prstGeom>
        </p:spPr>
      </p:pic>
      <p:sp>
        <p:nvSpPr>
          <p:cNvPr id="2" name="Rectangle 1">
            <a:extLst>
              <a:ext uri="{FF2B5EF4-FFF2-40B4-BE49-F238E27FC236}">
                <a16:creationId xmlns:a16="http://schemas.microsoft.com/office/drawing/2014/main" id="{73B552B1-C898-4331-B822-50F16ACE7116}"/>
              </a:ext>
            </a:extLst>
          </p:cNvPr>
          <p:cNvSpPr/>
          <p:nvPr/>
        </p:nvSpPr>
        <p:spPr>
          <a:xfrm>
            <a:off x="382195" y="5536323"/>
            <a:ext cx="8038715" cy="400110"/>
          </a:xfrm>
          <a:prstGeom prst="rect">
            <a:avLst/>
          </a:prstGeom>
        </p:spPr>
        <p:txBody>
          <a:bodyPr wrap="square">
            <a:spAutoFit/>
          </a:bodyPr>
          <a:lstStyle/>
          <a:p>
            <a:r>
              <a:rPr lang="en-US" sz="2000" b="1" dirty="0"/>
              <a:t>Illegal sunbeds, within Lara-</a:t>
            </a:r>
            <a:r>
              <a:rPr lang="en-US" sz="2000" b="1" dirty="0" err="1"/>
              <a:t>Toxeftra</a:t>
            </a:r>
            <a:r>
              <a:rPr lang="en-US" sz="2000" b="1" dirty="0"/>
              <a:t> Marine Protected Area</a:t>
            </a:r>
          </a:p>
        </p:txBody>
      </p:sp>
      <p:pic>
        <p:nvPicPr>
          <p:cNvPr id="7" name="Picture 6">
            <a:extLst>
              <a:ext uri="{FF2B5EF4-FFF2-40B4-BE49-F238E27FC236}">
                <a16:creationId xmlns:a16="http://schemas.microsoft.com/office/drawing/2014/main" id="{D1E9765E-C8AC-4A56-8BBF-7026D74426A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59" y="3292556"/>
            <a:ext cx="4199141" cy="2209745"/>
          </a:xfrm>
          <a:prstGeom prst="rect">
            <a:avLst/>
          </a:prstGeom>
          <a:noFill/>
          <a:ln>
            <a:noFill/>
          </a:ln>
        </p:spPr>
      </p:pic>
      <p:sp>
        <p:nvSpPr>
          <p:cNvPr id="9" name="TextBox 8">
            <a:extLst>
              <a:ext uri="{FF2B5EF4-FFF2-40B4-BE49-F238E27FC236}">
                <a16:creationId xmlns:a16="http://schemas.microsoft.com/office/drawing/2014/main" id="{0D5038E1-4037-476C-AF3D-F242C807E53B}"/>
              </a:ext>
            </a:extLst>
          </p:cNvPr>
          <p:cNvSpPr txBox="1"/>
          <p:nvPr/>
        </p:nvSpPr>
        <p:spPr>
          <a:xfrm>
            <a:off x="382195" y="332656"/>
            <a:ext cx="8391209" cy="400110"/>
          </a:xfrm>
          <a:prstGeom prst="rect">
            <a:avLst/>
          </a:prstGeom>
          <a:noFill/>
        </p:spPr>
        <p:txBody>
          <a:bodyPr wrap="square" rtlCol="0">
            <a:spAutoFit/>
          </a:bodyPr>
          <a:lstStyle/>
          <a:p>
            <a:r>
              <a:rPr lang="en-GB" sz="2000" b="1" dirty="0"/>
              <a:t> </a:t>
            </a:r>
            <a:r>
              <a:rPr lang="en-US" sz="2000" b="1" dirty="0"/>
              <a:t>North Lara Beaches - Green Turtle and Loggerhead Nesting Areas</a:t>
            </a:r>
            <a:endParaRPr lang="en-GB" sz="2000" b="1" dirty="0"/>
          </a:p>
        </p:txBody>
      </p:sp>
      <p:grpSp>
        <p:nvGrpSpPr>
          <p:cNvPr id="10" name="Group 9">
            <a:extLst>
              <a:ext uri="{FF2B5EF4-FFF2-40B4-BE49-F238E27FC236}">
                <a16:creationId xmlns:a16="http://schemas.microsoft.com/office/drawing/2014/main" id="{1A9E0443-B207-4F35-99B2-8AF5C936DCB1}"/>
              </a:ext>
            </a:extLst>
          </p:cNvPr>
          <p:cNvGrpSpPr/>
          <p:nvPr/>
        </p:nvGrpSpPr>
        <p:grpSpPr>
          <a:xfrm>
            <a:off x="5804828" y="935106"/>
            <a:ext cx="2943636" cy="4601217"/>
            <a:chOff x="5804828" y="935106"/>
            <a:chExt cx="2943636" cy="4601217"/>
          </a:xfrm>
        </p:grpSpPr>
        <p:pic>
          <p:nvPicPr>
            <p:cNvPr id="11" name="Picture 10">
              <a:extLst>
                <a:ext uri="{FF2B5EF4-FFF2-40B4-BE49-F238E27FC236}">
                  <a16:creationId xmlns:a16="http://schemas.microsoft.com/office/drawing/2014/main" id="{7EC776F2-004E-4BC7-990D-AC08B584D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12" name="Right Arrow 2">
              <a:extLst>
                <a:ext uri="{FF2B5EF4-FFF2-40B4-BE49-F238E27FC236}">
                  <a16:creationId xmlns:a16="http://schemas.microsoft.com/office/drawing/2014/main" id="{A6EA1102-4ABB-4D92-B5D9-4C82393D8AF3}"/>
                </a:ext>
              </a:extLst>
            </p:cNvPr>
            <p:cNvSpPr/>
            <p:nvPr/>
          </p:nvSpPr>
          <p:spPr>
            <a:xfrm flipH="1">
              <a:off x="5804828" y="3789040"/>
              <a:ext cx="1287452"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9766E83-DEAE-4764-B9C9-2D58A58E160E}"/>
                </a:ext>
              </a:extLst>
            </p:cNvPr>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40EEF34F-FA34-483F-9D61-B1F7AEA7727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408" y="819727"/>
            <a:ext cx="1945012" cy="2425230"/>
          </a:xfrm>
          <a:prstGeom prst="rect">
            <a:avLst/>
          </a:prstGeom>
          <a:noFill/>
          <a:ln>
            <a:noFill/>
          </a:ln>
        </p:spPr>
      </p:pic>
      <p:grpSp>
        <p:nvGrpSpPr>
          <p:cNvPr id="14" name="Group 13">
            <a:extLst>
              <a:ext uri="{FF2B5EF4-FFF2-40B4-BE49-F238E27FC236}">
                <a16:creationId xmlns:a16="http://schemas.microsoft.com/office/drawing/2014/main" id="{4771E4F7-1393-4EB2-AD58-0B1F86A65298}"/>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E950F615-8379-4C1E-B5CC-5D2C6B8D9406}"/>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20F2FEA8-35D9-4F67-A45C-CA49FD57EC45}"/>
                </a:ext>
              </a:extLst>
            </p:cNvPr>
            <p:cNvPicPr>
              <a:picLocks noChangeAspect="1"/>
            </p:cNvPicPr>
            <p:nvPr/>
          </p:nvPicPr>
          <p:blipFill>
            <a:blip r:embed="rId6"/>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A3D0F26C-D721-4A51-8E89-417E5E1A6358}"/>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723226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187E1C-6B07-4080-9C64-61001E07FE4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96101"/>
            <a:ext cx="4537710" cy="2128843"/>
          </a:xfrm>
          <a:prstGeom prst="rect">
            <a:avLst/>
          </a:prstGeom>
          <a:noFill/>
          <a:ln>
            <a:noFill/>
          </a:ln>
        </p:spPr>
      </p:pic>
      <p:pic>
        <p:nvPicPr>
          <p:cNvPr id="5" name="Picture 4">
            <a:extLst>
              <a:ext uri="{FF2B5EF4-FFF2-40B4-BE49-F238E27FC236}">
                <a16:creationId xmlns:a16="http://schemas.microsoft.com/office/drawing/2014/main" id="{4D1E1580-2F23-4198-9763-5213A538A26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963615"/>
            <a:ext cx="4537710" cy="2481610"/>
          </a:xfrm>
          <a:prstGeom prst="rect">
            <a:avLst/>
          </a:prstGeom>
          <a:noFill/>
          <a:ln>
            <a:noFill/>
          </a:ln>
        </p:spPr>
      </p:pic>
      <p:sp>
        <p:nvSpPr>
          <p:cNvPr id="6" name="TextBox 5">
            <a:extLst>
              <a:ext uri="{FF2B5EF4-FFF2-40B4-BE49-F238E27FC236}">
                <a16:creationId xmlns:a16="http://schemas.microsoft.com/office/drawing/2014/main" id="{68EEB3C7-7421-40D6-84F6-E4A8DF826296}"/>
              </a:ext>
            </a:extLst>
          </p:cNvPr>
          <p:cNvSpPr txBox="1"/>
          <p:nvPr/>
        </p:nvSpPr>
        <p:spPr>
          <a:xfrm>
            <a:off x="382195" y="332656"/>
            <a:ext cx="8391209" cy="400110"/>
          </a:xfrm>
          <a:prstGeom prst="rect">
            <a:avLst/>
          </a:prstGeom>
          <a:noFill/>
        </p:spPr>
        <p:txBody>
          <a:bodyPr wrap="square" rtlCol="0">
            <a:spAutoFit/>
          </a:bodyPr>
          <a:lstStyle/>
          <a:p>
            <a:r>
              <a:rPr lang="en-GB" sz="2000" b="1" dirty="0"/>
              <a:t> North Lara Beaches - Green Turtle and Loggerhead Nesting Areas</a:t>
            </a:r>
          </a:p>
        </p:txBody>
      </p:sp>
      <p:sp>
        <p:nvSpPr>
          <p:cNvPr id="7" name="TextBox 6">
            <a:extLst>
              <a:ext uri="{FF2B5EF4-FFF2-40B4-BE49-F238E27FC236}">
                <a16:creationId xmlns:a16="http://schemas.microsoft.com/office/drawing/2014/main" id="{9C427C6B-54DA-4B75-A6F0-AE826D19FAD6}"/>
              </a:ext>
            </a:extLst>
          </p:cNvPr>
          <p:cNvSpPr txBox="1"/>
          <p:nvPr/>
        </p:nvSpPr>
        <p:spPr>
          <a:xfrm>
            <a:off x="179512" y="5506815"/>
            <a:ext cx="7799794" cy="400110"/>
          </a:xfrm>
          <a:prstGeom prst="rect">
            <a:avLst/>
          </a:prstGeom>
          <a:noFill/>
        </p:spPr>
        <p:txBody>
          <a:bodyPr wrap="square" rtlCol="0">
            <a:spAutoFit/>
          </a:bodyPr>
          <a:lstStyle/>
          <a:p>
            <a:r>
              <a:rPr lang="en-GB" sz="2000" b="1" dirty="0"/>
              <a:t>Illegal </a:t>
            </a:r>
            <a:r>
              <a:rPr lang="en-US" sz="2000" b="1" dirty="0"/>
              <a:t>boat traffic and anchoring in north Lara Marine Protected Area</a:t>
            </a:r>
            <a:endParaRPr lang="en-GB" sz="2000" b="1" dirty="0"/>
          </a:p>
        </p:txBody>
      </p:sp>
      <p:grpSp>
        <p:nvGrpSpPr>
          <p:cNvPr id="8" name="Group 7">
            <a:extLst>
              <a:ext uri="{FF2B5EF4-FFF2-40B4-BE49-F238E27FC236}">
                <a16:creationId xmlns:a16="http://schemas.microsoft.com/office/drawing/2014/main" id="{53B8DC71-93AF-43CB-974C-A479FBAE4416}"/>
              </a:ext>
            </a:extLst>
          </p:cNvPr>
          <p:cNvGrpSpPr/>
          <p:nvPr/>
        </p:nvGrpSpPr>
        <p:grpSpPr>
          <a:xfrm>
            <a:off x="5804828" y="935106"/>
            <a:ext cx="2943636" cy="4601217"/>
            <a:chOff x="5804828" y="935106"/>
            <a:chExt cx="2943636" cy="4601217"/>
          </a:xfrm>
        </p:grpSpPr>
        <p:pic>
          <p:nvPicPr>
            <p:cNvPr id="9" name="Picture 8">
              <a:extLst>
                <a:ext uri="{FF2B5EF4-FFF2-40B4-BE49-F238E27FC236}">
                  <a16:creationId xmlns:a16="http://schemas.microsoft.com/office/drawing/2014/main" id="{0B344C3E-8D01-4E45-A871-66013AC96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10" name="Right Arrow 2">
              <a:extLst>
                <a:ext uri="{FF2B5EF4-FFF2-40B4-BE49-F238E27FC236}">
                  <a16:creationId xmlns:a16="http://schemas.microsoft.com/office/drawing/2014/main" id="{128DDFD4-0E20-40C4-ACAB-9B1B47E28B76}"/>
                </a:ext>
              </a:extLst>
            </p:cNvPr>
            <p:cNvSpPr/>
            <p:nvPr/>
          </p:nvSpPr>
          <p:spPr>
            <a:xfrm flipH="1">
              <a:off x="5804828" y="3789040"/>
              <a:ext cx="1287452"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9F4372EB-4586-43CB-8B58-781FAF3CF19C}"/>
                </a:ext>
              </a:extLst>
            </p:cNvPr>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542BD90-75D0-4EB5-B038-EE03D817AEA1}"/>
              </a:ext>
            </a:extLst>
          </p:cNvPr>
          <p:cNvGrpSpPr/>
          <p:nvPr/>
        </p:nvGrpSpPr>
        <p:grpSpPr>
          <a:xfrm>
            <a:off x="0" y="5875200"/>
            <a:ext cx="9144000" cy="982800"/>
            <a:chOff x="0" y="5875200"/>
            <a:chExt cx="9144000" cy="982800"/>
          </a:xfrm>
        </p:grpSpPr>
        <p:sp>
          <p:nvSpPr>
            <p:cNvPr id="17" name="Rectangle 16">
              <a:extLst>
                <a:ext uri="{FF2B5EF4-FFF2-40B4-BE49-F238E27FC236}">
                  <a16:creationId xmlns:a16="http://schemas.microsoft.com/office/drawing/2014/main" id="{F265C046-085F-49A4-99A9-E602FBE113E6}"/>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8" name="Picture 17">
              <a:extLst>
                <a:ext uri="{FF2B5EF4-FFF2-40B4-BE49-F238E27FC236}">
                  <a16:creationId xmlns:a16="http://schemas.microsoft.com/office/drawing/2014/main" id="{50BC6EC0-256B-4940-BD29-3D1E34CFC5E8}"/>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9" name="Straight Connector 18">
              <a:extLst>
                <a:ext uri="{FF2B5EF4-FFF2-40B4-BE49-F238E27FC236}">
                  <a16:creationId xmlns:a16="http://schemas.microsoft.com/office/drawing/2014/main" id="{E7CC4301-32C7-4254-8E54-521FC8F938C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913712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6563082" y="4365104"/>
            <a:ext cx="745221"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308304" y="4365104"/>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1520" y="5202075"/>
            <a:ext cx="7459654" cy="400110"/>
          </a:xfrm>
          <a:prstGeom prst="rect">
            <a:avLst/>
          </a:prstGeom>
          <a:noFill/>
        </p:spPr>
        <p:txBody>
          <a:bodyPr wrap="square" rtlCol="0">
            <a:spAutoFit/>
          </a:bodyPr>
          <a:lstStyle/>
          <a:p>
            <a:r>
              <a:rPr lang="en-GB" sz="2000" b="1" dirty="0"/>
              <a:t>Unregulated human activities – Illegal camping in </a:t>
            </a:r>
            <a:r>
              <a:rPr lang="en-GB" sz="2000" b="1" dirty="0" err="1"/>
              <a:t>Toxeftra</a:t>
            </a:r>
            <a:r>
              <a:rPr lang="en-GB" sz="2000" b="1" dirty="0"/>
              <a:t> Beach</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Lara-</a:t>
            </a:r>
            <a:r>
              <a:rPr lang="en-GB" sz="2000" b="1" dirty="0" err="1"/>
              <a:t>Toxeftra</a:t>
            </a:r>
            <a:r>
              <a:rPr lang="en-GB" sz="2000" b="1" dirty="0"/>
              <a:t> Beach - Green Turtle and Loggerhead Nesting Areas</a:t>
            </a:r>
          </a:p>
        </p:txBody>
      </p:sp>
      <p:pic>
        <p:nvPicPr>
          <p:cNvPr id="6" name="Picture 5"/>
          <p:cNvPicPr>
            <a:picLocks noChangeAspect="1"/>
          </p:cNvPicPr>
          <p:nvPr/>
        </p:nvPicPr>
        <p:blipFill>
          <a:blip r:embed="rId3"/>
          <a:stretch>
            <a:fillRect/>
          </a:stretch>
        </p:blipFill>
        <p:spPr>
          <a:xfrm>
            <a:off x="352706" y="772435"/>
            <a:ext cx="5972933" cy="4240742"/>
          </a:xfrm>
          <a:prstGeom prst="rect">
            <a:avLst/>
          </a:prstGeom>
        </p:spPr>
      </p:pic>
      <p:grpSp>
        <p:nvGrpSpPr>
          <p:cNvPr id="8" name="Group 7">
            <a:extLst>
              <a:ext uri="{FF2B5EF4-FFF2-40B4-BE49-F238E27FC236}">
                <a16:creationId xmlns:a16="http://schemas.microsoft.com/office/drawing/2014/main" id="{3FA034E2-D93C-4ED8-9882-1B9E542BBC04}"/>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268720FD-C5E6-4B8A-A73B-7F62EF265AB7}"/>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D59A778D-61B3-47B3-B3B8-4CA63BEBC003}"/>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2" name="Straight Connector 11">
              <a:extLst>
                <a:ext uri="{FF2B5EF4-FFF2-40B4-BE49-F238E27FC236}">
                  <a16:creationId xmlns:a16="http://schemas.microsoft.com/office/drawing/2014/main" id="{959B8F31-89E3-4504-8E61-A68ED19B6E88}"/>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83613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6EFE74F-F598-423D-AEFE-B62FD868D0CD}"/>
              </a:ext>
            </a:extLst>
          </p:cNvPr>
          <p:cNvGrpSpPr/>
          <p:nvPr/>
        </p:nvGrpSpPr>
        <p:grpSpPr>
          <a:xfrm>
            <a:off x="5804828" y="935106"/>
            <a:ext cx="2943636" cy="4601217"/>
            <a:chOff x="5804828" y="935106"/>
            <a:chExt cx="2943636" cy="4601217"/>
          </a:xfrm>
        </p:grpSpPr>
        <p:pic>
          <p:nvPicPr>
            <p:cNvPr id="9" name="Picture 8">
              <a:extLst>
                <a:ext uri="{FF2B5EF4-FFF2-40B4-BE49-F238E27FC236}">
                  <a16:creationId xmlns:a16="http://schemas.microsoft.com/office/drawing/2014/main" id="{356700A9-93C7-4BDA-9709-ED61B7DC7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10" name="Right Arrow 2">
              <a:extLst>
                <a:ext uri="{FF2B5EF4-FFF2-40B4-BE49-F238E27FC236}">
                  <a16:creationId xmlns:a16="http://schemas.microsoft.com/office/drawing/2014/main" id="{8E486604-CDF7-4E44-86F0-49B9F6B949AD}"/>
                </a:ext>
              </a:extLst>
            </p:cNvPr>
            <p:cNvSpPr/>
            <p:nvPr/>
          </p:nvSpPr>
          <p:spPr>
            <a:xfrm flipH="1">
              <a:off x="5804828" y="3789040"/>
              <a:ext cx="1287452"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6D492D8-A446-49AD-A26F-117C08D9EAB8}"/>
                </a:ext>
              </a:extLst>
            </p:cNvPr>
            <p:cNvSpPr/>
            <p:nvPr/>
          </p:nvSpPr>
          <p:spPr>
            <a:xfrm>
              <a:off x="7092280" y="3717032"/>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10CD0BA7-DA40-415A-90D7-7F5FD8A412BF}"/>
              </a:ext>
            </a:extLst>
          </p:cNvPr>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sp>
        <p:nvSpPr>
          <p:cNvPr id="6" name="Rectangle 5">
            <a:extLst>
              <a:ext uri="{FF2B5EF4-FFF2-40B4-BE49-F238E27FC236}">
                <a16:creationId xmlns:a16="http://schemas.microsoft.com/office/drawing/2014/main" id="{274CCDF1-8BFD-4026-8B8D-94392B57CE71}"/>
              </a:ext>
            </a:extLst>
          </p:cNvPr>
          <p:cNvSpPr/>
          <p:nvPr/>
        </p:nvSpPr>
        <p:spPr>
          <a:xfrm>
            <a:off x="382195" y="5095364"/>
            <a:ext cx="8038715" cy="707886"/>
          </a:xfrm>
          <a:prstGeom prst="rect">
            <a:avLst/>
          </a:prstGeom>
        </p:spPr>
        <p:txBody>
          <a:bodyPr wrap="square">
            <a:spAutoFit/>
          </a:bodyPr>
          <a:lstStyle/>
          <a:p>
            <a:r>
              <a:rPr lang="en-US" sz="2000" b="1" dirty="0"/>
              <a:t>Protests at Lara-</a:t>
            </a:r>
            <a:r>
              <a:rPr lang="en-US" sz="2000" b="1" dirty="0" err="1"/>
              <a:t>Toxefta</a:t>
            </a:r>
            <a:r>
              <a:rPr lang="en-US" sz="2000" b="1" dirty="0"/>
              <a:t> beach and placement of umbrellas </a:t>
            </a:r>
          </a:p>
          <a:p>
            <a:r>
              <a:rPr lang="en-US" sz="2000" b="1" dirty="0"/>
              <a:t>by residents of </a:t>
            </a:r>
            <a:r>
              <a:rPr lang="en-US" sz="2000" b="1" dirty="0" err="1"/>
              <a:t>Innia</a:t>
            </a:r>
            <a:r>
              <a:rPr lang="en-US" sz="2000" b="1" dirty="0"/>
              <a:t> joined by an MP</a:t>
            </a:r>
          </a:p>
        </p:txBody>
      </p:sp>
      <p:pic>
        <p:nvPicPr>
          <p:cNvPr id="7" name="Picture 6">
            <a:extLst>
              <a:ext uri="{FF2B5EF4-FFF2-40B4-BE49-F238E27FC236}">
                <a16:creationId xmlns:a16="http://schemas.microsoft.com/office/drawing/2014/main" id="{75A8CCDB-93B4-49C7-978F-7498A69406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2715" y="828675"/>
            <a:ext cx="3829285" cy="1952369"/>
          </a:xfrm>
          <a:prstGeom prst="rect">
            <a:avLst/>
          </a:prstGeom>
          <a:noFill/>
          <a:ln>
            <a:noFill/>
          </a:ln>
        </p:spPr>
      </p:pic>
      <p:pic>
        <p:nvPicPr>
          <p:cNvPr id="12" name="Picture 11">
            <a:extLst>
              <a:ext uri="{FF2B5EF4-FFF2-40B4-BE49-F238E27FC236}">
                <a16:creationId xmlns:a16="http://schemas.microsoft.com/office/drawing/2014/main" id="{0EC350E2-05AC-4BED-A447-28FB39CA81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51123" y="2876953"/>
            <a:ext cx="3757278" cy="2190900"/>
          </a:xfrm>
          <a:prstGeom prst="rect">
            <a:avLst/>
          </a:prstGeom>
          <a:noFill/>
          <a:ln>
            <a:noFill/>
          </a:ln>
        </p:spPr>
      </p:pic>
      <p:grpSp>
        <p:nvGrpSpPr>
          <p:cNvPr id="13" name="Group 12">
            <a:extLst>
              <a:ext uri="{FF2B5EF4-FFF2-40B4-BE49-F238E27FC236}">
                <a16:creationId xmlns:a16="http://schemas.microsoft.com/office/drawing/2014/main" id="{06D50820-AA5A-4E1C-907A-74D6EE3E8922}"/>
              </a:ext>
            </a:extLst>
          </p:cNvPr>
          <p:cNvGrpSpPr/>
          <p:nvPr/>
        </p:nvGrpSpPr>
        <p:grpSpPr>
          <a:xfrm>
            <a:off x="0" y="5875200"/>
            <a:ext cx="9144000" cy="982800"/>
            <a:chOff x="0" y="5875200"/>
            <a:chExt cx="9144000" cy="982800"/>
          </a:xfrm>
        </p:grpSpPr>
        <p:sp>
          <p:nvSpPr>
            <p:cNvPr id="14" name="Rectangle 13">
              <a:extLst>
                <a:ext uri="{FF2B5EF4-FFF2-40B4-BE49-F238E27FC236}">
                  <a16:creationId xmlns:a16="http://schemas.microsoft.com/office/drawing/2014/main" id="{2F3C95A3-018C-463D-9108-15A26C05F88B}"/>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5" name="Picture 14">
              <a:extLst>
                <a:ext uri="{FF2B5EF4-FFF2-40B4-BE49-F238E27FC236}">
                  <a16:creationId xmlns:a16="http://schemas.microsoft.com/office/drawing/2014/main" id="{1663F4B4-B02C-4001-B24E-62990E01B522}"/>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6" name="Straight Connector 15">
              <a:extLst>
                <a:ext uri="{FF2B5EF4-FFF2-40B4-BE49-F238E27FC236}">
                  <a16:creationId xmlns:a16="http://schemas.microsoft.com/office/drawing/2014/main" id="{A71AE03B-AEC9-4BC1-AC60-BEAE39F6AF8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145154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652120" y="4797152"/>
            <a:ext cx="1584176"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797152"/>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9796" y="5472042"/>
            <a:ext cx="5575032" cy="400110"/>
          </a:xfrm>
          <a:prstGeom prst="rect">
            <a:avLst/>
          </a:prstGeom>
          <a:noFill/>
        </p:spPr>
        <p:txBody>
          <a:bodyPr wrap="square" rtlCol="0">
            <a:spAutoFit/>
          </a:bodyPr>
          <a:lstStyle/>
          <a:p>
            <a:r>
              <a:rPr lang="en-GB" sz="2000" b="1" dirty="0"/>
              <a:t>Illegal earthworks &amp; creation of an artificial beach</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Sea Caves in </a:t>
            </a:r>
            <a:r>
              <a:rPr lang="en-GB" sz="2000" b="1" dirty="0" err="1"/>
              <a:t>Pegeia</a:t>
            </a:r>
            <a:r>
              <a:rPr lang="en-GB" sz="2000" b="1" dirty="0"/>
              <a:t> – Mediterranean Monk Seal Breeding and Resting Area</a:t>
            </a:r>
          </a:p>
        </p:txBody>
      </p:sp>
      <p:pic>
        <p:nvPicPr>
          <p:cNvPr id="6" name="Picture 5">
            <a:extLst>
              <a:ext uri="{FF2B5EF4-FFF2-40B4-BE49-F238E27FC236}">
                <a16:creationId xmlns:a16="http://schemas.microsoft.com/office/drawing/2014/main" id="{507F4A81-4CFA-4117-A84A-3B82B5E718D7}"/>
              </a:ext>
            </a:extLst>
          </p:cNvPr>
          <p:cNvPicPr>
            <a:picLocks noChangeAspect="1"/>
          </p:cNvPicPr>
          <p:nvPr/>
        </p:nvPicPr>
        <p:blipFill>
          <a:blip r:embed="rId3"/>
          <a:stretch>
            <a:fillRect/>
          </a:stretch>
        </p:blipFill>
        <p:spPr>
          <a:xfrm>
            <a:off x="648073" y="766300"/>
            <a:ext cx="3779912" cy="2342864"/>
          </a:xfrm>
          <a:prstGeom prst="rect">
            <a:avLst/>
          </a:prstGeom>
        </p:spPr>
      </p:pic>
      <p:pic>
        <p:nvPicPr>
          <p:cNvPr id="5" name="Picture 4">
            <a:extLst>
              <a:ext uri="{FF2B5EF4-FFF2-40B4-BE49-F238E27FC236}">
                <a16:creationId xmlns:a16="http://schemas.microsoft.com/office/drawing/2014/main" id="{35FDABE9-A6E4-4793-A13C-B9FF611A456F}"/>
              </a:ext>
            </a:extLst>
          </p:cNvPr>
          <p:cNvPicPr>
            <a:picLocks noChangeAspect="1"/>
          </p:cNvPicPr>
          <p:nvPr/>
        </p:nvPicPr>
        <p:blipFill>
          <a:blip r:embed="rId4"/>
          <a:stretch>
            <a:fillRect/>
          </a:stretch>
        </p:blipFill>
        <p:spPr>
          <a:xfrm>
            <a:off x="1979712" y="3114654"/>
            <a:ext cx="3528392" cy="2357388"/>
          </a:xfrm>
          <a:prstGeom prst="rect">
            <a:avLst/>
          </a:prstGeom>
        </p:spPr>
      </p:pic>
      <p:grpSp>
        <p:nvGrpSpPr>
          <p:cNvPr id="15" name="Group 14">
            <a:extLst>
              <a:ext uri="{FF2B5EF4-FFF2-40B4-BE49-F238E27FC236}">
                <a16:creationId xmlns:a16="http://schemas.microsoft.com/office/drawing/2014/main" id="{3C9042B3-4EDB-47B0-8883-5159D7DFFE33}"/>
              </a:ext>
            </a:extLst>
          </p:cNvPr>
          <p:cNvGrpSpPr/>
          <p:nvPr/>
        </p:nvGrpSpPr>
        <p:grpSpPr>
          <a:xfrm>
            <a:off x="0" y="5875200"/>
            <a:ext cx="9144000" cy="982800"/>
            <a:chOff x="0" y="5875200"/>
            <a:chExt cx="9144000" cy="982800"/>
          </a:xfrm>
        </p:grpSpPr>
        <p:sp>
          <p:nvSpPr>
            <p:cNvPr id="16" name="Rectangle 15">
              <a:extLst>
                <a:ext uri="{FF2B5EF4-FFF2-40B4-BE49-F238E27FC236}">
                  <a16:creationId xmlns:a16="http://schemas.microsoft.com/office/drawing/2014/main" id="{15B9ADA1-05D8-4E36-8087-2200852057E6}"/>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7" name="Picture 16">
              <a:extLst>
                <a:ext uri="{FF2B5EF4-FFF2-40B4-BE49-F238E27FC236}">
                  <a16:creationId xmlns:a16="http://schemas.microsoft.com/office/drawing/2014/main" id="{D3F0463B-F229-4DC8-9CD6-F865461DFE2A}"/>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8" name="Straight Connector 17">
              <a:extLst>
                <a:ext uri="{FF2B5EF4-FFF2-40B4-BE49-F238E27FC236}">
                  <a16:creationId xmlns:a16="http://schemas.microsoft.com/office/drawing/2014/main" id="{58F4A0FA-F832-48B8-837C-E187D51C95FE}"/>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58728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792770" y="5121087"/>
            <a:ext cx="1584176"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452320" y="5085184"/>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1520" y="5426166"/>
            <a:ext cx="6430436" cy="400110"/>
          </a:xfrm>
          <a:prstGeom prst="rect">
            <a:avLst/>
          </a:prstGeom>
          <a:noFill/>
        </p:spPr>
        <p:txBody>
          <a:bodyPr wrap="square" rtlCol="0">
            <a:spAutoFit/>
          </a:bodyPr>
          <a:lstStyle/>
          <a:p>
            <a:r>
              <a:rPr lang="en-GB" sz="2000" b="1" dirty="0"/>
              <a:t>Residential development above Monk Seal caves</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Sea Caves in </a:t>
            </a:r>
            <a:r>
              <a:rPr lang="en-GB" sz="2000" b="1" dirty="0" err="1"/>
              <a:t>Pegeia</a:t>
            </a:r>
            <a:r>
              <a:rPr lang="en-GB" sz="2000" b="1" dirty="0"/>
              <a:t> – Mediterranean Monk Seal Breeding and Resting Area</a:t>
            </a:r>
          </a:p>
        </p:txBody>
      </p:sp>
      <p:pic>
        <p:nvPicPr>
          <p:cNvPr id="8" name="Picture 7">
            <a:extLst>
              <a:ext uri="{FF2B5EF4-FFF2-40B4-BE49-F238E27FC236}">
                <a16:creationId xmlns:a16="http://schemas.microsoft.com/office/drawing/2014/main" id="{767AA731-7EA7-4C39-A9D8-C39EB86A6844}"/>
              </a:ext>
            </a:extLst>
          </p:cNvPr>
          <p:cNvPicPr/>
          <p:nvPr/>
        </p:nvPicPr>
        <p:blipFill>
          <a:blip r:embed="rId3"/>
          <a:stretch>
            <a:fillRect/>
          </a:stretch>
        </p:blipFill>
        <p:spPr>
          <a:xfrm>
            <a:off x="539552" y="732766"/>
            <a:ext cx="3672408" cy="2336194"/>
          </a:xfrm>
          <a:prstGeom prst="rect">
            <a:avLst/>
          </a:prstGeom>
        </p:spPr>
      </p:pic>
      <p:pic>
        <p:nvPicPr>
          <p:cNvPr id="9" name="Picture 8" descr="_DSC1123">
            <a:extLst>
              <a:ext uri="{FF2B5EF4-FFF2-40B4-BE49-F238E27FC236}">
                <a16:creationId xmlns:a16="http://schemas.microsoft.com/office/drawing/2014/main" id="{636A61F1-20E4-4634-B5C4-BC7F68AA52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08707" y="3104964"/>
            <a:ext cx="3672408" cy="2336194"/>
          </a:xfrm>
          <a:prstGeom prst="rect">
            <a:avLst/>
          </a:prstGeom>
          <a:noFill/>
          <a:ln>
            <a:noFill/>
          </a:ln>
        </p:spPr>
      </p:pic>
      <p:grpSp>
        <p:nvGrpSpPr>
          <p:cNvPr id="16" name="Group 15">
            <a:extLst>
              <a:ext uri="{FF2B5EF4-FFF2-40B4-BE49-F238E27FC236}">
                <a16:creationId xmlns:a16="http://schemas.microsoft.com/office/drawing/2014/main" id="{45930932-70FA-4273-9C77-8CCCCF132092}"/>
              </a:ext>
            </a:extLst>
          </p:cNvPr>
          <p:cNvGrpSpPr/>
          <p:nvPr/>
        </p:nvGrpSpPr>
        <p:grpSpPr>
          <a:xfrm>
            <a:off x="0" y="5875200"/>
            <a:ext cx="9144000" cy="982800"/>
            <a:chOff x="0" y="5875200"/>
            <a:chExt cx="9144000" cy="982800"/>
          </a:xfrm>
        </p:grpSpPr>
        <p:sp>
          <p:nvSpPr>
            <p:cNvPr id="17" name="Rectangle 16">
              <a:extLst>
                <a:ext uri="{FF2B5EF4-FFF2-40B4-BE49-F238E27FC236}">
                  <a16:creationId xmlns:a16="http://schemas.microsoft.com/office/drawing/2014/main" id="{D89D7C17-40FC-4B41-A4D2-3F9921E402B9}"/>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8" name="Picture 17">
              <a:extLst>
                <a:ext uri="{FF2B5EF4-FFF2-40B4-BE49-F238E27FC236}">
                  <a16:creationId xmlns:a16="http://schemas.microsoft.com/office/drawing/2014/main" id="{8DA7DD20-B8F5-493F-9679-33481A4E8ECE}"/>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9" name="Straight Connector 18">
              <a:extLst>
                <a:ext uri="{FF2B5EF4-FFF2-40B4-BE49-F238E27FC236}">
                  <a16:creationId xmlns:a16="http://schemas.microsoft.com/office/drawing/2014/main" id="{5EE66E2E-E294-4F27-A806-72452F6CCDBF}"/>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1252381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92F1B0-FC57-4DA3-A485-2409648772F2}"/>
              </a:ext>
            </a:extLst>
          </p:cNvPr>
          <p:cNvGrpSpPr/>
          <p:nvPr/>
        </p:nvGrpSpPr>
        <p:grpSpPr>
          <a:xfrm>
            <a:off x="0" y="5875200"/>
            <a:ext cx="9144000" cy="982800"/>
            <a:chOff x="0" y="5875200"/>
            <a:chExt cx="9144000" cy="982800"/>
          </a:xfrm>
        </p:grpSpPr>
        <p:sp>
          <p:nvSpPr>
            <p:cNvPr id="10" name="Rectangle 9">
              <a:extLst>
                <a:ext uri="{FF2B5EF4-FFF2-40B4-BE49-F238E27FC236}">
                  <a16:creationId xmlns:a16="http://schemas.microsoft.com/office/drawing/2014/main" id="{60235E66-852F-4611-80FE-231EF84E5BF7}"/>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2" name="Picture 11">
              <a:extLst>
                <a:ext uri="{FF2B5EF4-FFF2-40B4-BE49-F238E27FC236}">
                  <a16:creationId xmlns:a16="http://schemas.microsoft.com/office/drawing/2014/main" id="{5C65A356-7293-4BEF-8596-C1C95416EE31}"/>
                </a:ext>
              </a:extLst>
            </p:cNvPr>
            <p:cNvPicPr>
              <a:picLocks noChangeAspect="1"/>
            </p:cNvPicPr>
            <p:nvPr/>
          </p:nvPicPr>
          <p:blipFill>
            <a:blip r:embed="rId2"/>
            <a:stretch>
              <a:fillRect/>
            </a:stretch>
          </p:blipFill>
          <p:spPr>
            <a:xfrm>
              <a:off x="6778404" y="6020826"/>
              <a:ext cx="1573434" cy="564159"/>
            </a:xfrm>
            <a:prstGeom prst="rect">
              <a:avLst/>
            </a:prstGeom>
          </p:spPr>
        </p:pic>
        <p:cxnSp>
          <p:nvCxnSpPr>
            <p:cNvPr id="14" name="Straight Connector 13">
              <a:extLst>
                <a:ext uri="{FF2B5EF4-FFF2-40B4-BE49-F238E27FC236}">
                  <a16:creationId xmlns:a16="http://schemas.microsoft.com/office/drawing/2014/main" id="{2DC4AA59-59C7-4E1C-B5F1-9CFD20118D84}"/>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15" name="TextBox 14">
            <a:extLst>
              <a:ext uri="{FF2B5EF4-FFF2-40B4-BE49-F238E27FC236}">
                <a16:creationId xmlns:a16="http://schemas.microsoft.com/office/drawing/2014/main" id="{C0049312-AB6D-4806-8202-9FDE68302C2B}"/>
              </a:ext>
            </a:extLst>
          </p:cNvPr>
          <p:cNvSpPr txBox="1"/>
          <p:nvPr/>
        </p:nvSpPr>
        <p:spPr>
          <a:xfrm>
            <a:off x="382195" y="332656"/>
            <a:ext cx="8391209" cy="400110"/>
          </a:xfrm>
          <a:prstGeom prst="rect">
            <a:avLst/>
          </a:prstGeom>
          <a:noFill/>
        </p:spPr>
        <p:txBody>
          <a:bodyPr wrap="square" rtlCol="0">
            <a:spAutoFit/>
          </a:bodyPr>
          <a:lstStyle/>
          <a:p>
            <a:pPr algn="ctr"/>
            <a:r>
              <a:rPr lang="en-GB" sz="2000" b="1" dirty="0"/>
              <a:t> </a:t>
            </a:r>
            <a:r>
              <a:rPr lang="en-GB" sz="2000" b="1" dirty="0" err="1"/>
              <a:t>Akamas</a:t>
            </a:r>
            <a:r>
              <a:rPr lang="en-GB" sz="2000" b="1" dirty="0"/>
              <a:t> Peninsula</a:t>
            </a:r>
          </a:p>
        </p:txBody>
      </p:sp>
      <p:sp>
        <p:nvSpPr>
          <p:cNvPr id="16" name="TextBox 15">
            <a:extLst>
              <a:ext uri="{FF2B5EF4-FFF2-40B4-BE49-F238E27FC236}">
                <a16:creationId xmlns:a16="http://schemas.microsoft.com/office/drawing/2014/main" id="{DA6B54DE-6549-4B3A-914F-EAF791B14913}"/>
              </a:ext>
            </a:extLst>
          </p:cNvPr>
          <p:cNvSpPr txBox="1"/>
          <p:nvPr/>
        </p:nvSpPr>
        <p:spPr>
          <a:xfrm>
            <a:off x="251519" y="5426166"/>
            <a:ext cx="8391209" cy="400110"/>
          </a:xfrm>
          <a:prstGeom prst="rect">
            <a:avLst/>
          </a:prstGeom>
          <a:noFill/>
        </p:spPr>
        <p:txBody>
          <a:bodyPr wrap="square" rtlCol="0">
            <a:spAutoFit/>
          </a:bodyPr>
          <a:lstStyle/>
          <a:p>
            <a:r>
              <a:rPr lang="en-GB" sz="2000" b="1" dirty="0"/>
              <a:t>Numerus malicious fires as a form of political pressure for land-use change  </a:t>
            </a:r>
          </a:p>
        </p:txBody>
      </p:sp>
      <p:pic>
        <p:nvPicPr>
          <p:cNvPr id="6" name="Picture 5" descr="A tree on a dry grass field&#10;&#10;Description automatically generated">
            <a:extLst>
              <a:ext uri="{FF2B5EF4-FFF2-40B4-BE49-F238E27FC236}">
                <a16:creationId xmlns:a16="http://schemas.microsoft.com/office/drawing/2014/main" id="{8A84CA6D-CCA0-4AD3-9E93-ED9E64F47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293" y="821720"/>
            <a:ext cx="2609517" cy="2226222"/>
          </a:xfrm>
          <a:prstGeom prst="rect">
            <a:avLst/>
          </a:prstGeom>
        </p:spPr>
      </p:pic>
      <p:pic>
        <p:nvPicPr>
          <p:cNvPr id="17" name="Picture 16" descr="A close up of a tree&#10;&#10;Description automatically generated">
            <a:extLst>
              <a:ext uri="{FF2B5EF4-FFF2-40B4-BE49-F238E27FC236}">
                <a16:creationId xmlns:a16="http://schemas.microsoft.com/office/drawing/2014/main" id="{CA646D82-2868-4223-B51E-C5BAEEF71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3136893"/>
            <a:ext cx="3978439" cy="2254935"/>
          </a:xfrm>
          <a:prstGeom prst="rect">
            <a:avLst/>
          </a:prstGeom>
        </p:spPr>
      </p:pic>
      <p:pic>
        <p:nvPicPr>
          <p:cNvPr id="19" name="Picture 18" descr="A tree in a forest&#10;&#10;Description automatically generated">
            <a:extLst>
              <a:ext uri="{FF2B5EF4-FFF2-40B4-BE49-F238E27FC236}">
                <a16:creationId xmlns:a16="http://schemas.microsoft.com/office/drawing/2014/main" id="{43AF3BDC-7267-44C6-9DBC-02D4D9B0F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1" y="821719"/>
            <a:ext cx="3531130" cy="4214614"/>
          </a:xfrm>
          <a:prstGeom prst="rect">
            <a:avLst/>
          </a:prstGeom>
        </p:spPr>
      </p:pic>
      <p:pic>
        <p:nvPicPr>
          <p:cNvPr id="21" name="Picture 20" descr="A picture containing outdoor, grass, standing, small&#10;&#10;Description automatically generated">
            <a:extLst>
              <a:ext uri="{FF2B5EF4-FFF2-40B4-BE49-F238E27FC236}">
                <a16:creationId xmlns:a16="http://schemas.microsoft.com/office/drawing/2014/main" id="{4B1D6B99-77F2-41E8-9D99-F955BF2305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821718"/>
            <a:ext cx="2537275" cy="2226223"/>
          </a:xfrm>
          <a:prstGeom prst="rect">
            <a:avLst/>
          </a:prstGeom>
        </p:spPr>
      </p:pic>
    </p:spTree>
    <p:extLst>
      <p:ext uri="{BB962C8B-B14F-4D97-AF65-F5344CB8AC3E}">
        <p14:creationId xmlns:p14="http://schemas.microsoft.com/office/powerpoint/2010/main" val="3371617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Akamas Natura 2000 site</a:t>
            </a:r>
            <a:br>
              <a:rPr lang="el-GR" sz="3200" b="1" dirty="0"/>
            </a:br>
            <a:r>
              <a:rPr lang="en-US" sz="3200" b="1" u="sng" dirty="0"/>
              <a:t>What do we want to see?</a:t>
            </a:r>
            <a:endParaRPr lang="en-US" sz="3200" u="sng" dirty="0"/>
          </a:p>
        </p:txBody>
      </p:sp>
      <p:sp>
        <p:nvSpPr>
          <p:cNvPr id="3" name="Content Placeholder 2"/>
          <p:cNvSpPr>
            <a:spLocks noGrp="1"/>
          </p:cNvSpPr>
          <p:nvPr>
            <p:ph idx="1"/>
          </p:nvPr>
        </p:nvSpPr>
        <p:spPr/>
        <p:txBody>
          <a:bodyPr>
            <a:normAutofit/>
          </a:bodyPr>
          <a:lstStyle/>
          <a:p>
            <a:r>
              <a:rPr lang="en-US" sz="2700" dirty="0"/>
              <a:t>Expansion of Natura 2000 boundaries </a:t>
            </a:r>
          </a:p>
          <a:p>
            <a:r>
              <a:rPr lang="en-US" sz="2700" dirty="0"/>
              <a:t>Establishment of legally binding measures, based on the Management Plans</a:t>
            </a:r>
          </a:p>
          <a:p>
            <a:r>
              <a:rPr lang="en-US" sz="2700" dirty="0"/>
              <a:t>Allocation of funding for the implementation of Management Plans and effective patrolling</a:t>
            </a:r>
          </a:p>
          <a:p>
            <a:r>
              <a:rPr lang="en-US" sz="2700" dirty="0"/>
              <a:t>Prohibition of infrastructure (</a:t>
            </a:r>
            <a:r>
              <a:rPr lang="en-GB" sz="2700" dirty="0"/>
              <a:t>overnight stay and dining) </a:t>
            </a:r>
            <a:r>
              <a:rPr lang="en-US" sz="2700" dirty="0"/>
              <a:t>outside of the existing </a:t>
            </a:r>
            <a:r>
              <a:rPr lang="en-GB" sz="2700" dirty="0"/>
              <a:t>designated development limits of Akamas villages in any future plans</a:t>
            </a:r>
            <a:endParaRPr lang="en-US" sz="2000" dirty="0"/>
          </a:p>
          <a:p>
            <a:endParaRPr lang="en-US" dirty="0"/>
          </a:p>
        </p:txBody>
      </p:sp>
      <p:grpSp>
        <p:nvGrpSpPr>
          <p:cNvPr id="4" name="Group 3">
            <a:extLst>
              <a:ext uri="{FF2B5EF4-FFF2-40B4-BE49-F238E27FC236}">
                <a16:creationId xmlns:a16="http://schemas.microsoft.com/office/drawing/2014/main" id="{F889FF89-CF55-4548-A093-A9BD871C4DCB}"/>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EE59CE8B-F535-4628-B8B5-0D5F0312339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3778D1EF-8DD6-4857-B2DE-DAF352138CD3}"/>
                </a:ext>
              </a:extLst>
            </p:cNvPr>
            <p:cNvPicPr>
              <a:picLocks noChangeAspect="1"/>
            </p:cNvPicPr>
            <p:nvPr/>
          </p:nvPicPr>
          <p:blipFill>
            <a:blip r:embed="rId2"/>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F92B9986-178C-4E3A-B30C-204C3D28C1D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284151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957" y="969528"/>
            <a:ext cx="7817043" cy="4727012"/>
          </a:xfrm>
        </p:spPr>
      </p:pic>
      <p:sp>
        <p:nvSpPr>
          <p:cNvPr id="2" name="Title 1"/>
          <p:cNvSpPr>
            <a:spLocks noGrp="1"/>
          </p:cNvSpPr>
          <p:nvPr>
            <p:ph type="title"/>
          </p:nvPr>
        </p:nvSpPr>
        <p:spPr>
          <a:xfrm>
            <a:off x="285720" y="188640"/>
            <a:ext cx="8411424" cy="1143000"/>
          </a:xfrm>
        </p:spPr>
        <p:txBody>
          <a:bodyPr>
            <a:normAutofit/>
          </a:bodyPr>
          <a:lstStyle/>
          <a:p>
            <a:r>
              <a:rPr lang="en-US" sz="3600" b="1" dirty="0">
                <a:latin typeface="Myriad Pro" panose="020B0503030403020204" pitchFamily="34" charset="0"/>
              </a:rPr>
              <a:t>Polis-</a:t>
            </a:r>
            <a:r>
              <a:rPr lang="en-US" sz="3600" b="1" dirty="0" err="1">
                <a:latin typeface="Myriad Pro" panose="020B0503030403020204" pitchFamily="34" charset="0"/>
              </a:rPr>
              <a:t>Gialia</a:t>
            </a:r>
            <a:r>
              <a:rPr lang="en-US" sz="3600" b="1" dirty="0">
                <a:latin typeface="Myriad Pro" panose="020B0503030403020204" pitchFamily="34" charset="0"/>
              </a:rPr>
              <a:t> Natura 2000 site</a:t>
            </a:r>
            <a:endParaRPr lang="el-GR" sz="3600" b="1" dirty="0">
              <a:latin typeface="Myriad Pro" panose="020B0503030403020204" pitchFamily="34" charset="0"/>
            </a:endParaRPr>
          </a:p>
        </p:txBody>
      </p:sp>
      <p:sp>
        <p:nvSpPr>
          <p:cNvPr id="9" name="Line Callout 1 8"/>
          <p:cNvSpPr/>
          <p:nvPr/>
        </p:nvSpPr>
        <p:spPr>
          <a:xfrm flipH="1">
            <a:off x="102821" y="2982017"/>
            <a:ext cx="1224136" cy="444806"/>
          </a:xfrm>
          <a:prstGeom prst="borderCallout1">
            <a:avLst>
              <a:gd name="adj1" fmla="val 18750"/>
              <a:gd name="adj2" fmla="val -8333"/>
              <a:gd name="adj3" fmla="val 130910"/>
              <a:gd name="adj4" fmla="val -294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Akamas</a:t>
            </a:r>
          </a:p>
        </p:txBody>
      </p:sp>
      <p:sp>
        <p:nvSpPr>
          <p:cNvPr id="11" name="Line Callout 1 10"/>
          <p:cNvSpPr/>
          <p:nvPr/>
        </p:nvSpPr>
        <p:spPr>
          <a:xfrm flipH="1">
            <a:off x="2127483" y="2029016"/>
            <a:ext cx="1224136" cy="444806"/>
          </a:xfrm>
          <a:prstGeom prst="borderCallout1">
            <a:avLst>
              <a:gd name="adj1" fmla="val 113866"/>
              <a:gd name="adj2" fmla="val 31803"/>
              <a:gd name="adj3" fmla="val 330346"/>
              <a:gd name="adj4" fmla="val 787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Polis-</a:t>
            </a:r>
            <a:r>
              <a:rPr lang="en-US" dirty="0" err="1"/>
              <a:t>Gialia</a:t>
            </a:r>
            <a:endParaRPr lang="en-US" dirty="0"/>
          </a:p>
        </p:txBody>
      </p:sp>
      <p:sp>
        <p:nvSpPr>
          <p:cNvPr id="3" name="Rectangle 2"/>
          <p:cNvSpPr/>
          <p:nvPr/>
        </p:nvSpPr>
        <p:spPr>
          <a:xfrm>
            <a:off x="2083316" y="1833624"/>
            <a:ext cx="1412319" cy="201622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5FA0E21F-06EE-4423-892E-87AD61800816}"/>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664F531F-E298-454C-B970-57B9CA2938E5}"/>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3491F355-3557-400F-8293-CCBBD7E79D7F}"/>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2" name="Straight Connector 11">
              <a:extLst>
                <a:ext uri="{FF2B5EF4-FFF2-40B4-BE49-F238E27FC236}">
                  <a16:creationId xmlns:a16="http://schemas.microsoft.com/office/drawing/2014/main" id="{0592962F-16D1-4FDA-940F-DADDD1246F96}"/>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1860657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88640"/>
            <a:ext cx="8411424" cy="1143000"/>
          </a:xfrm>
        </p:spPr>
        <p:txBody>
          <a:bodyPr>
            <a:normAutofit fontScale="90000"/>
          </a:bodyPr>
          <a:lstStyle/>
          <a:p>
            <a:r>
              <a:rPr lang="en-US" sz="3600" b="1" dirty="0">
                <a:latin typeface="Myriad Pro" panose="020B0503030403020204" pitchFamily="34" charset="0"/>
              </a:rPr>
              <a:t>Polis-Gialia Natura 2000 site</a:t>
            </a:r>
            <a:br>
              <a:rPr lang="en-US" sz="3600" b="1" dirty="0">
                <a:latin typeface="Myriad Pro" panose="020B0503030403020204" pitchFamily="34" charset="0"/>
              </a:rPr>
            </a:br>
            <a:r>
              <a:rPr lang="en-US" sz="3100" b="1" dirty="0">
                <a:latin typeface="Myriad Pro" panose="020B0503030403020204" pitchFamily="34" charset="0"/>
              </a:rPr>
              <a:t>An imminent threat to a</a:t>
            </a:r>
            <a:r>
              <a:rPr lang="en-GB" sz="3100" b="1" dirty="0">
                <a:latin typeface="Myriad Pro" panose="020B0503030403020204" pitchFamily="34" charset="0"/>
              </a:rPr>
              <a:t> major nesting site for Loggerhead Turtles</a:t>
            </a:r>
            <a:endParaRPr lang="el-GR" sz="3100" b="1" dirty="0">
              <a:latin typeface="Myriad Pro" panose="020B0503030403020204" pitchFamily="34" charset="0"/>
            </a:endParaRPr>
          </a:p>
        </p:txBody>
      </p:sp>
      <p:pic>
        <p:nvPicPr>
          <p:cNvPr id="1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4543" y="1485446"/>
            <a:ext cx="2307578" cy="144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4543" y="2999514"/>
            <a:ext cx="2304257" cy="143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4543" y="4505094"/>
            <a:ext cx="2304257" cy="137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F09FBF4D-AEC1-4BD9-AEF0-6539516D9C39}"/>
              </a:ext>
            </a:extLst>
          </p:cNvPr>
          <p:cNvGrpSpPr/>
          <p:nvPr/>
        </p:nvGrpSpPr>
        <p:grpSpPr>
          <a:xfrm>
            <a:off x="3491880" y="1440605"/>
            <a:ext cx="5652120" cy="4364659"/>
            <a:chOff x="3491880" y="1440605"/>
            <a:chExt cx="5652120" cy="543389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880" y="1440605"/>
              <a:ext cx="5652120" cy="5433892"/>
            </a:xfrm>
            <a:prstGeom prst="rect">
              <a:avLst/>
            </a:prstGeom>
          </p:spPr>
        </p:pic>
        <p:sp>
          <p:nvSpPr>
            <p:cNvPr id="19" name="Line Callout 2 18"/>
            <p:cNvSpPr/>
            <p:nvPr/>
          </p:nvSpPr>
          <p:spPr>
            <a:xfrm>
              <a:off x="6948264" y="3933056"/>
              <a:ext cx="1820888" cy="1127645"/>
            </a:xfrm>
            <a:prstGeom prst="borderCallout2">
              <a:avLst>
                <a:gd name="adj1" fmla="val 18750"/>
                <a:gd name="adj2" fmla="val -327"/>
                <a:gd name="adj3" fmla="val 18750"/>
                <a:gd name="adj4" fmla="val -16667"/>
                <a:gd name="adj5" fmla="val 112500"/>
                <a:gd name="adj6" fmla="val -4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Limni Bay Resort: Licensed Golf Complex</a:t>
              </a:r>
            </a:p>
          </p:txBody>
        </p:sp>
      </p:grpSp>
      <p:grpSp>
        <p:nvGrpSpPr>
          <p:cNvPr id="9" name="Group 8">
            <a:extLst>
              <a:ext uri="{FF2B5EF4-FFF2-40B4-BE49-F238E27FC236}">
                <a16:creationId xmlns:a16="http://schemas.microsoft.com/office/drawing/2014/main" id="{22A0790C-9D7D-4F68-B3A7-951545C9875E}"/>
              </a:ext>
            </a:extLst>
          </p:cNvPr>
          <p:cNvGrpSpPr/>
          <p:nvPr/>
        </p:nvGrpSpPr>
        <p:grpSpPr>
          <a:xfrm>
            <a:off x="0" y="5875200"/>
            <a:ext cx="9144000" cy="982800"/>
            <a:chOff x="0" y="5875200"/>
            <a:chExt cx="9144000" cy="982800"/>
          </a:xfrm>
        </p:grpSpPr>
        <p:sp>
          <p:nvSpPr>
            <p:cNvPr id="10" name="Rectangle 9">
              <a:extLst>
                <a:ext uri="{FF2B5EF4-FFF2-40B4-BE49-F238E27FC236}">
                  <a16:creationId xmlns:a16="http://schemas.microsoft.com/office/drawing/2014/main" id="{3DB0989D-A8AB-4C99-B8A5-54D9C7758CE0}"/>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1" name="Picture 10">
              <a:extLst>
                <a:ext uri="{FF2B5EF4-FFF2-40B4-BE49-F238E27FC236}">
                  <a16:creationId xmlns:a16="http://schemas.microsoft.com/office/drawing/2014/main" id="{EAD53648-B6E4-4C37-B287-A1A4B80E12FE}"/>
                </a:ext>
              </a:extLst>
            </p:cNvPr>
            <p:cNvPicPr>
              <a:picLocks noChangeAspect="1"/>
            </p:cNvPicPr>
            <p:nvPr/>
          </p:nvPicPr>
          <p:blipFill>
            <a:blip r:embed="rId6"/>
            <a:stretch>
              <a:fillRect/>
            </a:stretch>
          </p:blipFill>
          <p:spPr>
            <a:xfrm>
              <a:off x="6778404" y="6020826"/>
              <a:ext cx="1573434" cy="564159"/>
            </a:xfrm>
            <a:prstGeom prst="rect">
              <a:avLst/>
            </a:prstGeom>
          </p:spPr>
        </p:pic>
        <p:cxnSp>
          <p:nvCxnSpPr>
            <p:cNvPr id="15" name="Straight Connector 14">
              <a:extLst>
                <a:ext uri="{FF2B5EF4-FFF2-40B4-BE49-F238E27FC236}">
                  <a16:creationId xmlns:a16="http://schemas.microsoft.com/office/drawing/2014/main" id="{9990A06D-0D4E-4985-AB0F-0861758275B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1302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957" y="921478"/>
            <a:ext cx="7817043" cy="4727012"/>
          </a:xfrm>
        </p:spPr>
      </p:pic>
      <p:sp>
        <p:nvSpPr>
          <p:cNvPr id="2" name="Title 1"/>
          <p:cNvSpPr>
            <a:spLocks noGrp="1"/>
          </p:cNvSpPr>
          <p:nvPr>
            <p:ph type="title"/>
          </p:nvPr>
        </p:nvSpPr>
        <p:spPr>
          <a:xfrm>
            <a:off x="285720" y="188640"/>
            <a:ext cx="8411424" cy="1143000"/>
          </a:xfrm>
        </p:spPr>
        <p:txBody>
          <a:bodyPr>
            <a:normAutofit/>
          </a:bodyPr>
          <a:lstStyle/>
          <a:p>
            <a:r>
              <a:rPr lang="en-US" sz="3600" b="1" dirty="0">
                <a:latin typeface="Myriad Pro" panose="020B0503030403020204" pitchFamily="34" charset="0"/>
              </a:rPr>
              <a:t>Akamas Peninsula Natura 2000 site</a:t>
            </a:r>
            <a:endParaRPr lang="el-GR" sz="3600" b="1" dirty="0">
              <a:latin typeface="Myriad Pro" panose="020B0503030403020204" pitchFamily="34" charset="0"/>
            </a:endParaRPr>
          </a:p>
        </p:txBody>
      </p:sp>
      <p:sp>
        <p:nvSpPr>
          <p:cNvPr id="9" name="Line Callout 1 8"/>
          <p:cNvSpPr/>
          <p:nvPr/>
        </p:nvSpPr>
        <p:spPr>
          <a:xfrm flipH="1">
            <a:off x="194271" y="3395506"/>
            <a:ext cx="1224136" cy="444806"/>
          </a:xfrm>
          <a:prstGeom prst="borderCallout1">
            <a:avLst>
              <a:gd name="adj1" fmla="val 3853"/>
              <a:gd name="adj2" fmla="val 328"/>
              <a:gd name="adj3" fmla="val 148786"/>
              <a:gd name="adj4" fmla="val -31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Akamas</a:t>
            </a:r>
          </a:p>
        </p:txBody>
      </p:sp>
      <p:sp>
        <p:nvSpPr>
          <p:cNvPr id="11" name="Line Callout 1 10"/>
          <p:cNvSpPr/>
          <p:nvPr/>
        </p:nvSpPr>
        <p:spPr>
          <a:xfrm flipH="1">
            <a:off x="2051720" y="1977640"/>
            <a:ext cx="1224136" cy="444806"/>
          </a:xfrm>
          <a:prstGeom prst="borderCallout1">
            <a:avLst>
              <a:gd name="adj1" fmla="val 98970"/>
              <a:gd name="adj2" fmla="val 70776"/>
              <a:gd name="adj3" fmla="val 336305"/>
              <a:gd name="adj4" fmla="val 710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Polis-</a:t>
            </a:r>
            <a:r>
              <a:rPr lang="en-US" dirty="0" err="1"/>
              <a:t>Gialia</a:t>
            </a:r>
            <a:endParaRPr lang="en-US" dirty="0"/>
          </a:p>
        </p:txBody>
      </p:sp>
      <p:sp>
        <p:nvSpPr>
          <p:cNvPr id="3" name="Rectangle 2"/>
          <p:cNvSpPr/>
          <p:nvPr/>
        </p:nvSpPr>
        <p:spPr>
          <a:xfrm>
            <a:off x="145274" y="2780928"/>
            <a:ext cx="2050462" cy="1901833"/>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id="{368AB651-A46E-4C4C-B01E-CD4E12756242}"/>
              </a:ext>
            </a:extLst>
          </p:cNvPr>
          <p:cNvGrpSpPr/>
          <p:nvPr/>
        </p:nvGrpSpPr>
        <p:grpSpPr>
          <a:xfrm>
            <a:off x="0" y="5875200"/>
            <a:ext cx="9144000" cy="982800"/>
            <a:chOff x="0" y="5875200"/>
            <a:chExt cx="9144000" cy="982800"/>
          </a:xfrm>
        </p:grpSpPr>
        <p:sp>
          <p:nvSpPr>
            <p:cNvPr id="14" name="Rectangle 13">
              <a:extLst>
                <a:ext uri="{FF2B5EF4-FFF2-40B4-BE49-F238E27FC236}">
                  <a16:creationId xmlns:a16="http://schemas.microsoft.com/office/drawing/2014/main" id="{BD56686A-AF55-48FE-B9AC-53E8E83A03AB}"/>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5" name="Picture 14">
              <a:extLst>
                <a:ext uri="{FF2B5EF4-FFF2-40B4-BE49-F238E27FC236}">
                  <a16:creationId xmlns:a16="http://schemas.microsoft.com/office/drawing/2014/main" id="{266A5883-EDE2-429B-A792-AA62E2506AC6}"/>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6" name="Straight Connector 15">
              <a:extLst>
                <a:ext uri="{FF2B5EF4-FFF2-40B4-BE49-F238E27FC236}">
                  <a16:creationId xmlns:a16="http://schemas.microsoft.com/office/drawing/2014/main" id="{6FDBF50F-A349-4FE2-A902-A7BF2D29732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97068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sz="3200" b="1" dirty="0">
                <a:latin typeface="Myriad Pro" panose="020B0503030403020204" pitchFamily="34" charset="0"/>
              </a:rPr>
              <a:t>Polis-</a:t>
            </a:r>
            <a:r>
              <a:rPr lang="en-US" sz="3200" b="1" dirty="0" err="1">
                <a:latin typeface="Myriad Pro" panose="020B0503030403020204" pitchFamily="34" charset="0"/>
              </a:rPr>
              <a:t>Gialia</a:t>
            </a:r>
            <a:r>
              <a:rPr lang="en-US" sz="3200" b="1" dirty="0">
                <a:latin typeface="Myriad Pro" panose="020B0503030403020204" pitchFamily="34" charset="0"/>
              </a:rPr>
              <a:t> Natura 2000 site</a:t>
            </a:r>
            <a:br>
              <a:rPr lang="en-US" sz="3200" b="1" dirty="0">
                <a:latin typeface="Myriad Pro" panose="020B0503030403020204" pitchFamily="34" charset="0"/>
              </a:rPr>
            </a:br>
            <a:r>
              <a:rPr lang="en-US" sz="3200" b="1" dirty="0">
                <a:latin typeface="Myriad Pro" panose="020B0503030403020204" pitchFamily="34" charset="0"/>
              </a:rPr>
              <a:t>What is its importance?</a:t>
            </a:r>
            <a:endParaRPr lang="el-GR" sz="3200" b="1" i="1" u="sng" dirty="0">
              <a:latin typeface="Myriad Pro" panose="020B0503030403020204" pitchFamily="34" charset="0"/>
            </a:endParaRPr>
          </a:p>
        </p:txBody>
      </p:sp>
      <p:sp>
        <p:nvSpPr>
          <p:cNvPr id="3" name="Content Placeholder 2"/>
          <p:cNvSpPr>
            <a:spLocks noGrp="1"/>
          </p:cNvSpPr>
          <p:nvPr>
            <p:ph idx="1"/>
          </p:nvPr>
        </p:nvSpPr>
        <p:spPr>
          <a:xfrm>
            <a:off x="467544" y="1259632"/>
            <a:ext cx="8229600" cy="4237931"/>
          </a:xfrm>
        </p:spPr>
        <p:txBody>
          <a:bodyPr>
            <a:normAutofit lnSpcReduction="10000"/>
          </a:bodyPr>
          <a:lstStyle/>
          <a:p>
            <a:r>
              <a:rPr lang="en-US" dirty="0">
                <a:latin typeface="Myriad Pro" panose="020B0503030403020204" pitchFamily="34" charset="0"/>
              </a:rPr>
              <a:t>Total Mediterranean nests 6000 p.a. </a:t>
            </a:r>
          </a:p>
          <a:p>
            <a:r>
              <a:rPr lang="en-US" dirty="0">
                <a:latin typeface="Myriad Pro" panose="020B0503030403020204" pitchFamily="34" charset="0"/>
              </a:rPr>
              <a:t>Total Cyprus nests 1000 p.a.</a:t>
            </a:r>
          </a:p>
          <a:p>
            <a:r>
              <a:rPr lang="en-US" dirty="0">
                <a:latin typeface="Myriad Pro" panose="020B0503030403020204" pitchFamily="34" charset="0"/>
              </a:rPr>
              <a:t>Total Polis-</a:t>
            </a:r>
            <a:r>
              <a:rPr lang="en-US" dirty="0" err="1">
                <a:latin typeface="Myriad Pro" panose="020B0503030403020204" pitchFamily="34" charset="0"/>
              </a:rPr>
              <a:t>Gialia</a:t>
            </a:r>
            <a:r>
              <a:rPr lang="en-US" dirty="0">
                <a:latin typeface="Myriad Pro" panose="020B0503030403020204" pitchFamily="34" charset="0"/>
              </a:rPr>
              <a:t> nests 550 p.a.</a:t>
            </a:r>
          </a:p>
          <a:p>
            <a:r>
              <a:rPr lang="en-US" dirty="0">
                <a:latin typeface="Myriad Pro" panose="020B0503030403020204" pitchFamily="34" charset="0"/>
              </a:rPr>
              <a:t>Total nests directly impacted by the proposed golf complex 200-250 p.a.                 </a:t>
            </a:r>
          </a:p>
          <a:p>
            <a:pPr marL="0" indent="0">
              <a:buNone/>
            </a:pPr>
            <a:endParaRPr lang="en-US" b="1" dirty="0">
              <a:latin typeface="Myriad Pro" panose="020B0503030403020204" pitchFamily="34" charset="0"/>
            </a:endParaRPr>
          </a:p>
          <a:p>
            <a:pPr marL="0" indent="0">
              <a:buNone/>
            </a:pPr>
            <a:r>
              <a:rPr lang="en-US" b="1" dirty="0">
                <a:latin typeface="Myriad Pro" panose="020B0503030403020204" pitchFamily="34" charset="0"/>
              </a:rPr>
              <a:t>25% of Total Cyprus Nests</a:t>
            </a:r>
          </a:p>
          <a:p>
            <a:pPr marL="0" indent="0">
              <a:buNone/>
            </a:pPr>
            <a:r>
              <a:rPr lang="en-US" b="1" dirty="0">
                <a:latin typeface="Myriad Pro" panose="020B0503030403020204" pitchFamily="34" charset="0"/>
              </a:rPr>
              <a:t>4.2% of Total Mediterranean Nests</a:t>
            </a:r>
            <a:endParaRPr lang="el-GR" b="1" dirty="0">
              <a:latin typeface="Myriad Pro" panose="020B0503030403020204" pitchFamily="34" charset="0"/>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60232" y="3905045"/>
            <a:ext cx="2386608" cy="159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F73370A0-95B9-426E-822B-90EDFF2D0C60}"/>
              </a:ext>
            </a:extLst>
          </p:cNvPr>
          <p:cNvGrpSpPr/>
          <p:nvPr/>
        </p:nvGrpSpPr>
        <p:grpSpPr>
          <a:xfrm>
            <a:off x="0" y="5875200"/>
            <a:ext cx="9144000" cy="982800"/>
            <a:chOff x="0" y="5875200"/>
            <a:chExt cx="9144000" cy="982800"/>
          </a:xfrm>
        </p:grpSpPr>
        <p:sp>
          <p:nvSpPr>
            <p:cNvPr id="6" name="Rectangle 5">
              <a:extLst>
                <a:ext uri="{FF2B5EF4-FFF2-40B4-BE49-F238E27FC236}">
                  <a16:creationId xmlns:a16="http://schemas.microsoft.com/office/drawing/2014/main" id="{E7F0A6AA-2FE1-48DE-858F-B7F077512C15}"/>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7" name="Picture 6">
              <a:extLst>
                <a:ext uri="{FF2B5EF4-FFF2-40B4-BE49-F238E27FC236}">
                  <a16:creationId xmlns:a16="http://schemas.microsoft.com/office/drawing/2014/main" id="{15546D43-2D93-481B-81F1-5E8CFBFA1A80}"/>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8" name="Straight Connector 7">
              <a:extLst>
                <a:ext uri="{FF2B5EF4-FFF2-40B4-BE49-F238E27FC236}">
                  <a16:creationId xmlns:a16="http://schemas.microsoft.com/office/drawing/2014/main" id="{BDAE4391-4BC1-4ED2-BC2F-440B7EB0A27E}"/>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1678638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762" y="44624"/>
            <a:ext cx="6228184" cy="836712"/>
          </a:xfrm>
        </p:spPr>
        <p:txBody>
          <a:bodyPr>
            <a:normAutofit/>
          </a:bodyPr>
          <a:lstStyle/>
          <a:p>
            <a:r>
              <a:rPr lang="en-US" sz="3200" b="1" dirty="0">
                <a:latin typeface="Myriad Pro" panose="020B0503030403020204" pitchFamily="34" charset="0"/>
              </a:rPr>
              <a:t>The Limni Bay Resort</a:t>
            </a:r>
            <a:endParaRPr lang="el-GR" sz="3200" b="1" dirty="0">
              <a:latin typeface="Myriad Pro" panose="020B0503030403020204" pitchFamily="34" charset="0"/>
            </a:endParaRPr>
          </a:p>
        </p:txBody>
      </p:sp>
      <p:pic>
        <p:nvPicPr>
          <p:cNvPr id="1026" name="Picture 2"/>
          <p:cNvPicPr>
            <a:picLocks noChangeAspect="1" noChangeArrowheads="1"/>
          </p:cNvPicPr>
          <p:nvPr/>
        </p:nvPicPr>
        <p:blipFill>
          <a:blip r:embed="rId2" cstate="email"/>
          <a:srcRect/>
          <a:stretch>
            <a:fillRect/>
          </a:stretch>
        </p:blipFill>
        <p:spPr bwMode="auto">
          <a:xfrm>
            <a:off x="6076742" y="44624"/>
            <a:ext cx="3067258" cy="317634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email"/>
          <a:srcRect/>
          <a:stretch>
            <a:fillRect/>
          </a:stretch>
        </p:blipFill>
        <p:spPr bwMode="auto">
          <a:xfrm>
            <a:off x="6076742" y="3293382"/>
            <a:ext cx="2966385" cy="2509408"/>
          </a:xfrm>
          <a:prstGeom prst="rect">
            <a:avLst/>
          </a:prstGeom>
          <a:noFill/>
          <a:ln w="9525">
            <a:noFill/>
            <a:miter lim="800000"/>
            <a:headEnd/>
            <a:tailEnd/>
          </a:ln>
          <a:effectLst/>
        </p:spPr>
      </p:pic>
      <p:sp>
        <p:nvSpPr>
          <p:cNvPr id="6" name="TextBox 5"/>
          <p:cNvSpPr txBox="1"/>
          <p:nvPr/>
        </p:nvSpPr>
        <p:spPr>
          <a:xfrm>
            <a:off x="726659" y="845533"/>
            <a:ext cx="5724709" cy="4493538"/>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Myriad Pro" panose="020B0503030403020204" pitchFamily="34" charset="0"/>
              </a:rPr>
              <a:t>2 golf courses (18 holes each)</a:t>
            </a:r>
          </a:p>
          <a:p>
            <a:pPr marL="571500" indent="-571500">
              <a:buFont typeface="Arial" panose="020B0604020202020204" pitchFamily="34" charset="0"/>
              <a:buChar char="•"/>
            </a:pPr>
            <a:r>
              <a:rPr lang="en-US" sz="2800" b="1" dirty="0">
                <a:solidFill>
                  <a:srgbClr val="FF0000"/>
                </a:solidFill>
                <a:latin typeface="Myriad Pro" panose="020B0503030403020204" pitchFamily="34" charset="0"/>
              </a:rPr>
              <a:t>2 club houses (with bars and restaurants)</a:t>
            </a:r>
          </a:p>
          <a:p>
            <a:pPr marL="571500" indent="-571500">
              <a:buFont typeface="Arial" panose="020B0604020202020204" pitchFamily="34" charset="0"/>
              <a:buChar char="•"/>
            </a:pPr>
            <a:r>
              <a:rPr lang="en-US" sz="2800" b="1" dirty="0">
                <a:solidFill>
                  <a:srgbClr val="FF0000"/>
                </a:solidFill>
                <a:latin typeface="Myriad Pro" panose="020B0503030403020204" pitchFamily="34" charset="0"/>
              </a:rPr>
              <a:t>792 villas </a:t>
            </a:r>
          </a:p>
          <a:p>
            <a:pPr marL="571500" indent="-571500">
              <a:buFont typeface="Arial" panose="020B0604020202020204" pitchFamily="34" charset="0"/>
              <a:buChar char="•"/>
            </a:pPr>
            <a:r>
              <a:rPr lang="en-US" sz="2800" b="1" dirty="0">
                <a:solidFill>
                  <a:srgbClr val="FF0000"/>
                </a:solidFill>
                <a:latin typeface="Myriad Pro" panose="020B0503030403020204" pitchFamily="34" charset="0"/>
              </a:rPr>
              <a:t>2-storey hotel (with 160 rooms)</a:t>
            </a:r>
          </a:p>
          <a:p>
            <a:pPr marL="571500" indent="-571500">
              <a:buFont typeface="Arial" panose="020B0604020202020204" pitchFamily="34" charset="0"/>
              <a:buChar char="•"/>
            </a:pPr>
            <a:r>
              <a:rPr lang="en-US" sz="2800" dirty="0">
                <a:latin typeface="Myriad Pro" panose="020B0503030403020204" pitchFamily="34" charset="0"/>
              </a:rPr>
              <a:t>Road network</a:t>
            </a:r>
          </a:p>
          <a:p>
            <a:pPr marL="571500" indent="-571500">
              <a:buFont typeface="Arial" panose="020B0604020202020204" pitchFamily="34" charset="0"/>
              <a:buChar char="•"/>
            </a:pPr>
            <a:r>
              <a:rPr lang="en-US" sz="2800" dirty="0">
                <a:latin typeface="Myriad Pro" panose="020B0503030403020204" pitchFamily="34" charset="0"/>
              </a:rPr>
              <a:t>Sport facilities</a:t>
            </a:r>
          </a:p>
          <a:p>
            <a:endParaRPr lang="en-US" sz="3600" b="1" dirty="0">
              <a:solidFill>
                <a:srgbClr val="FF0000"/>
              </a:solidFill>
            </a:endParaRPr>
          </a:p>
          <a:p>
            <a:endParaRPr lang="en-US" sz="3600" b="1" dirty="0">
              <a:solidFill>
                <a:srgbClr val="FF0000"/>
              </a:solidFill>
            </a:endParaRPr>
          </a:p>
          <a:p>
            <a:endParaRPr lang="el-GR" dirty="0"/>
          </a:p>
        </p:txBody>
      </p:sp>
      <p:pic>
        <p:nvPicPr>
          <p:cNvPr id="7" name="Picture 4" descr="http://www.philenews.com/data/2014/02/26/yp-symvoulio-misthosi-gis-gia-gipedo-gkolf-stin-ag-napa.jpg"/>
          <p:cNvPicPr>
            <a:picLocks noChangeAspect="1" noChangeArrowheads="1"/>
          </p:cNvPicPr>
          <p:nvPr/>
        </p:nvPicPr>
        <p:blipFill>
          <a:blip r:embed="rId4" cstate="email"/>
          <a:srcRect/>
          <a:stretch>
            <a:fillRect/>
          </a:stretch>
        </p:blipFill>
        <p:spPr bwMode="auto">
          <a:xfrm>
            <a:off x="1115616" y="4430408"/>
            <a:ext cx="3357586" cy="1817326"/>
          </a:xfrm>
          <a:prstGeom prst="rect">
            <a:avLst/>
          </a:prstGeom>
          <a:noFill/>
        </p:spPr>
      </p:pic>
      <p:grpSp>
        <p:nvGrpSpPr>
          <p:cNvPr id="8" name="Group 7">
            <a:extLst>
              <a:ext uri="{FF2B5EF4-FFF2-40B4-BE49-F238E27FC236}">
                <a16:creationId xmlns:a16="http://schemas.microsoft.com/office/drawing/2014/main" id="{308003CF-3AEA-4A75-9933-E015F996F681}"/>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58606FED-7DCC-44CB-9CBC-F402D95B8162}"/>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090FDBE1-2E86-4438-8811-1F890F85AF2D}"/>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1" name="Straight Connector 10">
              <a:extLst>
                <a:ext uri="{FF2B5EF4-FFF2-40B4-BE49-F238E27FC236}">
                  <a16:creationId xmlns:a16="http://schemas.microsoft.com/office/drawing/2014/main" id="{C120FE37-FBE0-4CB5-BDAD-D769935F3076}"/>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135335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950" y="1124744"/>
            <a:ext cx="8457869" cy="3629000"/>
          </a:xfrm>
        </p:spPr>
        <p:txBody>
          <a:bodyPr>
            <a:noAutofit/>
          </a:bodyPr>
          <a:lstStyle/>
          <a:p>
            <a:pPr marL="0" indent="0" algn="ctr">
              <a:buNone/>
            </a:pPr>
            <a:r>
              <a:rPr lang="en-GB" sz="2800" dirty="0"/>
              <a:t>The development complex is situated in an area </a:t>
            </a:r>
            <a:r>
              <a:rPr lang="en-GB" sz="2800" b="1" dirty="0"/>
              <a:t>bordering 145-200m from the sea, extending for up to 4 km inland and consisting of more than 3 million sq. m. </a:t>
            </a:r>
          </a:p>
        </p:txBody>
      </p:sp>
      <p:sp>
        <p:nvSpPr>
          <p:cNvPr id="4" name="Title 1"/>
          <p:cNvSpPr>
            <a:spLocks noGrp="1"/>
          </p:cNvSpPr>
          <p:nvPr>
            <p:ph type="title"/>
          </p:nvPr>
        </p:nvSpPr>
        <p:spPr>
          <a:xfrm>
            <a:off x="457200" y="274638"/>
            <a:ext cx="8229600" cy="1143000"/>
          </a:xfrm>
        </p:spPr>
        <p:txBody>
          <a:bodyPr/>
          <a:lstStyle/>
          <a:p>
            <a:r>
              <a:rPr lang="en-US" sz="3200" b="1" dirty="0"/>
              <a:t>Limni Bay Resort</a:t>
            </a:r>
            <a:br>
              <a:rPr lang="en-US" sz="3200" b="1" dirty="0"/>
            </a:br>
            <a:endParaRPr lang="el-GR" sz="3200" b="1" dirty="0"/>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 name="Picture 4">
            <a:extLst>
              <a:ext uri="{FF2B5EF4-FFF2-40B4-BE49-F238E27FC236}">
                <a16:creationId xmlns:a16="http://schemas.microsoft.com/office/drawing/2014/main" id="{AF93F834-E48D-4228-95A1-09B16E49538A}"/>
              </a:ext>
            </a:extLst>
          </p:cNvPr>
          <p:cNvPicPr>
            <a:picLocks noChangeAspect="1"/>
          </p:cNvPicPr>
          <p:nvPr/>
        </p:nvPicPr>
        <p:blipFill>
          <a:blip r:embed="rId2"/>
          <a:stretch>
            <a:fillRect/>
          </a:stretch>
        </p:blipFill>
        <p:spPr>
          <a:xfrm>
            <a:off x="2041073" y="2564905"/>
            <a:ext cx="5061854" cy="3168352"/>
          </a:xfrm>
          <a:prstGeom prst="rect">
            <a:avLst/>
          </a:prstGeom>
        </p:spPr>
      </p:pic>
      <p:grpSp>
        <p:nvGrpSpPr>
          <p:cNvPr id="7" name="Group 6">
            <a:extLst>
              <a:ext uri="{FF2B5EF4-FFF2-40B4-BE49-F238E27FC236}">
                <a16:creationId xmlns:a16="http://schemas.microsoft.com/office/drawing/2014/main" id="{F742CCDC-0D84-4C74-AC80-AA447FDD36C0}"/>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E1B411D2-DCFB-4BA0-9571-CA6F03E7522C}"/>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9" name="Picture 8">
              <a:extLst>
                <a:ext uri="{FF2B5EF4-FFF2-40B4-BE49-F238E27FC236}">
                  <a16:creationId xmlns:a16="http://schemas.microsoft.com/office/drawing/2014/main" id="{4E99A229-6C4A-4622-A8A8-3095DB1C5452}"/>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0" name="Straight Connector 9">
              <a:extLst>
                <a:ext uri="{FF2B5EF4-FFF2-40B4-BE49-F238E27FC236}">
                  <a16:creationId xmlns:a16="http://schemas.microsoft.com/office/drawing/2014/main" id="{3261BD74-B9F4-446A-9926-F343D82839CF}"/>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058096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618" y="1233436"/>
            <a:ext cx="8097829" cy="4278253"/>
          </a:xfrm>
        </p:spPr>
        <p:txBody>
          <a:bodyPr>
            <a:noAutofit/>
          </a:bodyPr>
          <a:lstStyle/>
          <a:p>
            <a:pPr marL="0" indent="0">
              <a:buNone/>
            </a:pPr>
            <a:r>
              <a:rPr lang="en-GB" sz="2000" dirty="0">
                <a:latin typeface="Myriad Pro" panose="020B0503030403020204" pitchFamily="34" charset="0"/>
              </a:rPr>
              <a:t>Taking into consideration the maximum capacity of the 792 villas, which equals to </a:t>
            </a:r>
            <a:r>
              <a:rPr lang="en-GB" sz="2000" b="1" dirty="0">
                <a:latin typeface="Myriad Pro" panose="020B0503030403020204" pitchFamily="34" charset="0"/>
              </a:rPr>
              <a:t>3,123 individuals </a:t>
            </a:r>
            <a:r>
              <a:rPr lang="en-GB" sz="2000" dirty="0">
                <a:latin typeface="Myriad Pro" panose="020B0503030403020204" pitchFamily="34" charset="0"/>
              </a:rPr>
              <a:t>(excluding the maximum capacity of the hotel complex, which equals 160 rooms / 320 individuals, as well as employees and visitors), the proposed project is expected to:</a:t>
            </a:r>
          </a:p>
          <a:p>
            <a:r>
              <a:rPr lang="en-GB" sz="2000" b="1" dirty="0">
                <a:latin typeface="Myriad Pro" panose="020B0503030403020204" pitchFamily="34" charset="0"/>
              </a:rPr>
              <a:t>Increase the population (4,061 individuals)</a:t>
            </a:r>
            <a:r>
              <a:rPr lang="en-GB" sz="2000" dirty="0">
                <a:latin typeface="Myriad Pro" panose="020B0503030403020204" pitchFamily="34" charset="0"/>
              </a:rPr>
              <a:t> of the municipalities and communities, which fall under the administrative area of the Natura 2000 SCI/SAC Polis – Gialia (CY4000001), </a:t>
            </a:r>
            <a:r>
              <a:rPr lang="en-GB" sz="2000" b="1" dirty="0">
                <a:latin typeface="Myriad Pro" panose="020B0503030403020204" pitchFamily="34" charset="0"/>
              </a:rPr>
              <a:t>by 77%.</a:t>
            </a:r>
            <a:r>
              <a:rPr lang="en-GB" sz="2000" dirty="0">
                <a:latin typeface="Myriad Pro" panose="020B0503030403020204" pitchFamily="34" charset="0"/>
              </a:rPr>
              <a:t> </a:t>
            </a:r>
          </a:p>
          <a:p>
            <a:pPr marL="0" indent="0">
              <a:buNone/>
            </a:pPr>
            <a:endParaRPr lang="en-GB" sz="2000" dirty="0">
              <a:latin typeface="Myriad Pro" panose="020B0503030403020204" pitchFamily="34" charset="0"/>
            </a:endParaRPr>
          </a:p>
          <a:p>
            <a:pPr marL="0" indent="0">
              <a:buNone/>
            </a:pPr>
            <a:r>
              <a:rPr lang="en-GB" sz="2000" dirty="0">
                <a:latin typeface="Myriad Pro" panose="020B0503030403020204" pitchFamily="34" charset="0"/>
              </a:rPr>
              <a:t>These figures are based on the latest Population Census of 2011 and demonstrate the </a:t>
            </a:r>
            <a:r>
              <a:rPr lang="en-GB" sz="2000" b="1" dirty="0">
                <a:latin typeface="Myriad Pro" panose="020B0503030403020204" pitchFamily="34" charset="0"/>
              </a:rPr>
              <a:t>significant increase of human presence and pressure caused by the project</a:t>
            </a:r>
            <a:r>
              <a:rPr lang="en-GB" sz="2000" dirty="0">
                <a:latin typeface="Myriad Pro" panose="020B0503030403020204" pitchFamily="34" charset="0"/>
              </a:rPr>
              <a:t>.</a:t>
            </a:r>
            <a:endParaRPr lang="en-US" sz="2000" dirty="0">
              <a:latin typeface="Myriad Pro" panose="020B0503030403020204" pitchFamily="34" charset="0"/>
            </a:endParaRPr>
          </a:p>
        </p:txBody>
      </p:sp>
      <p:sp>
        <p:nvSpPr>
          <p:cNvPr id="4" name="Title 1"/>
          <p:cNvSpPr>
            <a:spLocks noGrp="1"/>
          </p:cNvSpPr>
          <p:nvPr>
            <p:ph type="title"/>
          </p:nvPr>
        </p:nvSpPr>
        <p:spPr>
          <a:xfrm>
            <a:off x="440733" y="90436"/>
            <a:ext cx="8229600" cy="1143000"/>
          </a:xfrm>
        </p:spPr>
        <p:txBody>
          <a:bodyPr/>
          <a:lstStyle/>
          <a:p>
            <a:r>
              <a:rPr lang="en-US" sz="3200" b="1" dirty="0">
                <a:latin typeface="Myriad Pro" panose="020B0503030403020204" pitchFamily="34" charset="0"/>
              </a:rPr>
              <a:t>Limni Bay Resort</a:t>
            </a:r>
            <a:br>
              <a:rPr lang="en-US" sz="3200" b="1" dirty="0">
                <a:latin typeface="Myriad Pro" panose="020B0503030403020204" pitchFamily="34" charset="0"/>
              </a:rPr>
            </a:br>
            <a:r>
              <a:rPr lang="en-US" sz="3200" b="1" dirty="0">
                <a:latin typeface="Myriad Pro" panose="020B0503030403020204" pitchFamily="34" charset="0"/>
              </a:rPr>
              <a:t>What are the issues?</a:t>
            </a:r>
            <a:endParaRPr lang="el-GR" sz="3200" b="1" dirty="0">
              <a:latin typeface="Myriad Pro" panose="020B0503030403020204" pitchFamily="34" charset="0"/>
            </a:endParaRPr>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 name="Picture 6">
            <a:extLst>
              <a:ext uri="{FF2B5EF4-FFF2-40B4-BE49-F238E27FC236}">
                <a16:creationId xmlns:a16="http://schemas.microsoft.com/office/drawing/2014/main" id="{41D77288-4CED-40CF-B198-BDD236E95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4587336"/>
            <a:ext cx="3306244" cy="1068253"/>
          </a:xfrm>
          <a:prstGeom prst="ellipse">
            <a:avLst/>
          </a:prstGeom>
          <a:ln>
            <a:noFill/>
          </a:ln>
          <a:effectLst>
            <a:softEdge rad="112500"/>
          </a:effectLst>
        </p:spPr>
      </p:pic>
      <p:grpSp>
        <p:nvGrpSpPr>
          <p:cNvPr id="8" name="Group 7">
            <a:extLst>
              <a:ext uri="{FF2B5EF4-FFF2-40B4-BE49-F238E27FC236}">
                <a16:creationId xmlns:a16="http://schemas.microsoft.com/office/drawing/2014/main" id="{5B245CF6-56AD-4632-9FA5-ACE7269E06A9}"/>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F5C0B344-E6AE-4394-BBBE-327BEA9C0061}"/>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530B75C8-F9F8-4A26-B4B7-5F069A648A88}"/>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1" name="Straight Connector 10">
              <a:extLst>
                <a:ext uri="{FF2B5EF4-FFF2-40B4-BE49-F238E27FC236}">
                  <a16:creationId xmlns:a16="http://schemas.microsoft.com/office/drawing/2014/main" id="{3B70C627-83DF-4B42-8A83-6670332584C7}"/>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1708629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619" y="1310987"/>
            <a:ext cx="8363272" cy="3629000"/>
          </a:xfrm>
        </p:spPr>
        <p:txBody>
          <a:bodyPr>
            <a:noAutofit/>
          </a:bodyPr>
          <a:lstStyle/>
          <a:p>
            <a:r>
              <a:rPr lang="en-US" sz="2000" dirty="0">
                <a:latin typeface="Myriad Pro" panose="020B0503030403020204" pitchFamily="34" charset="0"/>
              </a:rPr>
              <a:t>The substantial term of a 475m No-building Zone between the proposed golf complex and the sea (suggested by the European Commission, the Standing Committee of the Bern Convention and originally by the Environment Department of the Republic of Cyprus) </a:t>
            </a:r>
            <a:r>
              <a:rPr lang="en-US" sz="2000" b="1" dirty="0">
                <a:latin typeface="Myriad Pro" panose="020B0503030403020204" pitchFamily="34" charset="0"/>
              </a:rPr>
              <a:t>has not been respected</a:t>
            </a:r>
            <a:r>
              <a:rPr lang="en-US" sz="2000" dirty="0">
                <a:latin typeface="Myriad Pro" panose="020B0503030403020204" pitchFamily="34" charset="0"/>
              </a:rPr>
              <a:t> in the updated master plan, which received a green light by the competent authorities</a:t>
            </a:r>
          </a:p>
          <a:p>
            <a:r>
              <a:rPr lang="en-US" sz="2000" dirty="0">
                <a:latin typeface="Myriad Pro" panose="020B0503030403020204" pitchFamily="34" charset="0"/>
              </a:rPr>
              <a:t>The precautionary principle has </a:t>
            </a:r>
            <a:r>
              <a:rPr lang="en-US" sz="2000" b="1" dirty="0">
                <a:latin typeface="Myriad Pro" panose="020B0503030403020204" pitchFamily="34" charset="0"/>
              </a:rPr>
              <a:t>not been followed</a:t>
            </a:r>
          </a:p>
          <a:p>
            <a:r>
              <a:rPr lang="en-US" sz="2000" dirty="0">
                <a:latin typeface="Myriad Pro" panose="020B0503030403020204" pitchFamily="34" charset="0"/>
              </a:rPr>
              <a:t>The cumulative effects of the project have </a:t>
            </a:r>
            <a:r>
              <a:rPr lang="en-US" sz="2000" b="1" dirty="0">
                <a:latin typeface="Myriad Pro" panose="020B0503030403020204" pitchFamily="34" charset="0"/>
              </a:rPr>
              <a:t>not been properly assessed</a:t>
            </a:r>
          </a:p>
          <a:p>
            <a:r>
              <a:rPr lang="en-US" sz="2000" dirty="0">
                <a:latin typeface="Myriad Pro" panose="020B0503030403020204" pitchFamily="34" charset="0"/>
              </a:rPr>
              <a:t>The proposed mitigation measures are </a:t>
            </a:r>
            <a:r>
              <a:rPr lang="en-US" sz="2000" b="1" u="sng" dirty="0">
                <a:latin typeface="Myriad Pro" panose="020B0503030403020204" pitchFamily="34" charset="0"/>
              </a:rPr>
              <a:t>not sufficient</a:t>
            </a:r>
          </a:p>
        </p:txBody>
      </p:sp>
      <p:sp>
        <p:nvSpPr>
          <p:cNvPr id="4" name="Title 1"/>
          <p:cNvSpPr>
            <a:spLocks noGrp="1"/>
          </p:cNvSpPr>
          <p:nvPr>
            <p:ph type="title"/>
          </p:nvPr>
        </p:nvSpPr>
        <p:spPr>
          <a:xfrm>
            <a:off x="457200" y="274638"/>
            <a:ext cx="8229600" cy="1143000"/>
          </a:xfrm>
        </p:spPr>
        <p:txBody>
          <a:bodyPr/>
          <a:lstStyle/>
          <a:p>
            <a:r>
              <a:rPr lang="en-US" sz="3200" b="1" dirty="0">
                <a:latin typeface="Myriad Pro" panose="020B0503030403020204" pitchFamily="34" charset="0"/>
              </a:rPr>
              <a:t>Limni Bay Resort</a:t>
            </a:r>
            <a:br>
              <a:rPr lang="en-US" sz="3200" b="1" dirty="0">
                <a:latin typeface="Myriad Pro" panose="020B0503030403020204" pitchFamily="34" charset="0"/>
              </a:rPr>
            </a:br>
            <a:r>
              <a:rPr lang="en-US" sz="3200" b="1" dirty="0">
                <a:latin typeface="Myriad Pro" panose="020B0503030403020204" pitchFamily="34" charset="0"/>
              </a:rPr>
              <a:t>What are the issues?</a:t>
            </a:r>
            <a:endParaRPr lang="el-GR" sz="3200" b="1" dirty="0">
              <a:latin typeface="Myriad Pro" panose="020B0503030403020204" pitchFamily="34" charset="0"/>
            </a:endParaRPr>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 name="TextBox 1"/>
          <p:cNvSpPr txBox="1"/>
          <p:nvPr/>
        </p:nvSpPr>
        <p:spPr>
          <a:xfrm>
            <a:off x="611560" y="4699833"/>
            <a:ext cx="5410944" cy="1323439"/>
          </a:xfrm>
          <a:prstGeom prst="rect">
            <a:avLst/>
          </a:prstGeom>
          <a:noFill/>
        </p:spPr>
        <p:txBody>
          <a:bodyPr wrap="square" rtlCol="0">
            <a:spAutoFit/>
          </a:bodyPr>
          <a:lstStyle/>
          <a:p>
            <a:pPr lvl="1"/>
            <a:r>
              <a:rPr lang="en-US" sz="2000" dirty="0">
                <a:latin typeface="Myriad Pro" panose="020B0503030403020204" pitchFamily="34" charset="0"/>
              </a:rPr>
              <a:t>E.g. </a:t>
            </a:r>
            <a:r>
              <a:rPr lang="en-US" sz="2000" b="1" dirty="0">
                <a:latin typeface="Myriad Pro" panose="020B0503030403020204" pitchFamily="34" charset="0"/>
              </a:rPr>
              <a:t>Out of the 28 lighting conditions imposed by the Environment Department, 17 are based solely or partly on residents’ compliance within their private properties</a:t>
            </a:r>
            <a:endParaRPr lang="el-GR" sz="2000" b="1" dirty="0">
              <a:latin typeface="Myriad Pro" panose="020B0503030403020204" pitchFamily="34" charset="0"/>
            </a:endParaRPr>
          </a:p>
        </p:txBody>
      </p:sp>
      <p:pic>
        <p:nvPicPr>
          <p:cNvPr id="6" name="Picture 5">
            <a:extLst>
              <a:ext uri="{FF2B5EF4-FFF2-40B4-BE49-F238E27FC236}">
                <a16:creationId xmlns:a16="http://schemas.microsoft.com/office/drawing/2014/main" id="{494ACD4C-9C3A-4DE7-ABB7-CCA2A20F9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1452" y="4939987"/>
            <a:ext cx="2367858" cy="18321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2690"/>
            <a:ext cx="8229600" cy="1143000"/>
          </a:xfrm>
        </p:spPr>
        <p:txBody>
          <a:bodyPr/>
          <a:lstStyle/>
          <a:p>
            <a:r>
              <a:rPr lang="en-GB" sz="3200" b="1" dirty="0">
                <a:latin typeface="Myriad Pro" panose="020B0503030403020204" pitchFamily="34" charset="0"/>
              </a:rPr>
              <a:t>Why a 475-meter No-building Zone?</a:t>
            </a:r>
            <a:endParaRPr lang="el-GR" sz="3200" b="1" dirty="0">
              <a:latin typeface="Myriad Pro" panose="020B0503030403020204" pitchFamily="34" charset="0"/>
            </a:endParaRPr>
          </a:p>
        </p:txBody>
      </p:sp>
      <p:pic>
        <p:nvPicPr>
          <p:cNvPr id="95234" name="Picture 2" descr="http://4.bp.blogspot.com/-2GUGWnfQYa8/UUtVnTBf7TI/AAAAAAAAYKg/Lcjn58bs554/s640/bondi-beach-australia.jpg"/>
          <p:cNvPicPr>
            <a:picLocks noChangeAspect="1" noChangeArrowheads="1"/>
          </p:cNvPicPr>
          <p:nvPr/>
        </p:nvPicPr>
        <p:blipFill>
          <a:blip r:embed="rId2" cstate="print"/>
          <a:srcRect/>
          <a:stretch>
            <a:fillRect/>
          </a:stretch>
        </p:blipFill>
        <p:spPr bwMode="auto">
          <a:xfrm>
            <a:off x="642909" y="908720"/>
            <a:ext cx="3547927" cy="2376264"/>
          </a:xfrm>
          <a:prstGeom prst="rect">
            <a:avLst/>
          </a:prstGeom>
          <a:noFill/>
        </p:spPr>
      </p:pic>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5240" name="Picture 8" descr="http://www.astro.caltech.edu/palomar/images/blog/earthhour09view.jpg"/>
          <p:cNvPicPr>
            <a:picLocks noChangeAspect="1" noChangeArrowheads="1"/>
          </p:cNvPicPr>
          <p:nvPr/>
        </p:nvPicPr>
        <p:blipFill>
          <a:blip r:embed="rId3" cstate="print"/>
          <a:srcRect/>
          <a:stretch>
            <a:fillRect/>
          </a:stretch>
        </p:blipFill>
        <p:spPr bwMode="auto">
          <a:xfrm>
            <a:off x="4689257" y="908719"/>
            <a:ext cx="3785965" cy="2376265"/>
          </a:xfrm>
          <a:prstGeom prst="rect">
            <a:avLst/>
          </a:prstGeom>
          <a:noFill/>
        </p:spPr>
      </p:pic>
      <p:pic>
        <p:nvPicPr>
          <p:cNvPr id="95242" name="Picture 10" descr="http://www.colliergov.net/Modules/ShowImage.aspx?imageid=1208"/>
          <p:cNvPicPr>
            <a:picLocks noChangeAspect="1" noChangeArrowheads="1"/>
          </p:cNvPicPr>
          <p:nvPr/>
        </p:nvPicPr>
        <p:blipFill>
          <a:blip r:embed="rId4" cstate="print"/>
          <a:srcRect/>
          <a:stretch>
            <a:fillRect/>
          </a:stretch>
        </p:blipFill>
        <p:spPr bwMode="auto">
          <a:xfrm>
            <a:off x="642909" y="3417979"/>
            <a:ext cx="3547926" cy="2376264"/>
          </a:xfrm>
          <a:prstGeom prst="rect">
            <a:avLst/>
          </a:prstGeom>
          <a:noFill/>
        </p:spPr>
      </p:pic>
      <p:pic>
        <p:nvPicPr>
          <p:cNvPr id="95244" name="Picture 12" descr="http://awsassets.panda.org/img/littleleatherbackturtlesrogerleguen_378496.jpg"/>
          <p:cNvPicPr>
            <a:picLocks noChangeAspect="1" noChangeArrowheads="1"/>
          </p:cNvPicPr>
          <p:nvPr/>
        </p:nvPicPr>
        <p:blipFill>
          <a:blip r:embed="rId5" cstate="print"/>
          <a:srcRect/>
          <a:stretch>
            <a:fillRect/>
          </a:stretch>
        </p:blipFill>
        <p:spPr bwMode="auto">
          <a:xfrm>
            <a:off x="4689257" y="3417979"/>
            <a:ext cx="3785965" cy="2371708"/>
          </a:xfrm>
          <a:prstGeom prst="rect">
            <a:avLst/>
          </a:prstGeom>
          <a:noFill/>
        </p:spPr>
      </p:pic>
      <p:sp>
        <p:nvSpPr>
          <p:cNvPr id="11" name="TextBox 10"/>
          <p:cNvSpPr txBox="1"/>
          <p:nvPr/>
        </p:nvSpPr>
        <p:spPr>
          <a:xfrm>
            <a:off x="6023256" y="3434800"/>
            <a:ext cx="785818" cy="2246769"/>
          </a:xfrm>
          <a:prstGeom prst="rect">
            <a:avLst/>
          </a:prstGeom>
          <a:noFill/>
        </p:spPr>
        <p:txBody>
          <a:bodyPr wrap="square" rtlCol="0">
            <a:spAutoFit/>
          </a:bodyPr>
          <a:lstStyle/>
          <a:p>
            <a:r>
              <a:rPr lang="en-US" sz="14000" dirty="0">
                <a:solidFill>
                  <a:srgbClr val="FF0000"/>
                </a:solidFill>
              </a:rPr>
              <a:t>?</a:t>
            </a:r>
            <a:endParaRPr lang="el-GR" sz="14000" dirty="0">
              <a:solidFill>
                <a:srgbClr val="FF0000"/>
              </a:solidFill>
            </a:endParaRPr>
          </a:p>
        </p:txBody>
      </p:sp>
      <p:grpSp>
        <p:nvGrpSpPr>
          <p:cNvPr id="10" name="Group 9">
            <a:extLst>
              <a:ext uri="{FF2B5EF4-FFF2-40B4-BE49-F238E27FC236}">
                <a16:creationId xmlns:a16="http://schemas.microsoft.com/office/drawing/2014/main" id="{F54A41D6-FF96-4C4E-BAFF-291269EF6669}"/>
              </a:ext>
            </a:extLst>
          </p:cNvPr>
          <p:cNvGrpSpPr/>
          <p:nvPr/>
        </p:nvGrpSpPr>
        <p:grpSpPr>
          <a:xfrm>
            <a:off x="0" y="5875200"/>
            <a:ext cx="9144000" cy="982800"/>
            <a:chOff x="0" y="5875200"/>
            <a:chExt cx="9144000" cy="982800"/>
          </a:xfrm>
        </p:grpSpPr>
        <p:sp>
          <p:nvSpPr>
            <p:cNvPr id="12" name="Rectangle 11">
              <a:extLst>
                <a:ext uri="{FF2B5EF4-FFF2-40B4-BE49-F238E27FC236}">
                  <a16:creationId xmlns:a16="http://schemas.microsoft.com/office/drawing/2014/main" id="{055BB841-E14D-4CF5-91FF-D2DF764F7946}"/>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3" name="Picture 12">
              <a:extLst>
                <a:ext uri="{FF2B5EF4-FFF2-40B4-BE49-F238E27FC236}">
                  <a16:creationId xmlns:a16="http://schemas.microsoft.com/office/drawing/2014/main" id="{D78133E8-559A-4199-907C-5CDCC5BA8191}"/>
                </a:ext>
              </a:extLst>
            </p:cNvPr>
            <p:cNvPicPr>
              <a:picLocks noChangeAspect="1"/>
            </p:cNvPicPr>
            <p:nvPr/>
          </p:nvPicPr>
          <p:blipFill>
            <a:blip r:embed="rId6"/>
            <a:stretch>
              <a:fillRect/>
            </a:stretch>
          </p:blipFill>
          <p:spPr>
            <a:xfrm>
              <a:off x="6778404" y="6020826"/>
              <a:ext cx="1573434" cy="564159"/>
            </a:xfrm>
            <a:prstGeom prst="rect">
              <a:avLst/>
            </a:prstGeom>
          </p:spPr>
        </p:pic>
        <p:cxnSp>
          <p:nvCxnSpPr>
            <p:cNvPr id="14" name="Straight Connector 13">
              <a:extLst>
                <a:ext uri="{FF2B5EF4-FFF2-40B4-BE49-F238E27FC236}">
                  <a16:creationId xmlns:a16="http://schemas.microsoft.com/office/drawing/2014/main" id="{A428C090-B70E-4528-9CE6-5A36C50B484E}"/>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174012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Area that needs to remain free of buildings </a:t>
            </a:r>
            <a:br>
              <a:rPr lang="en-GB" sz="3200" dirty="0"/>
            </a:br>
            <a:r>
              <a:rPr lang="en-GB" sz="3200" dirty="0"/>
              <a:t>(41 villas, a club house and a two-storey hotel)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724" y="1344556"/>
            <a:ext cx="8000533" cy="4500786"/>
          </a:xfrm>
        </p:spPr>
      </p:pic>
      <p:sp>
        <p:nvSpPr>
          <p:cNvPr id="13" name="Line Callout 2 12"/>
          <p:cNvSpPr/>
          <p:nvPr/>
        </p:nvSpPr>
        <p:spPr>
          <a:xfrm>
            <a:off x="6372200" y="1543877"/>
            <a:ext cx="1820888" cy="953334"/>
          </a:xfrm>
          <a:prstGeom prst="borderCallout2">
            <a:avLst>
              <a:gd name="adj1" fmla="val 99839"/>
              <a:gd name="adj2" fmla="val 41003"/>
              <a:gd name="adj3" fmla="val 129714"/>
              <a:gd name="adj4" fmla="val 35312"/>
              <a:gd name="adj5" fmla="val 185239"/>
              <a:gd name="adj6" fmla="val 2588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Boundaries of the proposed Limni Bay Resort</a:t>
            </a:r>
          </a:p>
        </p:txBody>
      </p:sp>
      <p:sp>
        <p:nvSpPr>
          <p:cNvPr id="14" name="Line Callout 2 13"/>
          <p:cNvSpPr/>
          <p:nvPr/>
        </p:nvSpPr>
        <p:spPr>
          <a:xfrm>
            <a:off x="830991" y="1724637"/>
            <a:ext cx="1820888" cy="953334"/>
          </a:xfrm>
          <a:prstGeom prst="borderCallout2">
            <a:avLst>
              <a:gd name="adj1" fmla="val 99839"/>
              <a:gd name="adj2" fmla="val 41003"/>
              <a:gd name="adj3" fmla="val 128291"/>
              <a:gd name="adj4" fmla="val 51170"/>
              <a:gd name="adj5" fmla="val 212764"/>
              <a:gd name="adj6" fmla="val 9134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Boundaries of the Natura 2000 site Polis-Gialia</a:t>
            </a:r>
          </a:p>
        </p:txBody>
      </p:sp>
      <p:sp>
        <p:nvSpPr>
          <p:cNvPr id="16" name="Line Callout 2 15"/>
          <p:cNvSpPr/>
          <p:nvPr/>
        </p:nvSpPr>
        <p:spPr>
          <a:xfrm>
            <a:off x="6087575" y="4363470"/>
            <a:ext cx="1820888" cy="953334"/>
          </a:xfrm>
          <a:prstGeom prst="borderCallout2">
            <a:avLst>
              <a:gd name="adj1" fmla="val 255"/>
              <a:gd name="adj2" fmla="val 11049"/>
              <a:gd name="adj3" fmla="val -22506"/>
              <a:gd name="adj4" fmla="val -4333"/>
              <a:gd name="adj5" fmla="val -19804"/>
              <a:gd name="adj6" fmla="val -3962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475m No-building Zone</a:t>
            </a:r>
          </a:p>
        </p:txBody>
      </p:sp>
      <p:grpSp>
        <p:nvGrpSpPr>
          <p:cNvPr id="7" name="Group 6">
            <a:extLst>
              <a:ext uri="{FF2B5EF4-FFF2-40B4-BE49-F238E27FC236}">
                <a16:creationId xmlns:a16="http://schemas.microsoft.com/office/drawing/2014/main" id="{E0469D5F-368F-438B-8623-75A14CD5CADE}"/>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61A5092A-4BB5-453C-9FDD-3C3B04099E8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9" name="Picture 8">
              <a:extLst>
                <a:ext uri="{FF2B5EF4-FFF2-40B4-BE49-F238E27FC236}">
                  <a16:creationId xmlns:a16="http://schemas.microsoft.com/office/drawing/2014/main" id="{2AA6CC57-C493-46F5-A87C-7A63DD724322}"/>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0" name="Straight Connector 9">
              <a:extLst>
                <a:ext uri="{FF2B5EF4-FFF2-40B4-BE49-F238E27FC236}">
                  <a16:creationId xmlns:a16="http://schemas.microsoft.com/office/drawing/2014/main" id="{52EFA743-BD1A-4571-A709-3E3D1414641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619" y="1310987"/>
            <a:ext cx="8363272" cy="3629000"/>
          </a:xfrm>
        </p:spPr>
        <p:txBody>
          <a:bodyPr>
            <a:normAutofit/>
          </a:bodyPr>
          <a:lstStyle/>
          <a:p>
            <a:r>
              <a:rPr lang="en-US" sz="2400" dirty="0">
                <a:latin typeface="Myriad Pro" panose="020B0503030403020204" pitchFamily="34" charset="0"/>
              </a:rPr>
              <a:t>At least a 475m No-building Zone between the golf complex and the sea</a:t>
            </a:r>
          </a:p>
          <a:p>
            <a:r>
              <a:rPr lang="en-US" sz="2400" dirty="0">
                <a:latin typeface="Myriad Pro" panose="020B0503030403020204" pitchFamily="34" charset="0"/>
              </a:rPr>
              <a:t>Reduction of residential capacity of the project</a:t>
            </a:r>
          </a:p>
          <a:p>
            <a:r>
              <a:rPr lang="en-US" sz="2400" dirty="0">
                <a:latin typeface="Myriad Pro" panose="020B0503030403020204" pitchFamily="34" charset="0"/>
              </a:rPr>
              <a:t>Establishment and enforcement of a Management Plan and Conservation Decree for the site</a:t>
            </a:r>
          </a:p>
          <a:p>
            <a:r>
              <a:rPr lang="en-US" sz="2400" dirty="0">
                <a:latin typeface="Myriad Pro" panose="020B0503030403020204" pitchFamily="34" charset="0"/>
              </a:rPr>
              <a:t>Funding to be allocated for the implementation of conservation and management measures, as well as careful monitoring and patrolling of the area </a:t>
            </a:r>
          </a:p>
        </p:txBody>
      </p:sp>
      <p:sp>
        <p:nvSpPr>
          <p:cNvPr id="4" name="Title 1"/>
          <p:cNvSpPr>
            <a:spLocks noGrp="1"/>
          </p:cNvSpPr>
          <p:nvPr>
            <p:ph type="title"/>
          </p:nvPr>
        </p:nvSpPr>
        <p:spPr>
          <a:xfrm>
            <a:off x="457200" y="274638"/>
            <a:ext cx="8229600" cy="1143000"/>
          </a:xfrm>
        </p:spPr>
        <p:txBody>
          <a:bodyPr/>
          <a:lstStyle/>
          <a:p>
            <a:r>
              <a:rPr lang="en-US" sz="3200" b="1" dirty="0">
                <a:latin typeface="Myriad Pro" panose="020B0503030403020204" pitchFamily="34" charset="0"/>
              </a:rPr>
              <a:t>Limni Bay Resort – </a:t>
            </a:r>
            <a:br>
              <a:rPr lang="en-US" sz="3200" b="1" dirty="0">
                <a:latin typeface="Myriad Pro" panose="020B0503030403020204" pitchFamily="34" charset="0"/>
              </a:rPr>
            </a:br>
            <a:r>
              <a:rPr lang="en-US" sz="3200" b="1" dirty="0">
                <a:latin typeface="Myriad Pro" panose="020B0503030403020204" pitchFamily="34" charset="0"/>
              </a:rPr>
              <a:t>What do we want to see?</a:t>
            </a:r>
            <a:endParaRPr lang="el-GR" sz="3200" b="1" dirty="0">
              <a:latin typeface="Myriad Pro" panose="020B0503030403020204" pitchFamily="34" charset="0"/>
            </a:endParaRPr>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 name="Picture 1">
            <a:extLst>
              <a:ext uri="{FF2B5EF4-FFF2-40B4-BE49-F238E27FC236}">
                <a16:creationId xmlns:a16="http://schemas.microsoft.com/office/drawing/2014/main" id="{5DE1AF40-34F7-4507-8081-72D2243CC81D}"/>
              </a:ext>
            </a:extLst>
          </p:cNvPr>
          <p:cNvPicPr>
            <a:picLocks noChangeAspect="1"/>
          </p:cNvPicPr>
          <p:nvPr/>
        </p:nvPicPr>
        <p:blipFill>
          <a:blip r:embed="rId2"/>
          <a:stretch>
            <a:fillRect/>
          </a:stretch>
        </p:blipFill>
        <p:spPr>
          <a:xfrm>
            <a:off x="645313" y="4516589"/>
            <a:ext cx="7992068" cy="1358608"/>
          </a:xfrm>
          <a:prstGeom prst="rect">
            <a:avLst/>
          </a:prstGeom>
        </p:spPr>
      </p:pic>
      <p:grpSp>
        <p:nvGrpSpPr>
          <p:cNvPr id="7" name="Group 6">
            <a:extLst>
              <a:ext uri="{FF2B5EF4-FFF2-40B4-BE49-F238E27FC236}">
                <a16:creationId xmlns:a16="http://schemas.microsoft.com/office/drawing/2014/main" id="{63CEF326-BDA0-4593-A579-4CA3A2E4447A}"/>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DC576F63-6C3B-4AF8-AA74-366AD44E6FC9}"/>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9" name="Picture 8">
              <a:extLst>
                <a:ext uri="{FF2B5EF4-FFF2-40B4-BE49-F238E27FC236}">
                  <a16:creationId xmlns:a16="http://schemas.microsoft.com/office/drawing/2014/main" id="{BA0F5E7E-704D-4CB2-AF7C-5F83C2D0FB16}"/>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10" name="Straight Connector 9">
              <a:extLst>
                <a:ext uri="{FF2B5EF4-FFF2-40B4-BE49-F238E27FC236}">
                  <a16:creationId xmlns:a16="http://schemas.microsoft.com/office/drawing/2014/main" id="{60AC7FC5-AEB8-4211-BEDA-FECA26F717B7}"/>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400349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14D6D1-4AFE-4BF4-884B-0E7DF216B711}"/>
              </a:ext>
            </a:extLst>
          </p:cNvPr>
          <p:cNvPicPr>
            <a:picLocks noChangeAspect="1"/>
          </p:cNvPicPr>
          <p:nvPr/>
        </p:nvPicPr>
        <p:blipFill>
          <a:blip r:embed="rId2"/>
          <a:stretch>
            <a:fillRect/>
          </a:stretch>
        </p:blipFill>
        <p:spPr>
          <a:xfrm>
            <a:off x="5220072" y="732766"/>
            <a:ext cx="3788668" cy="4600575"/>
          </a:xfrm>
          <a:prstGeom prst="rect">
            <a:avLst/>
          </a:prstGeom>
        </p:spPr>
      </p:pic>
      <p:sp>
        <p:nvSpPr>
          <p:cNvPr id="6" name="TextBox 5">
            <a:extLst>
              <a:ext uri="{FF2B5EF4-FFF2-40B4-BE49-F238E27FC236}">
                <a16:creationId xmlns:a16="http://schemas.microsoft.com/office/drawing/2014/main" id="{92844AF1-4DCF-4A0F-9E71-7D1269AF2805}"/>
              </a:ext>
            </a:extLst>
          </p:cNvPr>
          <p:cNvSpPr txBox="1"/>
          <p:nvPr/>
        </p:nvSpPr>
        <p:spPr>
          <a:xfrm>
            <a:off x="163468" y="5175458"/>
            <a:ext cx="8237651" cy="707886"/>
          </a:xfrm>
          <a:prstGeom prst="rect">
            <a:avLst/>
          </a:prstGeom>
          <a:noFill/>
        </p:spPr>
        <p:txBody>
          <a:bodyPr wrap="square" rtlCol="0">
            <a:spAutoFit/>
          </a:bodyPr>
          <a:lstStyle/>
          <a:p>
            <a:r>
              <a:rPr lang="en-US" sz="2000" b="1" dirty="0"/>
              <a:t>Obstruction of the Turtle Conservation </a:t>
            </a:r>
            <a:r>
              <a:rPr lang="en-US" sz="2000" b="1" dirty="0" err="1"/>
              <a:t>Programme</a:t>
            </a:r>
            <a:r>
              <a:rPr lang="en-US" sz="2000" b="1" dirty="0"/>
              <a:t> by local authorities of </a:t>
            </a:r>
            <a:r>
              <a:rPr lang="en-US" sz="2000" b="1" dirty="0" err="1"/>
              <a:t>Argaka</a:t>
            </a:r>
            <a:r>
              <a:rPr lang="en-US" sz="2000" b="1" dirty="0"/>
              <a:t> at Polis-</a:t>
            </a:r>
            <a:r>
              <a:rPr lang="en-US" sz="2000" b="1" dirty="0" err="1"/>
              <a:t>Gialia</a:t>
            </a:r>
            <a:r>
              <a:rPr lang="en-US" sz="2000" b="1" dirty="0"/>
              <a:t> </a:t>
            </a:r>
          </a:p>
        </p:txBody>
      </p:sp>
      <p:pic>
        <p:nvPicPr>
          <p:cNvPr id="7" name="Picture 6">
            <a:extLst>
              <a:ext uri="{FF2B5EF4-FFF2-40B4-BE49-F238E27FC236}">
                <a16:creationId xmlns:a16="http://schemas.microsoft.com/office/drawing/2014/main" id="{C22DCF69-1499-415F-B9CB-C361ED8DB0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1953" y="746495"/>
            <a:ext cx="3737882" cy="2049623"/>
          </a:xfrm>
          <a:prstGeom prst="rect">
            <a:avLst/>
          </a:prstGeom>
          <a:noFill/>
          <a:ln>
            <a:noFill/>
          </a:ln>
        </p:spPr>
      </p:pic>
      <p:sp>
        <p:nvSpPr>
          <p:cNvPr id="9" name="TextBox 8">
            <a:extLst>
              <a:ext uri="{FF2B5EF4-FFF2-40B4-BE49-F238E27FC236}">
                <a16:creationId xmlns:a16="http://schemas.microsoft.com/office/drawing/2014/main" id="{75A1F260-7866-4D05-BDED-F351DC72E058}"/>
              </a:ext>
            </a:extLst>
          </p:cNvPr>
          <p:cNvSpPr txBox="1"/>
          <p:nvPr/>
        </p:nvSpPr>
        <p:spPr>
          <a:xfrm>
            <a:off x="382195" y="332656"/>
            <a:ext cx="8391209" cy="400110"/>
          </a:xfrm>
          <a:prstGeom prst="rect">
            <a:avLst/>
          </a:prstGeom>
          <a:noFill/>
        </p:spPr>
        <p:txBody>
          <a:bodyPr wrap="square" rtlCol="0">
            <a:spAutoFit/>
          </a:bodyPr>
          <a:lstStyle/>
          <a:p>
            <a:r>
              <a:rPr lang="en-GB" sz="2000" b="1" dirty="0"/>
              <a:t> Polis-</a:t>
            </a:r>
            <a:r>
              <a:rPr lang="en-GB" sz="2000" b="1" dirty="0" err="1"/>
              <a:t>Gialia</a:t>
            </a:r>
            <a:r>
              <a:rPr lang="en-GB" sz="2000" b="1" dirty="0"/>
              <a:t> - Green Turtle and Loggerhead Nesting Areas</a:t>
            </a:r>
          </a:p>
        </p:txBody>
      </p:sp>
      <p:sp>
        <p:nvSpPr>
          <p:cNvPr id="12" name="Flowchart: Connector 11">
            <a:extLst>
              <a:ext uri="{FF2B5EF4-FFF2-40B4-BE49-F238E27FC236}">
                <a16:creationId xmlns:a16="http://schemas.microsoft.com/office/drawing/2014/main" id="{6380A31A-9BBB-46F9-8BA9-E88740EE7DBB}"/>
              </a:ext>
            </a:extLst>
          </p:cNvPr>
          <p:cNvSpPr/>
          <p:nvPr/>
        </p:nvSpPr>
        <p:spPr>
          <a:xfrm>
            <a:off x="8352420" y="1823282"/>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2">
            <a:extLst>
              <a:ext uri="{FF2B5EF4-FFF2-40B4-BE49-F238E27FC236}">
                <a16:creationId xmlns:a16="http://schemas.microsoft.com/office/drawing/2014/main" id="{ED3DA1B5-B6B3-4302-8BEF-527B081E7B1B}"/>
              </a:ext>
            </a:extLst>
          </p:cNvPr>
          <p:cNvSpPr/>
          <p:nvPr/>
        </p:nvSpPr>
        <p:spPr>
          <a:xfrm flipH="1">
            <a:off x="5076056" y="1864859"/>
            <a:ext cx="3046462"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C33E6E2-C97A-49E9-B39E-D855AACACE8A}"/>
              </a:ext>
            </a:extLst>
          </p:cNvPr>
          <p:cNvGrpSpPr/>
          <p:nvPr/>
        </p:nvGrpSpPr>
        <p:grpSpPr>
          <a:xfrm>
            <a:off x="0" y="5875200"/>
            <a:ext cx="9144000" cy="982800"/>
            <a:chOff x="0" y="5875200"/>
            <a:chExt cx="9144000" cy="982800"/>
          </a:xfrm>
        </p:grpSpPr>
        <p:sp>
          <p:nvSpPr>
            <p:cNvPr id="14" name="Rectangle 13">
              <a:extLst>
                <a:ext uri="{FF2B5EF4-FFF2-40B4-BE49-F238E27FC236}">
                  <a16:creationId xmlns:a16="http://schemas.microsoft.com/office/drawing/2014/main" id="{4934876B-68E5-44BC-9840-9E5C41A52D94}"/>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5" name="Picture 14">
              <a:extLst>
                <a:ext uri="{FF2B5EF4-FFF2-40B4-BE49-F238E27FC236}">
                  <a16:creationId xmlns:a16="http://schemas.microsoft.com/office/drawing/2014/main" id="{2C62501D-BC0F-4840-BF56-41253C497FC7}"/>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6" name="Straight Connector 15">
              <a:extLst>
                <a:ext uri="{FF2B5EF4-FFF2-40B4-BE49-F238E27FC236}">
                  <a16:creationId xmlns:a16="http://schemas.microsoft.com/office/drawing/2014/main" id="{00E0759F-02F0-40F6-96F3-DD3F1A1F053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8" name="Picture 7">
            <a:extLst>
              <a:ext uri="{FF2B5EF4-FFF2-40B4-BE49-F238E27FC236}">
                <a16:creationId xmlns:a16="http://schemas.microsoft.com/office/drawing/2014/main" id="{E95680FB-9130-446E-967E-47947DFCCDA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91680" y="2801743"/>
            <a:ext cx="3904022" cy="2367297"/>
          </a:xfrm>
          <a:prstGeom prst="rect">
            <a:avLst/>
          </a:prstGeom>
          <a:noFill/>
          <a:ln>
            <a:noFill/>
          </a:ln>
        </p:spPr>
      </p:pic>
    </p:spTree>
    <p:extLst>
      <p:ext uri="{BB962C8B-B14F-4D97-AF65-F5344CB8AC3E}">
        <p14:creationId xmlns:p14="http://schemas.microsoft.com/office/powerpoint/2010/main" val="3117368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05E2B8-11B8-48EA-93C3-A4975E75D98E}"/>
              </a:ext>
            </a:extLst>
          </p:cNvPr>
          <p:cNvPicPr>
            <a:picLocks noChangeAspect="1"/>
          </p:cNvPicPr>
          <p:nvPr/>
        </p:nvPicPr>
        <p:blipFill>
          <a:blip r:embed="rId2"/>
          <a:stretch>
            <a:fillRect/>
          </a:stretch>
        </p:blipFill>
        <p:spPr>
          <a:xfrm>
            <a:off x="5220072" y="732766"/>
            <a:ext cx="3788668" cy="4600575"/>
          </a:xfrm>
          <a:prstGeom prst="rect">
            <a:avLst/>
          </a:prstGeom>
        </p:spPr>
      </p:pic>
      <p:sp>
        <p:nvSpPr>
          <p:cNvPr id="8" name="TextBox 7">
            <a:extLst>
              <a:ext uri="{FF2B5EF4-FFF2-40B4-BE49-F238E27FC236}">
                <a16:creationId xmlns:a16="http://schemas.microsoft.com/office/drawing/2014/main" id="{C619FC59-0D0E-4409-9F47-894419487B27}"/>
              </a:ext>
            </a:extLst>
          </p:cNvPr>
          <p:cNvSpPr txBox="1"/>
          <p:nvPr/>
        </p:nvSpPr>
        <p:spPr>
          <a:xfrm>
            <a:off x="382195" y="332656"/>
            <a:ext cx="8391209" cy="400110"/>
          </a:xfrm>
          <a:prstGeom prst="rect">
            <a:avLst/>
          </a:prstGeom>
          <a:noFill/>
        </p:spPr>
        <p:txBody>
          <a:bodyPr wrap="square" rtlCol="0">
            <a:spAutoFit/>
          </a:bodyPr>
          <a:lstStyle/>
          <a:p>
            <a:r>
              <a:rPr lang="en-GB" sz="2000" b="1" dirty="0"/>
              <a:t> Polis-</a:t>
            </a:r>
            <a:r>
              <a:rPr lang="en-GB" sz="2000" b="1" dirty="0" err="1"/>
              <a:t>Gialia</a:t>
            </a:r>
            <a:r>
              <a:rPr lang="en-GB" sz="2000" b="1" dirty="0"/>
              <a:t> - Green Turtle and Loggerhead Nesting Areas</a:t>
            </a:r>
          </a:p>
        </p:txBody>
      </p:sp>
      <p:sp>
        <p:nvSpPr>
          <p:cNvPr id="9" name="TextBox 8">
            <a:extLst>
              <a:ext uri="{FF2B5EF4-FFF2-40B4-BE49-F238E27FC236}">
                <a16:creationId xmlns:a16="http://schemas.microsoft.com/office/drawing/2014/main" id="{0203A690-B1AB-402A-A3A2-59781B5CBA1E}"/>
              </a:ext>
            </a:extLst>
          </p:cNvPr>
          <p:cNvSpPr txBox="1"/>
          <p:nvPr/>
        </p:nvSpPr>
        <p:spPr>
          <a:xfrm>
            <a:off x="237150" y="5141041"/>
            <a:ext cx="8669699" cy="707886"/>
          </a:xfrm>
          <a:prstGeom prst="rect">
            <a:avLst/>
          </a:prstGeom>
          <a:noFill/>
        </p:spPr>
        <p:txBody>
          <a:bodyPr wrap="square" rtlCol="0">
            <a:spAutoFit/>
          </a:bodyPr>
          <a:lstStyle/>
          <a:p>
            <a:r>
              <a:rPr lang="en-US" sz="2000" b="1" dirty="0"/>
              <a:t>Acacia trees removed on-site at </a:t>
            </a:r>
            <a:r>
              <a:rPr lang="en-US" sz="2000" b="1" dirty="0" err="1"/>
              <a:t>Limni</a:t>
            </a:r>
            <a:r>
              <a:rPr lang="en-US" sz="2000" b="1" dirty="0"/>
              <a:t> and </a:t>
            </a:r>
            <a:r>
              <a:rPr lang="en-US" sz="2000" b="1" dirty="0" err="1"/>
              <a:t>Argaka</a:t>
            </a:r>
            <a:r>
              <a:rPr lang="en-US" sz="2000" b="1" dirty="0"/>
              <a:t> sea turtle nesting beach at Polis-</a:t>
            </a:r>
            <a:r>
              <a:rPr lang="en-US" sz="2000" b="1" dirty="0" err="1"/>
              <a:t>Gialia</a:t>
            </a:r>
            <a:endParaRPr lang="en-US" sz="2000" b="1" dirty="0"/>
          </a:p>
        </p:txBody>
      </p:sp>
      <p:pic>
        <p:nvPicPr>
          <p:cNvPr id="12" name="Picture 11">
            <a:extLst>
              <a:ext uri="{FF2B5EF4-FFF2-40B4-BE49-F238E27FC236}">
                <a16:creationId xmlns:a16="http://schemas.microsoft.com/office/drawing/2014/main" id="{1E9AEEEB-D25C-4A85-9539-75FCDE187E1E}"/>
              </a:ext>
            </a:extLst>
          </p:cNvPr>
          <p:cNvPicPr/>
          <p:nvPr/>
        </p:nvPicPr>
        <p:blipFill>
          <a:blip r:embed="rId3">
            <a:extLst>
              <a:ext uri="{28A0092B-C50C-407E-A947-70E740481C1C}">
                <a14:useLocalDpi xmlns:a14="http://schemas.microsoft.com/office/drawing/2010/main" val="0"/>
              </a:ext>
            </a:extLst>
          </a:blip>
          <a:stretch>
            <a:fillRect/>
          </a:stretch>
        </p:blipFill>
        <p:spPr>
          <a:xfrm>
            <a:off x="435338" y="929699"/>
            <a:ext cx="3488592" cy="2067253"/>
          </a:xfrm>
          <a:prstGeom prst="rect">
            <a:avLst/>
          </a:prstGeom>
        </p:spPr>
      </p:pic>
      <p:pic>
        <p:nvPicPr>
          <p:cNvPr id="13" name="Picture 12">
            <a:extLst>
              <a:ext uri="{FF2B5EF4-FFF2-40B4-BE49-F238E27FC236}">
                <a16:creationId xmlns:a16="http://schemas.microsoft.com/office/drawing/2014/main" id="{7CBF2879-1449-434F-8672-E2B6F74B780F}"/>
              </a:ext>
            </a:extLst>
          </p:cNvPr>
          <p:cNvPicPr/>
          <p:nvPr/>
        </p:nvPicPr>
        <p:blipFill>
          <a:blip r:embed="rId4">
            <a:extLst>
              <a:ext uri="{28A0092B-C50C-407E-A947-70E740481C1C}">
                <a14:useLocalDpi xmlns:a14="http://schemas.microsoft.com/office/drawing/2010/main" val="0"/>
              </a:ext>
            </a:extLst>
          </a:blip>
          <a:stretch>
            <a:fillRect/>
          </a:stretch>
        </p:blipFill>
        <p:spPr>
          <a:xfrm>
            <a:off x="2051720" y="3033137"/>
            <a:ext cx="3528392" cy="2067253"/>
          </a:xfrm>
          <a:prstGeom prst="rect">
            <a:avLst/>
          </a:prstGeom>
        </p:spPr>
      </p:pic>
      <p:sp>
        <p:nvSpPr>
          <p:cNvPr id="16" name="Flowchart: Connector 15">
            <a:extLst>
              <a:ext uri="{FF2B5EF4-FFF2-40B4-BE49-F238E27FC236}">
                <a16:creationId xmlns:a16="http://schemas.microsoft.com/office/drawing/2014/main" id="{D8A09980-7F85-4409-B3E9-857725BE3CBE}"/>
              </a:ext>
            </a:extLst>
          </p:cNvPr>
          <p:cNvSpPr/>
          <p:nvPr/>
        </p:nvSpPr>
        <p:spPr>
          <a:xfrm>
            <a:off x="8266534" y="1959759"/>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2">
            <a:extLst>
              <a:ext uri="{FF2B5EF4-FFF2-40B4-BE49-F238E27FC236}">
                <a16:creationId xmlns:a16="http://schemas.microsoft.com/office/drawing/2014/main" id="{E9CB6103-C297-4774-A851-6669C89FE7B4}"/>
              </a:ext>
            </a:extLst>
          </p:cNvPr>
          <p:cNvSpPr/>
          <p:nvPr/>
        </p:nvSpPr>
        <p:spPr>
          <a:xfrm flipH="1">
            <a:off x="5004048" y="1959759"/>
            <a:ext cx="3046462"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4C99A6C-84E7-4A89-8BFF-CB37AD9B328C}"/>
              </a:ext>
            </a:extLst>
          </p:cNvPr>
          <p:cNvGrpSpPr/>
          <p:nvPr/>
        </p:nvGrpSpPr>
        <p:grpSpPr>
          <a:xfrm>
            <a:off x="0" y="5875200"/>
            <a:ext cx="9144000" cy="982800"/>
            <a:chOff x="0" y="5875200"/>
            <a:chExt cx="9144000" cy="982800"/>
          </a:xfrm>
        </p:grpSpPr>
        <p:sp>
          <p:nvSpPr>
            <p:cNvPr id="11" name="Rectangle 10">
              <a:extLst>
                <a:ext uri="{FF2B5EF4-FFF2-40B4-BE49-F238E27FC236}">
                  <a16:creationId xmlns:a16="http://schemas.microsoft.com/office/drawing/2014/main" id="{E70E1157-646F-461D-975D-5275F8D133B2}"/>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5" name="Picture 14">
              <a:extLst>
                <a:ext uri="{FF2B5EF4-FFF2-40B4-BE49-F238E27FC236}">
                  <a16:creationId xmlns:a16="http://schemas.microsoft.com/office/drawing/2014/main" id="{3D3CF711-BF8F-4BCE-937F-0A6E844C5BCD}"/>
                </a:ext>
              </a:extLst>
            </p:cNvPr>
            <p:cNvPicPr>
              <a:picLocks noChangeAspect="1"/>
            </p:cNvPicPr>
            <p:nvPr/>
          </p:nvPicPr>
          <p:blipFill>
            <a:blip r:embed="rId5"/>
            <a:stretch>
              <a:fillRect/>
            </a:stretch>
          </p:blipFill>
          <p:spPr>
            <a:xfrm>
              <a:off x="6778404" y="6020826"/>
              <a:ext cx="1573434" cy="564159"/>
            </a:xfrm>
            <a:prstGeom prst="rect">
              <a:avLst/>
            </a:prstGeom>
          </p:spPr>
        </p:pic>
        <p:cxnSp>
          <p:nvCxnSpPr>
            <p:cNvPr id="18" name="Straight Connector 17">
              <a:extLst>
                <a:ext uri="{FF2B5EF4-FFF2-40B4-BE49-F238E27FC236}">
                  <a16:creationId xmlns:a16="http://schemas.microsoft.com/office/drawing/2014/main" id="{9A0D69E8-44EE-47A1-B9DB-91DC7581A866}"/>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111829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140263"/>
            <a:ext cx="4067944" cy="264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64542"/>
            <a:ext cx="4716015" cy="263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133291"/>
            <a:ext cx="4716014" cy="264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964" y="366624"/>
            <a:ext cx="4082012" cy="264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31DB848D-690D-41B7-AE31-C6E1A457139D}"/>
              </a:ext>
            </a:extLst>
          </p:cNvPr>
          <p:cNvGrpSpPr/>
          <p:nvPr/>
        </p:nvGrpSpPr>
        <p:grpSpPr>
          <a:xfrm>
            <a:off x="0" y="5875200"/>
            <a:ext cx="9144000" cy="982800"/>
            <a:chOff x="0" y="5875200"/>
            <a:chExt cx="9144000" cy="982800"/>
          </a:xfrm>
        </p:grpSpPr>
        <p:sp>
          <p:nvSpPr>
            <p:cNvPr id="7" name="Rectangle 6">
              <a:extLst>
                <a:ext uri="{FF2B5EF4-FFF2-40B4-BE49-F238E27FC236}">
                  <a16:creationId xmlns:a16="http://schemas.microsoft.com/office/drawing/2014/main" id="{04B27CDD-B2A4-4C16-9442-4240714306FE}"/>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8" name="Picture 7">
              <a:extLst>
                <a:ext uri="{FF2B5EF4-FFF2-40B4-BE49-F238E27FC236}">
                  <a16:creationId xmlns:a16="http://schemas.microsoft.com/office/drawing/2014/main" id="{681F3982-5C70-4738-8254-D93C94A2CB12}"/>
                </a:ext>
              </a:extLst>
            </p:cNvPr>
            <p:cNvPicPr>
              <a:picLocks noChangeAspect="1"/>
            </p:cNvPicPr>
            <p:nvPr/>
          </p:nvPicPr>
          <p:blipFill>
            <a:blip r:embed="rId6"/>
            <a:stretch>
              <a:fillRect/>
            </a:stretch>
          </p:blipFill>
          <p:spPr>
            <a:xfrm>
              <a:off x="6778404" y="6020826"/>
              <a:ext cx="1573434" cy="564159"/>
            </a:xfrm>
            <a:prstGeom prst="rect">
              <a:avLst/>
            </a:prstGeom>
          </p:spPr>
        </p:pic>
        <p:cxnSp>
          <p:nvCxnSpPr>
            <p:cNvPr id="9" name="Straight Connector 8">
              <a:extLst>
                <a:ext uri="{FF2B5EF4-FFF2-40B4-BE49-F238E27FC236}">
                  <a16:creationId xmlns:a16="http://schemas.microsoft.com/office/drawing/2014/main" id="{CEC8673F-FE28-49F2-9890-953F1ED5B7E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141940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F13881-5A0A-7846-B7C2-50F1920CC1FF}"/>
              </a:ext>
            </a:extLst>
          </p:cNvPr>
          <p:cNvPicPr>
            <a:picLocks noChangeAspect="1"/>
          </p:cNvPicPr>
          <p:nvPr/>
        </p:nvPicPr>
        <p:blipFill rotWithShape="1">
          <a:blip r:embed="rId2"/>
          <a:srcRect t="13459" b="13340"/>
          <a:stretch/>
        </p:blipFill>
        <p:spPr>
          <a:xfrm flipH="1">
            <a:off x="-1" y="999797"/>
            <a:ext cx="9144000" cy="4875406"/>
          </a:xfrm>
          <a:prstGeom prst="rect">
            <a:avLst/>
          </a:prstGeom>
        </p:spPr>
      </p:pic>
      <p:grpSp>
        <p:nvGrpSpPr>
          <p:cNvPr id="19" name="Group 18">
            <a:extLst>
              <a:ext uri="{FF2B5EF4-FFF2-40B4-BE49-F238E27FC236}">
                <a16:creationId xmlns:a16="http://schemas.microsoft.com/office/drawing/2014/main" id="{DBAE3D93-85A9-CA46-8714-E80E77D3B722}"/>
              </a:ext>
            </a:extLst>
          </p:cNvPr>
          <p:cNvGrpSpPr/>
          <p:nvPr/>
        </p:nvGrpSpPr>
        <p:grpSpPr>
          <a:xfrm>
            <a:off x="0" y="5875200"/>
            <a:ext cx="9144000" cy="982800"/>
            <a:chOff x="0" y="5875200"/>
            <a:chExt cx="9144000" cy="982800"/>
          </a:xfrm>
        </p:grpSpPr>
        <p:sp>
          <p:nvSpPr>
            <p:cNvPr id="20" name="Rectangle 19">
              <a:extLst>
                <a:ext uri="{FF2B5EF4-FFF2-40B4-BE49-F238E27FC236}">
                  <a16:creationId xmlns:a16="http://schemas.microsoft.com/office/drawing/2014/main" id="{6E0FFECA-A85B-0F44-9BC7-E95819360D2C}"/>
                </a:ext>
              </a:extLst>
            </p:cNvPr>
            <p:cNvSpPr/>
            <p:nvPr/>
          </p:nvSpPr>
          <p:spPr>
            <a:xfrm>
              <a:off x="0" y="5875200"/>
              <a:ext cx="9144000" cy="982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22" name="Picture 21">
              <a:extLst>
                <a:ext uri="{FF2B5EF4-FFF2-40B4-BE49-F238E27FC236}">
                  <a16:creationId xmlns:a16="http://schemas.microsoft.com/office/drawing/2014/main" id="{D5003B02-8744-1B4F-9CAA-09F48453AB44}"/>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23" name="Straight Connector 22">
              <a:extLst>
                <a:ext uri="{FF2B5EF4-FFF2-40B4-BE49-F238E27FC236}">
                  <a16:creationId xmlns:a16="http://schemas.microsoft.com/office/drawing/2014/main" id="{9D9405CD-E8AE-7C48-BF1C-A3F1CD1F4A4E}"/>
                </a:ext>
              </a:extLst>
            </p:cNvPr>
            <p:cNvCxnSpPr/>
            <p:nvPr/>
          </p:nvCxnSpPr>
          <p:spPr>
            <a:xfrm>
              <a:off x="0" y="5876925"/>
              <a:ext cx="9144000" cy="0"/>
            </a:xfrm>
            <a:prstGeom prst="line">
              <a:avLst/>
            </a:prstGeom>
            <a:ln w="34925">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81BC44EE-BC4A-4821-A4BB-FF7A31E0C966}"/>
              </a:ext>
            </a:extLst>
          </p:cNvPr>
          <p:cNvGrpSpPr/>
          <p:nvPr/>
        </p:nvGrpSpPr>
        <p:grpSpPr>
          <a:xfrm>
            <a:off x="-1" y="16996"/>
            <a:ext cx="9144000" cy="982800"/>
            <a:chOff x="0" y="5875200"/>
            <a:chExt cx="9144000" cy="982800"/>
          </a:xfrm>
        </p:grpSpPr>
        <p:sp>
          <p:nvSpPr>
            <p:cNvPr id="11" name="Rectangle 10">
              <a:extLst>
                <a:ext uri="{FF2B5EF4-FFF2-40B4-BE49-F238E27FC236}">
                  <a16:creationId xmlns:a16="http://schemas.microsoft.com/office/drawing/2014/main" id="{ACF948F0-2B0A-4497-A051-5BAA00D74481}"/>
                </a:ext>
              </a:extLst>
            </p:cNvPr>
            <p:cNvSpPr/>
            <p:nvPr/>
          </p:nvSpPr>
          <p:spPr>
            <a:xfrm>
              <a:off x="0" y="5875200"/>
              <a:ext cx="9144000" cy="982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cxnSp>
          <p:nvCxnSpPr>
            <p:cNvPr id="13" name="Straight Connector 12">
              <a:extLst>
                <a:ext uri="{FF2B5EF4-FFF2-40B4-BE49-F238E27FC236}">
                  <a16:creationId xmlns:a16="http://schemas.microsoft.com/office/drawing/2014/main" id="{29D8F847-954A-4898-9E22-964A98370312}"/>
                </a:ext>
              </a:extLst>
            </p:cNvPr>
            <p:cNvCxnSpPr/>
            <p:nvPr/>
          </p:nvCxnSpPr>
          <p:spPr>
            <a:xfrm>
              <a:off x="0" y="5876925"/>
              <a:ext cx="9144000" cy="0"/>
            </a:xfrm>
            <a:prstGeom prst="line">
              <a:avLst/>
            </a:prstGeom>
            <a:ln w="34925">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B233A798-E5D9-4D5B-908F-71861B4E4ACE}"/>
              </a:ext>
            </a:extLst>
          </p:cNvPr>
          <p:cNvSpPr txBox="1"/>
          <p:nvPr/>
        </p:nvSpPr>
        <p:spPr>
          <a:xfrm>
            <a:off x="2714611" y="3861048"/>
            <a:ext cx="3714776" cy="830997"/>
          </a:xfrm>
          <a:prstGeom prst="rect">
            <a:avLst/>
          </a:prstGeom>
          <a:noFill/>
        </p:spPr>
        <p:txBody>
          <a:bodyPr wrap="square" rtlCol="0">
            <a:spAutoFit/>
          </a:bodyPr>
          <a:lstStyle/>
          <a:p>
            <a:pPr algn="ctr"/>
            <a:r>
              <a:rPr lang="en-US" sz="4800" b="1" dirty="0"/>
              <a:t>Thank you</a:t>
            </a:r>
            <a:endParaRPr lang="el-GR" sz="4800" b="1" dirty="0"/>
          </a:p>
        </p:txBody>
      </p:sp>
    </p:spTree>
    <p:extLst>
      <p:ext uri="{BB962C8B-B14F-4D97-AF65-F5344CB8AC3E}">
        <p14:creationId xmlns:p14="http://schemas.microsoft.com/office/powerpoint/2010/main" val="4215841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2C7CFB-6F40-41B1-9A6F-52AC5E6B22BE}"/>
              </a:ext>
            </a:extLst>
          </p:cNvPr>
          <p:cNvGraphicFramePr>
            <a:graphicFrameLocks noGrp="1"/>
          </p:cNvGraphicFramePr>
          <p:nvPr>
            <p:extLst>
              <p:ext uri="{D42A27DB-BD31-4B8C-83A1-F6EECF244321}">
                <p14:modId xmlns:p14="http://schemas.microsoft.com/office/powerpoint/2010/main" val="3132868851"/>
              </p:ext>
            </p:extLst>
          </p:nvPr>
        </p:nvGraphicFramePr>
        <p:xfrm>
          <a:off x="0" y="273015"/>
          <a:ext cx="9143999" cy="5486048"/>
        </p:xfrm>
        <a:graphic>
          <a:graphicData uri="http://schemas.openxmlformats.org/drawingml/2006/table">
            <a:tbl>
              <a:tblPr firstRow="1" firstCol="1" bandRow="1">
                <a:tableStyleId>{91EBBBCC-DAD2-459C-BE2E-F6DE35CF9A28}</a:tableStyleId>
              </a:tblPr>
              <a:tblGrid>
                <a:gridCol w="2975815">
                  <a:extLst>
                    <a:ext uri="{9D8B030D-6E8A-4147-A177-3AD203B41FA5}">
                      <a16:colId xmlns:a16="http://schemas.microsoft.com/office/drawing/2014/main" val="2660895603"/>
                    </a:ext>
                  </a:extLst>
                </a:gridCol>
                <a:gridCol w="3266090">
                  <a:extLst>
                    <a:ext uri="{9D8B030D-6E8A-4147-A177-3AD203B41FA5}">
                      <a16:colId xmlns:a16="http://schemas.microsoft.com/office/drawing/2014/main" val="3265171152"/>
                    </a:ext>
                  </a:extLst>
                </a:gridCol>
                <a:gridCol w="2902094">
                  <a:extLst>
                    <a:ext uri="{9D8B030D-6E8A-4147-A177-3AD203B41FA5}">
                      <a16:colId xmlns:a16="http://schemas.microsoft.com/office/drawing/2014/main" val="1904966103"/>
                    </a:ext>
                  </a:extLst>
                </a:gridCol>
              </a:tblGrid>
              <a:tr h="1029472">
                <a:tc>
                  <a:txBody>
                    <a:bodyPr/>
                    <a:lstStyle/>
                    <a:p>
                      <a:pPr algn="ctr">
                        <a:lnSpc>
                          <a:spcPct val="107000"/>
                        </a:lnSpc>
                        <a:spcAft>
                          <a:spcPts val="0"/>
                        </a:spcAft>
                      </a:pPr>
                      <a:r>
                        <a:rPr lang="el-GR" sz="1800" dirty="0">
                          <a:effectLst/>
                          <a:latin typeface="Myriad Pro" panose="020B0503030403020204" pitchFamily="34" charset="0"/>
                        </a:rPr>
                        <a:t> </a:t>
                      </a:r>
                      <a:endParaRPr lang="en-GB" sz="1800" dirty="0">
                        <a:effectLst/>
                        <a:latin typeface="Myriad Pro" panose="020B0503030403020204" pitchFamily="34" charset="0"/>
                      </a:endParaRPr>
                    </a:p>
                    <a:p>
                      <a:pPr algn="ctr">
                        <a:lnSpc>
                          <a:spcPct val="107000"/>
                        </a:lnSpc>
                        <a:spcAft>
                          <a:spcPts val="0"/>
                        </a:spcAft>
                      </a:pPr>
                      <a:r>
                        <a:rPr lang="en-GB" sz="1800" dirty="0">
                          <a:effectLst/>
                          <a:latin typeface="Myriad Pro" panose="020B0503030403020204" pitchFamily="34" charset="0"/>
                        </a:rPr>
                        <a:t>Category of Protected Area</a:t>
                      </a:r>
                    </a:p>
                    <a:p>
                      <a:pPr algn="ctr">
                        <a:lnSpc>
                          <a:spcPct val="107000"/>
                        </a:lnSpc>
                        <a:spcAft>
                          <a:spcPts val="0"/>
                        </a:spcAft>
                      </a:pPr>
                      <a:r>
                        <a:rPr lang="el-GR" sz="1800" dirty="0">
                          <a:effectLst/>
                          <a:latin typeface="Myriad Pro" panose="020B0503030403020204" pitchFamily="34" charset="0"/>
                        </a:rPr>
                        <a:t> </a:t>
                      </a:r>
                      <a:endParaRPr lang="en-GB"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ctr">
                        <a:lnSpc>
                          <a:spcPct val="107000"/>
                        </a:lnSpc>
                        <a:spcAft>
                          <a:spcPts val="0"/>
                        </a:spcAft>
                      </a:pPr>
                      <a:r>
                        <a:rPr lang="el-GR" sz="1800" dirty="0">
                          <a:effectLst/>
                          <a:latin typeface="Myriad Pro" panose="020B0503030403020204" pitchFamily="34" charset="0"/>
                        </a:rPr>
                        <a:t> </a:t>
                      </a:r>
                      <a:endParaRPr lang="en-GB" sz="1800" dirty="0">
                        <a:effectLst/>
                        <a:latin typeface="Myriad Pro" panose="020B0503030403020204" pitchFamily="34" charset="0"/>
                      </a:endParaRPr>
                    </a:p>
                    <a:p>
                      <a:pPr algn="ctr">
                        <a:lnSpc>
                          <a:spcPct val="107000"/>
                        </a:lnSpc>
                        <a:spcAft>
                          <a:spcPts val="0"/>
                        </a:spcAft>
                      </a:pPr>
                      <a:r>
                        <a:rPr lang="en-GB" sz="1800" dirty="0">
                          <a:effectLst/>
                          <a:latin typeface="Myriad Pro" panose="020B0503030403020204" pitchFamily="34" charset="0"/>
                        </a:rPr>
                        <a:t>Area </a:t>
                      </a:r>
                      <a:r>
                        <a:rPr lang="el-GR" sz="1800" dirty="0">
                          <a:effectLst/>
                          <a:latin typeface="Myriad Pro" panose="020B0503030403020204" pitchFamily="34" charset="0"/>
                        </a:rPr>
                        <a:t>(</a:t>
                      </a:r>
                      <a:r>
                        <a:rPr lang="en-GB" sz="1800" dirty="0">
                          <a:effectLst/>
                          <a:latin typeface="Myriad Pro" panose="020B0503030403020204" pitchFamily="34" charset="0"/>
                        </a:rPr>
                        <a:t>hectares</a:t>
                      </a:r>
                      <a:r>
                        <a:rPr lang="el-GR" sz="1800" dirty="0">
                          <a:effectLst/>
                          <a:latin typeface="Myriad Pro" panose="020B0503030403020204" pitchFamily="34" charset="0"/>
                        </a:rPr>
                        <a:t>)</a:t>
                      </a:r>
                      <a:endParaRPr lang="en-GB"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ctr">
                        <a:lnSpc>
                          <a:spcPct val="107000"/>
                        </a:lnSpc>
                        <a:spcAft>
                          <a:spcPts val="0"/>
                        </a:spcAft>
                      </a:pPr>
                      <a:r>
                        <a:rPr lang="el-GR" sz="1800" dirty="0">
                          <a:effectLst/>
                          <a:latin typeface="Myriad Pro" panose="020B0503030403020204" pitchFamily="34" charset="0"/>
                        </a:rPr>
                        <a:t> </a:t>
                      </a:r>
                      <a:endParaRPr lang="en-GB" sz="1800" dirty="0">
                        <a:effectLst/>
                        <a:latin typeface="Myriad Pro" panose="020B0503030403020204" pitchFamily="34" charset="0"/>
                      </a:endParaRPr>
                    </a:p>
                    <a:p>
                      <a:pPr algn="ctr">
                        <a:lnSpc>
                          <a:spcPct val="107000"/>
                        </a:lnSpc>
                        <a:spcAft>
                          <a:spcPts val="0"/>
                        </a:spcAft>
                      </a:pPr>
                      <a:r>
                        <a:rPr lang="en-GB" sz="1800" dirty="0">
                          <a:effectLst/>
                          <a:latin typeface="Myriad Pro" panose="020B0503030403020204" pitchFamily="34" charset="0"/>
                        </a:rPr>
                        <a:t>Proposed / Designated as Protected Area</a:t>
                      </a:r>
                      <a:endParaRPr lang="en-GB"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extLst>
                  <a:ext uri="{0D108BD9-81ED-4DB2-BD59-A6C34878D82A}">
                    <a16:rowId xmlns:a16="http://schemas.microsoft.com/office/drawing/2014/main" val="3407276056"/>
                  </a:ext>
                </a:extLst>
              </a:tr>
              <a:tr h="681163">
                <a:tc>
                  <a:txBody>
                    <a:bodyPr/>
                    <a:lstStyle/>
                    <a:p>
                      <a:pPr algn="l">
                        <a:lnSpc>
                          <a:spcPct val="107000"/>
                        </a:lnSpc>
                        <a:spcAft>
                          <a:spcPts val="0"/>
                        </a:spcAft>
                      </a:pPr>
                      <a:r>
                        <a:rPr lang="en-GB" sz="1400" dirty="0">
                          <a:effectLst/>
                          <a:latin typeface="Myriad Pro" panose="020B0503030403020204" pitchFamily="34" charset="0"/>
                        </a:rPr>
                        <a:t>UNESCO Biosphere Reserve Akamas Peninsula</a:t>
                      </a:r>
                      <a:endParaRPr lang="en-GB" sz="1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600" b="1" dirty="0">
                          <a:effectLst/>
                          <a:latin typeface="Myriad Pro" panose="020B0503030403020204" pitchFamily="34" charset="0"/>
                        </a:rPr>
                        <a:t>23</a:t>
                      </a:r>
                      <a:r>
                        <a:rPr lang="el-GR" sz="1600" b="1" dirty="0">
                          <a:effectLst/>
                          <a:latin typeface="Myriad Pro" panose="020B0503030403020204" pitchFamily="34" charset="0"/>
                        </a:rPr>
                        <a:t>,</a:t>
                      </a:r>
                      <a:r>
                        <a:rPr lang="en-GB" sz="1600" b="1" dirty="0">
                          <a:effectLst/>
                          <a:latin typeface="Myriad Pro" panose="020B0503030403020204" pitchFamily="34" charset="0"/>
                        </a:rPr>
                        <a:t>00</a:t>
                      </a:r>
                      <a:r>
                        <a:rPr lang="el-GR" sz="1600" b="1" dirty="0">
                          <a:effectLst/>
                          <a:latin typeface="Myriad Pro" panose="020B0503030403020204" pitchFamily="34" charset="0"/>
                        </a:rPr>
                        <a:t>0 </a:t>
                      </a:r>
                      <a:r>
                        <a:rPr lang="en-GB" sz="1600" b="1" dirty="0">
                          <a:effectLst/>
                          <a:latin typeface="Myriad Pro" panose="020B0503030403020204" pitchFamily="34" charset="0"/>
                        </a:rPr>
                        <a:t>ha </a:t>
                      </a:r>
                    </a:p>
                    <a:p>
                      <a:pPr algn="l">
                        <a:lnSpc>
                          <a:spcPct val="107000"/>
                        </a:lnSpc>
                        <a:spcAft>
                          <a:spcPts val="0"/>
                        </a:spcAft>
                      </a:pPr>
                      <a:r>
                        <a:rPr lang="el-GR" sz="1200" dirty="0">
                          <a:effectLst/>
                          <a:latin typeface="Myriad Pro" panose="020B0503030403020204" pitchFamily="34" charset="0"/>
                        </a:rPr>
                        <a:t>(</a:t>
                      </a:r>
                      <a:r>
                        <a:rPr lang="en-GB" sz="1200" dirty="0">
                          <a:effectLst/>
                          <a:latin typeface="Myriad Pro" panose="020B0503030403020204" pitchFamily="34" charset="0"/>
                        </a:rPr>
                        <a:t>only terrestrial area</a:t>
                      </a:r>
                      <a:r>
                        <a:rPr lang="el-GR" sz="1200" dirty="0">
                          <a:effectLst/>
                          <a:latin typeface="Myriad Pro" panose="020B0503030403020204" pitchFamily="34" charset="0"/>
                        </a:rPr>
                        <a:t>)</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200" dirty="0">
                          <a:effectLst/>
                          <a:latin typeface="Myriad Pro" panose="020B0503030403020204" pitchFamily="34" charset="0"/>
                        </a:rPr>
                        <a:t>Proposed by the Republic of Cyprus, UNDP, EEC and METAP/World Bank, between 1987-1995</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extLst>
                  <a:ext uri="{0D108BD9-81ED-4DB2-BD59-A6C34878D82A}">
                    <a16:rowId xmlns:a16="http://schemas.microsoft.com/office/drawing/2014/main" val="2144062852"/>
                  </a:ext>
                </a:extLst>
              </a:tr>
              <a:tr h="681163">
                <a:tc>
                  <a:txBody>
                    <a:bodyPr/>
                    <a:lstStyle/>
                    <a:p>
                      <a:pPr algn="l">
                        <a:lnSpc>
                          <a:spcPct val="107000"/>
                        </a:lnSpc>
                        <a:spcAft>
                          <a:spcPts val="0"/>
                        </a:spcAft>
                      </a:pPr>
                      <a:endParaRPr lang="en-GB" sz="1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extLst>
                  <a:ext uri="{0D108BD9-81ED-4DB2-BD59-A6C34878D82A}">
                    <a16:rowId xmlns:a16="http://schemas.microsoft.com/office/drawing/2014/main" val="1253185923"/>
                  </a:ext>
                </a:extLst>
              </a:tr>
              <a:tr h="681163">
                <a:tc>
                  <a:txBody>
                    <a:bodyPr/>
                    <a:lstStyle/>
                    <a:p>
                      <a:pPr algn="l">
                        <a:lnSpc>
                          <a:spcPct val="107000"/>
                        </a:lnSpc>
                        <a:spcAft>
                          <a:spcPts val="0"/>
                        </a:spcAft>
                      </a:pPr>
                      <a:r>
                        <a:rPr lang="en-GB" sz="1400" dirty="0">
                          <a:effectLst/>
                          <a:latin typeface="Myriad Pro" panose="020B0503030403020204" pitchFamily="34" charset="0"/>
                        </a:rPr>
                        <a:t>First</a:t>
                      </a:r>
                      <a:r>
                        <a:rPr lang="en-GB" sz="1400" baseline="0" dirty="0">
                          <a:effectLst/>
                          <a:latin typeface="Myriad Pro" panose="020B0503030403020204" pitchFamily="34" charset="0"/>
                        </a:rPr>
                        <a:t> Proposal for </a:t>
                      </a:r>
                      <a:r>
                        <a:rPr lang="en-GB" sz="1400" baseline="0" dirty="0" err="1">
                          <a:effectLst/>
                          <a:latin typeface="Myriad Pro" panose="020B0503030403020204" pitchFamily="34" charset="0"/>
                        </a:rPr>
                        <a:t>Akamas</a:t>
                      </a:r>
                      <a:r>
                        <a:rPr lang="en-GB" sz="1400" baseline="0" dirty="0">
                          <a:effectLst/>
                          <a:latin typeface="Myriad Pro" panose="020B0503030403020204" pitchFamily="34" charset="0"/>
                        </a:rPr>
                        <a:t> </a:t>
                      </a:r>
                      <a:r>
                        <a:rPr lang="en-GB" sz="1400" dirty="0">
                          <a:effectLst/>
                          <a:latin typeface="Myriad Pro" panose="020B0503030403020204" pitchFamily="34" charset="0"/>
                        </a:rPr>
                        <a:t>Natura 2000 area</a:t>
                      </a:r>
                      <a:endParaRPr lang="en-GB" sz="1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400" b="1" dirty="0">
                          <a:effectLst/>
                          <a:latin typeface="Myriad Pro" panose="020B0503030403020204" pitchFamily="34" charset="0"/>
                        </a:rPr>
                        <a:t> </a:t>
                      </a:r>
                      <a:r>
                        <a:rPr lang="en-GB" sz="1600" b="1" dirty="0">
                          <a:effectLst/>
                          <a:latin typeface="Myriad Pro" panose="020B0503030403020204" pitchFamily="34" charset="0"/>
                        </a:rPr>
                        <a:t>17,690 ha terrestrial area </a:t>
                      </a:r>
                      <a:r>
                        <a:rPr lang="en-GB" sz="1200" dirty="0">
                          <a:effectLst/>
                          <a:latin typeface="Myriad Pro" panose="020B0503030403020204" pitchFamily="34" charset="0"/>
                        </a:rPr>
                        <a:t>and 7,851 ha marine area</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200" dirty="0">
                          <a:effectLst/>
                          <a:latin typeface="Myriad Pro" panose="020B0503030403020204" pitchFamily="34" charset="0"/>
                        </a:rPr>
                        <a:t>Proposed by the Republic of Cyprus between 1998-2003</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extLst>
                  <a:ext uri="{0D108BD9-81ED-4DB2-BD59-A6C34878D82A}">
                    <a16:rowId xmlns:a16="http://schemas.microsoft.com/office/drawing/2014/main" val="4294094186"/>
                  </a:ext>
                </a:extLst>
              </a:tr>
              <a:tr h="1377783">
                <a:tc>
                  <a:txBody>
                    <a:bodyPr/>
                    <a:lstStyle/>
                    <a:p>
                      <a:pPr algn="l">
                        <a:lnSpc>
                          <a:spcPct val="107000"/>
                        </a:lnSpc>
                        <a:spcAft>
                          <a:spcPts val="0"/>
                        </a:spcAft>
                      </a:pPr>
                      <a:endParaRPr lang="en-GB" sz="1400" dirty="0">
                        <a:effectLst/>
                        <a:latin typeface="Myriad Pro" panose="020B0503030403020204" pitchFamily="34" charset="0"/>
                      </a:endParaRPr>
                    </a:p>
                    <a:p>
                      <a:pPr algn="l">
                        <a:lnSpc>
                          <a:spcPct val="107000"/>
                        </a:lnSpc>
                        <a:spcAft>
                          <a:spcPts val="0"/>
                        </a:spcAft>
                      </a:pPr>
                      <a:r>
                        <a:rPr lang="en-GB" sz="1400" dirty="0">
                          <a:effectLst/>
                          <a:latin typeface="Myriad Pro" panose="020B0503030403020204" pitchFamily="34" charset="0"/>
                        </a:rPr>
                        <a:t>Natura 2000 Site of Community Importance (SCI CY4000010) Akamas Peninsula</a:t>
                      </a:r>
                      <a:endParaRPr lang="en-GB" sz="1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600" b="1" dirty="0">
                          <a:effectLst/>
                          <a:latin typeface="Myriad Pro" panose="020B0503030403020204" pitchFamily="34" charset="0"/>
                        </a:rPr>
                        <a:t>10,163 ha terrestrial area </a:t>
                      </a:r>
                      <a:r>
                        <a:rPr lang="en-GB" sz="1200" dirty="0">
                          <a:effectLst/>
                          <a:latin typeface="Myriad Pro" panose="020B0503030403020204" pitchFamily="34" charset="0"/>
                        </a:rPr>
                        <a:t>and 7,851 ha marine area</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200" dirty="0">
                          <a:effectLst/>
                          <a:latin typeface="Myriad Pro" panose="020B0503030403020204" pitchFamily="34" charset="0"/>
                        </a:rPr>
                        <a:t>Proposed by the Republic of Cyprus in 2009 and approved by the European Commission in 2010. Since then, the site has not been designated as SAC</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extLst>
                  <a:ext uri="{0D108BD9-81ED-4DB2-BD59-A6C34878D82A}">
                    <a16:rowId xmlns:a16="http://schemas.microsoft.com/office/drawing/2014/main" val="1531441527"/>
                  </a:ext>
                </a:extLst>
              </a:tr>
              <a:tr h="1029472">
                <a:tc>
                  <a:txBody>
                    <a:bodyPr/>
                    <a:lstStyle/>
                    <a:p>
                      <a:pPr algn="l">
                        <a:lnSpc>
                          <a:spcPct val="107000"/>
                        </a:lnSpc>
                        <a:spcAft>
                          <a:spcPts val="0"/>
                        </a:spcAft>
                      </a:pPr>
                      <a:r>
                        <a:rPr lang="en-GB" sz="1400" dirty="0">
                          <a:effectLst/>
                          <a:latin typeface="Myriad Pro" panose="020B0503030403020204" pitchFamily="34" charset="0"/>
                        </a:rPr>
                        <a:t>Akamas National Forest Park (NFP)</a:t>
                      </a:r>
                      <a:endParaRPr lang="en-GB" sz="1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600" b="1" dirty="0">
                          <a:effectLst/>
                          <a:latin typeface="Myriad Pro" panose="020B0503030403020204" pitchFamily="34" charset="0"/>
                        </a:rPr>
                        <a:t>7,762 ha </a:t>
                      </a:r>
                    </a:p>
                    <a:p>
                      <a:pPr algn="l">
                        <a:lnSpc>
                          <a:spcPct val="107000"/>
                        </a:lnSpc>
                        <a:spcAft>
                          <a:spcPts val="0"/>
                        </a:spcAft>
                      </a:pPr>
                      <a:r>
                        <a:rPr lang="en-GB" sz="1200" dirty="0">
                          <a:effectLst/>
                          <a:latin typeface="Myriad Pro" panose="020B0503030403020204" pitchFamily="34" charset="0"/>
                        </a:rPr>
                        <a:t>(only terrestrial area, which corresponds to 75% of the terrestrial area of Natura 2000 sites SCI CY4000010 and SPA CY4000023 Akamas Peninsula)</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tc>
                  <a:txBody>
                    <a:bodyPr/>
                    <a:lstStyle/>
                    <a:p>
                      <a:pPr algn="l">
                        <a:lnSpc>
                          <a:spcPct val="107000"/>
                        </a:lnSpc>
                        <a:spcAft>
                          <a:spcPts val="0"/>
                        </a:spcAft>
                      </a:pPr>
                      <a:r>
                        <a:rPr lang="en-GB" sz="1200" dirty="0">
                          <a:effectLst/>
                          <a:latin typeface="Myriad Pro" panose="020B0503030403020204" pitchFamily="34" charset="0"/>
                        </a:rPr>
                        <a:t>Designated by the Republic of Cyprus between 2016-2018</a:t>
                      </a:r>
                      <a:endParaRPr lang="en-GB" sz="1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3979" marR="63979" marT="0" marB="0"/>
                </a:tc>
                <a:extLst>
                  <a:ext uri="{0D108BD9-81ED-4DB2-BD59-A6C34878D82A}">
                    <a16:rowId xmlns:a16="http://schemas.microsoft.com/office/drawing/2014/main" val="4118648238"/>
                  </a:ext>
                </a:extLst>
              </a:tr>
            </a:tbl>
          </a:graphicData>
        </a:graphic>
      </p:graphicFrame>
      <p:cxnSp>
        <p:nvCxnSpPr>
          <p:cNvPr id="4" name="Straight Arrow Connector 3"/>
          <p:cNvCxnSpPr/>
          <p:nvPr/>
        </p:nvCxnSpPr>
        <p:spPr>
          <a:xfrm>
            <a:off x="3203848" y="1916832"/>
            <a:ext cx="0" cy="2952328"/>
          </a:xfrm>
          <a:prstGeom prst="straightConnector1">
            <a:avLst/>
          </a:prstGeom>
          <a:ln w="317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nvGrpSpPr>
          <p:cNvPr id="5" name="Group 4">
            <a:extLst>
              <a:ext uri="{FF2B5EF4-FFF2-40B4-BE49-F238E27FC236}">
                <a16:creationId xmlns:a16="http://schemas.microsoft.com/office/drawing/2014/main" id="{2D6F31B4-CF01-43C1-9A5F-C8C5EC5EA315}"/>
              </a:ext>
            </a:extLst>
          </p:cNvPr>
          <p:cNvGrpSpPr/>
          <p:nvPr/>
        </p:nvGrpSpPr>
        <p:grpSpPr>
          <a:xfrm>
            <a:off x="0" y="5875200"/>
            <a:ext cx="9144000" cy="982800"/>
            <a:chOff x="0" y="5875200"/>
            <a:chExt cx="9144000" cy="982800"/>
          </a:xfrm>
        </p:grpSpPr>
        <p:sp>
          <p:nvSpPr>
            <p:cNvPr id="6" name="Rectangle 5">
              <a:extLst>
                <a:ext uri="{FF2B5EF4-FFF2-40B4-BE49-F238E27FC236}">
                  <a16:creationId xmlns:a16="http://schemas.microsoft.com/office/drawing/2014/main" id="{6BCECC9C-C341-428D-8D27-7B687260639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7" name="Picture 6">
              <a:extLst>
                <a:ext uri="{FF2B5EF4-FFF2-40B4-BE49-F238E27FC236}">
                  <a16:creationId xmlns:a16="http://schemas.microsoft.com/office/drawing/2014/main" id="{E388DF42-3A07-45AD-89B3-6F5A326924DF}"/>
                </a:ext>
              </a:extLst>
            </p:cNvPr>
            <p:cNvPicPr>
              <a:picLocks noChangeAspect="1"/>
            </p:cNvPicPr>
            <p:nvPr/>
          </p:nvPicPr>
          <p:blipFill>
            <a:blip r:embed="rId2"/>
            <a:stretch>
              <a:fillRect/>
            </a:stretch>
          </p:blipFill>
          <p:spPr>
            <a:xfrm>
              <a:off x="6778404" y="6020826"/>
              <a:ext cx="1573434" cy="564159"/>
            </a:xfrm>
            <a:prstGeom prst="rect">
              <a:avLst/>
            </a:prstGeom>
          </p:spPr>
        </p:pic>
        <p:cxnSp>
          <p:nvCxnSpPr>
            <p:cNvPr id="8" name="Straight Connector 7">
              <a:extLst>
                <a:ext uri="{FF2B5EF4-FFF2-40B4-BE49-F238E27FC236}">
                  <a16:creationId xmlns:a16="http://schemas.microsoft.com/office/drawing/2014/main" id="{E5CACBD6-D5E2-44E4-8B20-87CE40BB62FD}"/>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25406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6"/>
            <a:ext cx="9144000" cy="5860874"/>
          </a:xfrm>
          <a:prstGeom prst="rect">
            <a:avLst/>
          </a:prstGeom>
        </p:spPr>
      </p:pic>
      <p:grpSp>
        <p:nvGrpSpPr>
          <p:cNvPr id="3" name="Group 2">
            <a:extLst>
              <a:ext uri="{FF2B5EF4-FFF2-40B4-BE49-F238E27FC236}">
                <a16:creationId xmlns:a16="http://schemas.microsoft.com/office/drawing/2014/main" id="{56B00C94-F5F8-49B2-8AE1-725BC1D13C97}"/>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6275448A-0A8E-4C80-B887-C18475AE31A0}"/>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704A25A5-2242-4737-A054-E3697ECE07C1}"/>
                </a:ext>
              </a:extLst>
            </p:cNvPr>
            <p:cNvPicPr>
              <a:picLocks noChangeAspect="1"/>
            </p:cNvPicPr>
            <p:nvPr/>
          </p:nvPicPr>
          <p:blipFill>
            <a:blip r:embed="rId3"/>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408513B5-43B5-4D61-875B-7F3709DF0FEF}"/>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9377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yriad Pro" panose="020B0503030403020204" pitchFamily="34" charset="0"/>
              </a:rPr>
              <a:t>Akamas Natura 2000 site</a:t>
            </a:r>
            <a:br>
              <a:rPr lang="el-GR" sz="3200" b="1" dirty="0">
                <a:latin typeface="Myriad Pro" panose="020B0503030403020204" pitchFamily="34" charset="0"/>
              </a:rPr>
            </a:br>
            <a:r>
              <a:rPr lang="en-US" sz="3200" b="1" dirty="0">
                <a:latin typeface="Myriad Pro" panose="020B0503030403020204" pitchFamily="34" charset="0"/>
              </a:rPr>
              <a:t>What are the main issues?</a:t>
            </a:r>
          </a:p>
        </p:txBody>
      </p:sp>
      <p:sp>
        <p:nvSpPr>
          <p:cNvPr id="3" name="Content Placeholder 2"/>
          <p:cNvSpPr>
            <a:spLocks noGrp="1"/>
          </p:cNvSpPr>
          <p:nvPr>
            <p:ph idx="1"/>
          </p:nvPr>
        </p:nvSpPr>
        <p:spPr>
          <a:xfrm>
            <a:off x="323528" y="1422651"/>
            <a:ext cx="8568952" cy="4325160"/>
          </a:xfrm>
        </p:spPr>
        <p:txBody>
          <a:bodyPr>
            <a:normAutofit fontScale="55000" lnSpcReduction="20000"/>
          </a:bodyPr>
          <a:lstStyle/>
          <a:p>
            <a:pPr marL="0" indent="0">
              <a:buNone/>
            </a:pPr>
            <a:r>
              <a:rPr lang="en-US" b="1" dirty="0">
                <a:latin typeface="Myriad Pro" panose="020B0503030403020204" pitchFamily="34" charset="0"/>
              </a:rPr>
              <a:t>DESIGNATION</a:t>
            </a:r>
          </a:p>
          <a:p>
            <a:r>
              <a:rPr lang="en-US" dirty="0">
                <a:latin typeface="Myriad Pro" panose="020B0503030403020204" pitchFamily="34" charset="0"/>
              </a:rPr>
              <a:t>Insufficient </a:t>
            </a:r>
            <a:r>
              <a:rPr lang="en-GB" dirty="0">
                <a:latin typeface="Myriad Pro" panose="020B0503030403020204" pitchFamily="34" charset="0"/>
              </a:rPr>
              <a:t>Natura 2000 Site Designation</a:t>
            </a:r>
          </a:p>
          <a:p>
            <a:r>
              <a:rPr lang="en-US" dirty="0">
                <a:latin typeface="Myriad Pro" panose="020B0503030403020204" pitchFamily="34" charset="0"/>
              </a:rPr>
              <a:t>Unprotected priority habitats (e.g. 6220* and 3170*) and species (e.g. </a:t>
            </a:r>
            <a:r>
              <a:rPr lang="en-US" i="1" dirty="0">
                <a:latin typeface="Myriad Pro" panose="020B0503030403020204" pitchFamily="34" charset="0"/>
              </a:rPr>
              <a:t>Aquila </a:t>
            </a:r>
            <a:r>
              <a:rPr lang="en-US" i="1" dirty="0" err="1">
                <a:latin typeface="Myriad Pro" panose="020B0503030403020204" pitchFamily="34" charset="0"/>
              </a:rPr>
              <a:t>fasciata</a:t>
            </a:r>
            <a:r>
              <a:rPr lang="en-US" i="1" dirty="0">
                <a:latin typeface="Myriad Pro" panose="020B0503030403020204" pitchFamily="34" charset="0"/>
              </a:rPr>
              <a:t> </a:t>
            </a:r>
            <a:r>
              <a:rPr lang="en-US" dirty="0">
                <a:latin typeface="Myriad Pro" panose="020B0503030403020204" pitchFamily="34" charset="0"/>
              </a:rPr>
              <a:t>and </a:t>
            </a:r>
            <a:r>
              <a:rPr lang="en-US" i="1" dirty="0">
                <a:latin typeface="Myriad Pro" panose="020B0503030403020204" pitchFamily="34" charset="0"/>
              </a:rPr>
              <a:t>Coracias </a:t>
            </a:r>
            <a:r>
              <a:rPr lang="en-US" i="1" dirty="0" err="1">
                <a:latin typeface="Myriad Pro" panose="020B0503030403020204" pitchFamily="34" charset="0"/>
              </a:rPr>
              <a:t>garrulus</a:t>
            </a:r>
            <a:r>
              <a:rPr lang="en-US" dirty="0">
                <a:latin typeface="Myriad Pro" panose="020B0503030403020204" pitchFamily="34" charset="0"/>
              </a:rPr>
              <a:t>)</a:t>
            </a:r>
          </a:p>
          <a:p>
            <a:r>
              <a:rPr lang="en-US" dirty="0">
                <a:latin typeface="Myriad Pro" panose="020B0503030403020204" pitchFamily="34" charset="0"/>
              </a:rPr>
              <a:t>Lack of political will to declare the </a:t>
            </a:r>
            <a:r>
              <a:rPr lang="en-GB" dirty="0">
                <a:latin typeface="Myriad Pro" panose="020B0503030403020204" pitchFamily="34" charset="0"/>
              </a:rPr>
              <a:t>whole </a:t>
            </a:r>
            <a:r>
              <a:rPr lang="en-US" dirty="0">
                <a:latin typeface="Myriad Pro" panose="020B0503030403020204" pitchFamily="34" charset="0"/>
              </a:rPr>
              <a:t>area of Akamas Peninsula as a protected area with comparable international protection status (e.g. UNESCO Biosphere Reserve, </a:t>
            </a:r>
            <a:r>
              <a:rPr lang="en-GB" dirty="0">
                <a:latin typeface="Myriad Pro" panose="020B0503030403020204" pitchFamily="34" charset="0"/>
              </a:rPr>
              <a:t>EU Natura 2000 and/or IUCN National Park</a:t>
            </a:r>
            <a:r>
              <a:rPr lang="en-US" dirty="0">
                <a:latin typeface="Myriad Pro" panose="020B0503030403020204" pitchFamily="34" charset="0"/>
              </a:rPr>
              <a:t>)</a:t>
            </a:r>
          </a:p>
          <a:p>
            <a:pPr marL="0" indent="0">
              <a:buNone/>
            </a:pPr>
            <a:r>
              <a:rPr lang="en-US" b="1" dirty="0">
                <a:latin typeface="Myriad Pro" panose="020B0503030403020204" pitchFamily="34" charset="0"/>
              </a:rPr>
              <a:t>MANAGEMENT PLANNING</a:t>
            </a:r>
          </a:p>
          <a:p>
            <a:r>
              <a:rPr lang="en-US" dirty="0">
                <a:latin typeface="Myriad Pro" panose="020B0503030403020204" pitchFamily="34" charset="0"/>
              </a:rPr>
              <a:t>Existing Management Plans (SCI, SPA, Grazing Capacity and Local Communities Sustainable Development) do not have legal standing and are not implemented</a:t>
            </a:r>
          </a:p>
          <a:p>
            <a:r>
              <a:rPr lang="en-US" dirty="0">
                <a:latin typeface="Myriad Pro" panose="020B0503030403020204" pitchFamily="34" charset="0"/>
              </a:rPr>
              <a:t>No Management Entity</a:t>
            </a:r>
          </a:p>
          <a:p>
            <a:r>
              <a:rPr lang="en-US" dirty="0">
                <a:latin typeface="Myriad Pro" panose="020B0503030403020204" pitchFamily="34" charset="0"/>
              </a:rPr>
              <a:t>New Plans are under preparation, carrying potential threats:</a:t>
            </a:r>
          </a:p>
          <a:p>
            <a:pPr lvl="1"/>
            <a:r>
              <a:rPr lang="en-US" dirty="0">
                <a:latin typeface="Myriad Pro" panose="020B0503030403020204" pitchFamily="34" charset="0"/>
              </a:rPr>
              <a:t>Two separate Local Development Plans by the </a:t>
            </a:r>
            <a:r>
              <a:rPr lang="en-GB" dirty="0">
                <a:latin typeface="Myriad Pro" panose="020B0503030403020204" pitchFamily="34" charset="0"/>
              </a:rPr>
              <a:t>Town Planning and Housing Department</a:t>
            </a:r>
            <a:endParaRPr lang="en-US" dirty="0">
              <a:latin typeface="Myriad Pro" panose="020B0503030403020204" pitchFamily="34" charset="0"/>
            </a:endParaRPr>
          </a:p>
          <a:p>
            <a:pPr lvl="1"/>
            <a:r>
              <a:rPr lang="en-US" dirty="0">
                <a:latin typeface="Myriad Pro" panose="020B0503030403020204" pitchFamily="34" charset="0"/>
              </a:rPr>
              <a:t>A Sustainable Development Plan for Akamas National Forest Park by the Department of Forests</a:t>
            </a:r>
          </a:p>
        </p:txBody>
      </p:sp>
      <p:grpSp>
        <p:nvGrpSpPr>
          <p:cNvPr id="4" name="Group 3">
            <a:extLst>
              <a:ext uri="{FF2B5EF4-FFF2-40B4-BE49-F238E27FC236}">
                <a16:creationId xmlns:a16="http://schemas.microsoft.com/office/drawing/2014/main" id="{A2AFEE2B-57B1-4B1E-A7F5-7576057511F1}"/>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826D2E11-6680-4D38-A547-C821B0E1B39C}"/>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EB980D34-11D4-435B-8FEB-BC840AFF9D67}"/>
                </a:ext>
              </a:extLst>
            </p:cNvPr>
            <p:cNvPicPr>
              <a:picLocks noChangeAspect="1"/>
            </p:cNvPicPr>
            <p:nvPr/>
          </p:nvPicPr>
          <p:blipFill>
            <a:blip r:embed="rId2"/>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B35A81AF-66F0-42AB-87F6-831805EA4C0C}"/>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55740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yriad Pro" panose="020B0503030403020204" pitchFamily="34" charset="0"/>
              </a:rPr>
              <a:t>Akamas Natura 2000 site</a:t>
            </a:r>
            <a:br>
              <a:rPr lang="el-GR" sz="3200" b="1" dirty="0">
                <a:latin typeface="Myriad Pro" panose="020B0503030403020204" pitchFamily="34" charset="0"/>
              </a:rPr>
            </a:br>
            <a:r>
              <a:rPr lang="en-US" sz="3200" b="1" dirty="0">
                <a:latin typeface="Myriad Pro" panose="020B0503030403020204" pitchFamily="34" charset="0"/>
              </a:rPr>
              <a:t>What are the main issues?</a:t>
            </a:r>
            <a:endParaRPr lang="en-US" sz="3200" dirty="0">
              <a:latin typeface="Myriad Pro" panose="020B0503030403020204" pitchFamily="34" charset="0"/>
            </a:endParaRPr>
          </a:p>
        </p:txBody>
      </p:sp>
      <p:sp>
        <p:nvSpPr>
          <p:cNvPr id="3" name="Content Placeholder 2"/>
          <p:cNvSpPr>
            <a:spLocks noGrp="1"/>
          </p:cNvSpPr>
          <p:nvPr>
            <p:ph idx="1"/>
          </p:nvPr>
        </p:nvSpPr>
        <p:spPr/>
        <p:txBody>
          <a:bodyPr/>
          <a:lstStyle/>
          <a:p>
            <a:pPr marL="0" indent="0">
              <a:buNone/>
            </a:pPr>
            <a:r>
              <a:rPr lang="en-US" sz="2700" b="1" dirty="0">
                <a:latin typeface="Myriad Pro" panose="020B0503030403020204" pitchFamily="34" charset="0"/>
              </a:rPr>
              <a:t>MANAGEMENT ON-THE-GROUND</a:t>
            </a:r>
          </a:p>
          <a:p>
            <a:r>
              <a:rPr lang="en-US" sz="2700" dirty="0">
                <a:latin typeface="Myriad Pro" panose="020B0503030403020204" pitchFamily="34" charset="0"/>
              </a:rPr>
              <a:t>No effective protection measures in place</a:t>
            </a:r>
          </a:p>
          <a:p>
            <a:r>
              <a:rPr lang="en-US" sz="2700" dirty="0">
                <a:latin typeface="Myriad Pro" panose="020B0503030403020204" pitchFamily="34" charset="0"/>
              </a:rPr>
              <a:t>Integrated management for early response system, intervention, accountability and fines </a:t>
            </a:r>
            <a:r>
              <a:rPr lang="en-US" sz="2700" b="1" dirty="0">
                <a:latin typeface="Myriad Pro" panose="020B0503030403020204" pitchFamily="34" charset="0"/>
              </a:rPr>
              <a:t>not in place</a:t>
            </a:r>
          </a:p>
          <a:p>
            <a:pPr marL="0" indent="0" algn="ctr">
              <a:buNone/>
            </a:pPr>
            <a:endParaRPr lang="en-US" dirty="0"/>
          </a:p>
          <a:p>
            <a:pPr marL="0" indent="0" algn="ctr">
              <a:buNone/>
            </a:pPr>
            <a:r>
              <a:rPr lang="en-US" sz="2000" dirty="0">
                <a:latin typeface="Myriad Pro" panose="020B0503030403020204" pitchFamily="34" charset="0"/>
              </a:rPr>
              <a:t>Some examples of the result of such lack of integrated management</a:t>
            </a:r>
          </a:p>
          <a:p>
            <a:endParaRPr lang="en-US" dirty="0"/>
          </a:p>
        </p:txBody>
      </p:sp>
      <p:grpSp>
        <p:nvGrpSpPr>
          <p:cNvPr id="4" name="Group 3">
            <a:extLst>
              <a:ext uri="{FF2B5EF4-FFF2-40B4-BE49-F238E27FC236}">
                <a16:creationId xmlns:a16="http://schemas.microsoft.com/office/drawing/2014/main" id="{75312105-A29F-45BD-844E-11117E8F4C61}"/>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C43B05CB-68AC-4C88-927F-B86D2DABA735}"/>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2A985BC7-B92F-4C35-A1E2-63BF9D144CBA}"/>
                </a:ext>
              </a:extLst>
            </p:cNvPr>
            <p:cNvPicPr>
              <a:picLocks noChangeAspect="1"/>
            </p:cNvPicPr>
            <p:nvPr/>
          </p:nvPicPr>
          <p:blipFill>
            <a:blip r:embed="rId2"/>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4703E57F-5EB7-45FE-BD28-A325AFE209A0}"/>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17121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28" y="935106"/>
            <a:ext cx="2943636" cy="4601217"/>
          </a:xfrm>
          <a:prstGeom prst="rect">
            <a:avLst/>
          </a:prstGeom>
        </p:spPr>
      </p:pic>
      <p:sp>
        <p:nvSpPr>
          <p:cNvPr id="3" name="Right Arrow 2"/>
          <p:cNvSpPr/>
          <p:nvPr/>
        </p:nvSpPr>
        <p:spPr>
          <a:xfrm flipH="1">
            <a:off x="5940152" y="407707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0212" y="5064461"/>
            <a:ext cx="5544616" cy="400110"/>
          </a:xfrm>
          <a:prstGeom prst="rect">
            <a:avLst/>
          </a:prstGeom>
          <a:noFill/>
        </p:spPr>
        <p:txBody>
          <a:bodyPr wrap="square" rtlCol="0">
            <a:spAutoFit/>
          </a:bodyPr>
          <a:lstStyle/>
          <a:p>
            <a:r>
              <a:rPr lang="en-GB" sz="2000" b="1" dirty="0"/>
              <a:t>Illegal restaurant in South Lara Bay</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pic>
        <p:nvPicPr>
          <p:cNvPr id="6" name="Picture 5">
            <a:extLst>
              <a:ext uri="{FF2B5EF4-FFF2-40B4-BE49-F238E27FC236}">
                <a16:creationId xmlns:a16="http://schemas.microsoft.com/office/drawing/2014/main" id="{81D250C9-C41C-4B5C-BC1E-049A7C832595}"/>
              </a:ext>
            </a:extLst>
          </p:cNvPr>
          <p:cNvPicPr>
            <a:picLocks noChangeAspect="1"/>
          </p:cNvPicPr>
          <p:nvPr/>
        </p:nvPicPr>
        <p:blipFill>
          <a:blip r:embed="rId3"/>
          <a:stretch>
            <a:fillRect/>
          </a:stretch>
        </p:blipFill>
        <p:spPr>
          <a:xfrm>
            <a:off x="201081" y="1196752"/>
            <a:ext cx="5724128" cy="3824759"/>
          </a:xfrm>
          <a:prstGeom prst="rect">
            <a:avLst/>
          </a:prstGeom>
        </p:spPr>
      </p:pic>
      <p:grpSp>
        <p:nvGrpSpPr>
          <p:cNvPr id="13"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4"/>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538083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5">
      <a:dk1>
        <a:srgbClr val="000000"/>
      </a:dk1>
      <a:lt1>
        <a:srgbClr val="FFFFFF"/>
      </a:lt1>
      <a:dk2>
        <a:srgbClr val="575757"/>
      </a:dk2>
      <a:lt2>
        <a:srgbClr val="EEECE1"/>
      </a:lt2>
      <a:accent1>
        <a:srgbClr val="487628"/>
      </a:accent1>
      <a:accent2>
        <a:srgbClr val="BEBE32"/>
      </a:accent2>
      <a:accent3>
        <a:srgbClr val="00A7AD"/>
      </a:accent3>
      <a:accent4>
        <a:srgbClr val="92900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TotalTime>
  <Words>1451</Words>
  <Application>Microsoft Office PowerPoint</Application>
  <PresentationFormat>On-screen Show (4:3)</PresentationFormat>
  <Paragraphs>143</Paragraphs>
  <Slides>40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Myriad Pro</vt:lpstr>
      <vt:lpstr>Office Theme</vt:lpstr>
      <vt:lpstr>1_Office Theme</vt:lpstr>
      <vt:lpstr>PowerPoint Presentation</vt:lpstr>
      <vt:lpstr>Akamas Peninsula and Polis-Gialia  Natura 2000 sites</vt:lpstr>
      <vt:lpstr>Akamas Peninsula Natura 2000 site</vt:lpstr>
      <vt:lpstr>PowerPoint Presentation</vt:lpstr>
      <vt:lpstr>PowerPoint Presentation</vt:lpstr>
      <vt:lpstr>PowerPoint Presentation</vt:lpstr>
      <vt:lpstr>Akamas Natura 2000 site What are the main issues?</vt:lpstr>
      <vt:lpstr>Akamas Natura 2000 site What are the main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Akamas Natura 2000 site What do we want to see?</vt:lpstr>
      <vt:lpstr>Polis-Gialia Natura 2000 site</vt:lpstr>
      <vt:lpstr>Polis-Gialia Natura 2000 site An imminent threat to a major nesting site for Loggerhead Turtles</vt:lpstr>
      <vt:lpstr>Polis-Gialia Natura 2000 site What is its importance?</vt:lpstr>
      <vt:lpstr>The Limni Bay Resort</vt:lpstr>
      <vt:lpstr>Limni Bay Resort </vt:lpstr>
      <vt:lpstr>Limni Bay Resort What are the issues?</vt:lpstr>
      <vt:lpstr>Limni Bay Resort What are the issues?</vt:lpstr>
      <vt:lpstr>Why a 475-meter No-building Zone?</vt:lpstr>
      <vt:lpstr>Area that needs to remain free of buildings  (41 villas, a club house and a two-storey hotel)</vt:lpstr>
      <vt:lpstr>Limni Bay Resort –  What do we want to see?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Christoforos Panagiotou</dc:creator>
  <cp:lastModifiedBy>Kyriaki Michael</cp:lastModifiedBy>
  <cp:revision>23</cp:revision>
  <dcterms:created xsi:type="dcterms:W3CDTF">2019-11-22T15:02:03Z</dcterms:created>
  <dcterms:modified xsi:type="dcterms:W3CDTF">2019-12-04T06:24:04Z</dcterms:modified>
</cp:coreProperties>
</file>