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2"/>
    <p:restoredTop sz="96281"/>
  </p:normalViewPr>
  <p:slideViewPr>
    <p:cSldViewPr snapToGrid="0">
      <p:cViewPr varScale="1">
        <p:scale>
          <a:sx n="82" d="100"/>
          <a:sy n="82" d="100"/>
        </p:scale>
        <p:origin x="53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1B2E36-D82A-E063-41CF-74499F9E51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  <a:endParaRPr lang="en-GB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3ECE768-3723-91D9-A576-6837AB059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GB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2C8B980-B3B6-281E-BF5B-0C0C7DB8D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ACB0-FDE0-2E4D-8385-20CAAFA73691}" type="datetimeFigureOut">
              <a:rPr lang="en-GB" smtClean="0"/>
              <a:t>05/12/2022</a:t>
            </a:fld>
            <a:endParaRPr lang="en-GB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7032C2D-568A-6123-38C9-A2677F7AB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E555F62-3C50-5AC5-5DEE-0EBA367B6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84C0-F2C7-414B-824E-EC830B89C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859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E45C32-4651-1149-ADC8-CEBCCA6F7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GB"/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558B6CFF-FF9D-A75F-DC75-5E7BCE2458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E758F1C-BC8D-512C-53D2-A70E36B2B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ACB0-FDE0-2E4D-8385-20CAAFA73691}" type="datetimeFigureOut">
              <a:rPr lang="en-GB" smtClean="0"/>
              <a:t>05/12/2022</a:t>
            </a:fld>
            <a:endParaRPr lang="en-GB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4A429AA-4B86-6A02-2B67-38973C583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A30DAED-F73B-12BB-1105-336900C98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84C0-F2C7-414B-824E-EC830B89C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852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B108208E-8903-775C-339A-884A46BC47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GB"/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D49C9F95-FAA6-4273-8C83-E964EC9DF2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91D9BF1-E78D-C00E-B485-1414D3EF0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ACB0-FDE0-2E4D-8385-20CAAFA73691}" type="datetimeFigureOut">
              <a:rPr lang="en-GB" smtClean="0"/>
              <a:t>05/12/2022</a:t>
            </a:fld>
            <a:endParaRPr lang="en-GB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13BFF84-8638-08C8-1600-67F6C7B2B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FFB2AC3-F24C-873E-15DA-22DED90FC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84C0-F2C7-414B-824E-EC830B89C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759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364963-26A5-B264-7BF6-826D58E9E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GB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8E14760-2CD0-700B-78C0-5B62E214D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9A6AEAC-A59C-0CB5-FBE8-5817CB50E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ACB0-FDE0-2E4D-8385-20CAAFA73691}" type="datetimeFigureOut">
              <a:rPr lang="en-GB" smtClean="0"/>
              <a:t>05/12/2022</a:t>
            </a:fld>
            <a:endParaRPr lang="en-GB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82F3D80-515A-C8A3-8B00-F312DAE24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03D8BB0-7876-D43A-D01E-3B6857E1E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84C0-F2C7-414B-824E-EC830B89C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465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96575F-7C59-ED22-0C9B-20B282AE7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D043710-08DA-043E-2821-52B05AB4E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BD38876-1DB7-AB1B-3E46-831383D7E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ACB0-FDE0-2E4D-8385-20CAAFA73691}" type="datetimeFigureOut">
              <a:rPr lang="en-GB" smtClean="0"/>
              <a:t>05/12/2022</a:t>
            </a:fld>
            <a:endParaRPr lang="en-GB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22C2863-86DA-571A-8875-99FC71D3F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C444D0D-F6B2-3E61-9048-AF1469F7E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84C0-F2C7-414B-824E-EC830B89C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62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2BC607-6271-5F21-5086-B18989757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GB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49F14C4-97A6-077F-42A3-BAB1AD6C8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998C02CF-66DE-A9EC-3088-C960017999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C49715F-7157-AF06-904D-82956FA73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ACB0-FDE0-2E4D-8385-20CAAFA73691}" type="datetimeFigureOut">
              <a:rPr lang="en-GB" smtClean="0"/>
              <a:t>05/12/2022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02A0753-C6F9-D5B2-A182-A2A6C4596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A6E26D83-AE24-3C3B-70E2-E8E45E401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84C0-F2C7-414B-824E-EC830B89C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300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82747A-9B8F-E005-1C3B-9BEF291E1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A9D6BC1-03C7-ADE6-719F-73B10CFF6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CBD968C7-F437-D336-78AB-F19D7EF533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323D26F-D2C5-5026-2886-1A66834EA3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C4DFD0C6-7594-48C6-DD0E-2F332FBA53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C7E8E05C-252F-A9FC-9CCD-EC1CBBF39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ACB0-FDE0-2E4D-8385-20CAAFA73691}" type="datetimeFigureOut">
              <a:rPr lang="en-GB" smtClean="0"/>
              <a:t>05/12/2022</a:t>
            </a:fld>
            <a:endParaRPr lang="en-GB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09DA0964-A679-B5CD-4DCD-D2180850A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F1C62D13-699F-D6EF-A895-8A721251E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84C0-F2C7-414B-824E-EC830B89C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73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CF9ABA-4ACC-CA73-90BD-CB43A6157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GB"/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60B37637-29E3-3BE5-EFA4-6E220A2A2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ACB0-FDE0-2E4D-8385-20CAAFA73691}" type="datetimeFigureOut">
              <a:rPr lang="en-GB" smtClean="0"/>
              <a:t>05/12/2022</a:t>
            </a:fld>
            <a:endParaRPr lang="en-GB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B86E876D-3FE1-9775-5C09-FAC448860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E52B5D83-3CEF-8255-6D3A-515CDC1D5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84C0-F2C7-414B-824E-EC830B89C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2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EC02D6DE-69C3-D327-C4FB-D29FD5109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ACB0-FDE0-2E4D-8385-20CAAFA73691}" type="datetimeFigureOut">
              <a:rPr lang="en-GB" smtClean="0"/>
              <a:t>05/12/2022</a:t>
            </a:fld>
            <a:endParaRPr lang="en-GB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836D3F0F-E6B9-A821-0A41-BB7B9C06F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61A2361A-FC23-F64A-EEDB-5B5A5840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84C0-F2C7-414B-824E-EC830B89C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67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DCC2A4-E69A-A45D-9751-D19629F15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GB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180514B-5711-300B-6174-1FBC2BA41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F6150F8-1C51-4685-3551-0B4CF7B93E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EFDE0DD6-D9BE-9A50-A8B7-DA4EECC9C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ACB0-FDE0-2E4D-8385-20CAAFA73691}" type="datetimeFigureOut">
              <a:rPr lang="en-GB" smtClean="0"/>
              <a:t>05/12/2022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922D7303-DBEA-DECA-9867-61D983EF1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32B8F682-87DE-3E6B-FE58-7082F4185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84C0-F2C7-414B-824E-EC830B89C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557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444D80-66AE-9930-AD2D-1EBD517DE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GB"/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C8127573-C97C-17CB-CF7B-1858764DDF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5D83416-A56C-AC2F-6A0F-8C3E73AF27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6D6C852A-F579-C015-8FBE-F450136DF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ACB0-FDE0-2E4D-8385-20CAAFA73691}" type="datetimeFigureOut">
              <a:rPr lang="en-GB" smtClean="0"/>
              <a:t>05/12/2022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E7F8E036-72EF-0E44-464D-3673B03D5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69D112F-E067-26FF-9B91-197E0907B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84C0-F2C7-414B-824E-EC830B89C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827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E8553F39-00F7-9040-171D-966FF23F1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BFD180E-A51A-C1AE-23C1-10061FBF5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2B9495F-B1D4-797D-D81A-FC7D4D37CB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8ACB0-FDE0-2E4D-8385-20CAAFA73691}" type="datetimeFigureOut">
              <a:rPr lang="en-GB" smtClean="0"/>
              <a:t>05/12/2022</a:t>
            </a:fld>
            <a:endParaRPr lang="en-GB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519CE1A-348C-B9AB-A81A-91043B6737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83D083F-2EE5-AD29-24B1-C8BAE79F23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C84C0-F2C7-414B-824E-EC830B89C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31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6A3F72-698A-9846-C5ED-A24F6765F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392" y="1954924"/>
            <a:ext cx="11319642" cy="1649632"/>
          </a:xfrm>
        </p:spPr>
        <p:txBody>
          <a:bodyPr>
            <a:normAutofit fontScale="90000"/>
          </a:bodyPr>
          <a:lstStyle/>
          <a:p>
            <a:r>
              <a:rPr lang="sk-SK" b="0" i="0" u="none" strike="noStrike" dirty="0">
                <a:effectLst/>
                <a:latin typeface="Open Sans" panose="020B0606030504020204" pitchFamily="34" charset="0"/>
              </a:rPr>
              <a:t> </a:t>
            </a:r>
            <a:r>
              <a:rPr lang="sk-SK" b="1" i="0" u="none" strike="noStrike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7th </a:t>
            </a:r>
            <a:r>
              <a:rPr lang="sk-SK" b="1" i="0" u="none" strike="noStrike" dirty="0" err="1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Meeting</a:t>
            </a:r>
            <a:r>
              <a:rPr lang="sk-SK" b="1" i="0" u="none" strike="noStrike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 of </a:t>
            </a:r>
            <a:r>
              <a:rPr lang="sk-SK" b="1" i="0" u="none" strike="noStrike" dirty="0" err="1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the</a:t>
            </a:r>
            <a:r>
              <a:rPr lang="sk-SK" b="1" i="0" u="none" strike="noStrike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 Group of </a:t>
            </a:r>
            <a:r>
              <a:rPr lang="sk-SK" b="1" i="0" u="none" strike="noStrike" dirty="0" err="1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Experts</a:t>
            </a:r>
            <a:r>
              <a:rPr lang="sk-SK" b="1" i="0" u="none" strike="noStrike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  on </a:t>
            </a:r>
            <a:r>
              <a:rPr lang="sk-SK" b="1" i="0" u="none" strike="noStrike" dirty="0" err="1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the</a:t>
            </a:r>
            <a:r>
              <a:rPr lang="sk-SK" b="1" i="0" u="none" strike="noStrike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 </a:t>
            </a:r>
            <a:r>
              <a:rPr lang="sk-SK" b="1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C</a:t>
            </a:r>
            <a:r>
              <a:rPr lang="sk-SK" b="1" i="0" u="none" strike="noStrike" dirty="0" err="1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onservation</a:t>
            </a:r>
            <a:r>
              <a:rPr lang="sk-SK" b="1" i="0" u="none" strike="noStrike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 of </a:t>
            </a:r>
            <a:r>
              <a:rPr lang="sk-SK" b="1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B</a:t>
            </a:r>
            <a:r>
              <a:rPr lang="sk-SK" b="1" i="0" u="none" strike="noStrike" dirty="0" err="1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irds</a:t>
            </a:r>
            <a:endParaRPr lang="en-GB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8E071DD-7110-06C1-A89C-A47DA52E50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5873"/>
            <a:ext cx="9144000" cy="15371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Rastislav </a:t>
            </a:r>
            <a:r>
              <a:rPr lang="en-GB" dirty="0" err="1"/>
              <a:t>Rybanič</a:t>
            </a:r>
            <a:r>
              <a:rPr lang="en-GB" dirty="0"/>
              <a:t>, </a:t>
            </a:r>
          </a:p>
          <a:p>
            <a:r>
              <a:rPr lang="en-GB" i="1" dirty="0"/>
              <a:t>Outgoing Chair of the </a:t>
            </a:r>
            <a:r>
              <a:rPr lang="en-GB" i="1" dirty="0" err="1"/>
              <a:t>GoE</a:t>
            </a:r>
            <a:r>
              <a:rPr lang="en-GB" i="1" dirty="0"/>
              <a:t> meeting</a:t>
            </a:r>
          </a:p>
          <a:p>
            <a:r>
              <a:rPr lang="en-GB" sz="1700" dirty="0"/>
              <a:t>Report back to 42</a:t>
            </a:r>
            <a:r>
              <a:rPr lang="en-GB" sz="1700" baseline="30000" dirty="0"/>
              <a:t>nd</a:t>
            </a:r>
            <a:r>
              <a:rPr lang="en-GB" sz="1700" dirty="0"/>
              <a:t> Bern Convention Standing Committee Meeting</a:t>
            </a:r>
          </a:p>
          <a:p>
            <a:r>
              <a:rPr lang="sk-SK" sz="1700" dirty="0">
                <a:effectLst/>
              </a:rPr>
              <a:t>T-PVS(2022)12 </a:t>
            </a:r>
            <a:endParaRPr lang="sk-SK" sz="1700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B0A0B04F-A135-9361-25D2-1D5872351A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596" y="173421"/>
            <a:ext cx="1781503" cy="1781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819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79A722-BE84-C921-DC97-87F851DDE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520" y="365125"/>
            <a:ext cx="10761280" cy="1325563"/>
          </a:xfrm>
        </p:spPr>
        <p:txBody>
          <a:bodyPr>
            <a:noAutofit/>
          </a:bodyPr>
          <a:lstStyle/>
          <a:p>
            <a:r>
              <a:rPr lang="en-GB" sz="5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Group of Experts on Conservation of Birds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F8AA067-F8D4-2766-AFC6-954BFE95A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520" y="1928349"/>
            <a:ext cx="11006959" cy="4384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7th  </a:t>
            </a:r>
            <a:r>
              <a:rPr lang="en-GB" sz="2400" dirty="0" err="1"/>
              <a:t>GoE</a:t>
            </a:r>
            <a:r>
              <a:rPr lang="en-GB" sz="2400" dirty="0"/>
              <a:t> Meeting on 9-10 June 2022 , in Valencia,  Spain (hybrid meeting)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Discussed topics:</a:t>
            </a:r>
          </a:p>
          <a:p>
            <a:pPr lvl="1"/>
            <a:r>
              <a:rPr lang="en-GB" dirty="0"/>
              <a:t>Reintroduction of species: the experience in Valencia</a:t>
            </a:r>
          </a:p>
          <a:p>
            <a:pPr lvl="1"/>
            <a:r>
              <a:rPr lang="en-GB" dirty="0"/>
              <a:t>Protecting birds from electrocution and collisions with powerlines</a:t>
            </a:r>
          </a:p>
          <a:p>
            <a:pPr lvl="1"/>
            <a:r>
              <a:rPr lang="en-GB" dirty="0"/>
              <a:t>The actual situation with lead shot bans to prevent poisoning of birds</a:t>
            </a:r>
          </a:p>
          <a:p>
            <a:pPr lvl="1"/>
            <a:r>
              <a:rPr lang="en-GB" dirty="0"/>
              <a:t>Multi-species Action Plans:</a:t>
            </a:r>
          </a:p>
          <a:p>
            <a:pPr lvl="2"/>
            <a:r>
              <a:rPr lang="en-GB" sz="2400" dirty="0"/>
              <a:t>Action Plan for river birds in the five-country biosphere reserve “Mura-Drava-Danube”</a:t>
            </a:r>
          </a:p>
          <a:p>
            <a:pPr lvl="2"/>
            <a:r>
              <a:rPr lang="en-GB" sz="2400" dirty="0"/>
              <a:t>Preparation of a multi-species Action Plan targeting 5 duck species in </a:t>
            </a:r>
            <a:r>
              <a:rPr lang="en-GB" sz="2400" dirty="0" err="1"/>
              <a:t>Türkiye</a:t>
            </a:r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3574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F8AA067-F8D4-2766-AFC6-954BFE95A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934" y="1855076"/>
            <a:ext cx="11613931" cy="50029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In line with the Vision, the </a:t>
            </a:r>
            <a:r>
              <a:rPr lang="en-GB" sz="2400" dirty="0" err="1"/>
              <a:t>GoE</a:t>
            </a:r>
            <a:r>
              <a:rPr lang="en-GB" sz="2400" dirty="0"/>
              <a:t> recommend the Bern Convention to continue its work on the conservation of wild birds with the focus on :</a:t>
            </a:r>
          </a:p>
          <a:p>
            <a:r>
              <a:rPr lang="en-GB" sz="2400" dirty="0"/>
              <a:t>Follow-up on the issue of electrocution and collision with powerlines</a:t>
            </a:r>
          </a:p>
          <a:p>
            <a:r>
              <a:rPr lang="en-GB" sz="2400" dirty="0"/>
              <a:t>Study the threats of windfarms and renewable energies on wild birds</a:t>
            </a:r>
          </a:p>
          <a:p>
            <a:r>
              <a:rPr lang="en-GB" sz="2400" dirty="0"/>
              <a:t>Support non-EU Bern Convention Parties in their efforts to ban lead shot in wetlands</a:t>
            </a:r>
          </a:p>
          <a:p>
            <a:r>
              <a:rPr lang="en-GB" sz="2400" dirty="0"/>
              <a:t>Seek synergies with other multilateral environmental agreements for species action planning</a:t>
            </a:r>
          </a:p>
          <a:p>
            <a:r>
              <a:rPr lang="en-GB" sz="2400" dirty="0"/>
              <a:t>Contribute to promotion of bird-friendly agriculture practices across the region</a:t>
            </a:r>
          </a:p>
          <a:p>
            <a:r>
              <a:rPr lang="en-GB" sz="2400" dirty="0"/>
              <a:t>The Group appointed Mr </a:t>
            </a:r>
            <a:r>
              <a:rPr lang="en-GB" sz="2400" dirty="0" err="1"/>
              <a:t>Burak</a:t>
            </a:r>
            <a:r>
              <a:rPr lang="en-GB" sz="2400" dirty="0"/>
              <a:t> Tatar (</a:t>
            </a:r>
            <a:r>
              <a:rPr lang="en-GB" sz="2400" dirty="0" err="1"/>
              <a:t>Türkiye</a:t>
            </a:r>
            <a:r>
              <a:rPr lang="en-GB" sz="2400" dirty="0"/>
              <a:t>) as the new Chair and Ms Salome </a:t>
            </a:r>
            <a:r>
              <a:rPr lang="en-GB" sz="2400" dirty="0" err="1"/>
              <a:t>Nozadze</a:t>
            </a:r>
            <a:r>
              <a:rPr lang="en-GB" sz="2400" dirty="0"/>
              <a:t> (Georgia) as the new Vice-Chair for its two future meetings</a:t>
            </a:r>
          </a:p>
          <a:p>
            <a:endParaRPr lang="en-GB" sz="2400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27391583-E7E0-4E0F-BA95-ED52428E60CD}"/>
              </a:ext>
            </a:extLst>
          </p:cNvPr>
          <p:cNvSpPr txBox="1">
            <a:spLocks/>
          </p:cNvSpPr>
          <p:nvPr/>
        </p:nvSpPr>
        <p:spPr>
          <a:xfrm>
            <a:off x="368934" y="427184"/>
            <a:ext cx="107612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Group of Experts on Conservation of Birds </a:t>
            </a:r>
          </a:p>
        </p:txBody>
      </p:sp>
    </p:spTree>
    <p:extLst>
      <p:ext uri="{BB962C8B-B14F-4D97-AF65-F5344CB8AC3E}">
        <p14:creationId xmlns:p14="http://schemas.microsoft.com/office/powerpoint/2010/main" val="2917516853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240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Motív balíka Office</vt:lpstr>
      <vt:lpstr> 7th Meeting of the Group of Experts  on the Conservation of Birds</vt:lpstr>
      <vt:lpstr>Group of Experts on Conservation of Birds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7th Meeting of the Group of Experts  on the Conservation of Birds</dc:title>
  <dc:creator>Rastislav Rybanič</dc:creator>
  <cp:lastModifiedBy>Nadia Saporito</cp:lastModifiedBy>
  <cp:revision>3</cp:revision>
  <dcterms:created xsi:type="dcterms:W3CDTF">2022-11-22T13:58:52Z</dcterms:created>
  <dcterms:modified xsi:type="dcterms:W3CDTF">2022-12-05T14:18:46Z</dcterms:modified>
</cp:coreProperties>
</file>