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3" r:id="rId4"/>
    <p:sldMasterId id="2147483685" r:id="rId5"/>
    <p:sldMasterId id="2147483687" r:id="rId6"/>
    <p:sldMasterId id="2147483677" r:id="rId7"/>
  </p:sldMasterIdLst>
  <p:notesMasterIdLst>
    <p:notesMasterId r:id="rId15"/>
  </p:notesMasterIdLst>
  <p:handoutMasterIdLst>
    <p:handoutMasterId r:id="rId16"/>
  </p:handoutMasterIdLst>
  <p:sldIdLst>
    <p:sldId id="350" r:id="rId8"/>
    <p:sldId id="605" r:id="rId9"/>
    <p:sldId id="621" r:id="rId10"/>
    <p:sldId id="622" r:id="rId11"/>
    <p:sldId id="624" r:id="rId12"/>
    <p:sldId id="625" r:id="rId13"/>
    <p:sldId id="611" r:id="rId14"/>
  </p:sldIdLst>
  <p:sldSz cx="9144000" cy="6858000" type="screen4x3"/>
  <p:notesSz cx="6805613" cy="99441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47D"/>
    <a:srgbClr val="FFD54F"/>
    <a:srgbClr val="409994"/>
    <a:srgbClr val="002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FF633E-4D96-40D7-8AAC-5FB29E9C28D6}" v="10" dt="2022-06-14T12:12:40.6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72" autoAdjust="0"/>
    <p:restoredTop sz="88567" autoAdjust="0"/>
  </p:normalViewPr>
  <p:slideViewPr>
    <p:cSldViewPr snapToGrid="0" snapToObjects="1">
      <p:cViewPr varScale="1">
        <p:scale>
          <a:sx n="59" d="100"/>
          <a:sy n="59" d="100"/>
        </p:scale>
        <p:origin x="126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14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14208671-A0B8-3E47-A7D9-43510B064522}" type="datetime1">
              <a:rPr lang="fr-FR" smtClean="0"/>
              <a:t>17/06/2022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6759D221-9A09-9540-B314-8604B0193E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5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7B3B23B9-18C7-DB45-B429-7B8C8BC37F52}" type="datetime1">
              <a:rPr lang="fr-FR" smtClean="0"/>
              <a:t>17/06/2022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7337B99B-D378-6C49-AC24-BA32949E8A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983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few</a:t>
            </a:r>
            <a:r>
              <a:rPr lang="fr-FR" baseline="0" dirty="0"/>
              <a:t> </a:t>
            </a:r>
            <a:r>
              <a:rPr lang="fr-FR" baseline="0" dirty="0" err="1"/>
              <a:t>words</a:t>
            </a:r>
            <a:r>
              <a:rPr lang="fr-FR" baseline="0" dirty="0"/>
              <a:t> on the Council of Europe and </a:t>
            </a:r>
            <a:r>
              <a:rPr lang="fr-FR" baseline="0" dirty="0" err="1"/>
              <a:t>why</a:t>
            </a:r>
            <a:r>
              <a:rPr lang="fr-FR" baseline="0" dirty="0"/>
              <a:t> the Convention </a:t>
            </a:r>
            <a:r>
              <a:rPr lang="fr-FR" baseline="0" dirty="0" err="1"/>
              <a:t>was</a:t>
            </a:r>
            <a:r>
              <a:rPr lang="fr-FR" baseline="0" dirty="0"/>
              <a:t> </a:t>
            </a:r>
            <a:r>
              <a:rPr lang="fr-FR" baseline="0" dirty="0" err="1"/>
              <a:t>negotiated</a:t>
            </a:r>
            <a:r>
              <a:rPr lang="fr-FR" baseline="0" dirty="0"/>
              <a:t> </a:t>
            </a:r>
            <a:r>
              <a:rPr lang="fr-FR" baseline="0" dirty="0" err="1"/>
              <a:t>there</a:t>
            </a:r>
            <a:r>
              <a:rPr lang="fr-FR" baseline="0" dirty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46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B32-7EE3-4B47-8E3B-B3A98341C4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44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17/06/2022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17/06/2022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477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80FF-3EB2-4073-8B36-7BC7D48A2A98}" type="slidenum">
              <a:rPr lang="en-US" altLang="nl-BE"/>
              <a:pPr>
                <a:defRPr/>
              </a:pPr>
              <a:t>‹N°›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162340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17/06/2022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20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D3027B32-7EE3-4B47-8E3B-B3A98341C45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85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17/06/2022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17/06/2022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Name of the </a:t>
            </a:r>
            <a:r>
              <a:rPr lang="fr-FR" dirty="0" err="1"/>
              <a:t>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07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8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17/06/2022</a:t>
            </a:fld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07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r" defTabSz="457200" rtl="0" eaLnBrk="1" latinLnBrk="0" hangingPunct="1">
        <a:spcBef>
          <a:spcPct val="0"/>
        </a:spcBef>
        <a:buNone/>
        <a:defRPr sz="2000" kern="1200">
          <a:solidFill>
            <a:srgbClr val="FFFFFF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#_Toc105407487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-1" y="3684362"/>
            <a:ext cx="9144000" cy="30371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US" sz="2400" dirty="0">
                <a:solidFill>
                  <a:srgbClr val="409994"/>
                </a:solidFill>
                <a:latin typeface="+mn-lt"/>
              </a:rPr>
              <a:t>Group of Experts on Protected Areas and Ecological Network</a:t>
            </a:r>
            <a:br>
              <a:rPr lang="en-GB" sz="2400" dirty="0">
                <a:solidFill>
                  <a:srgbClr val="409994"/>
                </a:solidFill>
                <a:latin typeface="+mn-lt"/>
              </a:rPr>
            </a:br>
            <a:br>
              <a:rPr lang="en-BE" sz="2400" dirty="0">
                <a:solidFill>
                  <a:srgbClr val="409994"/>
                </a:solidFill>
                <a:latin typeface="+mn-lt"/>
              </a:rPr>
            </a:br>
            <a:r>
              <a:rPr lang="en-US" sz="2400" dirty="0">
                <a:solidFill>
                  <a:srgbClr val="409994"/>
                </a:solidFill>
                <a:latin typeface="+mn-lt"/>
              </a:rPr>
              <a:t>E</a:t>
            </a:r>
            <a:r>
              <a:rPr lang="en-BE" sz="2400" dirty="0" err="1">
                <a:solidFill>
                  <a:srgbClr val="409994"/>
                </a:solidFill>
                <a:latin typeface="+mn-lt"/>
              </a:rPr>
              <a:t>merald</a:t>
            </a:r>
            <a:r>
              <a:rPr lang="en-BE" sz="2400" dirty="0">
                <a:solidFill>
                  <a:srgbClr val="409994"/>
                </a:solidFill>
                <a:latin typeface="+mn-lt"/>
              </a:rPr>
              <a:t> Network biogeographical evaluation in Georgia</a:t>
            </a:r>
            <a:br>
              <a:rPr lang="en-BE" sz="2400" dirty="0">
                <a:solidFill>
                  <a:srgbClr val="409994"/>
                </a:solidFill>
                <a:latin typeface="+mn-lt"/>
              </a:rPr>
            </a:br>
            <a:br>
              <a:rPr lang="en-BE" sz="1200" dirty="0">
                <a:solidFill>
                  <a:srgbClr val="409994"/>
                </a:solidFill>
                <a:latin typeface="+mn-lt"/>
              </a:rPr>
            </a:br>
            <a:r>
              <a:rPr lang="en-BE" dirty="0">
                <a:solidFill>
                  <a:srgbClr val="409994"/>
                </a:solidFill>
                <a:latin typeface="+mn-lt"/>
              </a:rPr>
              <a:t>Marc Roekaerts</a:t>
            </a:r>
            <a:endParaRPr lang="en-GB" sz="9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5"/>
            <a:ext cx="9160477" cy="3795872"/>
          </a:xfrm>
          <a:prstGeom prst="rect">
            <a:avLst/>
          </a:prstGeom>
        </p:spPr>
      </p:pic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1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10456" y="6356350"/>
            <a:ext cx="8077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BE" sz="1400" dirty="0">
                <a:solidFill>
                  <a:srgbClr val="409994"/>
                </a:solidFill>
                <a:latin typeface="+mn-lt"/>
                <a:ea typeface="Arial Narrow" charset="0"/>
                <a:cs typeface="Arial Narrow" charset="0"/>
              </a:rPr>
              <a:t>15 June 2022, online</a:t>
            </a:r>
            <a:endParaRPr lang="fr-FR" sz="1400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3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C82C1C-4880-468D-BB3D-65978CBF2116}"/>
              </a:ext>
            </a:extLst>
          </p:cNvPr>
          <p:cNvSpPr txBox="1">
            <a:spLocks/>
          </p:cNvSpPr>
          <p:nvPr/>
        </p:nvSpPr>
        <p:spPr>
          <a:xfrm>
            <a:off x="-42244" y="1281297"/>
            <a:ext cx="9186243" cy="1070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BE" sz="3200" dirty="0">
                <a:solidFill>
                  <a:schemeClr val="tx1"/>
                </a:solidFill>
              </a:rPr>
              <a:t>Emerald Network sufficiency evaluation cycle</a:t>
            </a:r>
            <a:br>
              <a:rPr lang="en-BE" sz="3200" dirty="0">
                <a:solidFill>
                  <a:schemeClr val="tx1"/>
                </a:solidFill>
              </a:rPr>
            </a:br>
            <a:r>
              <a:rPr lang="en-BE" sz="3200" dirty="0">
                <a:solidFill>
                  <a:schemeClr val="tx1"/>
                </a:solidFill>
              </a:rPr>
              <a:t>Georgia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533399" y="2351315"/>
            <a:ext cx="8077199" cy="3570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32000" indent="-288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2800" dirty="0">
                <a:solidFill>
                  <a:schemeClr val="tx1"/>
                </a:solidFill>
              </a:rPr>
              <a:t>2010 </a:t>
            </a:r>
            <a:r>
              <a:rPr lang="fr-FR" sz="2800" dirty="0">
                <a:solidFill>
                  <a:schemeClr val="tx1"/>
                </a:solidFill>
              </a:rPr>
              <a:t>F</a:t>
            </a:r>
            <a:r>
              <a:rPr lang="en-BE" sz="2800" dirty="0" err="1">
                <a:solidFill>
                  <a:schemeClr val="tx1"/>
                </a:solidFill>
              </a:rPr>
              <a:t>irst</a:t>
            </a:r>
            <a:r>
              <a:rPr lang="en-BE" sz="2800" dirty="0">
                <a:solidFill>
                  <a:schemeClr val="tx1"/>
                </a:solidFill>
              </a:rPr>
              <a:t> database transmission on the CDR</a:t>
            </a:r>
          </a:p>
          <a:p>
            <a:pPr marL="432000" indent="-288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2800" dirty="0">
                <a:solidFill>
                  <a:schemeClr val="tx1"/>
                </a:solidFill>
              </a:rPr>
              <a:t>2015 First Biogeographical Evaluation Seminar</a:t>
            </a:r>
          </a:p>
          <a:p>
            <a:pPr marL="432000" indent="-288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2800" dirty="0">
                <a:solidFill>
                  <a:schemeClr val="tx1"/>
                </a:solidFill>
              </a:rPr>
              <a:t>.....</a:t>
            </a:r>
          </a:p>
          <a:p>
            <a:pPr marL="432000" indent="-288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2800" dirty="0">
                <a:solidFill>
                  <a:schemeClr val="tx1"/>
                </a:solidFill>
              </a:rPr>
              <a:t>2021 Most recent database transmission</a:t>
            </a:r>
          </a:p>
          <a:p>
            <a:pPr marL="432000" indent="-2880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D</a:t>
            </a:r>
            <a:r>
              <a:rPr lang="en-BE" sz="2800" dirty="0" err="1">
                <a:solidFill>
                  <a:schemeClr val="tx1"/>
                </a:solidFill>
              </a:rPr>
              <a:t>ecember</a:t>
            </a:r>
            <a:r>
              <a:rPr lang="en-BE" sz="2800" dirty="0">
                <a:solidFill>
                  <a:schemeClr val="tx1"/>
                </a:solidFill>
              </a:rPr>
              <a:t> 2021 3th Biogeographical Seminar</a:t>
            </a:r>
            <a:br>
              <a:rPr lang="en-BE" sz="2800" dirty="0">
                <a:solidFill>
                  <a:schemeClr val="tx1"/>
                </a:solidFill>
              </a:rPr>
            </a:br>
            <a:br>
              <a:rPr lang="en-BE" sz="2800" dirty="0">
                <a:solidFill>
                  <a:schemeClr val="tx1"/>
                </a:solidFill>
              </a:rPr>
            </a:br>
            <a:endParaRPr lang="en-BE" sz="2400" dirty="0">
              <a:solidFill>
                <a:schemeClr val="tx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40E7D80-EC75-435F-A065-8C1A6D8BA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286" y="509059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BE" altLang="en-B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BE" altLang="en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872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BD5E3DD-7F58-EE42-A0C9-648F9CFCD74D}"/>
              </a:ext>
            </a:extLst>
          </p:cNvPr>
          <p:cNvSpPr txBox="1">
            <a:spLocks/>
          </p:cNvSpPr>
          <p:nvPr/>
        </p:nvSpPr>
        <p:spPr>
          <a:xfrm>
            <a:off x="57581" y="1172235"/>
            <a:ext cx="9028834" cy="659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BE" sz="2800" dirty="0">
                <a:solidFill>
                  <a:schemeClr val="tx1"/>
                </a:solidFill>
              </a:rPr>
              <a:t>Emerald Network Evaluation Cycle in Georgia</a:t>
            </a:r>
            <a:endParaRPr lang="en-GB" sz="28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5E9AED-71BC-534C-C464-5DCE43FA8D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045220"/>
              </p:ext>
            </p:extLst>
          </p:nvPr>
        </p:nvGraphicFramePr>
        <p:xfrm>
          <a:off x="283029" y="1967860"/>
          <a:ext cx="8545285" cy="4317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6410">
                  <a:extLst>
                    <a:ext uri="{9D8B030D-6E8A-4147-A177-3AD203B41FA5}">
                      <a16:colId xmlns:a16="http://schemas.microsoft.com/office/drawing/2014/main" val="2133838683"/>
                    </a:ext>
                  </a:extLst>
                </a:gridCol>
                <a:gridCol w="1214318">
                  <a:extLst>
                    <a:ext uri="{9D8B030D-6E8A-4147-A177-3AD203B41FA5}">
                      <a16:colId xmlns:a16="http://schemas.microsoft.com/office/drawing/2014/main" val="2505113893"/>
                    </a:ext>
                  </a:extLst>
                </a:gridCol>
                <a:gridCol w="1684278">
                  <a:extLst>
                    <a:ext uri="{9D8B030D-6E8A-4147-A177-3AD203B41FA5}">
                      <a16:colId xmlns:a16="http://schemas.microsoft.com/office/drawing/2014/main" val="1090732636"/>
                    </a:ext>
                  </a:extLst>
                </a:gridCol>
                <a:gridCol w="2350333">
                  <a:extLst>
                    <a:ext uri="{9D8B030D-6E8A-4147-A177-3AD203B41FA5}">
                      <a16:colId xmlns:a16="http://schemas.microsoft.com/office/drawing/2014/main" val="4128987092"/>
                    </a:ext>
                  </a:extLst>
                </a:gridCol>
                <a:gridCol w="1939946">
                  <a:extLst>
                    <a:ext uri="{9D8B030D-6E8A-4147-A177-3AD203B41FA5}">
                      <a16:colId xmlns:a16="http://schemas.microsoft.com/office/drawing/2014/main" val="2972679625"/>
                    </a:ext>
                  </a:extLst>
                </a:gridCol>
              </a:tblGrid>
              <a:tr h="3269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2400">
                          <a:effectLst/>
                        </a:rPr>
                        <a:t>Seminar sequence</a:t>
                      </a:r>
                      <a:endParaRPr lang="en-B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" marR="5673" marT="5673" marB="56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2400">
                          <a:effectLst/>
                        </a:rPr>
                        <a:t>Seminar year</a:t>
                      </a:r>
                      <a:endParaRPr lang="en-B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" marR="5673" marT="5673" marB="56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2400">
                          <a:effectLst/>
                        </a:rPr>
                        <a:t>subject</a:t>
                      </a:r>
                      <a:endParaRPr lang="en-B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" marR="5673" marT="5673" marB="56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2400">
                          <a:effectLst/>
                        </a:rPr>
                        <a:t>Biogeo regions</a:t>
                      </a:r>
                      <a:endParaRPr lang="en-B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" marR="5673" marT="5673" marB="56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2400">
                          <a:effectLst/>
                        </a:rPr>
                        <a:t>city</a:t>
                      </a:r>
                      <a:endParaRPr lang="en-B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" marR="5673" marT="5673" marB="5673" anchor="ctr"/>
                </a:tc>
                <a:extLst>
                  <a:ext uri="{0D108BD9-81ED-4DB2-BD59-A6C34878D82A}">
                    <a16:rowId xmlns:a16="http://schemas.microsoft.com/office/drawing/2014/main" val="353582879"/>
                  </a:ext>
                </a:extLst>
              </a:tr>
              <a:tr h="647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2400" dirty="0">
                          <a:effectLst/>
                        </a:rPr>
                        <a:t>1</a:t>
                      </a:r>
                      <a:endParaRPr lang="en-B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" marR="5673" marT="5673" marB="5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2400" dirty="0">
                          <a:effectLst/>
                        </a:rPr>
                        <a:t>2015</a:t>
                      </a:r>
                      <a:endParaRPr lang="en-B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" marR="5673" marT="5673" marB="56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2400" dirty="0">
                          <a:effectLst/>
                        </a:rPr>
                        <a:t>all (except Birds)</a:t>
                      </a:r>
                      <a:endParaRPr lang="en-B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" marR="5673" marT="5673" marB="56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2400">
                          <a:effectLst/>
                        </a:rPr>
                        <a:t>ALP-Cau, ANA, STE, BLS</a:t>
                      </a:r>
                      <a:endParaRPr lang="en-B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" marR="5673" marT="5673" marB="56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2400">
                          <a:effectLst/>
                        </a:rPr>
                        <a:t>Tbilisi</a:t>
                      </a:r>
                      <a:endParaRPr lang="en-B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" marR="5673" marT="5673" marB="5673"/>
                </a:tc>
                <a:extLst>
                  <a:ext uri="{0D108BD9-81ED-4DB2-BD59-A6C34878D82A}">
                    <a16:rowId xmlns:a16="http://schemas.microsoft.com/office/drawing/2014/main" val="1092331491"/>
                  </a:ext>
                </a:extLst>
              </a:tr>
              <a:tr h="647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2400" dirty="0">
                          <a:effectLst/>
                        </a:rPr>
                        <a:t>1</a:t>
                      </a:r>
                      <a:endParaRPr lang="en-B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" marR="5673" marT="5673" marB="5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2400" dirty="0">
                          <a:effectLst/>
                        </a:rPr>
                        <a:t>2016</a:t>
                      </a:r>
                      <a:endParaRPr lang="en-B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" marR="5673" marT="5673" marB="56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2400">
                          <a:effectLst/>
                        </a:rPr>
                        <a:t>Birds</a:t>
                      </a:r>
                      <a:endParaRPr lang="en-B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" marR="5673" marT="5673" marB="56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2400">
                          <a:effectLst/>
                        </a:rPr>
                        <a:t>n/a</a:t>
                      </a:r>
                      <a:endParaRPr lang="en-B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" marR="5673" marT="5673" marB="56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2400">
                          <a:effectLst/>
                        </a:rPr>
                        <a:t>Tbilisi</a:t>
                      </a:r>
                      <a:endParaRPr lang="en-B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" marR="5673" marT="5673" marB="5673"/>
                </a:tc>
                <a:extLst>
                  <a:ext uri="{0D108BD9-81ED-4DB2-BD59-A6C34878D82A}">
                    <a16:rowId xmlns:a16="http://schemas.microsoft.com/office/drawing/2014/main" val="3485397298"/>
                  </a:ext>
                </a:extLst>
              </a:tr>
              <a:tr h="647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2400" dirty="0">
                          <a:effectLst/>
                        </a:rPr>
                        <a:t>2</a:t>
                      </a:r>
                      <a:endParaRPr lang="en-B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" marR="5673" marT="5673" marB="5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2400" dirty="0">
                          <a:effectLst/>
                        </a:rPr>
                        <a:t>2017</a:t>
                      </a:r>
                      <a:endParaRPr lang="en-B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" marR="5673" marT="5673" marB="56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2400">
                          <a:effectLst/>
                        </a:rPr>
                        <a:t>all (except Birds)</a:t>
                      </a:r>
                      <a:endParaRPr lang="en-B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" marR="5673" marT="5673" marB="56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2400">
                          <a:effectLst/>
                        </a:rPr>
                        <a:t>ALP-Cau, ANA, STE, BLS</a:t>
                      </a:r>
                      <a:endParaRPr lang="en-B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" marR="5673" marT="5673" marB="56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2400">
                          <a:effectLst/>
                        </a:rPr>
                        <a:t>Tbilisi</a:t>
                      </a:r>
                      <a:endParaRPr lang="en-B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" marR="5673" marT="5673" marB="5673"/>
                </a:tc>
                <a:extLst>
                  <a:ext uri="{0D108BD9-81ED-4DB2-BD59-A6C34878D82A}">
                    <a16:rowId xmlns:a16="http://schemas.microsoft.com/office/drawing/2014/main" val="3131730114"/>
                  </a:ext>
                </a:extLst>
              </a:tr>
              <a:tr h="8611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2400" dirty="0">
                          <a:effectLst/>
                        </a:rPr>
                        <a:t>2</a:t>
                      </a:r>
                      <a:endParaRPr lang="en-B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" marR="5673" marT="5673" marB="5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2400" dirty="0">
                          <a:effectLst/>
                        </a:rPr>
                        <a:t>2019</a:t>
                      </a:r>
                      <a:endParaRPr lang="en-B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" marR="5673" marT="5673" marB="56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2400">
                          <a:effectLst/>
                        </a:rPr>
                        <a:t>Birds</a:t>
                      </a:r>
                      <a:endParaRPr lang="en-B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" marR="5673" marT="5673" marB="56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2400">
                          <a:effectLst/>
                        </a:rPr>
                        <a:t>n/a (AM-AZ-GE)</a:t>
                      </a:r>
                      <a:endParaRPr lang="en-B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" marR="5673" marT="5673" marB="56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2400">
                          <a:effectLst/>
                        </a:rPr>
                        <a:t>Budapest</a:t>
                      </a:r>
                      <a:endParaRPr lang="en-B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" marR="5673" marT="5673" marB="5673"/>
                </a:tc>
                <a:extLst>
                  <a:ext uri="{0D108BD9-81ED-4DB2-BD59-A6C34878D82A}">
                    <a16:rowId xmlns:a16="http://schemas.microsoft.com/office/drawing/2014/main" val="2590593260"/>
                  </a:ext>
                </a:extLst>
              </a:tr>
              <a:tr h="478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2400" dirty="0">
                          <a:effectLst/>
                        </a:rPr>
                        <a:t>3</a:t>
                      </a:r>
                      <a:endParaRPr lang="en-B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" marR="5673" marT="5673" marB="56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2400" dirty="0">
                          <a:effectLst/>
                        </a:rPr>
                        <a:t>2021</a:t>
                      </a:r>
                      <a:endParaRPr lang="en-B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" marR="5673" marT="5673" marB="56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2400">
                          <a:effectLst/>
                        </a:rPr>
                        <a:t>all</a:t>
                      </a:r>
                      <a:endParaRPr lang="en-B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" marR="5673" marT="5673" marB="56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2400">
                          <a:effectLst/>
                        </a:rPr>
                        <a:t>ALP-Cau, STE, BLS</a:t>
                      </a:r>
                      <a:endParaRPr lang="en-B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" marR="5673" marT="5673" marB="567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2400" dirty="0">
                          <a:effectLst/>
                        </a:rPr>
                        <a:t>Virtual - online</a:t>
                      </a:r>
                      <a:endParaRPr lang="en-B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" marR="5673" marT="5673" marB="5673"/>
                </a:tc>
                <a:extLst>
                  <a:ext uri="{0D108BD9-81ED-4DB2-BD59-A6C34878D82A}">
                    <a16:rowId xmlns:a16="http://schemas.microsoft.com/office/drawing/2014/main" val="2347500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DB37-36BF-4966-80FE-E227D0C2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2BFAE-C5CA-45A1-9B72-9127EAC2D4A9}"/>
              </a:ext>
            </a:extLst>
          </p:cNvPr>
          <p:cNvSpPr txBox="1">
            <a:spLocks/>
          </p:cNvSpPr>
          <p:nvPr/>
        </p:nvSpPr>
        <p:spPr>
          <a:xfrm>
            <a:off x="674914" y="2634343"/>
            <a:ext cx="8011885" cy="351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aa-ET" sz="3200" dirty="0">
              <a:solidFill>
                <a:schemeClr val="tx1"/>
              </a:solidFill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7B55BAB-BF3A-136B-7EE6-4C8DF12E9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r"/>
                <a:tab pos="5578475" algn="r"/>
              </a:tabLst>
            </a:pPr>
            <a:r>
              <a:rPr kumimoji="0" lang="en-GB" altLang="en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  <a:hlinkClick r:id="rId2"/>
              </a:rPr>
              <a:t>1</a:t>
            </a:r>
            <a:r>
              <a:rPr kumimoji="0" lang="en-GB" altLang="en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	</a:t>
            </a:r>
            <a:r>
              <a:rPr kumimoji="0" lang="en-GB" altLang="en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  <a:hlinkClick r:id="rId2"/>
              </a:rPr>
              <a:t>The countries databases</a:t>
            </a:r>
            <a:endParaRPr kumimoji="0" lang="en-GB" altLang="en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E53144D-9A1F-DA23-CB08-BA6A38652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54000" algn="r"/>
                <a:tab pos="55784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r"/>
                <a:tab pos="5578475" algn="r"/>
              </a:tabLst>
            </a:pPr>
            <a:r>
              <a:rPr kumimoji="0" lang="en-GB" altLang="en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  <a:hlinkClick r:id="rId2"/>
              </a:rPr>
              <a:t>1</a:t>
            </a:r>
            <a:r>
              <a:rPr kumimoji="0" lang="en-GB" altLang="en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	</a:t>
            </a:r>
            <a:r>
              <a:rPr kumimoji="0" lang="en-GB" altLang="en-B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  <a:hlinkClick r:id="rId2"/>
              </a:rPr>
              <a:t>The countries databases</a:t>
            </a:r>
            <a:endParaRPr kumimoji="0" lang="en-GB" altLang="en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B206B88-A3EB-19C0-9D0D-FBB486F5C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663799"/>
              </p:ext>
            </p:extLst>
          </p:nvPr>
        </p:nvGraphicFramePr>
        <p:xfrm>
          <a:off x="457201" y="896215"/>
          <a:ext cx="8229598" cy="59581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6443">
                  <a:extLst>
                    <a:ext uri="{9D8B030D-6E8A-4147-A177-3AD203B41FA5}">
                      <a16:colId xmlns:a16="http://schemas.microsoft.com/office/drawing/2014/main" val="3740234103"/>
                    </a:ext>
                  </a:extLst>
                </a:gridCol>
                <a:gridCol w="1128631">
                  <a:extLst>
                    <a:ext uri="{9D8B030D-6E8A-4147-A177-3AD203B41FA5}">
                      <a16:colId xmlns:a16="http://schemas.microsoft.com/office/drawing/2014/main" val="320886204"/>
                    </a:ext>
                  </a:extLst>
                </a:gridCol>
                <a:gridCol w="1128631">
                  <a:extLst>
                    <a:ext uri="{9D8B030D-6E8A-4147-A177-3AD203B41FA5}">
                      <a16:colId xmlns:a16="http://schemas.microsoft.com/office/drawing/2014/main" val="3530736456"/>
                    </a:ext>
                  </a:extLst>
                </a:gridCol>
                <a:gridCol w="1128631">
                  <a:extLst>
                    <a:ext uri="{9D8B030D-6E8A-4147-A177-3AD203B41FA5}">
                      <a16:colId xmlns:a16="http://schemas.microsoft.com/office/drawing/2014/main" val="3370644014"/>
                    </a:ext>
                  </a:extLst>
                </a:gridCol>
                <a:gridCol w="1128631">
                  <a:extLst>
                    <a:ext uri="{9D8B030D-6E8A-4147-A177-3AD203B41FA5}">
                      <a16:colId xmlns:a16="http://schemas.microsoft.com/office/drawing/2014/main" val="322140031"/>
                    </a:ext>
                  </a:extLst>
                </a:gridCol>
                <a:gridCol w="1128631">
                  <a:extLst>
                    <a:ext uri="{9D8B030D-6E8A-4147-A177-3AD203B41FA5}">
                      <a16:colId xmlns:a16="http://schemas.microsoft.com/office/drawing/2014/main" val="578134930"/>
                    </a:ext>
                  </a:extLst>
                </a:gridCol>
              </a:tblGrid>
              <a:tr h="1631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concl-fin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Habitats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Plants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Animals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Birds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Total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extLst>
                  <a:ext uri="{0D108BD9-81ED-4DB2-BD59-A6C34878D82A}">
                    <a16:rowId xmlns:a16="http://schemas.microsoft.com/office/drawing/2014/main" val="477913502"/>
                  </a:ext>
                </a:extLst>
              </a:tr>
              <a:tr h="163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CD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 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 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2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3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 b="1" dirty="0">
                          <a:effectLst/>
                        </a:rPr>
                        <a:t>5</a:t>
                      </a:r>
                      <a:endParaRPr lang="en-B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extLst>
                  <a:ext uri="{0D108BD9-81ED-4DB2-BD59-A6C34878D82A}">
                    <a16:rowId xmlns:a16="http://schemas.microsoft.com/office/drawing/2014/main" val="3192241068"/>
                  </a:ext>
                </a:extLst>
              </a:tr>
              <a:tr h="163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EXCL REF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17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3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18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 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 b="1" dirty="0">
                          <a:effectLst/>
                        </a:rPr>
                        <a:t>38</a:t>
                      </a:r>
                      <a:endParaRPr lang="en-B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extLst>
                  <a:ext uri="{0D108BD9-81ED-4DB2-BD59-A6C34878D82A}">
                    <a16:rowId xmlns:a16="http://schemas.microsoft.com/office/drawing/2014/main" val="3513613484"/>
                  </a:ext>
                </a:extLst>
              </a:tr>
              <a:tr h="163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EXCL REF/CD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2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 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11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6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 b="1" dirty="0">
                          <a:effectLst/>
                        </a:rPr>
                        <a:t>19</a:t>
                      </a:r>
                      <a:endParaRPr lang="en-B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extLst>
                  <a:ext uri="{0D108BD9-81ED-4DB2-BD59-A6C34878D82A}">
                    <a16:rowId xmlns:a16="http://schemas.microsoft.com/office/drawing/2014/main" val="3587382978"/>
                  </a:ext>
                </a:extLst>
              </a:tr>
              <a:tr h="163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IN MAJ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2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 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 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 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 b="1" dirty="0">
                          <a:effectLst/>
                        </a:rPr>
                        <a:t>2</a:t>
                      </a:r>
                      <a:endParaRPr lang="en-B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extLst>
                  <a:ext uri="{0D108BD9-81ED-4DB2-BD59-A6C34878D82A}">
                    <a16:rowId xmlns:a16="http://schemas.microsoft.com/office/drawing/2014/main" val="385260042"/>
                  </a:ext>
                </a:extLst>
              </a:tr>
              <a:tr h="163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IN MIN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23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2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5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31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 b="1" dirty="0">
                          <a:effectLst/>
                        </a:rPr>
                        <a:t>61</a:t>
                      </a:r>
                      <a:endParaRPr lang="en-B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extLst>
                  <a:ext uri="{0D108BD9-81ED-4DB2-BD59-A6C34878D82A}">
                    <a16:rowId xmlns:a16="http://schemas.microsoft.com/office/drawing/2014/main" val="803809373"/>
                  </a:ext>
                </a:extLst>
              </a:tr>
              <a:tr h="163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IN MIN/CD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7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 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1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 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 b="1" dirty="0">
                          <a:effectLst/>
                        </a:rPr>
                        <a:t>8</a:t>
                      </a:r>
                      <a:endParaRPr lang="en-B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extLst>
                  <a:ext uri="{0D108BD9-81ED-4DB2-BD59-A6C34878D82A}">
                    <a16:rowId xmlns:a16="http://schemas.microsoft.com/office/drawing/2014/main" val="3322811484"/>
                  </a:ext>
                </a:extLst>
              </a:tr>
              <a:tr h="163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IN MIN/MR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 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 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2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 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 b="1" dirty="0">
                          <a:effectLst/>
                        </a:rPr>
                        <a:t>2</a:t>
                      </a:r>
                      <a:endParaRPr lang="en-B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extLst>
                  <a:ext uri="{0D108BD9-81ED-4DB2-BD59-A6C34878D82A}">
                    <a16:rowId xmlns:a16="http://schemas.microsoft.com/office/drawing/2014/main" val="615116077"/>
                  </a:ext>
                </a:extLst>
              </a:tr>
              <a:tr h="163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IN MOD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4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1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11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9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 b="1" dirty="0">
                          <a:effectLst/>
                        </a:rPr>
                        <a:t>25</a:t>
                      </a:r>
                      <a:endParaRPr lang="en-B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extLst>
                  <a:ext uri="{0D108BD9-81ED-4DB2-BD59-A6C34878D82A}">
                    <a16:rowId xmlns:a16="http://schemas.microsoft.com/office/drawing/2014/main" val="3865702417"/>
                  </a:ext>
                </a:extLst>
              </a:tr>
              <a:tr h="163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IN MOD/CD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2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 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 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 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 b="1" dirty="0">
                          <a:effectLst/>
                        </a:rPr>
                        <a:t>2</a:t>
                      </a:r>
                      <a:endParaRPr lang="en-B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extLst>
                  <a:ext uri="{0D108BD9-81ED-4DB2-BD59-A6C34878D82A}">
                    <a16:rowId xmlns:a16="http://schemas.microsoft.com/office/drawing/2014/main" val="3874215787"/>
                  </a:ext>
                </a:extLst>
              </a:tr>
              <a:tr h="163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IN MOD/IN MIN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59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1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 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15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 b="1" dirty="0">
                          <a:effectLst/>
                        </a:rPr>
                        <a:t>75</a:t>
                      </a:r>
                      <a:endParaRPr lang="en-B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extLst>
                  <a:ext uri="{0D108BD9-81ED-4DB2-BD59-A6C34878D82A}">
                    <a16:rowId xmlns:a16="http://schemas.microsoft.com/office/drawing/2014/main" val="3451072662"/>
                  </a:ext>
                </a:extLst>
              </a:tr>
              <a:tr h="163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IN MOD/IN MIN/CD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5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 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 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3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 b="1" dirty="0">
                          <a:effectLst/>
                        </a:rPr>
                        <a:t>8</a:t>
                      </a:r>
                      <a:endParaRPr lang="en-B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extLst>
                  <a:ext uri="{0D108BD9-81ED-4DB2-BD59-A6C34878D82A}">
                    <a16:rowId xmlns:a16="http://schemas.microsoft.com/office/drawing/2014/main" val="2725782366"/>
                  </a:ext>
                </a:extLst>
              </a:tr>
              <a:tr h="163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IN MOD/IN MIN/MR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1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 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 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 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 b="1">
                          <a:effectLst/>
                        </a:rPr>
                        <a:t>1</a:t>
                      </a:r>
                      <a:endParaRPr lang="en-BE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extLst>
                  <a:ext uri="{0D108BD9-81ED-4DB2-BD59-A6C34878D82A}">
                    <a16:rowId xmlns:a16="http://schemas.microsoft.com/office/drawing/2014/main" val="1873083493"/>
                  </a:ext>
                </a:extLst>
              </a:tr>
              <a:tr h="163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IN MOD/MR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1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 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3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 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 b="1" dirty="0">
                          <a:effectLst/>
                        </a:rPr>
                        <a:t>4</a:t>
                      </a:r>
                      <a:endParaRPr lang="en-B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extLst>
                  <a:ext uri="{0D108BD9-81ED-4DB2-BD59-A6C34878D82A}">
                    <a16:rowId xmlns:a16="http://schemas.microsoft.com/office/drawing/2014/main" val="2894019582"/>
                  </a:ext>
                </a:extLst>
              </a:tr>
              <a:tr h="163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IN MOD/SR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 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 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 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1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 b="1" dirty="0">
                          <a:effectLst/>
                        </a:rPr>
                        <a:t>1</a:t>
                      </a:r>
                      <a:endParaRPr lang="en-B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extLst>
                  <a:ext uri="{0D108BD9-81ED-4DB2-BD59-A6C34878D82A}">
                    <a16:rowId xmlns:a16="http://schemas.microsoft.com/office/drawing/2014/main" val="1167224033"/>
                  </a:ext>
                </a:extLst>
              </a:tr>
              <a:tr h="163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MR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 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 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 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1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 b="1" dirty="0">
                          <a:effectLst/>
                        </a:rPr>
                        <a:t>1</a:t>
                      </a:r>
                      <a:endParaRPr lang="en-B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extLst>
                  <a:ext uri="{0D108BD9-81ED-4DB2-BD59-A6C34878D82A}">
                    <a16:rowId xmlns:a16="http://schemas.microsoft.com/office/drawing/2014/main" val="3928298807"/>
                  </a:ext>
                </a:extLst>
              </a:tr>
              <a:tr h="163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SR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32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 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1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1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 b="1" dirty="0">
                          <a:effectLst/>
                        </a:rPr>
                        <a:t>34</a:t>
                      </a:r>
                      <a:endParaRPr lang="en-B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extLst>
                  <a:ext uri="{0D108BD9-81ED-4DB2-BD59-A6C34878D82A}">
                    <a16:rowId xmlns:a16="http://schemas.microsoft.com/office/drawing/2014/main" val="223259575"/>
                  </a:ext>
                </a:extLst>
              </a:tr>
              <a:tr h="163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SR/CD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1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 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 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 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 b="1" dirty="0">
                          <a:effectLst/>
                        </a:rPr>
                        <a:t>1</a:t>
                      </a:r>
                      <a:endParaRPr lang="en-B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extLst>
                  <a:ext uri="{0D108BD9-81ED-4DB2-BD59-A6C34878D82A}">
                    <a16:rowId xmlns:a16="http://schemas.microsoft.com/office/drawing/2014/main" val="3460479448"/>
                  </a:ext>
                </a:extLst>
              </a:tr>
              <a:tr h="163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SR REF/CD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 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 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1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 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 b="1" dirty="0">
                          <a:effectLst/>
                        </a:rPr>
                        <a:t>1</a:t>
                      </a:r>
                      <a:endParaRPr lang="en-B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extLst>
                  <a:ext uri="{0D108BD9-81ED-4DB2-BD59-A6C34878D82A}">
                    <a16:rowId xmlns:a16="http://schemas.microsoft.com/office/drawing/2014/main" val="1231163635"/>
                  </a:ext>
                </a:extLst>
              </a:tr>
              <a:tr h="163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SUF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13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18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59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49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 b="1" dirty="0">
                          <a:effectLst/>
                        </a:rPr>
                        <a:t>139</a:t>
                      </a:r>
                      <a:endParaRPr lang="en-B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extLst>
                  <a:ext uri="{0D108BD9-81ED-4DB2-BD59-A6C34878D82A}">
                    <a16:rowId xmlns:a16="http://schemas.microsoft.com/office/drawing/2014/main" val="421857005"/>
                  </a:ext>
                </a:extLst>
              </a:tr>
              <a:tr h="163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SUF/CD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7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 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10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6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 b="1" dirty="0">
                          <a:effectLst/>
                        </a:rPr>
                        <a:t>23</a:t>
                      </a:r>
                      <a:endParaRPr lang="en-B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extLst>
                  <a:ext uri="{0D108BD9-81ED-4DB2-BD59-A6C34878D82A}">
                    <a16:rowId xmlns:a16="http://schemas.microsoft.com/office/drawing/2014/main" val="524640137"/>
                  </a:ext>
                </a:extLst>
              </a:tr>
              <a:tr h="16314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Total: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 b="1" dirty="0">
                          <a:effectLst/>
                        </a:rPr>
                        <a:t>176</a:t>
                      </a:r>
                      <a:endParaRPr lang="en-B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 b="1">
                          <a:effectLst/>
                        </a:rPr>
                        <a:t>25</a:t>
                      </a:r>
                      <a:endParaRPr lang="en-BE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 b="1">
                          <a:effectLst/>
                        </a:rPr>
                        <a:t>124</a:t>
                      </a:r>
                      <a:endParaRPr lang="en-BE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 b="1">
                          <a:effectLst/>
                        </a:rPr>
                        <a:t>125</a:t>
                      </a:r>
                      <a:endParaRPr lang="en-BE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 b="1" dirty="0">
                          <a:effectLst/>
                        </a:rPr>
                        <a:t>450</a:t>
                      </a:r>
                      <a:endParaRPr lang="en-B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extLst>
                  <a:ext uri="{0D108BD9-81ED-4DB2-BD59-A6C34878D82A}">
                    <a16:rowId xmlns:a16="http://schemas.microsoft.com/office/drawing/2014/main" val="761448935"/>
                  </a:ext>
                </a:extLst>
              </a:tr>
              <a:tr h="16314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Total without Excl: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 b="1" dirty="0">
                          <a:effectLst/>
                        </a:rPr>
                        <a:t>157</a:t>
                      </a:r>
                      <a:endParaRPr lang="en-B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 b="1">
                          <a:effectLst/>
                        </a:rPr>
                        <a:t>22</a:t>
                      </a:r>
                      <a:endParaRPr lang="en-BE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 b="1">
                          <a:effectLst/>
                        </a:rPr>
                        <a:t>95</a:t>
                      </a:r>
                      <a:endParaRPr lang="en-BE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 b="1">
                          <a:effectLst/>
                        </a:rPr>
                        <a:t>119</a:t>
                      </a:r>
                      <a:endParaRPr lang="en-BE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 b="1" dirty="0">
                          <a:effectLst/>
                        </a:rPr>
                        <a:t>393</a:t>
                      </a:r>
                      <a:endParaRPr lang="en-B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extLst>
                  <a:ext uri="{0D108BD9-81ED-4DB2-BD59-A6C34878D82A}">
                    <a16:rowId xmlns:a16="http://schemas.microsoft.com/office/drawing/2014/main" val="3758271714"/>
                  </a:ext>
                </a:extLst>
              </a:tr>
              <a:tr h="16314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>
                          <a:effectLst/>
                        </a:rPr>
                        <a:t>subtotal SUF: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 b="1" dirty="0">
                          <a:effectLst/>
                        </a:rPr>
                        <a:t>20</a:t>
                      </a:r>
                      <a:endParaRPr lang="en-B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 b="1">
                          <a:effectLst/>
                        </a:rPr>
                        <a:t>18</a:t>
                      </a:r>
                      <a:endParaRPr lang="en-BE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 b="1" dirty="0">
                          <a:effectLst/>
                        </a:rPr>
                        <a:t>69</a:t>
                      </a:r>
                      <a:endParaRPr lang="en-B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 b="1" dirty="0">
                          <a:effectLst/>
                        </a:rPr>
                        <a:t>55</a:t>
                      </a:r>
                      <a:endParaRPr lang="en-B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1400" b="1" dirty="0">
                          <a:effectLst/>
                        </a:rPr>
                        <a:t>162</a:t>
                      </a:r>
                      <a:endParaRPr lang="en-B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extLst>
                  <a:ext uri="{0D108BD9-81ED-4DB2-BD59-A6C34878D82A}">
                    <a16:rowId xmlns:a16="http://schemas.microsoft.com/office/drawing/2014/main" val="1273603082"/>
                  </a:ext>
                </a:extLst>
              </a:tr>
              <a:tr h="1694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BE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BE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BE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BE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BE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BE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extLst>
                  <a:ext uri="{0D108BD9-81ED-4DB2-BD59-A6C34878D82A}">
                    <a16:rowId xmlns:a16="http://schemas.microsoft.com/office/drawing/2014/main" val="2072168683"/>
                  </a:ext>
                </a:extLst>
              </a:tr>
              <a:tr h="44117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2400">
                          <a:effectLst/>
                        </a:rPr>
                        <a:t>sufficiency index: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2400">
                          <a:effectLst/>
                        </a:rPr>
                        <a:t>12,7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2400">
                          <a:effectLst/>
                        </a:rPr>
                        <a:t>81,8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2400">
                          <a:effectLst/>
                        </a:rPr>
                        <a:t>72,6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2400">
                          <a:effectLst/>
                        </a:rPr>
                        <a:t>46,2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BE" sz="2400" dirty="0">
                          <a:effectLst/>
                        </a:rPr>
                        <a:t>41,2</a:t>
                      </a:r>
                      <a:endParaRPr lang="en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66" marR="67766" marT="0" marB="0" anchor="b"/>
                </a:tc>
                <a:extLst>
                  <a:ext uri="{0D108BD9-81ED-4DB2-BD59-A6C34878D82A}">
                    <a16:rowId xmlns:a16="http://schemas.microsoft.com/office/drawing/2014/main" val="3045291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612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D63ED-C537-40B4-130C-957EDD92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D8AEC-B52F-D277-D5C9-5E490E74F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22" y="1664473"/>
            <a:ext cx="7277703" cy="398903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CF01B5D-AF63-72B2-0DD8-49470A291966}"/>
              </a:ext>
            </a:extLst>
          </p:cNvPr>
          <p:cNvSpPr/>
          <p:nvPr/>
        </p:nvSpPr>
        <p:spPr>
          <a:xfrm>
            <a:off x="4472174" y="3691550"/>
            <a:ext cx="1001485" cy="3701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97A1AC1-2DEB-662E-ACE1-C6118F18299E}"/>
              </a:ext>
            </a:extLst>
          </p:cNvPr>
          <p:cNvSpPr txBox="1">
            <a:spLocks/>
          </p:cNvSpPr>
          <p:nvPr/>
        </p:nvSpPr>
        <p:spPr>
          <a:xfrm>
            <a:off x="57581" y="1091439"/>
            <a:ext cx="9028834" cy="573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BE" sz="2800" dirty="0">
                <a:solidFill>
                  <a:schemeClr val="tx1"/>
                </a:solidFill>
              </a:rPr>
              <a:t>Barometer Release 2021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5EBE9352-6428-456C-94BB-E7856DF919B1}"/>
              </a:ext>
            </a:extLst>
          </p:cNvPr>
          <p:cNvSpPr txBox="1">
            <a:spLocks/>
          </p:cNvSpPr>
          <p:nvPr/>
        </p:nvSpPr>
        <p:spPr>
          <a:xfrm>
            <a:off x="833322" y="5861416"/>
            <a:ext cx="8077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latin typeface="Arial Narrow" charset="0"/>
                <a:ea typeface="Arial Narrow" charset="0"/>
                <a:cs typeface="Arial Narrow" charset="0"/>
              </a:rPr>
              <a:t>The </a:t>
            </a:r>
            <a:r>
              <a:rPr lang="fr-FR" sz="900" dirty="0" err="1">
                <a:latin typeface="Arial Narrow" charset="0"/>
                <a:ea typeface="Arial Narrow" charset="0"/>
                <a:cs typeface="Arial Narrow" charset="0"/>
              </a:rPr>
              <a:t>name</a:t>
            </a:r>
            <a:r>
              <a:rPr lang="fr-FR" sz="900" dirty="0">
                <a:latin typeface="Arial Narrow" charset="0"/>
                <a:ea typeface="Arial Narrow" charset="0"/>
                <a:cs typeface="Arial Narrow" charset="0"/>
              </a:rPr>
              <a:t> of </a:t>
            </a:r>
            <a:r>
              <a:rPr lang="fr-FR" sz="900" dirty="0" err="1">
                <a:latin typeface="Arial Narrow" charset="0"/>
                <a:ea typeface="Arial Narrow" charset="0"/>
                <a:cs typeface="Arial Narrow" charset="0"/>
              </a:rPr>
              <a:t>Türkyie</a:t>
            </a:r>
            <a:r>
              <a:rPr lang="fr-FR" sz="9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fr-FR" sz="900" dirty="0" err="1">
                <a:latin typeface="Arial Narrow" charset="0"/>
                <a:ea typeface="Arial Narrow" charset="0"/>
                <a:cs typeface="Arial Narrow" charset="0"/>
              </a:rPr>
              <a:t>could</a:t>
            </a:r>
            <a:r>
              <a:rPr lang="fr-FR" sz="900" dirty="0">
                <a:latin typeface="Arial Narrow" charset="0"/>
                <a:ea typeface="Arial Narrow" charset="0"/>
                <a:cs typeface="Arial Narrow" charset="0"/>
              </a:rPr>
              <a:t> not </a:t>
            </a:r>
            <a:r>
              <a:rPr lang="fr-FR" sz="900" dirty="0" err="1">
                <a:latin typeface="Arial Narrow" charset="0"/>
                <a:ea typeface="Arial Narrow" charset="0"/>
                <a:cs typeface="Arial Narrow" charset="0"/>
              </a:rPr>
              <a:t>be</a:t>
            </a:r>
            <a:r>
              <a:rPr lang="fr-FR" sz="9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fr-FR" sz="900" dirty="0" err="1">
                <a:latin typeface="Arial Narrow" charset="0"/>
                <a:ea typeface="Arial Narrow" charset="0"/>
                <a:cs typeface="Arial Narrow" charset="0"/>
              </a:rPr>
              <a:t>changed</a:t>
            </a:r>
            <a:r>
              <a:rPr lang="fr-FR" sz="900" dirty="0">
                <a:latin typeface="Arial Narrow" charset="0"/>
                <a:ea typeface="Arial Narrow" charset="0"/>
                <a:cs typeface="Arial Narrow" charset="0"/>
              </a:rPr>
              <a:t> in the Emerald Network </a:t>
            </a:r>
            <a:r>
              <a:rPr lang="fr-FR" sz="900" dirty="0" err="1">
                <a:latin typeface="Arial Narrow" charset="0"/>
                <a:ea typeface="Arial Narrow" charset="0"/>
                <a:cs typeface="Arial Narrow" charset="0"/>
              </a:rPr>
              <a:t>Barometer</a:t>
            </a:r>
            <a:r>
              <a:rPr lang="fr-FR" sz="900" dirty="0">
                <a:latin typeface="Arial Narrow" charset="0"/>
                <a:ea typeface="Arial Narrow" charset="0"/>
                <a:cs typeface="Arial Narrow" charset="0"/>
              </a:rPr>
              <a:t> at the time of the </a:t>
            </a:r>
            <a:r>
              <a:rPr lang="fr-FR" sz="900" dirty="0" err="1">
                <a:latin typeface="Arial Narrow" charset="0"/>
                <a:ea typeface="Arial Narrow" charset="0"/>
                <a:cs typeface="Arial Narrow" charset="0"/>
              </a:rPr>
              <a:t>presentation</a:t>
            </a:r>
            <a:endParaRPr lang="fr-FR" sz="900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618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D63ED-C537-40B4-130C-957EDD92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6856D0-A52E-5FC5-606C-CC550E1222E1}"/>
              </a:ext>
            </a:extLst>
          </p:cNvPr>
          <p:cNvSpPr txBox="1">
            <a:spLocks/>
          </p:cNvSpPr>
          <p:nvPr/>
        </p:nvSpPr>
        <p:spPr>
          <a:xfrm>
            <a:off x="57581" y="1091438"/>
            <a:ext cx="9028834" cy="1020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BE" sz="2800" dirty="0">
                <a:solidFill>
                  <a:schemeClr val="tx1"/>
                </a:solidFill>
              </a:rPr>
              <a:t>Concluding remarks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E5ACD4C-C93A-BE04-0394-C714F02E6D75}"/>
              </a:ext>
            </a:extLst>
          </p:cNvPr>
          <p:cNvSpPr txBox="1">
            <a:spLocks/>
          </p:cNvSpPr>
          <p:nvPr/>
        </p:nvSpPr>
        <p:spPr>
          <a:xfrm>
            <a:off x="674914" y="2233108"/>
            <a:ext cx="8011885" cy="4350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514350" indent="-5143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2400" dirty="0">
                <a:solidFill>
                  <a:schemeClr val="tx1"/>
                </a:solidFill>
              </a:rPr>
              <a:t>The example of Georgia clearly illustrates the cyclic aspects of reaching sufficiency (3 cycles performed)</a:t>
            </a:r>
          </a:p>
          <a:p>
            <a:pPr marL="514350" indent="-5143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2400" dirty="0">
                <a:solidFill>
                  <a:schemeClr val="tx1"/>
                </a:solidFill>
              </a:rPr>
              <a:t>Countries should understand the various steps in the Emerald Network Dataflow to interpret the results and plan the next steps</a:t>
            </a:r>
          </a:p>
          <a:p>
            <a:pPr marL="514350" indent="-5143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2400" dirty="0">
                <a:solidFill>
                  <a:schemeClr val="tx1"/>
                </a:solidFill>
              </a:rPr>
              <a:t>The Emerald Network Barometer should be a stimulating instrument to do so</a:t>
            </a:r>
          </a:p>
          <a:p>
            <a:pPr marL="514350" indent="-5143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BE" sz="2400" dirty="0">
                <a:solidFill>
                  <a:schemeClr val="tx1"/>
                </a:solidFill>
              </a:rPr>
              <a:t>....</a:t>
            </a:r>
          </a:p>
        </p:txBody>
      </p:sp>
    </p:spTree>
    <p:extLst>
      <p:ext uri="{BB962C8B-B14F-4D97-AF65-F5344CB8AC3E}">
        <p14:creationId xmlns:p14="http://schemas.microsoft.com/office/powerpoint/2010/main" val="1261543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9144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0D82A9-389E-4A75-83F7-8F34FD79D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4" y="5704463"/>
            <a:ext cx="7261411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Thank you for your attention</a:t>
            </a:r>
          </a:p>
        </p:txBody>
      </p:sp>
      <p:pic>
        <p:nvPicPr>
          <p:cNvPr id="6" name="Picture 5" descr="A picture containing grass, outdoor, tree, leaf&#10;&#10;Description automatically generated">
            <a:extLst>
              <a:ext uri="{FF2B5EF4-FFF2-40B4-BE49-F238E27FC236}">
                <a16:creationId xmlns:a16="http://schemas.microsoft.com/office/drawing/2014/main" id="{A20440A1-0646-9833-7A29-0B3A775D3F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9" b="2886"/>
          <a:stretch/>
        </p:blipFill>
        <p:spPr>
          <a:xfrm>
            <a:off x="20" y="10"/>
            <a:ext cx="9143979" cy="644433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69249826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308F1ACEF5D341993D3E72B2C03D81" ma:contentTypeVersion="13" ma:contentTypeDescription="Een nieuw document maken." ma:contentTypeScope="" ma:versionID="6fe1a5c9312888dd7da8110325a07302">
  <xsd:schema xmlns:xsd="http://www.w3.org/2001/XMLSchema" xmlns:xs="http://www.w3.org/2001/XMLSchema" xmlns:p="http://schemas.microsoft.com/office/2006/metadata/properties" xmlns:ns2="5a85a8cd-11b6-4c49-b88c-fe5436cf80ab" xmlns:ns3="3d78929d-a1b9-48c9-8518-231930b0cfbd" targetNamespace="http://schemas.microsoft.com/office/2006/metadata/properties" ma:root="true" ma:fieldsID="8b438963cef2be5321d8b144ef07d37a" ns2:_="" ns3:_="">
    <xsd:import namespace="5a85a8cd-11b6-4c49-b88c-fe5436cf80ab"/>
    <xsd:import namespace="3d78929d-a1b9-48c9-8518-231930b0cf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5a8cd-11b6-4c49-b88c-fe5436cf8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02c24a4a-9ec6-41da-b87c-f154be669c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8929d-a1b9-48c9-8518-231930b0cfbd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2b32817-8f8d-447d-ba93-1d0178a8bf09}" ma:internalName="TaxCatchAll" ma:showField="CatchAllData" ma:web="3d78929d-a1b9-48c9-8518-231930b0cf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78929d-a1b9-48c9-8518-231930b0cfbd" xsi:nil="true"/>
    <lcf76f155ced4ddcb4097134ff3c332f xmlns="5a85a8cd-11b6-4c49-b88c-fe5436cf80a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CEF64CB-4064-4091-9193-F5349B128A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85a8cd-11b6-4c49-b88c-fe5436cf80ab"/>
    <ds:schemaRef ds:uri="3d78929d-a1b9-48c9-8518-231930b0cf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9DE1C2-6D94-4F09-B53A-0137A43CF5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24E78F-25CA-44D3-B90B-012340C9D9FE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5a85a8cd-11b6-4c49-b88c-fe5436cf80ab"/>
    <ds:schemaRef ds:uri="http://purl.org/dc/terms/"/>
    <ds:schemaRef ds:uri="http://schemas.microsoft.com/office/infopath/2007/PartnerControls"/>
    <ds:schemaRef ds:uri="http://www.w3.org/XML/1998/namespace"/>
    <ds:schemaRef ds:uri="3d78929d-a1b9-48c9-8518-231930b0cf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444</Words>
  <Application>Microsoft Office PowerPoint</Application>
  <PresentationFormat>Affichage à l'écran (4:3)</PresentationFormat>
  <Paragraphs>203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7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Century Gothic</vt:lpstr>
      <vt:lpstr>1_Conception personnalisée</vt:lpstr>
      <vt:lpstr>Conception personnalisée</vt:lpstr>
      <vt:lpstr>4_Conception personnalisée</vt:lpstr>
      <vt:lpstr>3_Conception personnalisée</vt:lpstr>
      <vt:lpstr>Group of Experts on Protected Areas and Ecological Network  Emerald Network biogeographical evaluation in Georgia  Marc Roekaerts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2015-12-09T08:37:49Z</dcterms:created>
  <dcterms:modified xsi:type="dcterms:W3CDTF">2022-06-17T14:23:13Z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0x010100D8308F1ACEF5D341993D3E72B2C03D81</vt:lpwstr>
  </property>
  <property fmtid="{D5CDD505-2E9C-101B-9397-08002B2CF9AE}" pid="3" name="MediaServiceImageTags">
    <vt:lpwstr/>
  </property>
</Properties>
</file>