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6" r:id="rId5"/>
    <p:sldId id="1649" r:id="rId6"/>
    <p:sldId id="1651" r:id="rId7"/>
    <p:sldId id="1650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300"/>
    <a:srgbClr val="312F01"/>
    <a:srgbClr val="004B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67DD92-DEDD-41F8-830E-9E2493F91F87}" v="5" dt="2022-06-14T21:58:07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5E2C2-143B-4355-8A2B-62A91F3ED739}" type="datetimeFigureOut">
              <a:rPr lang="en-DK" smtClean="0"/>
              <a:t>06/16/2022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783294-E9FF-4F24-AF23-19B98F36DF0D}" type="slidenum">
              <a:rPr lang="en-DK" smtClean="0"/>
              <a:t>‹N°›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04164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OPENING SLIDE – dark background and white logo</a:t>
            </a:r>
            <a:br>
              <a:rPr lang="en-GB" dirty="0"/>
            </a:br>
            <a:br>
              <a:rPr lang="en-GB" dirty="0"/>
            </a:br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1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28448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Closing slide: you may want to use the same image as in the opening slide and thank your listeners. </a:t>
            </a:r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783294-E9FF-4F24-AF23-19B98F36DF0D}" type="slidenum">
              <a:rPr lang="en-DK" smtClean="0"/>
              <a:t>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30189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33E6BE15-809C-50BE-F22A-20351128FA48}"/>
              </a:ext>
            </a:extLst>
          </p:cNvPr>
          <p:cNvCxnSpPr/>
          <p:nvPr userDrawn="1"/>
        </p:nvCxnSpPr>
        <p:spPr>
          <a:xfrm>
            <a:off x="0" y="756000"/>
            <a:ext cx="12192000" cy="24938"/>
          </a:xfrm>
          <a:prstGeom prst="line">
            <a:avLst/>
          </a:prstGeom>
          <a:ln w="114300">
            <a:solidFill>
              <a:srgbClr val="113A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gativ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A9E58F-F0E4-446A-9BDE-731A333E6E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B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ECD597F-8AA8-4E51-9146-C063CEB955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754" y="6019900"/>
            <a:ext cx="3057655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65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920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EDA874A-CD90-427D-88CB-95E8F088ABC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384" y="6022781"/>
            <a:ext cx="3065586" cy="57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84" r:id="rId4"/>
    <p:sldLayoutId id="214748368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utterfly on a plant&#10;&#10;Description automatically generated with medium confidence">
            <a:extLst>
              <a:ext uri="{FF2B5EF4-FFF2-40B4-BE49-F238E27FC236}">
                <a16:creationId xmlns:a16="http://schemas.microsoft.com/office/drawing/2014/main" id="{3AF803D0-DEDE-421D-9D5B-E2AA06AFE7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4157"/>
            <a:ext cx="12191999" cy="6912157"/>
          </a:xfrm>
          <a:prstGeom prst="rect">
            <a:avLst/>
          </a:prstGeom>
          <a:solidFill>
            <a:srgbClr val="316300"/>
          </a:solidFill>
        </p:spPr>
      </p:pic>
      <p:pic>
        <p:nvPicPr>
          <p:cNvPr id="3" name="Picture 4" descr="Text&#10;&#10;Description automatically generated">
            <a:extLst>
              <a:ext uri="{FF2B5EF4-FFF2-40B4-BE49-F238E27FC236}">
                <a16:creationId xmlns:a16="http://schemas.microsoft.com/office/drawing/2014/main" id="{334FF02B-C746-0A01-4D28-BABD8D71A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0744" y="6206873"/>
            <a:ext cx="2484335" cy="46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9EB565-1CD5-1F4E-2A7E-5B548EEDD316}"/>
              </a:ext>
            </a:extLst>
          </p:cNvPr>
          <p:cNvSpPr txBox="1"/>
          <p:nvPr/>
        </p:nvSpPr>
        <p:spPr>
          <a:xfrm>
            <a:off x="0" y="5802597"/>
            <a:ext cx="12192000" cy="400110"/>
          </a:xfrm>
          <a:prstGeom prst="rect">
            <a:avLst/>
          </a:prstGeom>
          <a:solidFill>
            <a:srgbClr val="316300">
              <a:alpha val="26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Mette Lund / Group of Experts on Protected Areas and Ecological Networks 13</a:t>
            </a:r>
            <a:r>
              <a:rPr lang="en-US" sz="2000" b="1" baseline="30000" dirty="0">
                <a:solidFill>
                  <a:schemeClr val="bg1"/>
                </a:solidFill>
              </a:rPr>
              <a:t>th</a:t>
            </a:r>
            <a:r>
              <a:rPr lang="en-US" sz="2000" b="1" dirty="0">
                <a:solidFill>
                  <a:schemeClr val="bg1"/>
                </a:solidFill>
              </a:rPr>
              <a:t> meeting / 15 June 2022</a:t>
            </a:r>
            <a:endParaRPr lang="en-US" sz="2000" b="1" dirty="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53EC90-479F-4360-BBD2-B3CD1EFD4739}"/>
              </a:ext>
            </a:extLst>
          </p:cNvPr>
          <p:cNvSpPr txBox="1"/>
          <p:nvPr/>
        </p:nvSpPr>
        <p:spPr>
          <a:xfrm>
            <a:off x="0" y="839323"/>
            <a:ext cx="12191999" cy="1200329"/>
          </a:xfrm>
          <a:prstGeom prst="rect">
            <a:avLst/>
          </a:prstGeom>
          <a:solidFill>
            <a:srgbClr val="316300">
              <a:alpha val="16000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chemeClr val="bg1"/>
                </a:solidFill>
              </a:rPr>
              <a:t>Emerald Network data mobilisation in </a:t>
            </a:r>
          </a:p>
          <a:p>
            <a:pPr algn="r"/>
            <a:r>
              <a:rPr lang="en-US" sz="3600" b="1" dirty="0">
                <a:solidFill>
                  <a:schemeClr val="bg1"/>
                </a:solidFill>
              </a:rPr>
              <a:t>the Western Balkans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59BEF1-FC7E-4FE0-865E-84DBCC03ED9E}"/>
              </a:ext>
            </a:extLst>
          </p:cNvPr>
          <p:cNvSpPr txBox="1"/>
          <p:nvPr/>
        </p:nvSpPr>
        <p:spPr>
          <a:xfrm rot="-5400000">
            <a:off x="-896353" y="5191996"/>
            <a:ext cx="25367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Dominika Hrašková, REDISCOVER Nature/EEA</a:t>
            </a:r>
            <a:endParaRPr lang="en-DK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0E14E01-CE70-4529-921B-AF8CEA6D63CD}"/>
              </a:ext>
            </a:extLst>
          </p:cNvPr>
          <p:cNvSpPr txBox="1"/>
          <p:nvPr/>
        </p:nvSpPr>
        <p:spPr>
          <a:xfrm>
            <a:off x="103747" y="88288"/>
            <a:ext cx="9707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alibri" panose="020F0502020204030204"/>
              </a:rPr>
              <a:t>Background for the data mobilisation project</a:t>
            </a:r>
            <a:endParaRPr lang="en-DK" sz="32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37B5C7-1907-4E47-A797-4A32E6CFEA62}"/>
              </a:ext>
            </a:extLst>
          </p:cNvPr>
          <p:cNvSpPr txBox="1"/>
          <p:nvPr/>
        </p:nvSpPr>
        <p:spPr>
          <a:xfrm>
            <a:off x="294967" y="970321"/>
            <a:ext cx="7220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Joint call from Council of Europe and European Commission recommending and outlining a process from Emerald to Natura 2000 in the Western Balkans: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94BFD3-9DA2-4632-8E2A-E1E72D931DC9}"/>
              </a:ext>
            </a:extLst>
          </p:cNvPr>
          <p:cNvSpPr txBox="1"/>
          <p:nvPr/>
        </p:nvSpPr>
        <p:spPr>
          <a:xfrm>
            <a:off x="294967" y="2357072"/>
            <a:ext cx="72202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The EU accession process for WB re-opened in February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Funding available through the Instrument for Pre-accession Assistance (IPA) II </a:t>
            </a:r>
          </a:p>
          <a:p>
            <a:endParaRPr lang="en-US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Support Emerald networks to go through another round of biogeographical and birds’ evaluation seminars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Record and encourage Natura 2000 initiatives to go through the evaluation process under the Bern Convention/Emerald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DK" sz="20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32725D-3BDD-40C7-BE3A-8A16134DD16E}"/>
              </a:ext>
            </a:extLst>
          </p:cNvPr>
          <p:cNvSpPr txBox="1"/>
          <p:nvPr/>
        </p:nvSpPr>
        <p:spPr>
          <a:xfrm>
            <a:off x="6208701" y="6486236"/>
            <a:ext cx="5878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Emerald candidate sites in Western Balkans anno 2011 </a:t>
            </a:r>
            <a:endParaRPr lang="en-DK" sz="2000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FF39D93-087C-F96D-1683-CBD5B02BB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6761" y="1223962"/>
            <a:ext cx="4151584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3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0E14E01-CE70-4529-921B-AF8CEA6D63CD}"/>
              </a:ext>
            </a:extLst>
          </p:cNvPr>
          <p:cNvSpPr txBox="1"/>
          <p:nvPr/>
        </p:nvSpPr>
        <p:spPr>
          <a:xfrm>
            <a:off x="103747" y="88288"/>
            <a:ext cx="10040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alibri" panose="020F0502020204030204"/>
              </a:rPr>
              <a:t>Mandate of the project</a:t>
            </a:r>
            <a:endParaRPr lang="en-DK" sz="32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94BFD3-9DA2-4632-8E2A-E1E72D931DC9}"/>
              </a:ext>
            </a:extLst>
          </p:cNvPr>
          <p:cNvSpPr txBox="1"/>
          <p:nvPr/>
        </p:nvSpPr>
        <p:spPr>
          <a:xfrm>
            <a:off x="380691" y="880697"/>
            <a:ext cx="11077883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Calibri" panose="020F0502020204030204"/>
              </a:rPr>
              <a:t>Mobilization of Emerald databases through bi-lateral workshops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Calibri" panose="020F0502020204030204"/>
              </a:rPr>
              <a:t>Improve consistency in interpretation of habitat types in the Resolution No. 4 (1996) of the Bern Convention and the Habitats Directive Annex I: development of crosswalk both ways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Calibri" panose="020F0502020204030204"/>
              </a:rPr>
              <a:t>Ensure taxonomic consistency in reporting between the Resolution No. 6 (1998) of the Bern Convention and the annexes of the nature directives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Calibri" panose="020F0502020204030204"/>
              </a:rPr>
              <a:t>Evaluation of amendment proposals of the Annexes and biogeographical regions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2060"/>
                </a:solidFill>
                <a:latin typeface="Calibri" panose="020F0502020204030204"/>
              </a:rPr>
              <a:t>Helpdesk support in using the SDF manager tool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500" dirty="0">
              <a:solidFill>
                <a:srgbClr val="002060"/>
              </a:solidFill>
              <a:latin typeface="Calibri" panose="020F0502020204030204"/>
            </a:endParaRPr>
          </a:p>
          <a:p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Contract issued in July 2021 to consortium (Environment Agency Austria and Slovak Academy of Science - Institute for Landscape Ecology)</a:t>
            </a:r>
            <a:endParaRPr lang="en-GB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Time frame: December 2021- June 2022 (time reduced due to Corona)</a:t>
            </a:r>
            <a:endParaRPr lang="en-DK" sz="2000" dirty="0">
              <a:solidFill>
                <a:srgbClr val="00206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1820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animals stand in a grassy field&#10;&#10;Description automatically generated with low confidence">
            <a:extLst>
              <a:ext uri="{FF2B5EF4-FFF2-40B4-BE49-F238E27FC236}">
                <a16:creationId xmlns:a16="http://schemas.microsoft.com/office/drawing/2014/main" id="{AC733AE1-FFC8-4811-4D50-E950733D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0879" y="1084730"/>
            <a:ext cx="3667989" cy="550253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0E14E01-CE70-4529-921B-AF8CEA6D63CD}"/>
              </a:ext>
            </a:extLst>
          </p:cNvPr>
          <p:cNvSpPr txBox="1"/>
          <p:nvPr/>
        </p:nvSpPr>
        <p:spPr>
          <a:xfrm>
            <a:off x="103747" y="88288"/>
            <a:ext cx="540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  <a:latin typeface="Calibri" panose="020F0502020204030204"/>
              </a:rPr>
              <a:t>Outcome of the project</a:t>
            </a:r>
            <a:endParaRPr lang="en-DK" sz="32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94BFD3-9DA2-4632-8E2A-E1E72D931DC9}"/>
              </a:ext>
            </a:extLst>
          </p:cNvPr>
          <p:cNvSpPr txBox="1"/>
          <p:nvPr/>
        </p:nvSpPr>
        <p:spPr>
          <a:xfrm>
            <a:off x="237817" y="833072"/>
            <a:ext cx="807306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  <a:latin typeface="Calibri" panose="020F0502020204030204"/>
              </a:rPr>
              <a:t>Bi-lateral workshops with four countries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Serbia provided new data to the project and could submit a database to the Bern Convention for evaluation in the near future (using Annex I habitats)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Clarification on biogeographical regions needed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Two countries are in survey phase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One country is starting up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Two countries could not respond during the project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2060"/>
                </a:solidFill>
                <a:latin typeface="Calibri" panose="020F0502020204030204"/>
              </a:rPr>
              <a:t>Funding of Natura 2000 projects in five of the six countries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02060"/>
                </a:solidFill>
                <a:latin typeface="Calibri" panose="020F0502020204030204"/>
              </a:rPr>
              <a:t>Two Reference List seminars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Draft final Reference Lists for all countries (three based on new survey data, three based on Reference Lists from 2011) –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/>
              </a:rPr>
              <a:t>sent by email 14/06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Calibri" panose="020F0502020204030204"/>
              </a:rPr>
              <a:t>Other material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improved crosswalks Resolution 4 &lt;-&gt; Annex I and </a:t>
            </a:r>
          </a:p>
          <a:p>
            <a:pPr lvl="1"/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      Annex I &lt;-&gt; Resolution 4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Evaluation of amendment proposal from Serbia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  <a:latin typeface="Calibri" panose="020F0502020204030204"/>
              </a:rPr>
              <a:t>Country databases (2011) in the new Emerald SDF format available</a:t>
            </a:r>
            <a:endParaRPr lang="en-DK" sz="2000" dirty="0">
              <a:solidFill>
                <a:srgbClr val="002060"/>
              </a:solidFill>
              <a:latin typeface="Calibri" panose="020F050202020403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8DCFE1-CAEF-E8D6-D497-BAF91D43A2C5}"/>
              </a:ext>
            </a:extLst>
          </p:cNvPr>
          <p:cNvSpPr txBox="1"/>
          <p:nvPr/>
        </p:nvSpPr>
        <p:spPr>
          <a:xfrm>
            <a:off x="8298535" y="6316847"/>
            <a:ext cx="31681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1"/>
                </a:solidFill>
              </a:rPr>
              <a:t>© Laura Rosch, REDISCOVER Nature/EEA</a:t>
            </a:r>
            <a:endParaRPr lang="en-DK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389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utterfly on a plant&#10;&#10;Description automatically generated with medium confidence">
            <a:extLst>
              <a:ext uri="{FF2B5EF4-FFF2-40B4-BE49-F238E27FC236}">
                <a16:creationId xmlns:a16="http://schemas.microsoft.com/office/drawing/2014/main" id="{DFDCFD7C-1DB1-4983-9DB6-D37749DCE64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D99ECD-6A7C-4A78-BE9B-E919716CEEDC}"/>
              </a:ext>
            </a:extLst>
          </p:cNvPr>
          <p:cNvSpPr txBox="1"/>
          <p:nvPr/>
        </p:nvSpPr>
        <p:spPr>
          <a:xfrm>
            <a:off x="1" y="834825"/>
            <a:ext cx="12191999" cy="584775"/>
          </a:xfrm>
          <a:prstGeom prst="rect">
            <a:avLst/>
          </a:prstGeom>
          <a:solidFill>
            <a:srgbClr val="316300">
              <a:alpha val="16000"/>
            </a:srgb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Thank you</a:t>
            </a:r>
            <a:endParaRPr lang="en-D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ABB123-279E-4EF4-937F-162D42CE0F2E}"/>
              </a:ext>
            </a:extLst>
          </p:cNvPr>
          <p:cNvSpPr txBox="1"/>
          <p:nvPr/>
        </p:nvSpPr>
        <p:spPr>
          <a:xfrm>
            <a:off x="0" y="5544901"/>
            <a:ext cx="12192000" cy="400110"/>
          </a:xfrm>
          <a:prstGeom prst="rect">
            <a:avLst/>
          </a:prstGeom>
          <a:solidFill>
            <a:srgbClr val="316300">
              <a:alpha val="26000"/>
            </a:srgb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In case of questions -&gt; mette.lund@eea.europa.eu                                                                                                          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1E78A-2289-4EF7-A49D-B93FEF19D767}"/>
              </a:ext>
            </a:extLst>
          </p:cNvPr>
          <p:cNvSpPr txBox="1"/>
          <p:nvPr/>
        </p:nvSpPr>
        <p:spPr>
          <a:xfrm rot="-5400000">
            <a:off x="-896353" y="5191996"/>
            <a:ext cx="25367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 Dominika Hrašková, REDISCOVER Nature/EEA</a:t>
            </a:r>
            <a:endParaRPr lang="en-DK" sz="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A2EA83-4F95-57B1-D0BB-C4FD18D5A4BA}"/>
              </a:ext>
            </a:extLst>
          </p:cNvPr>
          <p:cNvSpPr txBox="1"/>
          <p:nvPr/>
        </p:nvSpPr>
        <p:spPr>
          <a:xfrm>
            <a:off x="681038" y="663059"/>
            <a:ext cx="6634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The project is closing but you may still submit an Emerald database and we will support you through the regular channels</a:t>
            </a:r>
            <a:endParaRPr lang="en-DK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286976"/>
      </p:ext>
    </p:extLst>
  </p:cSld>
  <p:clrMapOvr>
    <a:masterClrMapping/>
  </p:clrMapOvr>
</p:sld>
</file>

<file path=ppt/theme/theme1.xml><?xml version="1.0" encoding="utf-8"?>
<a:theme xmlns:a="http://schemas.openxmlformats.org/drawingml/2006/main" name="EEA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EA Presentation template" id="{C7B1D902-A8AB-472F-B9D2-27A01C0EE342}" vid="{F71C1B96-E9D7-4DC7-8A19-EC81BDCDB0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F8E153342D6E44A688A1C076E8B982" ma:contentTypeVersion="2" ma:contentTypeDescription="Create a new document." ma:contentTypeScope="" ma:versionID="b68a85127b77d29df5d7d7f685fccdbb">
  <xsd:schema xmlns:xsd="http://www.w3.org/2001/XMLSchema" xmlns:xs="http://www.w3.org/2001/XMLSchema" xmlns:p="http://schemas.microsoft.com/office/2006/metadata/properties" xmlns:ns2="f86c4290-4f2d-499f-8b76-4807514e2e02" targetNamespace="http://schemas.microsoft.com/office/2006/metadata/properties" ma:root="true" ma:fieldsID="5a339de42a9d655ddbc7b4d7e4ebb492" ns2:_="">
    <xsd:import namespace="f86c4290-4f2d-499f-8b76-4807514e2e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c4290-4f2d-499f-8b76-4807514e2e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DFA262-F23B-44F9-96F2-87400096F3BF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f86c4290-4f2d-499f-8b76-4807514e2e02"/>
  </ds:schemaRefs>
</ds:datastoreItem>
</file>

<file path=customXml/itemProps2.xml><?xml version="1.0" encoding="utf-8"?>
<ds:datastoreItem xmlns:ds="http://schemas.openxmlformats.org/officeDocument/2006/customXml" ds:itemID="{7FDC9A56-9D3E-494A-BC03-3331DD7084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DFB7D3-057D-404A-8524-1406D22CD0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6c4290-4f2d-499f-8b76-4807514e2e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EEA Presentation template</Template>
  <TotalTime>1855</TotalTime>
  <Words>474</Words>
  <Application>Microsoft Office PowerPoint</Application>
  <PresentationFormat>Grand écran</PresentationFormat>
  <Paragraphs>53</Paragraphs>
  <Slides>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EEA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European Environment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Mette Palitzsch Lund</dc:creator>
  <cp:lastModifiedBy>ORSULIC Helena</cp:lastModifiedBy>
  <cp:revision>2</cp:revision>
  <dcterms:created xsi:type="dcterms:W3CDTF">2022-06-13T15:07:17Z</dcterms:created>
  <dcterms:modified xsi:type="dcterms:W3CDTF">2022-06-16T15:35:44Z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0x010100E4F8E153342D6E44A688A1C076E8B982</vt:lpwstr>
  </property>
</Properties>
</file>