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4"/>
    <p:sldMasterId id="2147483685" r:id="rId5"/>
    <p:sldMasterId id="2147483687" r:id="rId6"/>
    <p:sldMasterId id="2147483677" r:id="rId7"/>
  </p:sldMasterIdLst>
  <p:notesMasterIdLst>
    <p:notesMasterId r:id="rId22"/>
  </p:notesMasterIdLst>
  <p:handoutMasterIdLst>
    <p:handoutMasterId r:id="rId23"/>
  </p:handoutMasterIdLst>
  <p:sldIdLst>
    <p:sldId id="350" r:id="rId8"/>
    <p:sldId id="605" r:id="rId9"/>
    <p:sldId id="622" r:id="rId10"/>
    <p:sldId id="621" r:id="rId11"/>
    <p:sldId id="624" r:id="rId12"/>
    <p:sldId id="629" r:id="rId13"/>
    <p:sldId id="625" r:id="rId14"/>
    <p:sldId id="623" r:id="rId15"/>
    <p:sldId id="633" r:id="rId16"/>
    <p:sldId id="630" r:id="rId17"/>
    <p:sldId id="631" r:id="rId18"/>
    <p:sldId id="632" r:id="rId19"/>
    <p:sldId id="619" r:id="rId20"/>
    <p:sldId id="611" r:id="rId21"/>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FFD54F"/>
    <a:srgbClr val="409994"/>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631D62-67F5-4E6B-ABA4-ED863E227956}" v="19" dt="2022-06-13T11:54:08.558"/>
    <p1510:client id="{E25842C1-379C-4709-9274-5B8FA11F8A94}" v="36" dt="2022-06-14T09:35:46.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72" autoAdjust="0"/>
    <p:restoredTop sz="88567" autoAdjust="0"/>
  </p:normalViewPr>
  <p:slideViewPr>
    <p:cSldViewPr snapToGrid="0" snapToObjects="1">
      <p:cViewPr varScale="1">
        <p:scale>
          <a:sx n="59" d="100"/>
          <a:sy n="59" d="100"/>
        </p:scale>
        <p:origin x="126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17/06/2022</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17/06/2022</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 few</a:t>
            </a:r>
            <a:r>
              <a:rPr lang="fr-FR" baseline="0" dirty="0"/>
              <a:t> </a:t>
            </a:r>
            <a:r>
              <a:rPr lang="fr-FR" baseline="0" dirty="0" err="1"/>
              <a:t>words</a:t>
            </a:r>
            <a:r>
              <a:rPr lang="fr-FR" baseline="0" dirty="0"/>
              <a:t> on the Council of Europe and </a:t>
            </a:r>
            <a:r>
              <a:rPr lang="fr-FR" baseline="0" dirty="0" err="1"/>
              <a:t>why</a:t>
            </a:r>
            <a:r>
              <a:rPr lang="fr-FR" baseline="0" dirty="0"/>
              <a:t> the Convention </a:t>
            </a:r>
            <a:r>
              <a:rPr lang="fr-FR" baseline="0" dirty="0" err="1"/>
              <a:t>was</a:t>
            </a:r>
            <a:r>
              <a:rPr lang="fr-FR" baseline="0" dirty="0"/>
              <a:t> </a:t>
            </a:r>
            <a:r>
              <a:rPr lang="fr-FR" baseline="0" dirty="0" err="1"/>
              <a:t>negotiated</a:t>
            </a:r>
            <a:r>
              <a:rPr lang="fr-FR" baseline="0" dirty="0"/>
              <a:t> </a:t>
            </a:r>
            <a:r>
              <a:rPr lang="fr-FR" baseline="0" dirty="0" err="1"/>
              <a:t>there</a:t>
            </a:r>
            <a:r>
              <a:rPr lang="fr-FR" baseline="0" dirty="0"/>
              <a:t>.</a:t>
            </a:r>
            <a:endParaRPr lang="fr-FR" dirty="0"/>
          </a:p>
        </p:txBody>
      </p:sp>
      <p:sp>
        <p:nvSpPr>
          <p:cNvPr id="4" name="Espace réservé du numéro de diapositive 3"/>
          <p:cNvSpPr>
            <a:spLocks noGrp="1"/>
          </p:cNvSpPr>
          <p:nvPr>
            <p:ph type="sldNum" sz="quarter" idx="10"/>
          </p:nvPr>
        </p:nvSpPr>
        <p:spPr/>
        <p:txBody>
          <a:bodyPr/>
          <a:lstStyle/>
          <a:p>
            <a:fld id="{7337B99B-D378-6C49-AC24-BA32949E8AE6}" type="slidenum">
              <a:rPr lang="fr-FR" smtClean="0"/>
              <a:t>1</a:t>
            </a:fld>
            <a:endParaRPr lang="fr-FR"/>
          </a:p>
        </p:txBody>
      </p:sp>
    </p:spTree>
    <p:extLst>
      <p:ext uri="{BB962C8B-B14F-4D97-AF65-F5344CB8AC3E}">
        <p14:creationId xmlns:p14="http://schemas.microsoft.com/office/powerpoint/2010/main" val="1582465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‹N°›</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17/06/2022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A4F780FF-3EB2-4073-8B36-7BC7D48A2A98}" type="slidenum">
              <a:rPr lang="en-US" altLang="nl-BE"/>
              <a:pPr>
                <a:defRPr/>
              </a:pPr>
              <a:t>‹N°›</a:t>
            </a:fld>
            <a:endParaRPr lang="en-US" altLang="nl-BE"/>
          </a:p>
        </p:txBody>
      </p:sp>
    </p:spTree>
    <p:extLst>
      <p:ext uri="{BB962C8B-B14F-4D97-AF65-F5344CB8AC3E}">
        <p14:creationId xmlns:p14="http://schemas.microsoft.com/office/powerpoint/2010/main" val="1623403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‹N°›</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17/06/2022</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698" r:id="rId2"/>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17/06/2022</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_Toc105407487"/><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eunis.eea.europa.eu/references/2443/species"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1" y="3684362"/>
            <a:ext cx="9144000" cy="3037113"/>
          </a:xfrm>
          <a:prstGeom prst="rect">
            <a:avLst/>
          </a:prstGeom>
        </p:spPr>
        <p:txBody>
          <a:bodyPr>
            <a:normAutofit/>
          </a:bodyPr>
          <a:lstStyle/>
          <a:p>
            <a:pPr algn="ctr">
              <a:spcBef>
                <a:spcPts val="600"/>
              </a:spcBef>
            </a:pPr>
            <a:r>
              <a:rPr lang="en-US" sz="2400" dirty="0">
                <a:solidFill>
                  <a:srgbClr val="409994"/>
                </a:solidFill>
                <a:latin typeface="+mn-lt"/>
              </a:rPr>
              <a:t>AD-HOC WORKING GROUP ON REPORTING</a:t>
            </a:r>
            <a:br>
              <a:rPr lang="en-GB" sz="2400" dirty="0">
                <a:solidFill>
                  <a:srgbClr val="409994"/>
                </a:solidFill>
                <a:latin typeface="+mn-lt"/>
              </a:rPr>
            </a:br>
            <a:br>
              <a:rPr lang="en-BE" sz="2400" dirty="0">
                <a:solidFill>
                  <a:srgbClr val="409994"/>
                </a:solidFill>
                <a:latin typeface="+mn-lt"/>
              </a:rPr>
            </a:br>
            <a:r>
              <a:rPr lang="en-US" sz="2400" dirty="0">
                <a:solidFill>
                  <a:srgbClr val="409994"/>
                </a:solidFill>
                <a:latin typeface="+mn-lt"/>
              </a:rPr>
              <a:t>Reference list of species and habitats</a:t>
            </a:r>
            <a:r>
              <a:rPr lang="en-BE" sz="2400" dirty="0">
                <a:solidFill>
                  <a:srgbClr val="409994"/>
                </a:solidFill>
                <a:latin typeface="+mn-lt"/>
              </a:rPr>
              <a:t> and option for the </a:t>
            </a:r>
            <a:br>
              <a:rPr lang="en-BE" sz="2400" dirty="0">
                <a:solidFill>
                  <a:srgbClr val="409994"/>
                </a:solidFill>
                <a:latin typeface="+mn-lt"/>
              </a:rPr>
            </a:br>
            <a:r>
              <a:rPr lang="en-BE" sz="2400" dirty="0">
                <a:solidFill>
                  <a:srgbClr val="409994"/>
                </a:solidFill>
                <a:latin typeface="+mn-lt"/>
              </a:rPr>
              <a:t>creation of the Checklists under Resolution No. 8 (2012)</a:t>
            </a:r>
            <a:br>
              <a:rPr lang="en-BE" sz="2400" dirty="0">
                <a:solidFill>
                  <a:srgbClr val="409994"/>
                </a:solidFill>
                <a:latin typeface="+mn-lt"/>
              </a:rPr>
            </a:br>
            <a:br>
              <a:rPr lang="en-BE" sz="1200" dirty="0">
                <a:solidFill>
                  <a:srgbClr val="409994"/>
                </a:solidFill>
                <a:latin typeface="+mn-lt"/>
              </a:rPr>
            </a:br>
            <a:r>
              <a:rPr lang="en-BE" dirty="0">
                <a:solidFill>
                  <a:srgbClr val="409994"/>
                </a:solidFill>
                <a:latin typeface="+mn-lt"/>
              </a:rPr>
              <a:t>Marc Roekaerts / Otars Opermanis</a:t>
            </a:r>
            <a:endParaRPr lang="en-GB" sz="900" dirty="0">
              <a:latin typeface="+mn-lt"/>
              <a:cs typeface="Arial" panose="020B0604020202020204" pitchFamily="34"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1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
        <p:nvSpPr>
          <p:cNvPr id="6" name="Espace réservé de la date 3"/>
          <p:cNvSpPr>
            <a:spLocks noGrp="1"/>
          </p:cNvSpPr>
          <p:nvPr>
            <p:ph type="dt" sz="half" idx="2"/>
          </p:nvPr>
        </p:nvSpPr>
        <p:spPr>
          <a:xfrm>
            <a:off x="210456" y="6356350"/>
            <a:ext cx="8077201"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r>
              <a:rPr lang="en-BE" sz="1400" dirty="0">
                <a:solidFill>
                  <a:srgbClr val="409994"/>
                </a:solidFill>
                <a:latin typeface="+mn-lt"/>
                <a:ea typeface="Arial Narrow" charset="0"/>
                <a:cs typeface="Arial Narrow" charset="0"/>
              </a:rPr>
              <a:t>15 June 2022, online</a:t>
            </a:r>
            <a:endParaRPr lang="fr-FR" sz="1400" dirty="0">
              <a:latin typeface="Arial Narrow" charset="0"/>
              <a:ea typeface="Arial Narrow" charset="0"/>
              <a:cs typeface="Arial Narrow" charset="0"/>
            </a:endParaRPr>
          </a:p>
        </p:txBody>
      </p:sp>
    </p:spTree>
    <p:extLst>
      <p:ext uri="{BB962C8B-B14F-4D97-AF65-F5344CB8AC3E}">
        <p14:creationId xmlns:p14="http://schemas.microsoft.com/office/powerpoint/2010/main" val="88123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A220-C357-3D4C-514C-977DB7547007}"/>
              </a:ext>
            </a:extLst>
          </p:cNvPr>
          <p:cNvSpPr>
            <a:spLocks noGrp="1"/>
          </p:cNvSpPr>
          <p:nvPr>
            <p:ph type="title"/>
          </p:nvPr>
        </p:nvSpPr>
        <p:spPr/>
        <p:txBody>
          <a:bodyPr/>
          <a:lstStyle/>
          <a:p>
            <a:endParaRPr lang="en-BE"/>
          </a:p>
        </p:txBody>
      </p:sp>
      <p:sp>
        <p:nvSpPr>
          <p:cNvPr id="6" name="TextBox 5">
            <a:extLst>
              <a:ext uri="{FF2B5EF4-FFF2-40B4-BE49-F238E27FC236}">
                <a16:creationId xmlns:a16="http://schemas.microsoft.com/office/drawing/2014/main" id="{E5CDB8E9-DBD4-C1DF-9253-6753719094DC}"/>
              </a:ext>
            </a:extLst>
          </p:cNvPr>
          <p:cNvSpPr txBox="1"/>
          <p:nvPr/>
        </p:nvSpPr>
        <p:spPr>
          <a:xfrm>
            <a:off x="0" y="1489772"/>
            <a:ext cx="9028833" cy="4956550"/>
          </a:xfrm>
          <a:prstGeom prst="rect">
            <a:avLst/>
          </a:prstGeom>
          <a:noFill/>
        </p:spPr>
        <p:txBody>
          <a:bodyPr wrap="square">
            <a:spAutoFit/>
          </a:bodyPr>
          <a:lstStyle/>
          <a:p>
            <a:pPr marL="228600" algn="ctr">
              <a:lnSpc>
                <a:spcPct val="107000"/>
              </a:lnSpc>
              <a:spcAft>
                <a:spcPts val="800"/>
              </a:spcAft>
            </a:pPr>
            <a:r>
              <a:rPr lang="en-BE" sz="2000" b="1" dirty="0">
                <a:effectLst/>
                <a:latin typeface="Calibri" panose="020F0502020204030204" pitchFamily="34" charset="0"/>
                <a:ea typeface="Calibri" panose="020F0502020204030204" pitchFamily="34" charset="0"/>
                <a:cs typeface="Times New Roman" panose="02020603050405020304" pitchFamily="18" charset="0"/>
              </a:rPr>
              <a:t>Concluding remarks: </a:t>
            </a:r>
            <a:r>
              <a:rPr lang="de-AT" sz="2000" b="1" dirty="0" err="1">
                <a:effectLst/>
                <a:latin typeface="Calibri" panose="020F0502020204030204" pitchFamily="34" charset="0"/>
                <a:ea typeface="Calibri" panose="020F0502020204030204" pitchFamily="34" charset="0"/>
                <a:cs typeface="Times New Roman" panose="02020603050405020304" pitchFamily="18" charset="0"/>
              </a:rPr>
              <a:t>Draft</a:t>
            </a:r>
            <a:r>
              <a:rPr lang="de-AT" sz="2000" b="1" dirty="0">
                <a:effectLst/>
                <a:latin typeface="Calibri" panose="020F0502020204030204" pitchFamily="34" charset="0"/>
                <a:ea typeface="Calibri" panose="020F0502020204030204" pitchFamily="34" charset="0"/>
                <a:cs typeface="Times New Roman" panose="02020603050405020304" pitchFamily="18" charset="0"/>
              </a:rPr>
              <a:t> Reference Lists </a:t>
            </a:r>
            <a:r>
              <a:rPr lang="de-AT" sz="2000" b="1" dirty="0" err="1">
                <a:effectLst/>
                <a:latin typeface="Calibri" panose="020F0502020204030204" pitchFamily="34" charset="0"/>
                <a:ea typeface="Calibri" panose="020F0502020204030204" pitchFamily="34" charset="0"/>
                <a:cs typeface="Times New Roman" panose="02020603050405020304" pitchFamily="18" charset="0"/>
              </a:rPr>
              <a:t>for</a:t>
            </a:r>
            <a:r>
              <a:rPr lang="de-AT" sz="2000" b="1" dirty="0">
                <a:effectLst/>
                <a:latin typeface="Calibri" panose="020F0502020204030204" pitchFamily="34" charset="0"/>
                <a:ea typeface="Calibri" panose="020F0502020204030204" pitchFamily="34" charset="0"/>
                <a:cs typeface="Times New Roman" panose="02020603050405020304" pitchFamily="18" charset="0"/>
              </a:rPr>
              <a:t> </a:t>
            </a:r>
            <a:r>
              <a:rPr lang="de-AT" sz="2000" b="1"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000" b="1" dirty="0">
                <a:effectLst/>
                <a:latin typeface="Calibri" panose="020F0502020204030204" pitchFamily="34" charset="0"/>
                <a:ea typeface="Calibri" panose="020F0502020204030204" pitchFamily="34" charset="0"/>
                <a:cs typeface="Times New Roman" panose="02020603050405020304" pitchFamily="18" charset="0"/>
              </a:rPr>
              <a:t> Emerald Network</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AT" dirty="0">
                <a:effectLst/>
                <a:latin typeface="Calibri" panose="020F0502020204030204" pitchFamily="34" charset="0"/>
                <a:ea typeface="Calibri" panose="020F0502020204030204" pitchFamily="34" charset="0"/>
                <a:cs typeface="Times New Roman" panose="02020603050405020304" pitchFamily="18" charset="0"/>
              </a:rPr>
              <a:t>The Emerald Network </a:t>
            </a:r>
            <a:r>
              <a:rPr lang="de-AT" dirty="0" err="1">
                <a:effectLst/>
                <a:latin typeface="Calibri" panose="020F0502020204030204" pitchFamily="34" charset="0"/>
                <a:ea typeface="Calibri" panose="020F0502020204030204" pitchFamily="34" charset="0"/>
                <a:cs typeface="Times New Roman" panose="02020603050405020304" pitchFamily="18" charset="0"/>
              </a:rPr>
              <a:t>is</a:t>
            </a:r>
            <a:r>
              <a:rPr lang="de-AT" dirty="0">
                <a:effectLst/>
                <a:latin typeface="Calibri" panose="020F0502020204030204" pitchFamily="34" charset="0"/>
                <a:ea typeface="Calibri" panose="020F0502020204030204" pitchFamily="34" charset="0"/>
                <a:cs typeface="Times New Roman" panose="02020603050405020304" pitchFamily="18" charset="0"/>
              </a:rPr>
              <a:t> in </a:t>
            </a:r>
            <a:r>
              <a:rPr lang="de-AT" dirty="0" err="1">
                <a:effectLst/>
                <a:latin typeface="Calibri" panose="020F0502020204030204" pitchFamily="34" charset="0"/>
                <a:ea typeface="Calibri" panose="020F0502020204030204" pitchFamily="34" charset="0"/>
                <a:cs typeface="Times New Roman" panose="02020603050405020304" pitchFamily="18" charset="0"/>
              </a:rPr>
              <a:t>need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consolidate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existing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conclusions</a:t>
            </a:r>
            <a:r>
              <a:rPr lang="de-AT" dirty="0">
                <a:effectLst/>
                <a:latin typeface="Calibri" panose="020F0502020204030204" pitchFamily="34" charset="0"/>
                <a:ea typeface="Calibri" panose="020F0502020204030204" pitchFamily="34" charset="0"/>
                <a:cs typeface="Times New Roman" panose="02020603050405020304" pitchFamily="18" charset="0"/>
              </a:rPr>
              <a:t> and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create</a:t>
            </a:r>
            <a:r>
              <a:rPr lang="de-AT" dirty="0">
                <a:effectLst/>
                <a:latin typeface="Calibri" panose="020F0502020204030204" pitchFamily="34" charset="0"/>
                <a:ea typeface="Calibri" panose="020F0502020204030204" pitchFamily="34" charset="0"/>
                <a:cs typeface="Times New Roman" panose="02020603050405020304" pitchFamily="18" charset="0"/>
              </a:rPr>
              <a:t> a </a:t>
            </a:r>
            <a:r>
              <a:rPr lang="de-AT" dirty="0" err="1">
                <a:effectLst/>
                <a:latin typeface="Calibri" panose="020F0502020204030204" pitchFamily="34" charset="0"/>
                <a:ea typeface="Calibri" panose="020F0502020204030204" pitchFamily="34" charset="0"/>
                <a:cs typeface="Times New Roman" panose="02020603050405020304" pitchFamily="18" charset="0"/>
              </a:rPr>
              <a:t>compilation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of</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agreed</a:t>
            </a:r>
            <a:r>
              <a:rPr lang="de-AT" dirty="0">
                <a:effectLst/>
                <a:latin typeface="Calibri" panose="020F0502020204030204" pitchFamily="34" charset="0"/>
                <a:ea typeface="Calibri" panose="020F0502020204030204" pitchFamily="34" charset="0"/>
                <a:cs typeface="Times New Roman" panose="02020603050405020304" pitchFamily="18" charset="0"/>
              </a:rPr>
              <a:t> Reference Lists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clearly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identify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features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from</a:t>
            </a:r>
            <a:r>
              <a:rPr lang="de-AT" dirty="0">
                <a:effectLst/>
                <a:latin typeface="Calibri" panose="020F0502020204030204" pitchFamily="34" charset="0"/>
                <a:ea typeface="Calibri" panose="020F0502020204030204" pitchFamily="34" charset="0"/>
                <a:cs typeface="Times New Roman" panose="02020603050405020304" pitchFamily="18" charset="0"/>
              </a:rPr>
              <a:t>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4 (1996) and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6 (1998)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which</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sites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are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selected</a:t>
            </a:r>
            <a:r>
              <a:rPr lang="de-AT" dirty="0">
                <a:effectLst/>
                <a:latin typeface="Calibri" panose="020F0502020204030204" pitchFamily="34" charset="0"/>
                <a:ea typeface="Calibri" panose="020F0502020204030204" pitchFamily="34" charset="0"/>
                <a:cs typeface="Times New Roman" panose="02020603050405020304" pitchFamily="18" charset="0"/>
              </a:rPr>
              <a:t> in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network.</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AT" dirty="0" err="1">
                <a:effectLst/>
                <a:latin typeface="Calibri" panose="020F0502020204030204" pitchFamily="34" charset="0"/>
                <a:ea typeface="Calibri" panose="020F0502020204030204" pitchFamily="34" charset="0"/>
                <a:cs typeface="Times New Roman" panose="02020603050405020304" pitchFamily="18" charset="0"/>
              </a:rPr>
              <a:t>Draft</a:t>
            </a:r>
            <a:r>
              <a:rPr lang="de-AT" dirty="0">
                <a:effectLst/>
                <a:latin typeface="Calibri" panose="020F0502020204030204" pitchFamily="34" charset="0"/>
                <a:ea typeface="Calibri" panose="020F0502020204030204" pitchFamily="34" charset="0"/>
                <a:cs typeface="Times New Roman" panose="02020603050405020304" pitchFamily="18" charset="0"/>
              </a:rPr>
              <a:t> Reference Lists </a:t>
            </a:r>
            <a:r>
              <a:rPr lang="de-AT" dirty="0" err="1">
                <a:effectLst/>
                <a:latin typeface="Calibri" panose="020F0502020204030204" pitchFamily="34" charset="0"/>
                <a:ea typeface="Calibri" panose="020F0502020204030204" pitchFamily="34" charset="0"/>
                <a:cs typeface="Times New Roman" panose="02020603050405020304" pitchFamily="18" charset="0"/>
              </a:rPr>
              <a:t>based</a:t>
            </a:r>
            <a:r>
              <a:rPr lang="de-AT" dirty="0">
                <a:effectLst/>
                <a:latin typeface="Calibri" panose="020F0502020204030204" pitchFamily="34" charset="0"/>
                <a:ea typeface="Calibri" panose="020F0502020204030204" pitchFamily="34" charset="0"/>
                <a:cs typeface="Times New Roman" panose="02020603050405020304" pitchFamily="18" charset="0"/>
              </a:rPr>
              <a:t> on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existing</a:t>
            </a:r>
            <a:r>
              <a:rPr lang="de-AT" dirty="0">
                <a:effectLst/>
                <a:latin typeface="Calibri" panose="020F0502020204030204" pitchFamily="34" charset="0"/>
                <a:ea typeface="Calibri" panose="020F0502020204030204" pitchFamily="34" charset="0"/>
                <a:cs typeface="Times New Roman" panose="02020603050405020304" pitchFamily="18" charset="0"/>
              </a:rPr>
              <a:t> Emerald Network </a:t>
            </a:r>
            <a:r>
              <a:rPr lang="de-AT" dirty="0" err="1">
                <a:effectLst/>
                <a:latin typeface="Calibri" panose="020F0502020204030204" pitchFamily="34" charset="0"/>
                <a:ea typeface="Calibri" panose="020F0502020204030204" pitchFamily="34" charset="0"/>
                <a:cs typeface="Times New Roman" panose="02020603050405020304" pitchFamily="18" charset="0"/>
              </a:rPr>
              <a:t>sufficiency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conclusions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now</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exist</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15 countries. After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biogeographical</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evaluations</a:t>
            </a:r>
            <a:r>
              <a:rPr lang="de-AT" dirty="0">
                <a:effectLst/>
                <a:latin typeface="Calibri" panose="020F0502020204030204" pitchFamily="34" charset="0"/>
                <a:ea typeface="Calibri" panose="020F0502020204030204" pitchFamily="34" charset="0"/>
                <a:cs typeface="Times New Roman" panose="02020603050405020304" pitchFamily="18" charset="0"/>
              </a:rPr>
              <a:t> in Iceland and Liechtenstein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number</a:t>
            </a:r>
            <a:r>
              <a:rPr lang="de-AT" dirty="0">
                <a:effectLst/>
                <a:latin typeface="Calibri" panose="020F0502020204030204" pitchFamily="34" charset="0"/>
                <a:ea typeface="Calibri" panose="020F0502020204030204" pitchFamily="34" charset="0"/>
                <a:cs typeface="Times New Roman" panose="02020603050405020304" pitchFamily="18" charset="0"/>
              </a:rPr>
              <a:t> will </a:t>
            </a:r>
            <a:r>
              <a:rPr lang="de-AT" dirty="0" err="1">
                <a:effectLst/>
                <a:latin typeface="Calibri" panose="020F0502020204030204" pitchFamily="34" charset="0"/>
                <a:ea typeface="Calibri" panose="020F0502020204030204" pitchFamily="34" charset="0"/>
                <a:cs typeface="Times New Roman" panose="02020603050405020304" pitchFamily="18" charset="0"/>
              </a:rPr>
              <a:t>grow</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17. </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Contracting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Parties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Bern Convention not </a:t>
            </a:r>
            <a:r>
              <a:rPr lang="de-AT" dirty="0" err="1">
                <a:effectLst/>
                <a:latin typeface="Calibri" panose="020F0502020204030204" pitchFamily="34" charset="0"/>
                <a:ea typeface="Calibri" panose="020F0502020204030204" pitchFamily="34" charset="0"/>
                <a:cs typeface="Times New Roman" panose="02020603050405020304" pitchFamily="18" charset="0"/>
              </a:rPr>
              <a:t>having</a:t>
            </a:r>
            <a:r>
              <a:rPr lang="de-AT" dirty="0">
                <a:effectLst/>
                <a:latin typeface="Calibri" panose="020F0502020204030204" pitchFamily="34" charset="0"/>
                <a:ea typeface="Calibri" panose="020F0502020204030204" pitchFamily="34" charset="0"/>
                <a:cs typeface="Times New Roman" panose="02020603050405020304" pitchFamily="18" charset="0"/>
              </a:rPr>
              <a:t> an Emerald Network, alternative </a:t>
            </a:r>
            <a:r>
              <a:rPr lang="de-AT" dirty="0" err="1">
                <a:effectLst/>
                <a:latin typeface="Calibri" panose="020F0502020204030204" pitchFamily="34" charset="0"/>
                <a:ea typeface="Calibri" panose="020F0502020204030204" pitchFamily="34" charset="0"/>
                <a:cs typeface="Times New Roman" panose="02020603050405020304" pitchFamily="18" charset="0"/>
              </a:rPr>
              <a:t>ways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creating</a:t>
            </a:r>
            <a:r>
              <a:rPr lang="de-AT" dirty="0">
                <a:effectLst/>
                <a:latin typeface="Calibri" panose="020F0502020204030204" pitchFamily="34" charset="0"/>
                <a:ea typeface="Calibri" panose="020F0502020204030204" pitchFamily="34" charset="0"/>
                <a:cs typeface="Times New Roman" panose="02020603050405020304" pitchFamily="18" charset="0"/>
              </a:rPr>
              <a:t> Reference Lists </a:t>
            </a:r>
            <a:r>
              <a:rPr lang="de-AT" dirty="0" err="1">
                <a:effectLst/>
                <a:latin typeface="Calibri" panose="020F0502020204030204" pitchFamily="34" charset="0"/>
                <a:ea typeface="Calibri" panose="020F0502020204030204" pitchFamily="34" charset="0"/>
                <a:cs typeface="Times New Roman" panose="02020603050405020304" pitchFamily="18" charset="0"/>
              </a:rPr>
              <a:t>are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identified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Those</a:t>
            </a:r>
            <a:r>
              <a:rPr lang="de-AT" dirty="0">
                <a:effectLst/>
                <a:latin typeface="Calibri" panose="020F0502020204030204" pitchFamily="34" charset="0"/>
                <a:ea typeface="Calibri" panose="020F0502020204030204" pitchFamily="34" charset="0"/>
                <a:cs typeface="Times New Roman" panose="02020603050405020304" pitchFamily="18" charset="0"/>
              </a:rPr>
              <a:t> countries </a:t>
            </a:r>
            <a:r>
              <a:rPr lang="de-AT" dirty="0" err="1">
                <a:effectLst/>
                <a:latin typeface="Calibri" panose="020F0502020204030204" pitchFamily="34" charset="0"/>
                <a:ea typeface="Calibri" panose="020F0502020204030204" pitchFamily="34" charset="0"/>
                <a:cs typeface="Times New Roman" panose="02020603050405020304" pitchFamily="18" charset="0"/>
              </a:rPr>
              <a:t>should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identify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features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from</a:t>
            </a:r>
            <a:r>
              <a:rPr lang="de-AT" dirty="0">
                <a:effectLst/>
                <a:latin typeface="Calibri" panose="020F0502020204030204" pitchFamily="34" charset="0"/>
                <a:ea typeface="Calibri" panose="020F0502020204030204" pitchFamily="34" charset="0"/>
                <a:cs typeface="Times New Roman" panose="02020603050405020304" pitchFamily="18" charset="0"/>
              </a:rPr>
              <a:t>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4 (1996) and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6 (1998) </a:t>
            </a:r>
            <a:r>
              <a:rPr lang="de-AT" dirty="0" err="1">
                <a:effectLst/>
                <a:latin typeface="Calibri" panose="020F0502020204030204" pitchFamily="34" charset="0"/>
                <a:ea typeface="Calibri" panose="020F0502020204030204" pitchFamily="34" charset="0"/>
                <a:cs typeface="Times New Roman" panose="02020603050405020304" pitchFamily="18" charset="0"/>
              </a:rPr>
              <a:t>present</a:t>
            </a:r>
            <a:r>
              <a:rPr lang="de-AT" dirty="0">
                <a:effectLst/>
                <a:latin typeface="Calibri" panose="020F0502020204030204" pitchFamily="34" charset="0"/>
                <a:ea typeface="Calibri" panose="020F0502020204030204" pitchFamily="34" charset="0"/>
                <a:cs typeface="Times New Roman" panose="02020603050405020304" pitchFamily="18" charset="0"/>
              </a:rPr>
              <a:t> in </a:t>
            </a:r>
            <a:r>
              <a:rPr lang="de-AT" dirty="0" err="1">
                <a:effectLst/>
                <a:latin typeface="Calibri" panose="020F0502020204030204" pitchFamily="34" charset="0"/>
                <a:ea typeface="Calibri" panose="020F0502020204030204" pitchFamily="34" charset="0"/>
                <a:cs typeface="Times New Roman" panose="02020603050405020304" pitchFamily="18" charset="0"/>
              </a:rPr>
              <a:t>their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country</a:t>
            </a:r>
            <a:r>
              <a:rPr lang="de-AT" dirty="0">
                <a:effectLst/>
                <a:latin typeface="Calibri" panose="020F0502020204030204" pitchFamily="34" charset="0"/>
                <a:ea typeface="Calibri" panose="020F0502020204030204" pitchFamily="34" charset="0"/>
                <a:cs typeface="Times New Roman" panose="02020603050405020304" pitchFamily="18" charset="0"/>
              </a:rPr>
              <a:t> and </a:t>
            </a:r>
            <a:r>
              <a:rPr lang="de-AT" dirty="0" err="1">
                <a:effectLst/>
                <a:latin typeface="Calibri" panose="020F0502020204030204" pitchFamily="34" charset="0"/>
                <a:ea typeface="Calibri" panose="020F0502020204030204" pitchFamily="34" charset="0"/>
                <a:cs typeface="Times New Roman" panose="02020603050405020304" pitchFamily="18" charset="0"/>
              </a:rPr>
              <a:t>transmit</a:t>
            </a:r>
            <a:r>
              <a:rPr lang="de-AT" dirty="0">
                <a:effectLst/>
                <a:latin typeface="Calibri" panose="020F0502020204030204" pitchFamily="34" charset="0"/>
                <a:ea typeface="Calibri" panose="020F0502020204030204" pitchFamily="34" charset="0"/>
                <a:cs typeface="Times New Roman" panose="02020603050405020304" pitchFamily="18" charset="0"/>
              </a:rPr>
              <a:t> a draft Reference List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S</a:t>
            </a:r>
            <a:r>
              <a:rPr lang="de-AT" dirty="0" err="1">
                <a:effectLst/>
                <a:latin typeface="Calibri" panose="020F0502020204030204" pitchFamily="34" charset="0"/>
                <a:ea typeface="Calibri" panose="020F0502020204030204" pitchFamily="34" charset="0"/>
                <a:cs typeface="Times New Roman" panose="02020603050405020304" pitchFamily="18" charset="0"/>
              </a:rPr>
              <a:t>ecretariat</a:t>
            </a:r>
            <a:r>
              <a:rPr lang="de-AT" dirty="0">
                <a:effectLst/>
                <a:latin typeface="Calibri" panose="020F0502020204030204" pitchFamily="34" charset="0"/>
                <a:ea typeface="Calibri" panose="020F0502020204030204" pitchFamily="34" charset="0"/>
                <a:cs typeface="Times New Roman" panose="02020603050405020304" pitchFamily="18" charset="0"/>
              </a:rPr>
              <a:t> in a </a:t>
            </a:r>
            <a:r>
              <a:rPr lang="de-AT" dirty="0" err="1">
                <a:effectLst/>
                <a:latin typeface="Calibri" panose="020F0502020204030204" pitchFamily="34" charset="0"/>
                <a:ea typeface="Calibri" panose="020F0502020204030204" pitchFamily="34" charset="0"/>
                <a:cs typeface="Times New Roman" panose="02020603050405020304" pitchFamily="18" charset="0"/>
              </a:rPr>
              <a:t>compatible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format</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with</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Consolidated Reference List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Emerald Network</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de-AT" dirty="0">
                <a:effectLst/>
                <a:latin typeface="Calibri" panose="020F0502020204030204" pitchFamily="34" charset="0"/>
                <a:ea typeface="Calibri" panose="020F0502020204030204" pitchFamily="34" charset="0"/>
                <a:cs typeface="Times New Roman" panose="02020603050405020304" pitchFamily="18" charset="0"/>
              </a:rPr>
              <a:t>The Emerald Network </a:t>
            </a:r>
            <a:r>
              <a:rPr lang="de-AT" dirty="0" err="1">
                <a:effectLst/>
                <a:latin typeface="Calibri" panose="020F0502020204030204" pitchFamily="34" charset="0"/>
                <a:ea typeface="Calibri" panose="020F0502020204030204" pitchFamily="34" charset="0"/>
                <a:cs typeface="Times New Roman" panose="02020603050405020304" pitchFamily="18" charset="0"/>
              </a:rPr>
              <a:t>data</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UK </a:t>
            </a:r>
            <a:r>
              <a:rPr lang="de-AT" dirty="0" err="1">
                <a:effectLst/>
                <a:latin typeface="Calibri" panose="020F0502020204030204" pitchFamily="34" charset="0"/>
                <a:ea typeface="Calibri" panose="020F0502020204030204" pitchFamily="34" charset="0"/>
                <a:cs typeface="Times New Roman" panose="02020603050405020304" pitchFamily="18" charset="0"/>
              </a:rPr>
              <a:t>originate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from</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Natura 2000 </a:t>
            </a:r>
            <a:r>
              <a:rPr lang="de-AT" dirty="0" err="1">
                <a:effectLst/>
                <a:latin typeface="Calibri" panose="020F0502020204030204" pitchFamily="34" charset="0"/>
                <a:ea typeface="Calibri" panose="020F0502020204030204" pitchFamily="34" charset="0"/>
                <a:cs typeface="Times New Roman" panose="02020603050405020304" pitchFamily="18" charset="0"/>
              </a:rPr>
              <a:t>database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before</a:t>
            </a:r>
            <a:r>
              <a:rPr lang="de-AT" dirty="0">
                <a:effectLst/>
                <a:latin typeface="Calibri" panose="020F0502020204030204" pitchFamily="34" charset="0"/>
                <a:ea typeface="Calibri" panose="020F0502020204030204" pitchFamily="34" charset="0"/>
                <a:cs typeface="Times New Roman" panose="02020603050405020304" pitchFamily="18" charset="0"/>
              </a:rPr>
              <a:t> Brexit. The </a:t>
            </a:r>
            <a:r>
              <a:rPr lang="de-AT" dirty="0" err="1">
                <a:effectLst/>
                <a:latin typeface="Calibri" panose="020F0502020204030204" pitchFamily="34" charset="0"/>
                <a:ea typeface="Calibri" panose="020F0502020204030204" pitchFamily="34" charset="0"/>
                <a:cs typeface="Times New Roman" panose="02020603050405020304" pitchFamily="18" charset="0"/>
              </a:rPr>
              <a:t>sufficiency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evaluation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process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took</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place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under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Natura 2000 Network and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evaluation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have</a:t>
            </a:r>
            <a:r>
              <a:rPr lang="de-AT" dirty="0">
                <a:effectLst/>
                <a:latin typeface="Calibri" panose="020F0502020204030204" pitchFamily="34" charset="0"/>
                <a:ea typeface="Calibri" panose="020F0502020204030204" pitchFamily="34" charset="0"/>
                <a:cs typeface="Times New Roman" panose="02020603050405020304" pitchFamily="18" charset="0"/>
              </a:rPr>
              <a:t> not </a:t>
            </a:r>
            <a:r>
              <a:rPr lang="de-AT" dirty="0" err="1">
                <a:effectLst/>
                <a:latin typeface="Calibri" panose="020F0502020204030204" pitchFamily="34" charset="0"/>
                <a:ea typeface="Calibri" panose="020F0502020204030204" pitchFamily="34" charset="0"/>
                <a:cs typeface="Times New Roman" panose="02020603050405020304" pitchFamily="18" charset="0"/>
              </a:rPr>
              <a:t>been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yet</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translated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Emerald “</a:t>
            </a:r>
            <a:r>
              <a:rPr lang="de-AT" dirty="0" err="1">
                <a:effectLst/>
                <a:latin typeface="Calibri" panose="020F0502020204030204" pitchFamily="34" charset="0"/>
                <a:ea typeface="Calibri" panose="020F0502020204030204" pitchFamily="34" charset="0"/>
                <a:cs typeface="Times New Roman" panose="02020603050405020304" pitchFamily="18" charset="0"/>
              </a:rPr>
              <a:t>standards</a:t>
            </a:r>
            <a:r>
              <a:rPr lang="de-AT" dirty="0">
                <a:effectLst/>
                <a:latin typeface="Calibri" panose="020F0502020204030204" pitchFamily="34" charset="0"/>
                <a:ea typeface="Calibri" panose="020F0502020204030204" pitchFamily="34" charset="0"/>
                <a:cs typeface="Times New Roman" panose="02020603050405020304" pitchFamily="18" charset="0"/>
              </a:rPr>
              <a:t>”. The Reference List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UK will </a:t>
            </a:r>
            <a:r>
              <a:rPr lang="de-AT" dirty="0" err="1">
                <a:effectLst/>
                <a:latin typeface="Calibri" panose="020F0502020204030204" pitchFamily="34" charset="0"/>
                <a:ea typeface="Calibri" panose="020F0502020204030204" pitchFamily="34" charset="0"/>
                <a:cs typeface="Times New Roman" panose="02020603050405020304" pitchFamily="18" charset="0"/>
              </a:rPr>
              <a:t>be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based</a:t>
            </a:r>
            <a:r>
              <a:rPr lang="de-AT" dirty="0">
                <a:effectLst/>
                <a:latin typeface="Calibri" panose="020F0502020204030204" pitchFamily="34" charset="0"/>
                <a:ea typeface="Calibri" panose="020F0502020204030204" pitchFamily="34" charset="0"/>
                <a:cs typeface="Times New Roman" panose="02020603050405020304" pitchFamily="18" charset="0"/>
              </a:rPr>
              <a:t> on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Natura 2000 </a:t>
            </a:r>
            <a:r>
              <a:rPr lang="de-AT" dirty="0" err="1">
                <a:effectLst/>
                <a:latin typeface="Calibri" panose="020F0502020204030204" pitchFamily="34" charset="0"/>
                <a:ea typeface="Calibri" panose="020F0502020204030204" pitchFamily="34" charset="0"/>
                <a:cs typeface="Times New Roman" panose="02020603050405020304" pitchFamily="18" charset="0"/>
              </a:rPr>
              <a:t>evaluation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process</a:t>
            </a:r>
            <a:r>
              <a:rPr lang="de-AT" dirty="0">
                <a:effectLst/>
                <a:latin typeface="Calibri" panose="020F0502020204030204" pitchFamily="34" charset="0"/>
                <a:ea typeface="Calibri" panose="020F0502020204030204" pitchFamily="34" charset="0"/>
                <a:cs typeface="Times New Roman" panose="02020603050405020304" pitchFamily="18" charset="0"/>
              </a:rPr>
              <a:t>.</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840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A220-C357-3D4C-514C-977DB7547007}"/>
              </a:ext>
            </a:extLst>
          </p:cNvPr>
          <p:cNvSpPr>
            <a:spLocks noGrp="1"/>
          </p:cNvSpPr>
          <p:nvPr>
            <p:ph type="title"/>
          </p:nvPr>
        </p:nvSpPr>
        <p:spPr/>
        <p:txBody>
          <a:bodyPr/>
          <a:lstStyle/>
          <a:p>
            <a:endParaRPr lang="en-BE"/>
          </a:p>
        </p:txBody>
      </p:sp>
      <p:sp>
        <p:nvSpPr>
          <p:cNvPr id="6" name="TextBox 5">
            <a:extLst>
              <a:ext uri="{FF2B5EF4-FFF2-40B4-BE49-F238E27FC236}">
                <a16:creationId xmlns:a16="http://schemas.microsoft.com/office/drawing/2014/main" id="{DB9B915E-649E-EDFF-1998-C3BC30493B0A}"/>
              </a:ext>
            </a:extLst>
          </p:cNvPr>
          <p:cNvSpPr txBox="1"/>
          <p:nvPr/>
        </p:nvSpPr>
        <p:spPr>
          <a:xfrm>
            <a:off x="-1" y="1527198"/>
            <a:ext cx="9046029" cy="3750707"/>
          </a:xfrm>
          <a:prstGeom prst="rect">
            <a:avLst/>
          </a:prstGeom>
          <a:noFill/>
        </p:spPr>
        <p:txBody>
          <a:bodyPr wrap="square">
            <a:spAutoFit/>
          </a:bodyPr>
          <a:lstStyle/>
          <a:p>
            <a:pPr marL="228600" algn="ctr">
              <a:lnSpc>
                <a:spcPct val="107000"/>
              </a:lnSpc>
              <a:spcAft>
                <a:spcPts val="800"/>
              </a:spcAft>
            </a:pPr>
            <a:r>
              <a:rPr lang="en-BE" sz="2400" b="1" dirty="0">
                <a:effectLst/>
                <a:latin typeface="Calibri" panose="020F0502020204030204" pitchFamily="34" charset="0"/>
                <a:ea typeface="Calibri" panose="020F0502020204030204" pitchFamily="34" charset="0"/>
                <a:cs typeface="Times New Roman" panose="02020603050405020304" pitchFamily="18" charset="0"/>
              </a:rPr>
              <a:t>Concluding remarks: </a:t>
            </a:r>
            <a:r>
              <a:rPr lang="de-AT" sz="2400" b="1" dirty="0">
                <a:effectLst/>
                <a:latin typeface="Calibri" panose="020F0502020204030204" pitchFamily="34" charset="0"/>
                <a:ea typeface="Calibri" panose="020F0502020204030204" pitchFamily="34" charset="0"/>
                <a:cs typeface="Times New Roman" panose="02020603050405020304" pitchFamily="18" charset="0"/>
              </a:rPr>
              <a:t>Checklist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for</a:t>
            </a:r>
            <a:r>
              <a:rPr lang="de-AT" sz="2400" b="1" dirty="0">
                <a:effectLst/>
                <a:latin typeface="Calibri" panose="020F0502020204030204" pitchFamily="34" charset="0"/>
                <a:ea typeface="Calibri" panose="020F0502020204030204" pitchFamily="34" charset="0"/>
                <a:cs typeface="Times New Roman" panose="02020603050405020304" pitchFamily="18" charset="0"/>
              </a:rPr>
              <a:t> </a:t>
            </a:r>
            <a:r>
              <a:rPr lang="de-AT" sz="2400" b="1" dirty="0" err="1">
                <a:effectLst/>
                <a:latin typeface="Calibri" panose="020F0502020204030204" pitchFamily="34" charset="0"/>
                <a:ea typeface="Calibri" panose="020F0502020204030204" pitchFamily="34" charset="0"/>
                <a:cs typeface="Times New Roman" panose="02020603050405020304" pitchFamily="18" charset="0"/>
              </a:rPr>
              <a:t>species</a:t>
            </a:r>
            <a:r>
              <a:rPr lang="de-AT" sz="2400" b="1" dirty="0">
                <a:effectLst/>
                <a:latin typeface="Calibri" panose="020F0502020204030204" pitchFamily="34" charset="0"/>
                <a:ea typeface="Calibri" panose="020F0502020204030204" pitchFamily="34" charset="0"/>
                <a:cs typeface="Times New Roman" panose="02020603050405020304" pitchFamily="18" charset="0"/>
              </a:rPr>
              <a:t> and </a:t>
            </a:r>
            <a:r>
              <a:rPr lang="de-AT" sz="2400" b="1" dirty="0" err="1">
                <a:effectLst/>
                <a:latin typeface="Calibri" panose="020F0502020204030204" pitchFamily="34" charset="0"/>
                <a:ea typeface="Calibri" panose="020F0502020204030204" pitchFamily="34" charset="0"/>
                <a:cs typeface="Times New Roman" panose="02020603050405020304" pitchFamily="18" charset="0"/>
              </a:rPr>
              <a:t>habitats</a:t>
            </a:r>
            <a:r>
              <a:rPr lang="de-AT" sz="2400" b="1" dirty="0">
                <a:effectLst/>
                <a:latin typeface="Calibri" panose="020F0502020204030204" pitchFamily="34" charset="0"/>
                <a:ea typeface="Calibri" panose="020F0502020204030204" pitchFamily="34" charset="0"/>
                <a:cs typeface="Times New Roman" panose="02020603050405020304" pitchFamily="18" charset="0"/>
              </a:rPr>
              <a:t> </a:t>
            </a:r>
            <a:r>
              <a:rPr lang="de-AT" sz="2400" b="1" dirty="0" err="1">
                <a:effectLst/>
                <a:latin typeface="Calibri" panose="020F0502020204030204" pitchFamily="34" charset="0"/>
                <a:ea typeface="Calibri" panose="020F0502020204030204" pitchFamily="34" charset="0"/>
                <a:cs typeface="Times New Roman" panose="02020603050405020304" pitchFamily="18" charset="0"/>
              </a:rPr>
              <a:t>under</a:t>
            </a:r>
            <a:r>
              <a:rPr lang="de-AT" sz="2400" b="1" dirty="0">
                <a:effectLst/>
                <a:latin typeface="Calibri" panose="020F0502020204030204" pitchFamily="34" charset="0"/>
                <a:ea typeface="Calibri" panose="020F0502020204030204" pitchFamily="34" charset="0"/>
                <a:cs typeface="Times New Roman" panose="02020603050405020304" pitchFamily="18" charset="0"/>
              </a:rPr>
              <a:t> </a:t>
            </a:r>
            <a:br>
              <a:rPr lang="en-BE" sz="2400" b="1" dirty="0">
                <a:effectLst/>
                <a:latin typeface="Calibri" panose="020F0502020204030204" pitchFamily="34" charset="0"/>
                <a:ea typeface="Calibri" panose="020F0502020204030204" pitchFamily="34" charset="0"/>
                <a:cs typeface="Times New Roman" panose="02020603050405020304" pitchFamily="18" charset="0"/>
              </a:rPr>
            </a:br>
            <a:r>
              <a:rPr lang="de-AT" sz="2400" b="1" dirty="0">
                <a:effectLst/>
                <a:latin typeface="Calibri" panose="020F0502020204030204" pitchFamily="34" charset="0"/>
                <a:ea typeface="Calibri" panose="020F0502020204030204" pitchFamily="34" charset="0"/>
                <a:cs typeface="Times New Roman" panose="02020603050405020304" pitchFamily="18" charset="0"/>
              </a:rPr>
              <a:t>Resolution </a:t>
            </a:r>
            <a:r>
              <a:rPr lang="de-AT" sz="2400" b="1" dirty="0" err="1">
                <a:effectLst/>
                <a:latin typeface="Calibri" panose="020F0502020204030204" pitchFamily="34" charset="0"/>
                <a:ea typeface="Calibri" panose="020F0502020204030204" pitchFamily="34" charset="0"/>
                <a:cs typeface="Times New Roman" panose="02020603050405020304" pitchFamily="18" charset="0"/>
              </a:rPr>
              <a:t>No</a:t>
            </a:r>
            <a:r>
              <a:rPr lang="de-AT" sz="2400" b="1" dirty="0">
                <a:effectLst/>
                <a:latin typeface="Calibri" panose="020F0502020204030204" pitchFamily="34" charset="0"/>
                <a:ea typeface="Calibri" panose="020F0502020204030204" pitchFamily="34" charset="0"/>
                <a:cs typeface="Times New Roman" panose="02020603050405020304" pitchFamily="18" charset="0"/>
              </a:rPr>
              <a:t>. 8 (2012)</a:t>
            </a:r>
            <a:endParaRPr lang="en-BE"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de-AT" sz="2400" dirty="0">
                <a:effectLst/>
                <a:latin typeface="Calibri" panose="020F0502020204030204" pitchFamily="34" charset="0"/>
                <a:ea typeface="Calibri" panose="020F0502020204030204" pitchFamily="34" charset="0"/>
                <a:cs typeface="Times New Roman" panose="02020603050405020304" pitchFamily="18" charset="0"/>
              </a:rPr>
              <a:t>The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consolidated</a:t>
            </a:r>
            <a:r>
              <a:rPr lang="de-AT" sz="2400" dirty="0">
                <a:effectLst/>
                <a:latin typeface="Calibri" panose="020F0502020204030204" pitchFamily="34" charset="0"/>
                <a:ea typeface="Calibri" panose="020F0502020204030204" pitchFamily="34" charset="0"/>
                <a:cs typeface="Times New Roman" panose="02020603050405020304" pitchFamily="18" charset="0"/>
              </a:rPr>
              <a:t> Reference Lists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for</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Emerald Network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are</a:t>
            </a:r>
            <a:r>
              <a:rPr lang="de-AT" sz="2400" dirty="0">
                <a:effectLst/>
                <a:latin typeface="Calibri" panose="020F0502020204030204" pitchFamily="34" charset="0"/>
                <a:ea typeface="Calibri" panose="020F0502020204030204" pitchFamily="34" charset="0"/>
                <a:cs typeface="Times New Roman" panose="02020603050405020304" pitchFamily="18" charset="0"/>
              </a:rPr>
              <a:t> a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good</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basis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for</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creation</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of</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Checklists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for</a:t>
            </a:r>
            <a:r>
              <a:rPr lang="de-AT" sz="2400" dirty="0">
                <a:effectLst/>
                <a:latin typeface="Calibri" panose="020F0502020204030204" pitchFamily="34" charset="0"/>
                <a:ea typeface="Calibri" panose="020F0502020204030204" pitchFamily="34" charset="0"/>
                <a:cs typeface="Times New Roman" panose="02020603050405020304" pitchFamily="18" charset="0"/>
              </a:rPr>
              <a:t> Reporting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under</a:t>
            </a:r>
            <a:r>
              <a:rPr lang="de-AT" sz="2400" dirty="0">
                <a:effectLst/>
                <a:latin typeface="Calibri" panose="020F0502020204030204" pitchFamily="34" charset="0"/>
                <a:ea typeface="Calibri" panose="020F0502020204030204" pitchFamily="34" charset="0"/>
                <a:cs typeface="Times New Roman" panose="02020603050405020304" pitchFamily="18" charset="0"/>
              </a:rPr>
              <a:t> Resolution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No</a:t>
            </a:r>
            <a:r>
              <a:rPr lang="de-AT" sz="2400" dirty="0">
                <a:effectLst/>
                <a:latin typeface="Calibri" panose="020F0502020204030204" pitchFamily="34" charset="0"/>
                <a:ea typeface="Calibri" panose="020F0502020204030204" pitchFamily="34" charset="0"/>
                <a:cs typeface="Times New Roman" panose="02020603050405020304" pitchFamily="18" charset="0"/>
              </a:rPr>
              <a:t>. 8 (2012)</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de-AT" sz="2400" dirty="0" err="1">
                <a:effectLst/>
                <a:latin typeface="Calibri" panose="020F0502020204030204" pitchFamily="34" charset="0"/>
                <a:ea typeface="Calibri" panose="020F0502020204030204" pitchFamily="34" charset="0"/>
                <a:cs typeface="Times New Roman" panose="02020603050405020304" pitchFamily="18" charset="0"/>
              </a:rPr>
              <a:t>Depending</a:t>
            </a:r>
            <a:r>
              <a:rPr lang="de-AT" sz="2400" dirty="0">
                <a:effectLst/>
                <a:latin typeface="Calibri" panose="020F0502020204030204" pitchFamily="34" charset="0"/>
                <a:ea typeface="Calibri" panose="020F0502020204030204" pitchFamily="34" charset="0"/>
                <a:cs typeface="Times New Roman" panose="02020603050405020304" pitchFamily="18" charset="0"/>
              </a:rPr>
              <a:t> on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decisions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of</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Ad Hoc Working Group on Reporting,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various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options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should</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be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considered</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to</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continue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work</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related</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to</a:t>
            </a:r>
            <a:r>
              <a:rPr lang="de-AT" sz="2400" dirty="0">
                <a:effectLst/>
                <a:latin typeface="Calibri" panose="020F0502020204030204" pitchFamily="34" charset="0"/>
                <a:ea typeface="Calibri" panose="020F0502020204030204" pitchFamily="34" charset="0"/>
                <a:cs typeface="Times New Roman" panose="02020603050405020304" pitchFamily="18" charset="0"/>
              </a:rPr>
              <a:t> Reference Lists and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possible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extension</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to</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Checklists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for</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sz="2400" dirty="0">
                <a:effectLst/>
                <a:latin typeface="Calibri" panose="020F0502020204030204" pitchFamily="34" charset="0"/>
                <a:ea typeface="Calibri" panose="020F0502020204030204" pitchFamily="34" charset="0"/>
                <a:cs typeface="Times New Roman" panose="02020603050405020304" pitchFamily="18" charset="0"/>
              </a:rPr>
              <a:t>. The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following</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steps</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could</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be</a:t>
            </a:r>
            <a:r>
              <a:rPr lang="de-AT" sz="2400" dirty="0">
                <a:effectLst/>
                <a:latin typeface="Calibri" panose="020F0502020204030204" pitchFamily="34" charset="0"/>
                <a:ea typeface="Calibri" panose="020F0502020204030204" pitchFamily="34" charset="0"/>
                <a:cs typeface="Times New Roman" panose="02020603050405020304" pitchFamily="18" charset="0"/>
              </a:rPr>
              <a:t> </a:t>
            </a:r>
            <a:r>
              <a:rPr lang="de-AT" sz="2400" dirty="0" err="1">
                <a:effectLst/>
                <a:latin typeface="Calibri" panose="020F0502020204030204" pitchFamily="34" charset="0"/>
                <a:ea typeface="Calibri" panose="020F0502020204030204" pitchFamily="34" charset="0"/>
                <a:cs typeface="Times New Roman" panose="02020603050405020304" pitchFamily="18" charset="0"/>
              </a:rPr>
              <a:t>considered</a:t>
            </a:r>
            <a:r>
              <a:rPr lang="de-AT" sz="2400" dirty="0">
                <a:effectLst/>
                <a:latin typeface="Calibri" panose="020F0502020204030204" pitchFamily="34" charset="0"/>
                <a:ea typeface="Calibri" panose="020F0502020204030204" pitchFamily="34" charset="0"/>
                <a:cs typeface="Times New Roman" panose="02020603050405020304" pitchFamily="18" charset="0"/>
              </a:rPr>
              <a:t>:</a:t>
            </a:r>
            <a:endParaRPr lang="en-BE" sz="2400" dirty="0"/>
          </a:p>
        </p:txBody>
      </p:sp>
    </p:spTree>
    <p:extLst>
      <p:ext uri="{BB962C8B-B14F-4D97-AF65-F5344CB8AC3E}">
        <p14:creationId xmlns:p14="http://schemas.microsoft.com/office/powerpoint/2010/main" val="3972130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A220-C357-3D4C-514C-977DB7547007}"/>
              </a:ext>
            </a:extLst>
          </p:cNvPr>
          <p:cNvSpPr>
            <a:spLocks noGrp="1"/>
          </p:cNvSpPr>
          <p:nvPr>
            <p:ph type="title"/>
          </p:nvPr>
        </p:nvSpPr>
        <p:spPr/>
        <p:txBody>
          <a:bodyPr/>
          <a:lstStyle/>
          <a:p>
            <a:endParaRPr lang="en-BE"/>
          </a:p>
        </p:txBody>
      </p:sp>
      <p:sp>
        <p:nvSpPr>
          <p:cNvPr id="6" name="TextBox 5">
            <a:extLst>
              <a:ext uri="{FF2B5EF4-FFF2-40B4-BE49-F238E27FC236}">
                <a16:creationId xmlns:a16="http://schemas.microsoft.com/office/drawing/2014/main" id="{93484787-82D0-4E32-498E-B1D48571E6D5}"/>
              </a:ext>
            </a:extLst>
          </p:cNvPr>
          <p:cNvSpPr txBox="1"/>
          <p:nvPr/>
        </p:nvSpPr>
        <p:spPr>
          <a:xfrm>
            <a:off x="163285" y="1675100"/>
            <a:ext cx="8523514" cy="4638642"/>
          </a:xfrm>
          <a:prstGeom prst="rect">
            <a:avLst/>
          </a:prstGeom>
          <a:noFill/>
        </p:spPr>
        <p:txBody>
          <a:bodyPr wrap="square">
            <a:spAutoFit/>
          </a:bodyPr>
          <a:lstStyle/>
          <a:p>
            <a:pPr marL="742950" lvl="1" indent="-285750">
              <a:lnSpc>
                <a:spcPct val="107000"/>
              </a:lnSpc>
              <a:spcAft>
                <a:spcPts val="800"/>
              </a:spcAft>
              <a:buFont typeface="+mj-lt"/>
              <a:buAutoNum type="arabicPeriod"/>
            </a:pP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17 countries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consolidated</a:t>
            </a:r>
            <a:r>
              <a:rPr lang="de-AT" dirty="0">
                <a:effectLst/>
                <a:latin typeface="Calibri" panose="020F0502020204030204" pitchFamily="34" charset="0"/>
                <a:ea typeface="Calibri" panose="020F0502020204030204" pitchFamily="34" charset="0"/>
                <a:cs typeface="Times New Roman" panose="02020603050405020304" pitchFamily="18" charset="0"/>
              </a:rPr>
              <a:t> Reference Lists </a:t>
            </a:r>
            <a:r>
              <a:rPr lang="en-US" dirty="0">
                <a:effectLst/>
                <a:latin typeface="Calibri" panose="020F0502020204030204" pitchFamily="34" charset="0"/>
                <a:ea typeface="Calibri" panose="020F0502020204030204" pitchFamily="34" charset="0"/>
                <a:cs typeface="Times New Roman" panose="02020603050405020304" pitchFamily="18" charset="0"/>
              </a:rPr>
              <a:t>are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created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from</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Emerald </a:t>
            </a:r>
            <a:r>
              <a:rPr lang="de-AT" dirty="0" err="1">
                <a:effectLst/>
                <a:latin typeface="Calibri" panose="020F0502020204030204" pitchFamily="34" charset="0"/>
                <a:ea typeface="Calibri" panose="020F0502020204030204" pitchFamily="34" charset="0"/>
                <a:cs typeface="Times New Roman" panose="02020603050405020304" pitchFamily="18" charset="0"/>
              </a:rPr>
              <a:t>sufficiency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conclusions</a:t>
            </a:r>
            <a:r>
              <a:rPr lang="de-AT" dirty="0">
                <a:effectLst/>
                <a:latin typeface="Calibri" panose="020F0502020204030204" pitchFamily="34" charset="0"/>
                <a:ea typeface="Calibri" panose="020F0502020204030204" pitchFamily="34" charset="0"/>
                <a:cs typeface="Times New Roman" panose="02020603050405020304" pitchFamily="18" charset="0"/>
              </a:rPr>
              <a:t>.</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rabicPeriod"/>
            </a:pPr>
            <a:r>
              <a:rPr lang="de-AT" dirty="0">
                <a:effectLst/>
                <a:latin typeface="Calibri" panose="020F0502020204030204" pitchFamily="34" charset="0"/>
                <a:ea typeface="Calibri" panose="020F0502020204030204" pitchFamily="34" charset="0"/>
                <a:cs typeface="Times New Roman" panose="02020603050405020304" pitchFamily="18" charset="0"/>
              </a:rPr>
              <a:t>These Reference Lists </a:t>
            </a:r>
            <a:r>
              <a:rPr lang="de-AT" dirty="0" err="1">
                <a:effectLst/>
                <a:latin typeface="Calibri" panose="020F0502020204030204" pitchFamily="34" charset="0"/>
                <a:ea typeface="Calibri" panose="020F0502020204030204" pitchFamily="34" charset="0"/>
                <a:cs typeface="Times New Roman" panose="02020603050405020304" pitchFamily="18" charset="0"/>
              </a:rPr>
              <a:t>could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considered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draft </a:t>
            </a:r>
            <a:r>
              <a:rPr lang="de-AT" dirty="0" err="1">
                <a:effectLst/>
                <a:latin typeface="Calibri" panose="020F0502020204030204" pitchFamily="34" charset="0"/>
                <a:ea typeface="Calibri" panose="020F0502020204030204" pitchFamily="34" charset="0"/>
                <a:cs typeface="Times New Roman" panose="02020603050405020304" pitchFamily="18" charset="0"/>
              </a:rPr>
              <a:t>Checklists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under</a:t>
            </a:r>
            <a:r>
              <a:rPr lang="de-AT" dirty="0">
                <a:effectLst/>
                <a:latin typeface="Calibri" panose="020F0502020204030204" pitchFamily="34" charset="0"/>
                <a:ea typeface="Calibri" panose="020F0502020204030204" pitchFamily="34" charset="0"/>
                <a:cs typeface="Times New Roman" panose="02020603050405020304" pitchFamily="18" charset="0"/>
              </a:rPr>
              <a:t>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8 (2012)”. The 17 countries </a:t>
            </a:r>
            <a:r>
              <a:rPr lang="de-AT" dirty="0" err="1">
                <a:effectLst/>
                <a:latin typeface="Calibri" panose="020F0502020204030204" pitchFamily="34" charset="0"/>
                <a:ea typeface="Calibri" panose="020F0502020204030204" pitchFamily="34" charset="0"/>
                <a:cs typeface="Times New Roman" panose="02020603050405020304" pitchFamily="18" charset="0"/>
              </a:rPr>
              <a:t>should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verify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these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lists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by</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recognising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difference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between</a:t>
            </a:r>
            <a:r>
              <a:rPr lang="de-AT" dirty="0">
                <a:effectLst/>
                <a:latin typeface="Calibri" panose="020F0502020204030204" pitchFamily="34" charset="0"/>
                <a:ea typeface="Calibri" panose="020F0502020204030204" pitchFamily="34" charset="0"/>
                <a:cs typeface="Times New Roman" panose="02020603050405020304" pitchFamily="18" charset="0"/>
              </a:rPr>
              <a:t> Reference Lists and Reporting </a:t>
            </a:r>
            <a:r>
              <a:rPr lang="de-AT" dirty="0" err="1">
                <a:effectLst/>
                <a:latin typeface="Calibri" panose="020F0502020204030204" pitchFamily="34" charset="0"/>
                <a:ea typeface="Calibri" panose="020F0502020204030204" pitchFamily="34" charset="0"/>
                <a:cs typeface="Times New Roman" panose="02020603050405020304" pitchFamily="18" charset="0"/>
              </a:rPr>
              <a:t>Checklists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see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above</a:t>
            </a:r>
            <a:r>
              <a:rPr lang="de-AT" dirty="0">
                <a:effectLst/>
                <a:latin typeface="Calibri" panose="020F0502020204030204" pitchFamily="34" charset="0"/>
                <a:ea typeface="Calibri" panose="020F0502020204030204" pitchFamily="34" charset="0"/>
                <a:cs typeface="Times New Roman" panose="02020603050405020304" pitchFamily="18" charset="0"/>
              </a:rPr>
              <a:t>) and </a:t>
            </a:r>
            <a:r>
              <a:rPr lang="de-AT" dirty="0" err="1">
                <a:effectLst/>
                <a:latin typeface="Calibri" panose="020F0502020204030204" pitchFamily="34" charset="0"/>
                <a:ea typeface="Calibri" panose="020F0502020204030204" pitchFamily="34" charset="0"/>
                <a:cs typeface="Times New Roman" panose="02020603050405020304" pitchFamily="18" charset="0"/>
              </a:rPr>
              <a:t>suggest</a:t>
            </a:r>
            <a:r>
              <a:rPr lang="de-AT" dirty="0">
                <a:effectLst/>
                <a:latin typeface="Calibri" panose="020F0502020204030204" pitchFamily="34" charset="0"/>
                <a:ea typeface="Calibri" panose="020F0502020204030204" pitchFamily="34" charset="0"/>
                <a:cs typeface="Times New Roman" panose="02020603050405020304" pitchFamily="18" charset="0"/>
              </a:rPr>
              <a:t> possible </a:t>
            </a:r>
            <a:r>
              <a:rPr lang="de-AT" dirty="0" err="1">
                <a:effectLst/>
                <a:latin typeface="Calibri" panose="020F0502020204030204" pitchFamily="34" charset="0"/>
                <a:ea typeface="Calibri" panose="020F0502020204030204" pitchFamily="34" charset="0"/>
                <a:cs typeface="Times New Roman" panose="02020603050405020304" pitchFamily="18" charset="0"/>
              </a:rPr>
              <a:t>amendments</a:t>
            </a:r>
            <a:r>
              <a:rPr lang="de-AT" dirty="0">
                <a:effectLst/>
                <a:latin typeface="Calibri" panose="020F0502020204030204" pitchFamily="34" charset="0"/>
                <a:ea typeface="Calibri" panose="020F0502020204030204" pitchFamily="34" charset="0"/>
                <a:cs typeface="Times New Roman" panose="02020603050405020304" pitchFamily="18" charset="0"/>
              </a:rPr>
              <a:t>.</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rabicPeriod"/>
            </a:pPr>
            <a:r>
              <a:rPr lang="de-AT" dirty="0">
                <a:effectLst/>
                <a:latin typeface="Calibri" panose="020F0502020204030204" pitchFamily="34" charset="0"/>
                <a:ea typeface="Calibri" panose="020F0502020204030204" pitchFamily="34" charset="0"/>
                <a:cs typeface="Times New Roman" panose="02020603050405020304" pitchFamily="18" charset="0"/>
              </a:rPr>
              <a:t>Countries </a:t>
            </a:r>
            <a:r>
              <a:rPr lang="de-AT" dirty="0" err="1">
                <a:effectLst/>
                <a:latin typeface="Calibri" panose="020F0502020204030204" pitchFamily="34" charset="0"/>
                <a:ea typeface="Calibri" panose="020F0502020204030204" pitchFamily="34" charset="0"/>
                <a:cs typeface="Times New Roman" panose="02020603050405020304" pitchFamily="18" charset="0"/>
              </a:rPr>
              <a:t>without</a:t>
            </a:r>
            <a:r>
              <a:rPr lang="de-AT" dirty="0">
                <a:effectLst/>
                <a:latin typeface="Calibri" panose="020F0502020204030204" pitchFamily="34" charset="0"/>
                <a:ea typeface="Calibri" panose="020F0502020204030204" pitchFamily="34" charset="0"/>
                <a:cs typeface="Times New Roman" panose="02020603050405020304" pitchFamily="18" charset="0"/>
              </a:rPr>
              <a:t> Emerald Network </a:t>
            </a:r>
            <a:r>
              <a:rPr lang="de-AT" dirty="0" err="1">
                <a:effectLst/>
                <a:latin typeface="Calibri" panose="020F0502020204030204" pitchFamily="34" charset="0"/>
                <a:ea typeface="Calibri" panose="020F0502020204030204" pitchFamily="34" charset="0"/>
                <a:cs typeface="Times New Roman" panose="02020603050405020304" pitchFamily="18" charset="0"/>
              </a:rPr>
              <a:t>databases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should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asked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to</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create</a:t>
            </a:r>
            <a:r>
              <a:rPr lang="de-AT" dirty="0">
                <a:effectLst/>
                <a:latin typeface="Calibri" panose="020F0502020204030204" pitchFamily="34" charset="0"/>
                <a:ea typeface="Calibri" panose="020F0502020204030204" pitchFamily="34" charset="0"/>
                <a:cs typeface="Times New Roman" panose="02020603050405020304" pitchFamily="18" charset="0"/>
              </a:rPr>
              <a:t> such </a:t>
            </a:r>
            <a:r>
              <a:rPr lang="de-AT" dirty="0" err="1">
                <a:effectLst/>
                <a:latin typeface="Calibri" panose="020F0502020204030204" pitchFamily="34" charset="0"/>
                <a:ea typeface="Calibri" panose="020F0502020204030204" pitchFamily="34" charset="0"/>
                <a:cs typeface="Times New Roman" panose="02020603050405020304" pitchFamily="18" charset="0"/>
              </a:rPr>
              <a:t>checklists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from</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scratch</a:t>
            </a:r>
            <a:r>
              <a:rPr lang="de-AT" dirty="0">
                <a:effectLst/>
                <a:latin typeface="Calibri" panose="020F0502020204030204" pitchFamily="34" charset="0"/>
                <a:ea typeface="Calibri" panose="020F0502020204030204" pitchFamily="34" charset="0"/>
                <a:cs typeface="Times New Roman" panose="02020603050405020304" pitchFamily="18" charset="0"/>
              </a:rPr>
              <a:t> in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required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format</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database</a:t>
            </a:r>
            <a:r>
              <a:rPr lang="de-AT" dirty="0">
                <a:effectLst/>
                <a:latin typeface="Calibri" panose="020F0502020204030204" pitchFamily="34" charset="0"/>
                <a:ea typeface="Calibri" panose="020F0502020204030204" pitchFamily="34" charset="0"/>
                <a:cs typeface="Times New Roman" panose="02020603050405020304" pitchFamily="18" charset="0"/>
              </a:rPr>
              <a:t> – </a:t>
            </a:r>
            <a:r>
              <a:rPr lang="de-AT" dirty="0" err="1">
                <a:effectLst/>
                <a:latin typeface="Calibri" panose="020F0502020204030204" pitchFamily="34" charset="0"/>
                <a:ea typeface="Calibri" panose="020F0502020204030204" pitchFamily="34" charset="0"/>
                <a:cs typeface="Times New Roman" panose="02020603050405020304" pitchFamily="18" charset="0"/>
              </a:rPr>
              <a:t>see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above</a:t>
            </a:r>
            <a:r>
              <a:rPr lang="de-AT" dirty="0">
                <a:effectLst/>
                <a:latin typeface="Calibri" panose="020F0502020204030204" pitchFamily="34" charset="0"/>
                <a:ea typeface="Calibri" panose="020F0502020204030204" pitchFamily="34" charset="0"/>
                <a:cs typeface="Times New Roman" panose="02020603050405020304" pitchFamily="18" charset="0"/>
              </a:rPr>
              <a:t>).</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rabicPeriod"/>
            </a:pP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UK,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Checklist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under</a:t>
            </a:r>
            <a:r>
              <a:rPr lang="de-AT" dirty="0">
                <a:effectLst/>
                <a:latin typeface="Calibri" panose="020F0502020204030204" pitchFamily="34" charset="0"/>
                <a:ea typeface="Calibri" panose="020F0502020204030204" pitchFamily="34" charset="0"/>
                <a:cs typeface="Times New Roman" panose="02020603050405020304" pitchFamily="18" charset="0"/>
              </a:rPr>
              <a:t>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8 (2012) </a:t>
            </a:r>
            <a:r>
              <a:rPr lang="de-AT" dirty="0" err="1">
                <a:effectLst/>
                <a:latin typeface="Calibri" panose="020F0502020204030204" pitchFamily="34" charset="0"/>
                <a:ea typeface="Calibri" panose="020F0502020204030204" pitchFamily="34" charset="0"/>
                <a:cs typeface="Times New Roman" panose="02020603050405020304" pitchFamily="18" charset="0"/>
              </a:rPr>
              <a:t>is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built</a:t>
            </a:r>
            <a:r>
              <a:rPr lang="de-AT" dirty="0">
                <a:effectLst/>
                <a:latin typeface="Calibri" panose="020F0502020204030204" pitchFamily="34" charset="0"/>
                <a:ea typeface="Calibri" panose="020F0502020204030204" pitchFamily="34" charset="0"/>
                <a:cs typeface="Times New Roman" panose="02020603050405020304" pitchFamily="18" charset="0"/>
              </a:rPr>
              <a:t> on </a:t>
            </a:r>
            <a:r>
              <a:rPr lang="de-AT" dirty="0" err="1">
                <a:effectLst/>
                <a:latin typeface="Calibri" panose="020F0502020204030204" pitchFamily="34" charset="0"/>
                <a:ea typeface="Calibri" panose="020F0502020204030204" pitchFamily="34" charset="0"/>
                <a:cs typeface="Times New Roman" panose="02020603050405020304" pitchFamily="18" charset="0"/>
              </a:rPr>
              <a:t>checklists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nl-NL" dirty="0" err="1">
                <a:effectLst/>
                <a:latin typeface="Calibri" panose="020F0502020204030204" pitchFamily="34" charset="0"/>
                <a:ea typeface="Calibri" panose="020F0502020204030204" pitchFamily="34" charset="0"/>
                <a:cs typeface="Times New Roman" panose="02020603050405020304" pitchFamily="18" charset="0"/>
              </a:rPr>
              <a:t>for</a:t>
            </a:r>
            <a:r>
              <a:rPr lang="nl-NL" dirty="0">
                <a:effectLst/>
                <a:latin typeface="Calibri" panose="020F0502020204030204" pitchFamily="34" charset="0"/>
                <a:ea typeface="Calibri" panose="020F0502020204030204" pitchFamily="34" charset="0"/>
                <a:cs typeface="Times New Roman" panose="02020603050405020304" pitchFamily="18" charset="0"/>
              </a:rPr>
              <a:t> </a:t>
            </a:r>
            <a:r>
              <a:rPr lang="de-AT" dirty="0">
                <a:effectLst/>
                <a:latin typeface="Calibri" panose="020F0502020204030204" pitchFamily="34" charset="0"/>
                <a:ea typeface="Calibri" panose="020F0502020204030204" pitchFamily="34" charset="0"/>
                <a:cs typeface="Times New Roman" panose="02020603050405020304" pitchFamily="18" charset="0"/>
              </a:rPr>
              <a:t>Art. 17 and Art 12 </a:t>
            </a:r>
            <a:endParaRPr lang="en-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mj-lt"/>
              <a:buAutoNum type="arabicPeriod"/>
            </a:pPr>
            <a:r>
              <a:rPr lang="de-AT" dirty="0">
                <a:effectLst/>
                <a:latin typeface="Calibri" panose="020F0502020204030204" pitchFamily="34" charset="0"/>
                <a:ea typeface="Calibri" panose="020F0502020204030204" pitchFamily="34" charset="0"/>
                <a:cs typeface="Times New Roman" panose="02020603050405020304" pitchFamily="18" charset="0"/>
              </a:rPr>
              <a:t>The </a:t>
            </a:r>
            <a:r>
              <a:rPr lang="de-AT" dirty="0" err="1">
                <a:effectLst/>
                <a:latin typeface="Calibri" panose="020F0502020204030204" pitchFamily="34" charset="0"/>
                <a:ea typeface="Calibri" panose="020F0502020204030204" pitchFamily="34" charset="0"/>
                <a:cs typeface="Times New Roman" panose="02020603050405020304" pitchFamily="18" charset="0"/>
              </a:rPr>
              <a:t>result</a:t>
            </a:r>
            <a:r>
              <a:rPr lang="de-AT" dirty="0">
                <a:effectLst/>
                <a:latin typeface="Calibri" panose="020F0502020204030204" pitchFamily="34" charset="0"/>
                <a:ea typeface="Calibri" panose="020F0502020204030204" pitchFamily="34" charset="0"/>
                <a:cs typeface="Times New Roman" panose="02020603050405020304" pitchFamily="18" charset="0"/>
              </a:rPr>
              <a:t> –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Checklist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under</a:t>
            </a:r>
            <a:r>
              <a:rPr lang="de-AT" dirty="0">
                <a:effectLst/>
                <a:latin typeface="Calibri" panose="020F0502020204030204" pitchFamily="34" charset="0"/>
                <a:ea typeface="Calibri" panose="020F0502020204030204" pitchFamily="34" charset="0"/>
                <a:cs typeface="Times New Roman" panose="02020603050405020304" pitchFamily="18" charset="0"/>
              </a:rPr>
              <a:t> Resolution </a:t>
            </a:r>
            <a:r>
              <a:rPr lang="de-AT" dirty="0" err="1">
                <a:effectLst/>
                <a:latin typeface="Calibri" panose="020F0502020204030204" pitchFamily="34" charset="0"/>
                <a:ea typeface="Calibri" panose="020F0502020204030204" pitchFamily="34" charset="0"/>
                <a:cs typeface="Times New Roman" panose="02020603050405020304" pitchFamily="18" charset="0"/>
              </a:rPr>
              <a:t>No</a:t>
            </a:r>
            <a:r>
              <a:rPr lang="de-AT" dirty="0">
                <a:effectLst/>
                <a:latin typeface="Calibri" panose="020F0502020204030204" pitchFamily="34" charset="0"/>
                <a:ea typeface="Calibri" panose="020F0502020204030204" pitchFamily="34" charset="0"/>
                <a:cs typeface="Times New Roman" panose="02020603050405020304" pitchFamily="18" charset="0"/>
              </a:rPr>
              <a:t>. 8 (2012) - </a:t>
            </a:r>
            <a:r>
              <a:rPr lang="de-AT" dirty="0" err="1">
                <a:effectLst/>
                <a:latin typeface="Calibri" panose="020F0502020204030204" pitchFamily="34" charset="0"/>
                <a:ea typeface="Calibri" panose="020F0502020204030204" pitchFamily="34" charset="0"/>
                <a:cs typeface="Times New Roman" panose="02020603050405020304" pitchFamily="18" charset="0"/>
              </a:rPr>
              <a:t>can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be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used</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as</a:t>
            </a:r>
            <a:r>
              <a:rPr lang="de-AT" dirty="0">
                <a:effectLst/>
                <a:latin typeface="Calibri" panose="020F0502020204030204" pitchFamily="34" charset="0"/>
                <a:ea typeface="Calibri" panose="020F0502020204030204" pitchFamily="34" charset="0"/>
                <a:cs typeface="Times New Roman" panose="02020603050405020304" pitchFamily="18" charset="0"/>
              </a:rPr>
              <a:t> a </a:t>
            </a:r>
            <a:r>
              <a:rPr lang="de-AT" dirty="0" err="1">
                <a:effectLst/>
                <a:latin typeface="Calibri" panose="020F0502020204030204" pitchFamily="34" charset="0"/>
                <a:ea typeface="Calibri" panose="020F0502020204030204" pitchFamily="34" charset="0"/>
                <a:cs typeface="Times New Roman" panose="02020603050405020304" pitchFamily="18" charset="0"/>
              </a:rPr>
              <a:t>basis</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for</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every</a:t>
            </a:r>
            <a:r>
              <a:rPr lang="de-AT" dirty="0">
                <a:effectLst/>
                <a:latin typeface="Calibri" panose="020F0502020204030204" pitchFamily="34" charset="0"/>
                <a:ea typeface="Calibri" panose="020F0502020204030204" pitchFamily="34" charset="0"/>
                <a:cs typeface="Times New Roman" panose="02020603050405020304" pitchFamily="18" charset="0"/>
              </a:rPr>
              <a:t> possible </a:t>
            </a:r>
            <a:r>
              <a:rPr lang="de-AT" dirty="0" err="1">
                <a:effectLst/>
                <a:latin typeface="Calibri" panose="020F0502020204030204" pitchFamily="34" charset="0"/>
                <a:ea typeface="Calibri" panose="020F0502020204030204" pitchFamily="34" charset="0"/>
                <a:cs typeface="Times New Roman" panose="02020603050405020304" pitchFamily="18" charset="0"/>
              </a:rPr>
              <a:t>decision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regarding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reduction</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of</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volume</a:t>
            </a:r>
            <a:r>
              <a:rPr lang="de-AT" dirty="0">
                <a:effectLst/>
                <a:latin typeface="Calibri" panose="020F0502020204030204" pitchFamily="34" charset="0"/>
                <a:ea typeface="Calibri" panose="020F0502020204030204" pitchFamily="34" charset="0"/>
                <a:cs typeface="Times New Roman" panose="02020603050405020304" pitchFamily="18" charset="0"/>
              </a:rPr>
              <a:t> in </a:t>
            </a:r>
            <a:r>
              <a:rPr lang="de-AT" dirty="0" err="1">
                <a:effectLst/>
                <a:latin typeface="Calibri" panose="020F0502020204030204" pitchFamily="34" charset="0"/>
                <a:ea typeface="Calibri" panose="020F0502020204030204" pitchFamily="34" charset="0"/>
                <a:cs typeface="Times New Roman" panose="02020603050405020304" pitchFamily="18" charset="0"/>
              </a:rPr>
              <a:t>the</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next</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reporting</a:t>
            </a:r>
            <a:r>
              <a:rPr lang="de-AT" dirty="0">
                <a:effectLst/>
                <a:latin typeface="Calibri" panose="020F0502020204030204" pitchFamily="34" charset="0"/>
                <a:ea typeface="Calibri" panose="020F0502020204030204" pitchFamily="34" charset="0"/>
                <a:cs typeface="Times New Roman" panose="02020603050405020304" pitchFamily="18" charset="0"/>
              </a:rPr>
              <a:t> </a:t>
            </a:r>
            <a:r>
              <a:rPr lang="de-AT" dirty="0" err="1">
                <a:effectLst/>
                <a:latin typeface="Calibri" panose="020F0502020204030204" pitchFamily="34" charset="0"/>
                <a:ea typeface="Calibri" panose="020F0502020204030204" pitchFamily="34" charset="0"/>
                <a:cs typeface="Times New Roman" panose="02020603050405020304" pitchFamily="18" charset="0"/>
              </a:rPr>
              <a:t>round</a:t>
            </a:r>
            <a:endParaRPr lang="en-BE" sz="3200" dirty="0"/>
          </a:p>
        </p:txBody>
      </p:sp>
    </p:spTree>
    <p:extLst>
      <p:ext uri="{BB962C8B-B14F-4D97-AF65-F5344CB8AC3E}">
        <p14:creationId xmlns:p14="http://schemas.microsoft.com/office/powerpoint/2010/main" val="1258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3708C-B59F-4B2E-B602-9D5319AA6FAB}"/>
              </a:ext>
            </a:extLst>
          </p:cNvPr>
          <p:cNvSpPr>
            <a:spLocks noGrp="1"/>
          </p:cNvSpPr>
          <p:nvPr>
            <p:ph type="title"/>
          </p:nvPr>
        </p:nvSpPr>
        <p:spPr/>
        <p:txBody>
          <a:bodyPr/>
          <a:lstStyle/>
          <a:p>
            <a:endParaRPr lang="en-BE"/>
          </a:p>
        </p:txBody>
      </p:sp>
      <p:sp>
        <p:nvSpPr>
          <p:cNvPr id="6" name="Title 1">
            <a:extLst>
              <a:ext uri="{FF2B5EF4-FFF2-40B4-BE49-F238E27FC236}">
                <a16:creationId xmlns:a16="http://schemas.microsoft.com/office/drawing/2014/main" id="{4701B026-7E42-2E52-2B7D-ED44F0AF460E}"/>
              </a:ext>
            </a:extLst>
          </p:cNvPr>
          <p:cNvSpPr txBox="1">
            <a:spLocks/>
          </p:cNvSpPr>
          <p:nvPr/>
        </p:nvSpPr>
        <p:spPr>
          <a:xfrm>
            <a:off x="674914" y="1293218"/>
            <a:ext cx="8011885" cy="480278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2800" b="1" dirty="0">
                <a:solidFill>
                  <a:schemeClr val="tx1"/>
                </a:solidFill>
              </a:rPr>
              <a:t>A timeframe should be agreed when decisions are made on the procedure to follow</a:t>
            </a:r>
          </a:p>
          <a:p>
            <a:pPr marL="457200" indent="-457200" algn="l">
              <a:spcAft>
                <a:spcPts val="1200"/>
              </a:spcAft>
              <a:buFont typeface="Arial" panose="020B0604020202020204" pitchFamily="34" charset="0"/>
              <a:buChar char="•"/>
            </a:pPr>
            <a:endParaRPr lang="en-BE" sz="2800" dirty="0">
              <a:solidFill>
                <a:schemeClr val="tx1"/>
              </a:solidFill>
            </a:endParaRPr>
          </a:p>
          <a:p>
            <a:pPr algn="l">
              <a:spcAft>
                <a:spcPts val="1200"/>
              </a:spcAft>
            </a:pPr>
            <a:endParaRPr lang="en-BE" sz="2800" dirty="0">
              <a:solidFill>
                <a:schemeClr val="tx1"/>
              </a:solidFill>
            </a:endParaRPr>
          </a:p>
        </p:txBody>
      </p:sp>
    </p:spTree>
    <p:extLst>
      <p:ext uri="{BB962C8B-B14F-4D97-AF65-F5344CB8AC3E}">
        <p14:creationId xmlns:p14="http://schemas.microsoft.com/office/powerpoint/2010/main" val="3078340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6D54F7E-825A-4BBA-815F-35CCA8B97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9144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outdoor, plant, green, leaf&#10;&#10;Description automatically generated">
            <a:extLst>
              <a:ext uri="{FF2B5EF4-FFF2-40B4-BE49-F238E27FC236}">
                <a16:creationId xmlns:a16="http://schemas.microsoft.com/office/drawing/2014/main" id="{94688D60-1CB5-22FC-4C15-AF2F28246B1D}"/>
              </a:ext>
            </a:extLst>
          </p:cNvPr>
          <p:cNvPicPr>
            <a:picLocks noChangeAspect="1"/>
          </p:cNvPicPr>
          <p:nvPr/>
        </p:nvPicPr>
        <p:blipFill rotWithShape="1">
          <a:blip r:embed="rId2"/>
          <a:srcRect r="11334"/>
          <a:stretch/>
        </p:blipFill>
        <p:spPr>
          <a:xfrm>
            <a:off x="20" y="1"/>
            <a:ext cx="9143980" cy="6858000"/>
          </a:xfrm>
          <a:custGeom>
            <a:avLst/>
            <a:gdLst/>
            <a:ahLst/>
            <a:cxnLst/>
            <a:rect l="l" t="t" r="r" b="b"/>
            <a:pathLst>
              <a:path w="12191999" h="6842601">
                <a:moveTo>
                  <a:pt x="0" y="0"/>
                </a:moveTo>
                <a:lnTo>
                  <a:pt x="12191999" y="0"/>
                </a:lnTo>
                <a:lnTo>
                  <a:pt x="12191999" y="6842601"/>
                </a:lnTo>
                <a:lnTo>
                  <a:pt x="10316981" y="6842601"/>
                </a:lnTo>
                <a:cubicBezTo>
                  <a:pt x="10312796" y="6835189"/>
                  <a:pt x="10163183" y="6730124"/>
                  <a:pt x="10158998" y="6722712"/>
                </a:cubicBezTo>
                <a:cubicBezTo>
                  <a:pt x="10120278" y="6678190"/>
                  <a:pt x="10156462" y="6716223"/>
                  <a:pt x="10090349" y="6671420"/>
                </a:cubicBezTo>
                <a:cubicBezTo>
                  <a:pt x="10043032" y="6655694"/>
                  <a:pt x="9995855" y="6551879"/>
                  <a:pt x="9955425" y="6498018"/>
                </a:cubicBezTo>
                <a:cubicBezTo>
                  <a:pt x="9939618" y="6480021"/>
                  <a:pt x="9915110" y="6461677"/>
                  <a:pt x="9891265" y="6454528"/>
                </a:cubicBezTo>
                <a:cubicBezTo>
                  <a:pt x="9868239" y="6464957"/>
                  <a:pt x="9865423" y="6431640"/>
                  <a:pt x="9848227" y="6426063"/>
                </a:cubicBezTo>
                <a:cubicBezTo>
                  <a:pt x="9838059" y="6433162"/>
                  <a:pt x="9815047" y="6410348"/>
                  <a:pt x="9812354" y="6399604"/>
                </a:cubicBezTo>
                <a:cubicBezTo>
                  <a:pt x="9825285" y="6377997"/>
                  <a:pt x="9725923" y="6372757"/>
                  <a:pt x="9725915" y="6356381"/>
                </a:cubicBezTo>
                <a:cubicBezTo>
                  <a:pt x="9696279" y="6348066"/>
                  <a:pt x="9591199" y="6354143"/>
                  <a:pt x="9575033" y="6325258"/>
                </a:cubicBezTo>
                <a:cubicBezTo>
                  <a:pt x="9516434" y="6303128"/>
                  <a:pt x="9441613" y="6276805"/>
                  <a:pt x="9415626" y="6271777"/>
                </a:cubicBezTo>
                <a:cubicBezTo>
                  <a:pt x="9378293" y="6313495"/>
                  <a:pt x="9281935" y="6171365"/>
                  <a:pt x="9171493" y="6150430"/>
                </a:cubicBezTo>
                <a:cubicBezTo>
                  <a:pt x="9155426" y="6152396"/>
                  <a:pt x="9147439" y="6151015"/>
                  <a:pt x="9146018" y="6139864"/>
                </a:cubicBezTo>
                <a:cubicBezTo>
                  <a:pt x="9112029" y="6132441"/>
                  <a:pt x="9087339" y="6101138"/>
                  <a:pt x="9059635" y="6109957"/>
                </a:cubicBezTo>
                <a:cubicBezTo>
                  <a:pt x="9024424" y="6092144"/>
                  <a:pt x="9043048" y="6078417"/>
                  <a:pt x="9010911" y="6064789"/>
                </a:cubicBezTo>
                <a:lnTo>
                  <a:pt x="8866811" y="6028191"/>
                </a:lnTo>
                <a:cubicBezTo>
                  <a:pt x="8846465" y="6021172"/>
                  <a:pt x="8825221" y="6000527"/>
                  <a:pt x="8804584" y="5994237"/>
                </a:cubicBezTo>
                <a:lnTo>
                  <a:pt x="8783071" y="5990448"/>
                </a:lnTo>
                <a:lnTo>
                  <a:pt x="8770456" y="5978060"/>
                </a:lnTo>
                <a:cubicBezTo>
                  <a:pt x="8764772" y="5975259"/>
                  <a:pt x="8757695" y="5974720"/>
                  <a:pt x="8748297" y="5978070"/>
                </a:cubicBezTo>
                <a:cubicBezTo>
                  <a:pt x="8730344" y="5973495"/>
                  <a:pt x="8679808" y="5955894"/>
                  <a:pt x="8662742" y="5950603"/>
                </a:cubicBezTo>
                <a:lnTo>
                  <a:pt x="8645902" y="5946326"/>
                </a:lnTo>
                <a:lnTo>
                  <a:pt x="8638176" y="5938358"/>
                </a:lnTo>
                <a:cubicBezTo>
                  <a:pt x="8625897" y="5932642"/>
                  <a:pt x="8594811" y="5922073"/>
                  <a:pt x="8572224" y="5912032"/>
                </a:cubicBezTo>
                <a:cubicBezTo>
                  <a:pt x="8553809" y="5897782"/>
                  <a:pt x="8529845" y="5886100"/>
                  <a:pt x="8502655" y="5878114"/>
                </a:cubicBezTo>
                <a:cubicBezTo>
                  <a:pt x="8496990" y="5883034"/>
                  <a:pt x="8489611" y="5872566"/>
                  <a:pt x="8485159" y="5869819"/>
                </a:cubicBezTo>
                <a:cubicBezTo>
                  <a:pt x="8483457" y="5873482"/>
                  <a:pt x="8471232" y="5872664"/>
                  <a:pt x="8468539" y="5868711"/>
                </a:cubicBezTo>
                <a:cubicBezTo>
                  <a:pt x="8389167" y="5836352"/>
                  <a:pt x="8421742" y="5881497"/>
                  <a:pt x="8379810" y="5849376"/>
                </a:cubicBezTo>
                <a:cubicBezTo>
                  <a:pt x="8371729" y="5846373"/>
                  <a:pt x="8364483" y="5846766"/>
                  <a:pt x="8357758" y="5848601"/>
                </a:cubicBezTo>
                <a:lnTo>
                  <a:pt x="8315264" y="5836192"/>
                </a:lnTo>
                <a:cubicBezTo>
                  <a:pt x="8299077" y="5829531"/>
                  <a:pt x="8281671" y="5824011"/>
                  <a:pt x="8263455" y="5819793"/>
                </a:cubicBezTo>
                <a:cubicBezTo>
                  <a:pt x="8257386" y="5826849"/>
                  <a:pt x="8245582" y="5813448"/>
                  <a:pt x="8239287" y="5810141"/>
                </a:cubicBezTo>
                <a:cubicBezTo>
                  <a:pt x="8237965" y="5815186"/>
                  <a:pt x="8222226" y="5815108"/>
                  <a:pt x="8217888" y="5810039"/>
                </a:cubicBezTo>
                <a:cubicBezTo>
                  <a:pt x="8109447" y="5773303"/>
                  <a:pt x="8161302" y="5831037"/>
                  <a:pt x="8100547" y="5791517"/>
                </a:cubicBezTo>
                <a:cubicBezTo>
                  <a:pt x="8089574" y="5788167"/>
                  <a:pt x="8080448" y="5789295"/>
                  <a:pt x="8072316" y="5792309"/>
                </a:cubicBezTo>
                <a:lnTo>
                  <a:pt x="8056967" y="5800648"/>
                </a:lnTo>
                <a:lnTo>
                  <a:pt x="8047885" y="5795270"/>
                </a:lnTo>
                <a:cubicBezTo>
                  <a:pt x="8010204" y="5788738"/>
                  <a:pt x="7996426" y="5797608"/>
                  <a:pt x="7977128" y="5783189"/>
                </a:cubicBezTo>
                <a:cubicBezTo>
                  <a:pt x="7943466" y="5775577"/>
                  <a:pt x="7904823" y="5770953"/>
                  <a:pt x="7874392" y="5763715"/>
                </a:cubicBezTo>
                <a:cubicBezTo>
                  <a:pt x="7860337" y="5743777"/>
                  <a:pt x="7817541" y="5748989"/>
                  <a:pt x="7794543" y="5739759"/>
                </a:cubicBezTo>
                <a:cubicBezTo>
                  <a:pt x="7784688" y="5731467"/>
                  <a:pt x="7776709" y="5729004"/>
                  <a:pt x="7763762" y="5734031"/>
                </a:cubicBezTo>
                <a:cubicBezTo>
                  <a:pt x="7718781" y="5694154"/>
                  <a:pt x="7732231" y="5727368"/>
                  <a:pt x="7685889" y="5707234"/>
                </a:cubicBezTo>
                <a:cubicBezTo>
                  <a:pt x="7646521" y="5687607"/>
                  <a:pt x="7600389" y="5671470"/>
                  <a:pt x="7566744" y="5634586"/>
                </a:cubicBezTo>
                <a:cubicBezTo>
                  <a:pt x="7561306" y="5624813"/>
                  <a:pt x="7543589" y="5618525"/>
                  <a:pt x="7527170" y="5620542"/>
                </a:cubicBezTo>
                <a:cubicBezTo>
                  <a:pt x="7524343" y="5620889"/>
                  <a:pt x="7521664" y="5621475"/>
                  <a:pt x="7519214" y="5622280"/>
                </a:cubicBezTo>
                <a:cubicBezTo>
                  <a:pt x="7500062" y="5596964"/>
                  <a:pt x="7480476" y="5604337"/>
                  <a:pt x="7473157" y="5588143"/>
                </a:cubicBezTo>
                <a:cubicBezTo>
                  <a:pt x="7433415" y="5574859"/>
                  <a:pt x="7395118" y="5582388"/>
                  <a:pt x="7388000" y="5568063"/>
                </a:cubicBezTo>
                <a:cubicBezTo>
                  <a:pt x="7366403" y="5564920"/>
                  <a:pt x="7332262" y="5573848"/>
                  <a:pt x="7320876" y="5557698"/>
                </a:cubicBezTo>
                <a:cubicBezTo>
                  <a:pt x="7314891" y="5568111"/>
                  <a:pt x="7299319" y="5544964"/>
                  <a:pt x="7284480" y="5549820"/>
                </a:cubicBezTo>
                <a:cubicBezTo>
                  <a:pt x="7273570" y="5554430"/>
                  <a:pt x="7266301" y="5548483"/>
                  <a:pt x="7256619" y="5546379"/>
                </a:cubicBezTo>
                <a:cubicBezTo>
                  <a:pt x="7242503" y="5549088"/>
                  <a:pt x="7202543" y="5533379"/>
                  <a:pt x="7193112" y="5525289"/>
                </a:cubicBezTo>
                <a:cubicBezTo>
                  <a:pt x="7172259" y="5499151"/>
                  <a:pt x="7108617" y="5505485"/>
                  <a:pt x="7090943" y="5485177"/>
                </a:cubicBezTo>
                <a:cubicBezTo>
                  <a:pt x="7083637" y="5481419"/>
                  <a:pt x="7076140" y="5479148"/>
                  <a:pt x="7068566" y="5477809"/>
                </a:cubicBezTo>
                <a:lnTo>
                  <a:pt x="7023035" y="5476595"/>
                </a:lnTo>
                <a:lnTo>
                  <a:pt x="7001197" y="5476163"/>
                </a:lnTo>
                <a:cubicBezTo>
                  <a:pt x="7016126" y="5454256"/>
                  <a:pt x="6943549" y="5466815"/>
                  <a:pt x="6967472" y="5451057"/>
                </a:cubicBezTo>
                <a:cubicBezTo>
                  <a:pt x="6931240" y="5443544"/>
                  <a:pt x="6920843" y="5429649"/>
                  <a:pt x="6883334" y="5418880"/>
                </a:cubicBezTo>
                <a:lnTo>
                  <a:pt x="6742417" y="5386446"/>
                </a:lnTo>
                <a:cubicBezTo>
                  <a:pt x="6690532" y="5366095"/>
                  <a:pt x="6665174" y="5364632"/>
                  <a:pt x="6618315" y="5353085"/>
                </a:cubicBezTo>
                <a:cubicBezTo>
                  <a:pt x="6581698" y="5304210"/>
                  <a:pt x="6547395" y="5315779"/>
                  <a:pt x="6521050" y="5283194"/>
                </a:cubicBezTo>
                <a:cubicBezTo>
                  <a:pt x="6469114" y="5268862"/>
                  <a:pt x="6472597" y="5253957"/>
                  <a:pt x="6414460" y="5253832"/>
                </a:cubicBezTo>
                <a:lnTo>
                  <a:pt x="6362535" y="5220502"/>
                </a:lnTo>
                <a:cubicBezTo>
                  <a:pt x="6350866" y="5213881"/>
                  <a:pt x="6347641" y="5215777"/>
                  <a:pt x="6344443" y="5214103"/>
                </a:cubicBezTo>
                <a:lnTo>
                  <a:pt x="6343344" y="5210454"/>
                </a:lnTo>
                <a:lnTo>
                  <a:pt x="6333344" y="5205307"/>
                </a:lnTo>
                <a:lnTo>
                  <a:pt x="6315602" y="5193288"/>
                </a:lnTo>
                <a:lnTo>
                  <a:pt x="6310442" y="5192802"/>
                </a:lnTo>
                <a:lnTo>
                  <a:pt x="6280815" y="5177420"/>
                </a:lnTo>
                <a:lnTo>
                  <a:pt x="6279533" y="5178045"/>
                </a:lnTo>
                <a:cubicBezTo>
                  <a:pt x="6275980" y="5179097"/>
                  <a:pt x="6272084" y="5179212"/>
                  <a:pt x="6267362" y="5177370"/>
                </a:cubicBezTo>
                <a:cubicBezTo>
                  <a:pt x="6261796" y="5192470"/>
                  <a:pt x="6259530" y="5180933"/>
                  <a:pt x="6246095" y="5174167"/>
                </a:cubicBezTo>
                <a:lnTo>
                  <a:pt x="6155252" y="5161201"/>
                </a:lnTo>
                <a:lnTo>
                  <a:pt x="6148525" y="5158442"/>
                </a:lnTo>
                <a:lnTo>
                  <a:pt x="6148187" y="5158573"/>
                </a:lnTo>
                <a:cubicBezTo>
                  <a:pt x="6146292" y="5158370"/>
                  <a:pt x="6143916" y="5157611"/>
                  <a:pt x="6140686" y="5156032"/>
                </a:cubicBezTo>
                <a:lnTo>
                  <a:pt x="6136260" y="5153413"/>
                </a:lnTo>
                <a:lnTo>
                  <a:pt x="6123208" y="5148061"/>
                </a:lnTo>
                <a:lnTo>
                  <a:pt x="6117367" y="5147451"/>
                </a:lnTo>
                <a:lnTo>
                  <a:pt x="5957305" y="5146062"/>
                </a:lnTo>
                <a:cubicBezTo>
                  <a:pt x="5920540" y="5140405"/>
                  <a:pt x="5887096" y="5142015"/>
                  <a:pt x="5857259" y="5132052"/>
                </a:cubicBezTo>
                <a:cubicBezTo>
                  <a:pt x="5843335" y="5135303"/>
                  <a:pt x="5830921" y="5135493"/>
                  <a:pt x="5821375" y="5125606"/>
                </a:cubicBezTo>
                <a:cubicBezTo>
                  <a:pt x="5786501" y="5122615"/>
                  <a:pt x="5775399" y="5132648"/>
                  <a:pt x="5755916" y="5120171"/>
                </a:cubicBezTo>
                <a:cubicBezTo>
                  <a:pt x="5732132" y="5135438"/>
                  <a:pt x="5732735" y="5128211"/>
                  <a:pt x="5725007" y="5121437"/>
                </a:cubicBezTo>
                <a:lnTo>
                  <a:pt x="5723810" y="5120848"/>
                </a:lnTo>
                <a:lnTo>
                  <a:pt x="5720531" y="5123048"/>
                </a:lnTo>
                <a:lnTo>
                  <a:pt x="5714794" y="5123371"/>
                </a:lnTo>
                <a:lnTo>
                  <a:pt x="5700141" y="5120131"/>
                </a:lnTo>
                <a:lnTo>
                  <a:pt x="5694799" y="5118234"/>
                </a:lnTo>
                <a:cubicBezTo>
                  <a:pt x="5691058" y="5117179"/>
                  <a:pt x="5688491" y="5116804"/>
                  <a:pt x="5686627" y="5116903"/>
                </a:cubicBezTo>
                <a:lnTo>
                  <a:pt x="5686371" y="5117086"/>
                </a:lnTo>
                <a:lnTo>
                  <a:pt x="5678818" y="5115416"/>
                </a:lnTo>
                <a:cubicBezTo>
                  <a:pt x="5666199" y="5112102"/>
                  <a:pt x="5654035" y="5108410"/>
                  <a:pt x="5642547" y="5104511"/>
                </a:cubicBezTo>
                <a:cubicBezTo>
                  <a:pt x="5629444" y="5114945"/>
                  <a:pt x="5588783" y="5093343"/>
                  <a:pt x="5587979" y="5116963"/>
                </a:cubicBezTo>
                <a:cubicBezTo>
                  <a:pt x="5572317" y="5112380"/>
                  <a:pt x="5564904" y="5101292"/>
                  <a:pt x="5566635" y="5117158"/>
                </a:cubicBezTo>
                <a:cubicBezTo>
                  <a:pt x="5561375" y="5116079"/>
                  <a:pt x="5557787" y="5116811"/>
                  <a:pt x="5554952" y="5118417"/>
                </a:cubicBezTo>
                <a:lnTo>
                  <a:pt x="5554039" y="5119241"/>
                </a:lnTo>
                <a:lnTo>
                  <a:pt x="5514253" y="5109018"/>
                </a:lnTo>
                <a:lnTo>
                  <a:pt x="5492156" y="5099904"/>
                </a:lnTo>
                <a:lnTo>
                  <a:pt x="5480446" y="5096385"/>
                </a:lnTo>
                <a:lnTo>
                  <a:pt x="5477744" y="5092939"/>
                </a:lnTo>
                <a:cubicBezTo>
                  <a:pt x="5474490" y="5090581"/>
                  <a:pt x="5469391" y="5088951"/>
                  <a:pt x="5460150" y="5088988"/>
                </a:cubicBezTo>
                <a:lnTo>
                  <a:pt x="5457901" y="5089459"/>
                </a:lnTo>
                <a:lnTo>
                  <a:pt x="5444243" y="5082761"/>
                </a:lnTo>
                <a:cubicBezTo>
                  <a:pt x="5439993" y="5080007"/>
                  <a:pt x="5436418" y="5076805"/>
                  <a:pt x="5433825" y="5072992"/>
                </a:cubicBezTo>
                <a:cubicBezTo>
                  <a:pt x="5379442" y="5082090"/>
                  <a:pt x="5336110" y="5058382"/>
                  <a:pt x="5280996" y="5052402"/>
                </a:cubicBezTo>
                <a:cubicBezTo>
                  <a:pt x="5250806" y="5043777"/>
                  <a:pt x="5168599" y="5048109"/>
                  <a:pt x="5161582" y="5019668"/>
                </a:cubicBezTo>
                <a:cubicBezTo>
                  <a:pt x="5121870" y="5011383"/>
                  <a:pt x="5095637" y="5009222"/>
                  <a:pt x="5042717" y="5002692"/>
                </a:cubicBezTo>
                <a:cubicBezTo>
                  <a:pt x="4991136" y="4972487"/>
                  <a:pt x="4902282" y="4979360"/>
                  <a:pt x="4840514" y="4959306"/>
                </a:cubicBezTo>
                <a:cubicBezTo>
                  <a:pt x="4799904" y="4976415"/>
                  <a:pt x="4824087" y="4958371"/>
                  <a:pt x="4786778" y="4956661"/>
                </a:cubicBezTo>
                <a:cubicBezTo>
                  <a:pt x="4801901" y="4937231"/>
                  <a:pt x="4739845" y="4961208"/>
                  <a:pt x="4743741" y="4937104"/>
                </a:cubicBezTo>
                <a:cubicBezTo>
                  <a:pt x="4736829" y="4937557"/>
                  <a:pt x="4730010" y="4938753"/>
                  <a:pt x="4723136" y="4940138"/>
                </a:cubicBezTo>
                <a:lnTo>
                  <a:pt x="4719535" y="4940850"/>
                </a:lnTo>
                <a:lnTo>
                  <a:pt x="4706143" y="4939586"/>
                </a:lnTo>
                <a:lnTo>
                  <a:pt x="4701098" y="4944372"/>
                </a:lnTo>
                <a:lnTo>
                  <a:pt x="4680034" y="4946157"/>
                </a:lnTo>
                <a:cubicBezTo>
                  <a:pt x="4672339" y="4946029"/>
                  <a:pt x="4664292" y="4944964"/>
                  <a:pt x="4655740" y="4942396"/>
                </a:cubicBezTo>
                <a:cubicBezTo>
                  <a:pt x="4636359" y="4929384"/>
                  <a:pt x="4599700" y="4935346"/>
                  <a:pt x="4569298" y="4929596"/>
                </a:cubicBezTo>
                <a:lnTo>
                  <a:pt x="4555977" y="4924356"/>
                </a:lnTo>
                <a:lnTo>
                  <a:pt x="4508949" y="4921648"/>
                </a:lnTo>
                <a:cubicBezTo>
                  <a:pt x="4495668" y="4920437"/>
                  <a:pt x="4482007" y="4918694"/>
                  <a:pt x="4467838" y="4915993"/>
                </a:cubicBezTo>
                <a:lnTo>
                  <a:pt x="4441948" y="4909300"/>
                </a:lnTo>
                <a:lnTo>
                  <a:pt x="4394719" y="4901820"/>
                </a:lnTo>
                <a:lnTo>
                  <a:pt x="4356810" y="4905146"/>
                </a:lnTo>
                <a:lnTo>
                  <a:pt x="4222144" y="4909117"/>
                </a:lnTo>
                <a:cubicBezTo>
                  <a:pt x="4202488" y="4913903"/>
                  <a:pt x="4184742" y="4933491"/>
                  <a:pt x="4160481" y="4923474"/>
                </a:cubicBezTo>
                <a:cubicBezTo>
                  <a:pt x="4165854" y="4934564"/>
                  <a:pt x="4131661" y="4919946"/>
                  <a:pt x="4124879" y="4929303"/>
                </a:cubicBezTo>
                <a:cubicBezTo>
                  <a:pt x="4120895" y="4937086"/>
                  <a:pt x="4109593" y="4934464"/>
                  <a:pt x="4100114" y="4936007"/>
                </a:cubicBezTo>
                <a:cubicBezTo>
                  <a:pt x="4091835" y="4943256"/>
                  <a:pt x="4045978" y="4943549"/>
                  <a:pt x="4030957" y="4939826"/>
                </a:cubicBezTo>
                <a:cubicBezTo>
                  <a:pt x="3989825" y="4924453"/>
                  <a:pt x="3946860" y="4952050"/>
                  <a:pt x="3913764" y="4940618"/>
                </a:cubicBezTo>
                <a:cubicBezTo>
                  <a:pt x="3904534" y="4939906"/>
                  <a:pt x="3896577" y="4940543"/>
                  <a:pt x="3889457" y="4942017"/>
                </a:cubicBezTo>
                <a:lnTo>
                  <a:pt x="3871115" y="4948115"/>
                </a:lnTo>
                <a:lnTo>
                  <a:pt x="3869086" y="4953796"/>
                </a:lnTo>
                <a:lnTo>
                  <a:pt x="3856124" y="4955351"/>
                </a:lnTo>
                <a:lnTo>
                  <a:pt x="3835967" y="4964002"/>
                </a:lnTo>
                <a:cubicBezTo>
                  <a:pt x="3826465" y="4939857"/>
                  <a:pt x="3782586" y="4975947"/>
                  <a:pt x="3785910" y="4953998"/>
                </a:cubicBezTo>
                <a:cubicBezTo>
                  <a:pt x="3750785" y="4960085"/>
                  <a:pt x="3699033" y="4941571"/>
                  <a:pt x="3671085" y="4966563"/>
                </a:cubicBezTo>
                <a:cubicBezTo>
                  <a:pt x="3621255" y="4971431"/>
                  <a:pt x="3562637" y="4982991"/>
                  <a:pt x="3486928" y="4983204"/>
                </a:cubicBezTo>
                <a:cubicBezTo>
                  <a:pt x="3446030" y="4983424"/>
                  <a:pt x="3343460" y="4965124"/>
                  <a:pt x="3280956" y="4963864"/>
                </a:cubicBezTo>
                <a:cubicBezTo>
                  <a:pt x="3227193" y="4969510"/>
                  <a:pt x="3256481" y="4962609"/>
                  <a:pt x="3211563" y="4982704"/>
                </a:cubicBezTo>
                <a:cubicBezTo>
                  <a:pt x="3207119" y="4979549"/>
                  <a:pt x="3170070" y="4977192"/>
                  <a:pt x="3164681" y="4975408"/>
                </a:cubicBezTo>
                <a:lnTo>
                  <a:pt x="3127171" y="4968229"/>
                </a:lnTo>
                <a:lnTo>
                  <a:pt x="3096889" y="4965619"/>
                </a:lnTo>
                <a:cubicBezTo>
                  <a:pt x="3088441" y="4967572"/>
                  <a:pt x="3082883" y="4967054"/>
                  <a:pt x="3078620" y="4965444"/>
                </a:cubicBezTo>
                <a:lnTo>
                  <a:pt x="3074275" y="4962670"/>
                </a:lnTo>
                <a:lnTo>
                  <a:pt x="3036436" y="4957455"/>
                </a:lnTo>
                <a:lnTo>
                  <a:pt x="3031995" y="4958829"/>
                </a:lnTo>
                <a:lnTo>
                  <a:pt x="2994028" y="4956800"/>
                </a:lnTo>
                <a:cubicBezTo>
                  <a:pt x="2992299" y="4958944"/>
                  <a:pt x="2989407" y="4960397"/>
                  <a:pt x="2984001" y="4960444"/>
                </a:cubicBezTo>
                <a:cubicBezTo>
                  <a:pt x="2994191" y="4975446"/>
                  <a:pt x="2981386" y="4966249"/>
                  <a:pt x="2964542" y="4965062"/>
                </a:cubicBezTo>
                <a:cubicBezTo>
                  <a:pt x="2976613" y="4988096"/>
                  <a:pt x="2927627" y="4975618"/>
                  <a:pt x="2921274" y="4988440"/>
                </a:cubicBezTo>
                <a:cubicBezTo>
                  <a:pt x="2908629" y="4987050"/>
                  <a:pt x="2895476" y="4985998"/>
                  <a:pt x="2882111" y="4985411"/>
                </a:cubicBezTo>
                <a:lnTo>
                  <a:pt x="2874282" y="4985361"/>
                </a:lnTo>
                <a:cubicBezTo>
                  <a:pt x="2874237" y="4985437"/>
                  <a:pt x="2874193" y="4985514"/>
                  <a:pt x="2874147" y="4985591"/>
                </a:cubicBezTo>
                <a:cubicBezTo>
                  <a:pt x="2872492" y="4986074"/>
                  <a:pt x="2869935" y="4986243"/>
                  <a:pt x="2865932" y="4985999"/>
                </a:cubicBezTo>
                <a:lnTo>
                  <a:pt x="2860008" y="4985269"/>
                </a:lnTo>
                <a:lnTo>
                  <a:pt x="2844819" y="4985172"/>
                </a:lnTo>
                <a:lnTo>
                  <a:pt x="2839735" y="4986676"/>
                </a:lnTo>
                <a:lnTo>
                  <a:pt x="2837922" y="4989488"/>
                </a:lnTo>
                <a:lnTo>
                  <a:pt x="2836507" y="4989165"/>
                </a:lnTo>
                <a:cubicBezTo>
                  <a:pt x="2825749" y="4984209"/>
                  <a:pt x="2822382" y="4977089"/>
                  <a:pt x="2808859" y="4996804"/>
                </a:cubicBezTo>
                <a:cubicBezTo>
                  <a:pt x="2784233" y="4988767"/>
                  <a:pt x="2779499" y="5000786"/>
                  <a:pt x="2745907" y="5005126"/>
                </a:cubicBezTo>
                <a:cubicBezTo>
                  <a:pt x="2731796" y="4997536"/>
                  <a:pt x="2720518" y="5000295"/>
                  <a:pt x="2709519" y="5006333"/>
                </a:cubicBezTo>
                <a:cubicBezTo>
                  <a:pt x="2676766" y="5002878"/>
                  <a:pt x="2646981" y="5011377"/>
                  <a:pt x="2610212" y="5013529"/>
                </a:cubicBezTo>
                <a:cubicBezTo>
                  <a:pt x="2570359" y="5003730"/>
                  <a:pt x="2550109" y="5021491"/>
                  <a:pt x="2510814" y="5023713"/>
                </a:cubicBezTo>
                <a:cubicBezTo>
                  <a:pt x="2476639" y="5006722"/>
                  <a:pt x="2482834" y="5038639"/>
                  <a:pt x="2462736" y="5045398"/>
                </a:cubicBezTo>
                <a:lnTo>
                  <a:pt x="2457050" y="5046022"/>
                </a:lnTo>
                <a:lnTo>
                  <a:pt x="2442184" y="5043549"/>
                </a:lnTo>
                <a:lnTo>
                  <a:pt x="2436703" y="5041929"/>
                </a:lnTo>
                <a:cubicBezTo>
                  <a:pt x="2432888" y="5041072"/>
                  <a:pt x="2430299" y="5040830"/>
                  <a:pt x="2428451" y="5041027"/>
                </a:cubicBezTo>
                <a:lnTo>
                  <a:pt x="2420551" y="5039949"/>
                </a:lnTo>
                <a:cubicBezTo>
                  <a:pt x="2407700" y="5037296"/>
                  <a:pt x="2395274" y="5034239"/>
                  <a:pt x="2383501" y="5030941"/>
                </a:cubicBezTo>
                <a:cubicBezTo>
                  <a:pt x="2362992" y="5032521"/>
                  <a:pt x="2317884" y="5047662"/>
                  <a:pt x="2297493" y="5049431"/>
                </a:cubicBezTo>
                <a:lnTo>
                  <a:pt x="2261156" y="5041558"/>
                </a:lnTo>
                <a:lnTo>
                  <a:pt x="2200581" y="5024964"/>
                </a:lnTo>
                <a:lnTo>
                  <a:pt x="2198380" y="5025550"/>
                </a:lnTo>
                <a:lnTo>
                  <a:pt x="2116066" y="5019568"/>
                </a:lnTo>
                <a:cubicBezTo>
                  <a:pt x="2111600" y="5017036"/>
                  <a:pt x="2059664" y="5006071"/>
                  <a:pt x="2056754" y="5002394"/>
                </a:cubicBezTo>
                <a:cubicBezTo>
                  <a:pt x="2003393" y="5014336"/>
                  <a:pt x="1998298" y="5008800"/>
                  <a:pt x="1942916" y="5005703"/>
                </a:cubicBezTo>
                <a:cubicBezTo>
                  <a:pt x="1882138" y="4994708"/>
                  <a:pt x="1836966" y="4976630"/>
                  <a:pt x="1796717" y="4970423"/>
                </a:cubicBezTo>
                <a:cubicBezTo>
                  <a:pt x="1724075" y="4959337"/>
                  <a:pt x="1636218" y="4936339"/>
                  <a:pt x="1583222" y="4931235"/>
                </a:cubicBezTo>
                <a:cubicBezTo>
                  <a:pt x="1544265" y="4950469"/>
                  <a:pt x="1556109" y="4927628"/>
                  <a:pt x="1518821" y="4927872"/>
                </a:cubicBezTo>
                <a:cubicBezTo>
                  <a:pt x="1497291" y="4925112"/>
                  <a:pt x="1483221" y="4916728"/>
                  <a:pt x="1471837" y="4914678"/>
                </a:cubicBezTo>
                <a:lnTo>
                  <a:pt x="1450515" y="4915578"/>
                </a:lnTo>
                <a:lnTo>
                  <a:pt x="1437078" y="4915016"/>
                </a:lnTo>
                <a:lnTo>
                  <a:pt x="1432462" y="4920065"/>
                </a:lnTo>
                <a:lnTo>
                  <a:pt x="1411645" y="4922952"/>
                </a:lnTo>
                <a:cubicBezTo>
                  <a:pt x="1384856" y="4920079"/>
                  <a:pt x="1306656" y="4907389"/>
                  <a:pt x="1271729" y="4902828"/>
                </a:cubicBezTo>
                <a:cubicBezTo>
                  <a:pt x="1258697" y="4896954"/>
                  <a:pt x="1213546" y="4890036"/>
                  <a:pt x="1202076" y="4895589"/>
                </a:cubicBezTo>
                <a:cubicBezTo>
                  <a:pt x="1192059" y="4895561"/>
                  <a:pt x="1182171" y="4891311"/>
                  <a:pt x="1174670" y="4898040"/>
                </a:cubicBezTo>
                <a:cubicBezTo>
                  <a:pt x="1163701" y="4905820"/>
                  <a:pt x="1136874" y="4886643"/>
                  <a:pt x="1137035" y="4897965"/>
                </a:cubicBezTo>
                <a:cubicBezTo>
                  <a:pt x="1117838" y="4884693"/>
                  <a:pt x="1091386" y="4900421"/>
                  <a:pt x="1069882" y="4901859"/>
                </a:cubicBezTo>
                <a:cubicBezTo>
                  <a:pt x="1055589" y="4889467"/>
                  <a:pt x="1024570" y="4904705"/>
                  <a:pt x="980935" y="4900090"/>
                </a:cubicBezTo>
                <a:cubicBezTo>
                  <a:pt x="947614" y="4895538"/>
                  <a:pt x="913224" y="4886405"/>
                  <a:pt x="869960" y="4874547"/>
                </a:cubicBezTo>
                <a:cubicBezTo>
                  <a:pt x="819114" y="4845820"/>
                  <a:pt x="768074" y="4839770"/>
                  <a:pt x="721345" y="4828937"/>
                </a:cubicBezTo>
                <a:cubicBezTo>
                  <a:pt x="667944" y="4819060"/>
                  <a:pt x="698286" y="4848426"/>
                  <a:pt x="635428" y="4819153"/>
                </a:cubicBezTo>
                <a:cubicBezTo>
                  <a:pt x="626286" y="4826707"/>
                  <a:pt x="617638" y="4825980"/>
                  <a:pt x="604106" y="4819994"/>
                </a:cubicBezTo>
                <a:cubicBezTo>
                  <a:pt x="583276" y="4822237"/>
                  <a:pt x="539859" y="4835097"/>
                  <a:pt x="510451" y="4832608"/>
                </a:cubicBezTo>
                <a:cubicBezTo>
                  <a:pt x="489781" y="4829929"/>
                  <a:pt x="443867" y="4807857"/>
                  <a:pt x="427656" y="4805062"/>
                </a:cubicBezTo>
                <a:cubicBezTo>
                  <a:pt x="424088" y="4806479"/>
                  <a:pt x="419580" y="4809736"/>
                  <a:pt x="413184" y="4815837"/>
                </a:cubicBezTo>
                <a:cubicBezTo>
                  <a:pt x="387673" y="4805882"/>
                  <a:pt x="379855" y="4817328"/>
                  <a:pt x="341772" y="4818825"/>
                </a:cubicBezTo>
                <a:cubicBezTo>
                  <a:pt x="327795" y="4810179"/>
                  <a:pt x="314729" y="4811964"/>
                  <a:pt x="301266" y="4817000"/>
                </a:cubicBezTo>
                <a:cubicBezTo>
                  <a:pt x="265781" y="4810886"/>
                  <a:pt x="231017" y="4816794"/>
                  <a:pt x="189886" y="4815871"/>
                </a:cubicBezTo>
                <a:cubicBezTo>
                  <a:pt x="147910" y="4802917"/>
                  <a:pt x="121702" y="4818738"/>
                  <a:pt x="77762" y="4817675"/>
                </a:cubicBezTo>
                <a:cubicBezTo>
                  <a:pt x="38733" y="4795315"/>
                  <a:pt x="44308" y="4840244"/>
                  <a:pt x="8164" y="4835320"/>
                </a:cubicBezTo>
                <a:lnTo>
                  <a:pt x="0" y="4832771"/>
                </a:lnTo>
                <a:close/>
              </a:path>
            </a:pathLst>
          </a:custGeom>
        </p:spPr>
      </p:pic>
      <p:sp>
        <p:nvSpPr>
          <p:cNvPr id="2" name="Title 1">
            <a:extLst>
              <a:ext uri="{FF2B5EF4-FFF2-40B4-BE49-F238E27FC236}">
                <a16:creationId xmlns:a16="http://schemas.microsoft.com/office/drawing/2014/main" id="{F20D82A9-389E-4A75-83F7-8F34FD79DAB8}"/>
              </a:ext>
            </a:extLst>
          </p:cNvPr>
          <p:cNvSpPr>
            <a:spLocks noGrp="1"/>
          </p:cNvSpPr>
          <p:nvPr>
            <p:ph type="title"/>
          </p:nvPr>
        </p:nvSpPr>
        <p:spPr>
          <a:xfrm>
            <a:off x="449863" y="5234320"/>
            <a:ext cx="5198489" cy="752217"/>
          </a:xfrm>
        </p:spPr>
        <p:txBody>
          <a:bodyPr vert="horz" lIns="91440" tIns="45720" rIns="91440" bIns="45720" rtlCol="0" anchor="b">
            <a:normAutofit/>
          </a:bodyPr>
          <a:lstStyle/>
          <a:p>
            <a:pPr algn="l"/>
            <a:r>
              <a:rPr lang="en-US" sz="3100" b="1">
                <a:solidFill>
                  <a:schemeClr val="tx1">
                    <a:lumMod val="85000"/>
                    <a:lumOff val="15000"/>
                  </a:schemeClr>
                </a:solidFill>
                <a:latin typeface="+mj-lt"/>
                <a:ea typeface="+mj-ea"/>
                <a:cs typeface="+mj-cs"/>
              </a:rPr>
              <a:t>Thank you for your attention</a:t>
            </a:r>
          </a:p>
        </p:txBody>
      </p:sp>
    </p:spTree>
    <p:extLst>
      <p:ext uri="{BB962C8B-B14F-4D97-AF65-F5344CB8AC3E}">
        <p14:creationId xmlns:p14="http://schemas.microsoft.com/office/powerpoint/2010/main" val="3269249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533399" y="2090058"/>
            <a:ext cx="8077199" cy="3570512"/>
          </a:xfrm>
          <a:prstGeom prst="rect">
            <a:avLst/>
          </a:prstGeom>
        </p:spPr>
        <p:txBody>
          <a:bodyPr vert="horz" lIns="91440" tIns="45720" rIns="91440" bIns="45720" rtlCol="0" anchor="ctr">
            <a:normAutofit fontScale="85000" lnSpcReduction="20000"/>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32000" indent="-288000" algn="l">
              <a:spcAft>
                <a:spcPts val="1200"/>
              </a:spcAft>
              <a:buFont typeface="Arial" panose="020B0604020202020204" pitchFamily="34" charset="0"/>
              <a:buChar char="•"/>
            </a:pPr>
            <a:r>
              <a:rPr lang="en-BE" sz="2800" b="1" dirty="0">
                <a:solidFill>
                  <a:schemeClr val="tx1"/>
                </a:solidFill>
              </a:rPr>
              <a:t>Emerald Network Reference Lists</a:t>
            </a:r>
            <a:endParaRPr lang="en-GB" sz="2800" b="1" dirty="0">
              <a:solidFill>
                <a:schemeClr val="tx1"/>
              </a:solidFill>
            </a:endParaRPr>
          </a:p>
          <a:p>
            <a:pPr marL="1058400" lvl="1" indent="-457200">
              <a:spcAft>
                <a:spcPts val="1200"/>
              </a:spcAft>
              <a:buFont typeface="Wingdings" panose="05000000000000000000" pitchFamily="2" charset="2"/>
              <a:buChar char="Ø"/>
            </a:pPr>
            <a:r>
              <a:rPr lang="en-US" sz="2600" dirty="0">
                <a:solidFill>
                  <a:schemeClr val="tx1"/>
                </a:solidFill>
              </a:rPr>
              <a:t>list which species (Resolution No. 6 (1998)) and habitats (Resolution No. 4 (1996)) occur in which country and biogeographical region, and are subject for site-based conservation measures</a:t>
            </a:r>
            <a:endParaRPr lang="en-BE" sz="2600" dirty="0">
              <a:solidFill>
                <a:schemeClr val="tx1"/>
              </a:solidFill>
            </a:endParaRPr>
          </a:p>
          <a:p>
            <a:pPr marL="1058400" lvl="1" indent="-457200">
              <a:spcAft>
                <a:spcPts val="1200"/>
              </a:spcAft>
              <a:buFont typeface="Wingdings" panose="05000000000000000000" pitchFamily="2" charset="2"/>
              <a:buChar char="Ø"/>
            </a:pPr>
            <a:endParaRPr lang="en-BE" sz="2600" dirty="0">
              <a:solidFill>
                <a:schemeClr val="tx1"/>
              </a:solidFill>
            </a:endParaRPr>
          </a:p>
          <a:p>
            <a:pPr marL="432000" indent="-288000" algn="l">
              <a:spcAft>
                <a:spcPts val="1200"/>
              </a:spcAft>
              <a:buFont typeface="Arial" panose="020B0604020202020204" pitchFamily="34" charset="0"/>
              <a:buChar char="•"/>
            </a:pPr>
            <a:r>
              <a:rPr lang="en-BE" sz="2800" b="1" dirty="0">
                <a:solidFill>
                  <a:schemeClr val="tx1"/>
                </a:solidFill>
              </a:rPr>
              <a:t>Reporting under Resolution No. 8 (2012) Checklists</a:t>
            </a:r>
          </a:p>
          <a:p>
            <a:pPr marL="1058400" lvl="1" indent="-457200">
              <a:spcAft>
                <a:spcPts val="1200"/>
              </a:spcAft>
              <a:buFont typeface="Wingdings" panose="05000000000000000000" pitchFamily="2" charset="2"/>
              <a:buChar char="Ø"/>
            </a:pPr>
            <a:r>
              <a:rPr lang="en-US" sz="2600" dirty="0">
                <a:solidFill>
                  <a:schemeClr val="tx1"/>
                </a:solidFill>
              </a:rPr>
              <a:t>include also all features of potential conservation concern in a territory (such as vagrants, irregular visitors, etc.)</a:t>
            </a:r>
            <a:br>
              <a:rPr lang="en-BE" sz="2600" dirty="0">
                <a:solidFill>
                  <a:schemeClr val="tx1"/>
                </a:solidFill>
              </a:rPr>
            </a:br>
            <a:endParaRPr lang="en-BE" sz="2200" dirty="0">
              <a:solidFill>
                <a:schemeClr val="tx1"/>
              </a:solidFill>
            </a:endParaRPr>
          </a:p>
        </p:txBody>
      </p:sp>
      <p:sp>
        <p:nvSpPr>
          <p:cNvPr id="8" name="Rectangle 2">
            <a:extLst>
              <a:ext uri="{FF2B5EF4-FFF2-40B4-BE49-F238E27FC236}">
                <a16:creationId xmlns:a16="http://schemas.microsoft.com/office/drawing/2014/main" id="{B40E7D80-EC75-435F-A065-8C1A6D8BAAFC}"/>
              </a:ext>
            </a:extLst>
          </p:cNvPr>
          <p:cNvSpPr>
            <a:spLocks noChangeArrowheads="1"/>
          </p:cNvSpPr>
          <p:nvPr/>
        </p:nvSpPr>
        <p:spPr bwMode="auto">
          <a:xfrm>
            <a:off x="6386286" y="50905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BE" altLang="en-BE" sz="1800" b="0" i="0" u="none" strike="noStrike" cap="none" normalizeH="0" baseline="0">
                <a:ln>
                  <a:noFill/>
                </a:ln>
                <a:solidFill>
                  <a:schemeClr val="tx1"/>
                </a:solidFill>
                <a:effectLst/>
                <a:latin typeface="Arial" panose="020B0604020202020204" pitchFamily="34" charset="0"/>
              </a:rPr>
            </a:br>
            <a:endParaRPr kumimoji="0" lang="en-BE" altLang="en-B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9872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4" name="Title 1">
            <a:extLst>
              <a:ext uri="{FF2B5EF4-FFF2-40B4-BE49-F238E27FC236}">
                <a16:creationId xmlns:a16="http://schemas.microsoft.com/office/drawing/2014/main" id="{0712BFAE-C5CA-45A1-9B72-9127EAC2D4A9}"/>
              </a:ext>
            </a:extLst>
          </p:cNvPr>
          <p:cNvSpPr txBox="1">
            <a:spLocks/>
          </p:cNvSpPr>
          <p:nvPr/>
        </p:nvSpPr>
        <p:spPr>
          <a:xfrm>
            <a:off x="674914" y="2634343"/>
            <a:ext cx="8011885" cy="3516086"/>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457200" indent="-457200" algn="l">
              <a:spcAft>
                <a:spcPts val="1200"/>
              </a:spcAft>
              <a:buFont typeface="Arial" panose="020B0604020202020204" pitchFamily="34" charset="0"/>
              <a:buChar char="•"/>
            </a:pPr>
            <a:endParaRPr lang="aa-ET" sz="3200" dirty="0">
              <a:solidFill>
                <a:schemeClr val="tx1"/>
              </a:solidFill>
            </a:endParaRPr>
          </a:p>
        </p:txBody>
      </p:sp>
      <p:sp>
        <p:nvSpPr>
          <p:cNvPr id="7" name="Title 1">
            <a:extLst>
              <a:ext uri="{FF2B5EF4-FFF2-40B4-BE49-F238E27FC236}">
                <a16:creationId xmlns:a16="http://schemas.microsoft.com/office/drawing/2014/main" id="{73A5BE3A-3449-593F-32D6-75FEE4701494}"/>
              </a:ext>
            </a:extLst>
          </p:cNvPr>
          <p:cNvSpPr txBox="1">
            <a:spLocks/>
          </p:cNvSpPr>
          <p:nvPr/>
        </p:nvSpPr>
        <p:spPr>
          <a:xfrm>
            <a:off x="674914" y="2233108"/>
            <a:ext cx="8011885" cy="386289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514350" indent="-514350" algn="l">
              <a:spcAft>
                <a:spcPts val="1200"/>
              </a:spcAft>
              <a:buFont typeface="Arial" panose="020B0604020202020204" pitchFamily="34" charset="0"/>
              <a:buChar char="•"/>
            </a:pPr>
            <a:r>
              <a:rPr lang="en-BE" sz="2800" dirty="0">
                <a:solidFill>
                  <a:schemeClr val="tx1"/>
                </a:solidFill>
              </a:rPr>
              <a:t>Until today, they are part of and result from the sufficiency evaluations in the biogeographical seminars</a:t>
            </a:r>
          </a:p>
          <a:p>
            <a:pPr marL="514350" indent="-514350" algn="l">
              <a:spcAft>
                <a:spcPts val="1200"/>
              </a:spcAft>
              <a:buFont typeface="Arial" panose="020B0604020202020204" pitchFamily="34" charset="0"/>
              <a:buChar char="•"/>
            </a:pPr>
            <a:r>
              <a:rPr lang="fr-FR" sz="2800" dirty="0">
                <a:solidFill>
                  <a:schemeClr val="tx1"/>
                </a:solidFill>
              </a:rPr>
              <a:t>P</a:t>
            </a:r>
            <a:r>
              <a:rPr lang="en-BE" sz="2800" dirty="0" err="1">
                <a:solidFill>
                  <a:schemeClr val="tx1"/>
                </a:solidFill>
              </a:rPr>
              <a:t>ublished</a:t>
            </a:r>
            <a:r>
              <a:rPr lang="en-BE" sz="2800" dirty="0">
                <a:solidFill>
                  <a:schemeClr val="tx1"/>
                </a:solidFill>
              </a:rPr>
              <a:t> after the first seminar</a:t>
            </a:r>
          </a:p>
          <a:p>
            <a:pPr marL="514350" indent="-514350" algn="l">
              <a:spcAft>
                <a:spcPts val="1200"/>
              </a:spcAft>
              <a:buFont typeface="Arial" panose="020B0604020202020204" pitchFamily="34" charset="0"/>
              <a:buChar char="•"/>
            </a:pPr>
            <a:r>
              <a:rPr lang="fr-FR" sz="2800" dirty="0">
                <a:solidFill>
                  <a:schemeClr val="tx1"/>
                </a:solidFill>
              </a:rPr>
              <a:t>K</a:t>
            </a:r>
            <a:r>
              <a:rPr lang="en-BE" sz="2800" dirty="0" err="1">
                <a:solidFill>
                  <a:schemeClr val="tx1"/>
                </a:solidFill>
              </a:rPr>
              <a:t>ept</a:t>
            </a:r>
            <a:r>
              <a:rPr lang="en-BE" sz="2800" dirty="0">
                <a:solidFill>
                  <a:schemeClr val="tx1"/>
                </a:solidFill>
              </a:rPr>
              <a:t> up to date following each seminar</a:t>
            </a:r>
          </a:p>
          <a:p>
            <a:pPr marL="514350" indent="-514350" algn="l">
              <a:spcAft>
                <a:spcPts val="1200"/>
              </a:spcAft>
              <a:buFont typeface="Arial" panose="020B0604020202020204" pitchFamily="34" charset="0"/>
              <a:buChar char="•"/>
            </a:pPr>
            <a:r>
              <a:rPr lang="en-BE" sz="2800" dirty="0">
                <a:solidFill>
                  <a:schemeClr val="tx1"/>
                </a:solidFill>
              </a:rPr>
              <a:t>Only available for countries with an Emerald Network</a:t>
            </a:r>
          </a:p>
          <a:p>
            <a:pPr marL="514350" indent="-514350" algn="l">
              <a:spcAft>
                <a:spcPts val="1200"/>
              </a:spcAft>
              <a:buFont typeface="Arial" panose="020B0604020202020204" pitchFamily="34" charset="0"/>
              <a:buChar char="•"/>
            </a:pPr>
            <a:r>
              <a:rPr lang="en-BE" sz="2800" dirty="0">
                <a:solidFill>
                  <a:schemeClr val="tx1"/>
                </a:solidFill>
              </a:rPr>
              <a:t>Never separately discussed or published in a consolidated way</a:t>
            </a:r>
          </a:p>
        </p:txBody>
      </p:sp>
      <p:sp>
        <p:nvSpPr>
          <p:cNvPr id="3" name="Rectangle 1">
            <a:extLst>
              <a:ext uri="{FF2B5EF4-FFF2-40B4-BE49-F238E27FC236}">
                <a16:creationId xmlns:a16="http://schemas.microsoft.com/office/drawing/2014/main" id="{67B55BAB-BF3A-136B-7EE6-4C8DF12E94B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1pPr>
            <a:lvl2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2pPr>
            <a:lvl3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3pPr>
            <a:lvl4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4pPr>
            <a:lvl5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5pPr>
            <a:lvl6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6pPr>
            <a:lvl7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7pPr>
            <a:lvl8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8pPr>
            <a:lvl9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254000" algn="r"/>
                <a:tab pos="5578475" algn="r"/>
              </a:tabLst>
            </a:pPr>
            <a:r>
              <a:rPr kumimoji="0" lang="en-GB" altLang="en-BE" sz="1100" b="0" i="0" u="none" strike="noStrike" cap="none" normalizeH="0" baseline="0">
                <a:ln>
                  <a:noFill/>
                </a:ln>
                <a:solidFill>
                  <a:schemeClr val="tx1"/>
                </a:solidFill>
                <a:effectLst/>
                <a:latin typeface="Calibri" panose="020F0502020204030204" pitchFamily="34" charset="0"/>
                <a:ea typeface="ヒラギノ角ゴ Pro W3"/>
                <a:cs typeface="Calibri" panose="020F0502020204030204" pitchFamily="34" charset="0"/>
                <a:hlinkClick r:id="rId2"/>
              </a:rPr>
              <a:t>1</a:t>
            </a:r>
            <a:r>
              <a:rPr kumimoji="0" lang="en-GB" altLang="en-BE"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hlinkClick r:id="rId2"/>
              </a:rPr>
              <a:t>	</a:t>
            </a:r>
            <a:r>
              <a:rPr kumimoji="0" lang="en-GB" altLang="en-BE" sz="1100" b="0" i="0" u="none" strike="noStrike" cap="none" normalizeH="0" baseline="0">
                <a:ln>
                  <a:noFill/>
                </a:ln>
                <a:solidFill>
                  <a:schemeClr val="tx1"/>
                </a:solidFill>
                <a:effectLst/>
                <a:latin typeface="Calibri" panose="020F0502020204030204" pitchFamily="34" charset="0"/>
                <a:ea typeface="ヒラギノ角ゴ Pro W3"/>
                <a:cs typeface="Calibri" panose="020F0502020204030204" pitchFamily="34" charset="0"/>
                <a:hlinkClick r:id="rId2"/>
              </a:rPr>
              <a:t>The countries databases</a:t>
            </a:r>
            <a:endParaRPr kumimoji="0" lang="en-GB" altLang="en-BE" sz="1800" b="0" i="0" u="none" strike="noStrike" cap="none" normalizeH="0" baseline="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5E53144D-9A1F-DA23-CB08-BA6A38652A46}"/>
              </a:ext>
            </a:extLst>
          </p:cNvPr>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1pPr>
            <a:lvl2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2pPr>
            <a:lvl3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3pPr>
            <a:lvl4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4pPr>
            <a:lvl5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5pPr>
            <a:lvl6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6pPr>
            <a:lvl7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7pPr>
            <a:lvl8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8pPr>
            <a:lvl9pPr eaLnBrk="0" fontAlgn="base" hangingPunct="0">
              <a:spcBef>
                <a:spcPct val="0"/>
              </a:spcBef>
              <a:spcAft>
                <a:spcPct val="0"/>
              </a:spcAft>
              <a:tabLst>
                <a:tab pos="254000" algn="r"/>
                <a:tab pos="5578475"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254000" algn="r"/>
                <a:tab pos="5578475" algn="r"/>
              </a:tabLst>
            </a:pPr>
            <a:r>
              <a:rPr kumimoji="0" lang="en-GB" altLang="en-BE" sz="1100" b="0" i="0" u="none" strike="noStrike" cap="none" normalizeH="0" baseline="0">
                <a:ln>
                  <a:noFill/>
                </a:ln>
                <a:solidFill>
                  <a:schemeClr val="tx1"/>
                </a:solidFill>
                <a:effectLst/>
                <a:latin typeface="Calibri" panose="020F0502020204030204" pitchFamily="34" charset="0"/>
                <a:ea typeface="ヒラギノ角ゴ Pro W3"/>
                <a:cs typeface="Calibri" panose="020F0502020204030204" pitchFamily="34" charset="0"/>
                <a:hlinkClick r:id="rId2"/>
              </a:rPr>
              <a:t>1</a:t>
            </a:r>
            <a:r>
              <a:rPr kumimoji="0" lang="en-GB" altLang="en-BE"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hlinkClick r:id="rId2"/>
              </a:rPr>
              <a:t>	</a:t>
            </a:r>
            <a:r>
              <a:rPr kumimoji="0" lang="en-GB" altLang="en-BE" sz="1100" b="0" i="0" u="none" strike="noStrike" cap="none" normalizeH="0" baseline="0">
                <a:ln>
                  <a:noFill/>
                </a:ln>
                <a:solidFill>
                  <a:schemeClr val="tx1"/>
                </a:solidFill>
                <a:effectLst/>
                <a:latin typeface="Calibri" panose="020F0502020204030204" pitchFamily="34" charset="0"/>
                <a:ea typeface="ヒラギノ角ゴ Pro W3"/>
                <a:cs typeface="Calibri" panose="020F0502020204030204" pitchFamily="34" charset="0"/>
                <a:hlinkClick r:id="rId2"/>
              </a:rPr>
              <a:t>The countries databases</a:t>
            </a:r>
            <a:endParaRPr kumimoji="0" lang="en-GB" altLang="en-BE" sz="1800" b="0" i="0" u="none" strike="noStrike" cap="none" normalizeH="0" baseline="0">
              <a:ln>
                <a:noFill/>
              </a:ln>
              <a:solidFill>
                <a:schemeClr val="tx1"/>
              </a:solidFill>
              <a:effectLst/>
              <a:latin typeface="Arial" panose="020B0604020202020204" pitchFamily="34" charset="0"/>
            </a:endParaRPr>
          </a:p>
        </p:txBody>
      </p:sp>
      <p:sp>
        <p:nvSpPr>
          <p:cNvPr id="9" name="Title 1">
            <a:extLst>
              <a:ext uri="{FF2B5EF4-FFF2-40B4-BE49-F238E27FC236}">
                <a16:creationId xmlns:a16="http://schemas.microsoft.com/office/drawing/2014/main" id="{AD97DCC2-51F5-A36B-BC8D-35B9EBA86DFF}"/>
              </a:ext>
            </a:extLst>
          </p:cNvPr>
          <p:cNvSpPr txBox="1">
            <a:spLocks/>
          </p:cNvSpPr>
          <p:nvPr/>
        </p:nvSpPr>
        <p:spPr>
          <a:xfrm>
            <a:off x="-42244" y="1281297"/>
            <a:ext cx="9186243"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3200" dirty="0">
                <a:solidFill>
                  <a:schemeClr val="tx1"/>
                </a:solidFill>
              </a:rPr>
              <a:t>Emerald Network Reference Lists</a:t>
            </a:r>
            <a:endParaRPr lang="en-GB" sz="3200" dirty="0">
              <a:solidFill>
                <a:schemeClr val="tx1"/>
              </a:solidFill>
            </a:endParaRPr>
          </a:p>
        </p:txBody>
      </p:sp>
    </p:spTree>
    <p:extLst>
      <p:ext uri="{BB962C8B-B14F-4D97-AF65-F5344CB8AC3E}">
        <p14:creationId xmlns:p14="http://schemas.microsoft.com/office/powerpoint/2010/main" val="2324612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sp>
        <p:nvSpPr>
          <p:cNvPr id="4" name="Title 1">
            <a:extLst>
              <a:ext uri="{FF2B5EF4-FFF2-40B4-BE49-F238E27FC236}">
                <a16:creationId xmlns:a16="http://schemas.microsoft.com/office/drawing/2014/main" id="{3BD5E3DD-7F58-EE42-A0C9-648F9CFCD74D}"/>
              </a:ext>
            </a:extLst>
          </p:cNvPr>
          <p:cNvSpPr txBox="1">
            <a:spLocks/>
          </p:cNvSpPr>
          <p:nvPr/>
        </p:nvSpPr>
        <p:spPr>
          <a:xfrm>
            <a:off x="57581" y="1052492"/>
            <a:ext cx="9028834"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2800" dirty="0">
                <a:solidFill>
                  <a:schemeClr val="tx1"/>
                </a:solidFill>
              </a:rPr>
              <a:t>Example Reference List for plants in the Caucasus</a:t>
            </a:r>
            <a:endParaRPr lang="en-GB" sz="2800" dirty="0">
              <a:solidFill>
                <a:schemeClr val="tx1"/>
              </a:solidFill>
            </a:endParaRPr>
          </a:p>
        </p:txBody>
      </p:sp>
      <p:pic>
        <p:nvPicPr>
          <p:cNvPr id="5" name="Picture 4">
            <a:extLst>
              <a:ext uri="{FF2B5EF4-FFF2-40B4-BE49-F238E27FC236}">
                <a16:creationId xmlns:a16="http://schemas.microsoft.com/office/drawing/2014/main" id="{15B69099-DF1C-5AF5-6D15-95BD2C2858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0978" y="1712324"/>
            <a:ext cx="7422043" cy="4982390"/>
          </a:xfrm>
          <a:prstGeom prst="rect">
            <a:avLst/>
          </a:prstGeom>
          <a:noFill/>
          <a:ln>
            <a:noFill/>
          </a:ln>
        </p:spPr>
      </p:pic>
    </p:spTree>
    <p:extLst>
      <p:ext uri="{BB962C8B-B14F-4D97-AF65-F5344CB8AC3E}">
        <p14:creationId xmlns:p14="http://schemas.microsoft.com/office/powerpoint/2010/main" val="7241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D63ED-C537-40B4-130C-957EDD923AE4}"/>
              </a:ext>
            </a:extLst>
          </p:cNvPr>
          <p:cNvSpPr>
            <a:spLocks noGrp="1"/>
          </p:cNvSpPr>
          <p:nvPr>
            <p:ph type="title"/>
          </p:nvPr>
        </p:nvSpPr>
        <p:spPr/>
        <p:txBody>
          <a:bodyPr/>
          <a:lstStyle/>
          <a:p>
            <a:endParaRPr lang="en-BE"/>
          </a:p>
        </p:txBody>
      </p:sp>
      <p:sp>
        <p:nvSpPr>
          <p:cNvPr id="7" name="Title 1">
            <a:extLst>
              <a:ext uri="{FF2B5EF4-FFF2-40B4-BE49-F238E27FC236}">
                <a16:creationId xmlns:a16="http://schemas.microsoft.com/office/drawing/2014/main" id="{2CC6F2A4-C366-B6AA-2672-93747C97FCD7}"/>
              </a:ext>
            </a:extLst>
          </p:cNvPr>
          <p:cNvSpPr txBox="1">
            <a:spLocks/>
          </p:cNvSpPr>
          <p:nvPr/>
        </p:nvSpPr>
        <p:spPr>
          <a:xfrm>
            <a:off x="-42244" y="1281297"/>
            <a:ext cx="9186243" cy="659832"/>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3200" dirty="0">
                <a:solidFill>
                  <a:schemeClr val="tx1"/>
                </a:solidFill>
              </a:rPr>
              <a:t>Emerald Network Reference Lists</a:t>
            </a:r>
            <a:endParaRPr lang="en-GB" sz="3200" dirty="0">
              <a:solidFill>
                <a:schemeClr val="tx1"/>
              </a:solidFill>
            </a:endParaRPr>
          </a:p>
        </p:txBody>
      </p:sp>
      <p:sp>
        <p:nvSpPr>
          <p:cNvPr id="8" name="Title 1">
            <a:extLst>
              <a:ext uri="{FF2B5EF4-FFF2-40B4-BE49-F238E27FC236}">
                <a16:creationId xmlns:a16="http://schemas.microsoft.com/office/drawing/2014/main" id="{04BF084F-873A-C0D3-A430-4836438A875E}"/>
              </a:ext>
            </a:extLst>
          </p:cNvPr>
          <p:cNvSpPr txBox="1">
            <a:spLocks/>
          </p:cNvSpPr>
          <p:nvPr/>
        </p:nvSpPr>
        <p:spPr>
          <a:xfrm>
            <a:off x="566057" y="2314062"/>
            <a:ext cx="8011885" cy="3792824"/>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2800" dirty="0">
                <a:solidFill>
                  <a:schemeClr val="tx1"/>
                </a:solidFill>
              </a:rPr>
              <a:t>Resolution No. 6 (1998) species names and taxonomy </a:t>
            </a:r>
            <a:br>
              <a:rPr lang="en-BE" sz="2800" dirty="0">
                <a:solidFill>
                  <a:schemeClr val="tx1"/>
                </a:solidFill>
              </a:rPr>
            </a:br>
            <a:r>
              <a:rPr lang="en-BE" sz="2800" dirty="0">
                <a:solidFill>
                  <a:schemeClr val="tx1"/>
                </a:solidFill>
              </a:rPr>
              <a:t>need for a Standard Code List </a:t>
            </a:r>
          </a:p>
          <a:p>
            <a:pPr algn="ctr">
              <a:spcAft>
                <a:spcPts val="1200"/>
              </a:spcAft>
            </a:pPr>
            <a:r>
              <a:rPr lang="en-BE" sz="2800" dirty="0">
                <a:solidFill>
                  <a:schemeClr val="tx1"/>
                </a:solidFill>
              </a:rPr>
              <a:t>Latest version available at:</a:t>
            </a:r>
            <a:endParaRPr lang="en-BE" sz="2800" dirty="0">
              <a:solidFill>
                <a:schemeClr val="tx1"/>
              </a:solidFill>
              <a:hlinkClick r:id="rId2"/>
            </a:endParaRPr>
          </a:p>
          <a:p>
            <a:pPr algn="ctr">
              <a:spcAft>
                <a:spcPts val="1200"/>
              </a:spcAft>
            </a:pPr>
            <a:r>
              <a:rPr lang="fr-FR" sz="2400" dirty="0">
                <a:solidFill>
                  <a:schemeClr val="tx1"/>
                </a:solidFill>
                <a:hlinkClick r:id="rId2"/>
              </a:rPr>
              <a:t>https://eunis.eea.europa.eu/references/2443/species</a:t>
            </a:r>
            <a:endParaRPr lang="en-BE" sz="2400" dirty="0">
              <a:solidFill>
                <a:schemeClr val="tx1"/>
              </a:solidFill>
            </a:endParaRPr>
          </a:p>
          <a:p>
            <a:pPr marL="514350" indent="-514350" algn="l">
              <a:spcAft>
                <a:spcPts val="1200"/>
              </a:spcAft>
              <a:buFont typeface="Arial" panose="020B0604020202020204" pitchFamily="34" charset="0"/>
              <a:buChar char="•"/>
            </a:pPr>
            <a:r>
              <a:rPr lang="en-BE" sz="2800" dirty="0">
                <a:solidFill>
                  <a:schemeClr val="tx1"/>
                </a:solidFill>
              </a:rPr>
              <a:t>Final up-to-date list will soon be available (etc/bd)</a:t>
            </a:r>
          </a:p>
          <a:p>
            <a:pPr marL="514350" indent="-514350" algn="l">
              <a:spcAft>
                <a:spcPts val="1200"/>
              </a:spcAft>
              <a:buFont typeface="Arial" panose="020B0604020202020204" pitchFamily="34" charset="0"/>
              <a:buChar char="•"/>
            </a:pPr>
            <a:r>
              <a:rPr lang="en-US" sz="2800" dirty="0">
                <a:solidFill>
                  <a:schemeClr val="tx1"/>
                </a:solidFill>
              </a:rPr>
              <a:t>Countries will be stimulated to follow this revised species list when transmitting new Emerald Network Databases</a:t>
            </a:r>
            <a:endParaRPr lang="en-BE" sz="2800" dirty="0">
              <a:solidFill>
                <a:schemeClr val="tx1"/>
              </a:solidFill>
            </a:endParaRPr>
          </a:p>
        </p:txBody>
      </p:sp>
    </p:spTree>
    <p:extLst>
      <p:ext uri="{BB962C8B-B14F-4D97-AF65-F5344CB8AC3E}">
        <p14:creationId xmlns:p14="http://schemas.microsoft.com/office/powerpoint/2010/main" val="167361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A220-C357-3D4C-514C-977DB7547007}"/>
              </a:ext>
            </a:extLst>
          </p:cNvPr>
          <p:cNvSpPr>
            <a:spLocks noGrp="1"/>
          </p:cNvSpPr>
          <p:nvPr>
            <p:ph type="title"/>
          </p:nvPr>
        </p:nvSpPr>
        <p:spPr/>
        <p:txBody>
          <a:bodyPr/>
          <a:lstStyle/>
          <a:p>
            <a:endParaRPr lang="en-BE"/>
          </a:p>
        </p:txBody>
      </p:sp>
      <p:sp>
        <p:nvSpPr>
          <p:cNvPr id="5" name="Title 1">
            <a:extLst>
              <a:ext uri="{FF2B5EF4-FFF2-40B4-BE49-F238E27FC236}">
                <a16:creationId xmlns:a16="http://schemas.microsoft.com/office/drawing/2014/main" id="{CD79FBE4-D1A3-2CF1-79F6-58BA7CEBD32B}"/>
              </a:ext>
            </a:extLst>
          </p:cNvPr>
          <p:cNvSpPr txBox="1">
            <a:spLocks/>
          </p:cNvSpPr>
          <p:nvPr/>
        </p:nvSpPr>
        <p:spPr>
          <a:xfrm>
            <a:off x="57581" y="1091438"/>
            <a:ext cx="9028834" cy="60673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2800" dirty="0">
                <a:solidFill>
                  <a:schemeClr val="tx1"/>
                </a:solidFill>
              </a:rPr>
              <a:t>Standard Code List for the Reference Lists</a:t>
            </a:r>
            <a:endParaRPr lang="en-GB" sz="2800" dirty="0">
              <a:solidFill>
                <a:schemeClr val="tx1"/>
              </a:solidFill>
            </a:endParaRPr>
          </a:p>
        </p:txBody>
      </p:sp>
      <p:graphicFrame>
        <p:nvGraphicFramePr>
          <p:cNvPr id="4" name="Table 3">
            <a:extLst>
              <a:ext uri="{FF2B5EF4-FFF2-40B4-BE49-F238E27FC236}">
                <a16:creationId xmlns:a16="http://schemas.microsoft.com/office/drawing/2014/main" id="{14259AF1-0EB6-3AA1-E31F-CB23234FFCC5}"/>
              </a:ext>
            </a:extLst>
          </p:cNvPr>
          <p:cNvGraphicFramePr>
            <a:graphicFrameLocks noGrp="1"/>
          </p:cNvGraphicFramePr>
          <p:nvPr>
            <p:extLst>
              <p:ext uri="{D42A27DB-BD31-4B8C-83A1-F6EECF244321}">
                <p14:modId xmlns:p14="http://schemas.microsoft.com/office/powerpoint/2010/main" val="1307555894"/>
              </p:ext>
            </p:extLst>
          </p:nvPr>
        </p:nvGraphicFramePr>
        <p:xfrm>
          <a:off x="266698" y="1623291"/>
          <a:ext cx="8610599" cy="5191827"/>
        </p:xfrm>
        <a:graphic>
          <a:graphicData uri="http://schemas.openxmlformats.org/drawingml/2006/table">
            <a:tbl>
              <a:tblPr firstRow="1" firstCol="1" bandRow="1">
                <a:tableStyleId>{5C22544A-7EE6-4342-B048-85BDC9FD1C3A}</a:tableStyleId>
              </a:tblPr>
              <a:tblGrid>
                <a:gridCol w="1423545">
                  <a:extLst>
                    <a:ext uri="{9D8B030D-6E8A-4147-A177-3AD203B41FA5}">
                      <a16:colId xmlns:a16="http://schemas.microsoft.com/office/drawing/2014/main" val="3928722634"/>
                    </a:ext>
                  </a:extLst>
                </a:gridCol>
                <a:gridCol w="7187054">
                  <a:extLst>
                    <a:ext uri="{9D8B030D-6E8A-4147-A177-3AD203B41FA5}">
                      <a16:colId xmlns:a16="http://schemas.microsoft.com/office/drawing/2014/main" val="443778096"/>
                    </a:ext>
                  </a:extLst>
                </a:gridCol>
              </a:tblGrid>
              <a:tr h="469236">
                <a:tc>
                  <a:txBody>
                    <a:bodyPr/>
                    <a:lstStyle/>
                    <a:p>
                      <a:pPr algn="ctr">
                        <a:lnSpc>
                          <a:spcPct val="107000"/>
                        </a:lnSpc>
                        <a:spcAft>
                          <a:spcPts val="800"/>
                        </a:spcAft>
                      </a:pPr>
                      <a:r>
                        <a:rPr lang="en-US" sz="1800">
                          <a:effectLst/>
                        </a:rPr>
                        <a:t>Reference List Code</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1800">
                          <a:effectLst/>
                        </a:rPr>
                        <a:t>Interpretation</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9412586"/>
                  </a:ext>
                </a:extLst>
              </a:tr>
              <a:tr h="314535">
                <a:tc>
                  <a:txBody>
                    <a:bodyPr/>
                    <a:lstStyle/>
                    <a:p>
                      <a:pPr>
                        <a:lnSpc>
                          <a:spcPct val="107000"/>
                        </a:lnSpc>
                        <a:spcAft>
                          <a:spcPts val="800"/>
                        </a:spcAft>
                      </a:pPr>
                      <a:r>
                        <a:rPr lang="en-US" sz="1800">
                          <a:effectLst/>
                        </a:rPr>
                        <a:t>X</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a:effectLst/>
                        </a:rPr>
                        <a:t>The feature is present, and there should be Emerald Network sites identified</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0722425"/>
                  </a:ext>
                </a:extLst>
              </a:tr>
              <a:tr h="469236">
                <a:tc>
                  <a:txBody>
                    <a:bodyPr/>
                    <a:lstStyle/>
                    <a:p>
                      <a:pPr>
                        <a:lnSpc>
                          <a:spcPct val="107000"/>
                        </a:lnSpc>
                        <a:spcAft>
                          <a:spcPts val="800"/>
                        </a:spcAft>
                      </a:pPr>
                      <a:r>
                        <a:rPr lang="en-US" sz="1800">
                          <a:effectLst/>
                        </a:rPr>
                        <a:t>SR REF</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During the biogeographical evaluation, the presence was identified as doubtful and additional research is necessary </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473653"/>
                  </a:ext>
                </a:extLst>
              </a:tr>
              <a:tr h="728192">
                <a:tc>
                  <a:txBody>
                    <a:bodyPr/>
                    <a:lstStyle/>
                    <a:p>
                      <a:pPr>
                        <a:lnSpc>
                          <a:spcPct val="107000"/>
                        </a:lnSpc>
                        <a:spcAft>
                          <a:spcPts val="800"/>
                        </a:spcAft>
                      </a:pPr>
                      <a:r>
                        <a:rPr lang="en-US" sz="1800">
                          <a:effectLst/>
                        </a:rPr>
                        <a:t>SR</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The biogeographical evaluation could not define a final conclusion for various reasons such as taxonomy, habitat definition or sufficient geographical coverage in certain regions. The comment field in the database explains the reason.</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0749270"/>
                  </a:ext>
                </a:extLst>
              </a:tr>
              <a:tr h="522515">
                <a:tc>
                  <a:txBody>
                    <a:bodyPr/>
                    <a:lstStyle/>
                    <a:p>
                      <a:pPr>
                        <a:lnSpc>
                          <a:spcPct val="107000"/>
                        </a:lnSpc>
                        <a:spcAft>
                          <a:spcPts val="800"/>
                        </a:spcAft>
                      </a:pPr>
                      <a:r>
                        <a:rPr lang="en-US" sz="1800" dirty="0">
                          <a:effectLst/>
                        </a:rPr>
                        <a:t>Ex</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The species is considered extinct and should actually be deleted from the Reference List unless reintroduction or natural regeneration is possible</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1050856"/>
                  </a:ext>
                </a:extLst>
              </a:tr>
              <a:tr h="511628">
                <a:tc>
                  <a:txBody>
                    <a:bodyPr/>
                    <a:lstStyle/>
                    <a:p>
                      <a:pPr>
                        <a:lnSpc>
                          <a:spcPct val="107000"/>
                        </a:lnSpc>
                        <a:spcAft>
                          <a:spcPts val="800"/>
                        </a:spcAft>
                      </a:pPr>
                      <a:r>
                        <a:rPr lang="en-US" sz="1800">
                          <a:effectLst/>
                        </a:rPr>
                        <a:t>R</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The species is marked with the “#”-sign in Resolution No. 6 (2012) and the country requested the exclusion of the species for the development of the Emerald Network</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0794365"/>
                  </a:ext>
                </a:extLst>
              </a:tr>
              <a:tr h="718457">
                <a:tc>
                  <a:txBody>
                    <a:bodyPr/>
                    <a:lstStyle/>
                    <a:p>
                      <a:pPr>
                        <a:lnSpc>
                          <a:spcPct val="107000"/>
                        </a:lnSpc>
                        <a:spcAft>
                          <a:spcPts val="800"/>
                        </a:spcAft>
                      </a:pPr>
                      <a:r>
                        <a:rPr lang="en-US" sz="1800">
                          <a:effectLst/>
                        </a:rPr>
                        <a:t>BCR</a:t>
                      </a:r>
                      <a:endParaRPr lang="en-B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1800" dirty="0">
                          <a:effectLst/>
                        </a:rPr>
                        <a:t>Bern Convention Reservation: the country made a reservation for the species at the moment of accession to the Convention. The species is excluded for the development of the Emerald Network</a:t>
                      </a:r>
                      <a:endParaRPr lang="en-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3424275"/>
                  </a:ext>
                </a:extLst>
              </a:tr>
            </a:tbl>
          </a:graphicData>
        </a:graphic>
      </p:graphicFrame>
    </p:spTree>
    <p:extLst>
      <p:ext uri="{BB962C8B-B14F-4D97-AF65-F5344CB8AC3E}">
        <p14:creationId xmlns:p14="http://schemas.microsoft.com/office/powerpoint/2010/main" val="2383522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D63ED-C537-40B4-130C-957EDD923AE4}"/>
              </a:ext>
            </a:extLst>
          </p:cNvPr>
          <p:cNvSpPr>
            <a:spLocks noGrp="1"/>
          </p:cNvSpPr>
          <p:nvPr>
            <p:ph type="title"/>
          </p:nvPr>
        </p:nvSpPr>
        <p:spPr/>
        <p:txBody>
          <a:bodyPr/>
          <a:lstStyle/>
          <a:p>
            <a:endParaRPr lang="en-BE"/>
          </a:p>
        </p:txBody>
      </p:sp>
      <p:sp>
        <p:nvSpPr>
          <p:cNvPr id="5" name="Title 1">
            <a:extLst>
              <a:ext uri="{FF2B5EF4-FFF2-40B4-BE49-F238E27FC236}">
                <a16:creationId xmlns:a16="http://schemas.microsoft.com/office/drawing/2014/main" id="{166856D0-A52E-5FC5-606C-CC550E1222E1}"/>
              </a:ext>
            </a:extLst>
          </p:cNvPr>
          <p:cNvSpPr txBox="1">
            <a:spLocks/>
          </p:cNvSpPr>
          <p:nvPr/>
        </p:nvSpPr>
        <p:spPr>
          <a:xfrm>
            <a:off x="916410" y="1091438"/>
            <a:ext cx="7111528" cy="1227219"/>
          </a:xfrm>
          <a:prstGeom prst="rect">
            <a:avLst/>
          </a:prstGeom>
        </p:spPr>
        <p:txBody>
          <a:bodyPr vert="horz" lIns="91440" tIns="45720" rIns="91440" bIns="45720" rtlCol="0" anchor="ctr">
            <a:normAutofit lnSpcReduction="10000"/>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algn="ctr">
              <a:spcAft>
                <a:spcPts val="1200"/>
              </a:spcAft>
            </a:pPr>
            <a:r>
              <a:rPr lang="en-BE" sz="2800" dirty="0">
                <a:solidFill>
                  <a:schemeClr val="tx1"/>
                </a:solidFill>
              </a:rPr>
              <a:t>Initiative for the creation and/or further development of the Reference Lists</a:t>
            </a:r>
            <a:br>
              <a:rPr lang="en-BE" sz="2800" dirty="0">
                <a:solidFill>
                  <a:schemeClr val="tx1"/>
                </a:solidFill>
              </a:rPr>
            </a:br>
            <a:r>
              <a:rPr lang="en-BE" sz="2800" dirty="0">
                <a:solidFill>
                  <a:schemeClr val="tx1"/>
                </a:solidFill>
              </a:rPr>
              <a:t>e.g. West-Balkan Countries (IPA II project)</a:t>
            </a:r>
            <a:endParaRPr lang="en-GB" sz="2800" dirty="0">
              <a:solidFill>
                <a:schemeClr val="tx1"/>
              </a:solidFill>
            </a:endParaRPr>
          </a:p>
        </p:txBody>
      </p:sp>
      <p:sp>
        <p:nvSpPr>
          <p:cNvPr id="9" name="Title 1">
            <a:extLst>
              <a:ext uri="{FF2B5EF4-FFF2-40B4-BE49-F238E27FC236}">
                <a16:creationId xmlns:a16="http://schemas.microsoft.com/office/drawing/2014/main" id="{CE5ACD4C-C93A-BE04-0394-C714F02E6D75}"/>
              </a:ext>
            </a:extLst>
          </p:cNvPr>
          <p:cNvSpPr txBox="1">
            <a:spLocks/>
          </p:cNvSpPr>
          <p:nvPr/>
        </p:nvSpPr>
        <p:spPr>
          <a:xfrm>
            <a:off x="674914" y="2233108"/>
            <a:ext cx="8011885" cy="4350254"/>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a:lstStyle>
          <a:p>
            <a:pPr marL="514350" indent="-514350" algn="l">
              <a:spcAft>
                <a:spcPts val="1200"/>
              </a:spcAft>
              <a:buFont typeface="Arial" panose="020B0604020202020204" pitchFamily="34" charset="0"/>
              <a:buChar char="•"/>
            </a:pPr>
            <a:r>
              <a:rPr lang="en-BE" sz="2400" dirty="0">
                <a:solidFill>
                  <a:schemeClr val="tx1"/>
                </a:solidFill>
              </a:rPr>
              <a:t>Reference Lists seminar for Serbia</a:t>
            </a:r>
          </a:p>
          <a:p>
            <a:pPr marL="514350" indent="-514350" algn="l">
              <a:spcAft>
                <a:spcPts val="1200"/>
              </a:spcAft>
              <a:buFont typeface="Arial" panose="020B0604020202020204" pitchFamily="34" charset="0"/>
              <a:buChar char="•"/>
            </a:pPr>
            <a:r>
              <a:rPr lang="en-BE" sz="2400" dirty="0">
                <a:solidFill>
                  <a:schemeClr val="tx1"/>
                </a:solidFill>
              </a:rPr>
              <a:t>Reference Lists seminar for Albania, Bosnia-Herzegovina, Montenegro, North Macedonia and Kosovo</a:t>
            </a:r>
            <a:r>
              <a:rPr lang="fr-FR" sz="2400" dirty="0">
                <a:solidFill>
                  <a:schemeClr val="tx1"/>
                </a:solidFill>
              </a:rPr>
              <a:t>*</a:t>
            </a:r>
            <a:endParaRPr lang="en-BE" sz="2400" dirty="0">
              <a:solidFill>
                <a:schemeClr val="tx1"/>
              </a:solidFill>
            </a:endParaRPr>
          </a:p>
          <a:p>
            <a:pPr marL="514350" indent="-514350" algn="l">
              <a:spcAft>
                <a:spcPts val="1200"/>
              </a:spcAft>
              <a:buFont typeface="Arial" panose="020B0604020202020204" pitchFamily="34" charset="0"/>
              <a:buChar char="•"/>
            </a:pPr>
            <a:r>
              <a:rPr lang="en-BE" sz="2400" dirty="0">
                <a:solidFill>
                  <a:schemeClr val="tx1"/>
                </a:solidFill>
              </a:rPr>
              <a:t>Draft Final Ref</a:t>
            </a:r>
            <a:r>
              <a:rPr lang="fr-FR" sz="2400" dirty="0">
                <a:solidFill>
                  <a:schemeClr val="tx1"/>
                </a:solidFill>
              </a:rPr>
              <a:t>e</a:t>
            </a:r>
            <a:r>
              <a:rPr lang="en-BE" sz="2400" dirty="0" err="1">
                <a:solidFill>
                  <a:schemeClr val="tx1"/>
                </a:solidFill>
              </a:rPr>
              <a:t>rence</a:t>
            </a:r>
            <a:r>
              <a:rPr lang="en-BE" sz="2400" dirty="0">
                <a:solidFill>
                  <a:schemeClr val="tx1"/>
                </a:solidFill>
              </a:rPr>
              <a:t> Lists available for Animals, Plants, Birds and Habitats (for Montenegro and Serbia using HD Annex I codes, but reference should be made to the crosswalks between Annex I and Resolution No. 4 (1996))</a:t>
            </a:r>
          </a:p>
          <a:p>
            <a:pPr algn="l">
              <a:spcAft>
                <a:spcPts val="1200"/>
              </a:spcAft>
            </a:pPr>
            <a:endParaRPr lang="fr-FR" sz="2400" dirty="0">
              <a:solidFill>
                <a:schemeClr val="tx1"/>
              </a:solidFill>
            </a:endParaRPr>
          </a:p>
          <a:p>
            <a:pPr algn="l">
              <a:spcAft>
                <a:spcPts val="1200"/>
              </a:spcAft>
            </a:pPr>
            <a:r>
              <a:rPr lang="fr-FR" sz="1000" dirty="0">
                <a:solidFill>
                  <a:schemeClr val="tx1"/>
                </a:solidFill>
              </a:rPr>
              <a:t>*</a:t>
            </a:r>
            <a:r>
              <a:rPr lang="en-US" sz="1000" dirty="0">
                <a:solidFill>
                  <a:schemeClr val="tx1"/>
                </a:solidFill>
              </a:rPr>
              <a:t>All references to Kosovo, whether to the territory, institutions or population, in this text shall be understood in full compliance with United Nations Security Council Resolution 1244 and without prejudice to the status of Kosovo</a:t>
            </a:r>
            <a:endParaRPr lang="en-BE" sz="1000" dirty="0">
              <a:solidFill>
                <a:schemeClr val="tx1"/>
              </a:solidFill>
            </a:endParaRPr>
          </a:p>
        </p:txBody>
      </p:sp>
    </p:spTree>
    <p:extLst>
      <p:ext uri="{BB962C8B-B14F-4D97-AF65-F5344CB8AC3E}">
        <p14:creationId xmlns:p14="http://schemas.microsoft.com/office/powerpoint/2010/main" val="1261543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DB37-36BF-4966-80FE-E227D0C28647}"/>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4F8B95CD-5FC4-AC2B-238E-7EAD4C7D5978}"/>
              </a:ext>
            </a:extLst>
          </p:cNvPr>
          <p:cNvPicPr>
            <a:picLocks noChangeAspect="1"/>
          </p:cNvPicPr>
          <p:nvPr/>
        </p:nvPicPr>
        <p:blipFill>
          <a:blip r:embed="rId2"/>
          <a:stretch>
            <a:fillRect/>
          </a:stretch>
        </p:blipFill>
        <p:spPr>
          <a:xfrm>
            <a:off x="42862" y="1027566"/>
            <a:ext cx="9058275" cy="5610225"/>
          </a:xfrm>
          <a:prstGeom prst="rect">
            <a:avLst/>
          </a:prstGeom>
        </p:spPr>
      </p:pic>
    </p:spTree>
    <p:extLst>
      <p:ext uri="{BB962C8B-B14F-4D97-AF65-F5344CB8AC3E}">
        <p14:creationId xmlns:p14="http://schemas.microsoft.com/office/powerpoint/2010/main" val="599069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2A220-C357-3D4C-514C-977DB7547007}"/>
              </a:ext>
            </a:extLst>
          </p:cNvPr>
          <p:cNvSpPr>
            <a:spLocks noGrp="1"/>
          </p:cNvSpPr>
          <p:nvPr>
            <p:ph type="title"/>
          </p:nvPr>
        </p:nvSpPr>
        <p:spPr/>
        <p:txBody>
          <a:bodyPr/>
          <a:lstStyle/>
          <a:p>
            <a:endParaRPr lang="en-BE"/>
          </a:p>
        </p:txBody>
      </p:sp>
      <p:pic>
        <p:nvPicPr>
          <p:cNvPr id="4" name="Picture 3">
            <a:extLst>
              <a:ext uri="{FF2B5EF4-FFF2-40B4-BE49-F238E27FC236}">
                <a16:creationId xmlns:a16="http://schemas.microsoft.com/office/drawing/2014/main" id="{1A54EF16-3B5C-9AF2-99FA-CD60DE026957}"/>
              </a:ext>
            </a:extLst>
          </p:cNvPr>
          <p:cNvPicPr>
            <a:picLocks noChangeAspect="1"/>
          </p:cNvPicPr>
          <p:nvPr/>
        </p:nvPicPr>
        <p:blipFill>
          <a:blip r:embed="rId2"/>
          <a:stretch>
            <a:fillRect/>
          </a:stretch>
        </p:blipFill>
        <p:spPr>
          <a:xfrm>
            <a:off x="0" y="1054887"/>
            <a:ext cx="9144000" cy="5706170"/>
          </a:xfrm>
          <a:prstGeom prst="rect">
            <a:avLst/>
          </a:prstGeom>
        </p:spPr>
      </p:pic>
    </p:spTree>
    <p:extLst>
      <p:ext uri="{BB962C8B-B14F-4D97-AF65-F5344CB8AC3E}">
        <p14:creationId xmlns:p14="http://schemas.microsoft.com/office/powerpoint/2010/main" val="1137762616"/>
      </p:ext>
    </p:extLst>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308F1ACEF5D341993D3E72B2C03D81" ma:contentTypeVersion="13" ma:contentTypeDescription="Een nieuw document maken." ma:contentTypeScope="" ma:versionID="6fe1a5c9312888dd7da8110325a07302">
  <xsd:schema xmlns:xsd="http://www.w3.org/2001/XMLSchema" xmlns:xs="http://www.w3.org/2001/XMLSchema" xmlns:p="http://schemas.microsoft.com/office/2006/metadata/properties" xmlns:ns2="5a85a8cd-11b6-4c49-b88c-fe5436cf80ab" xmlns:ns3="3d78929d-a1b9-48c9-8518-231930b0cfbd" targetNamespace="http://schemas.microsoft.com/office/2006/metadata/properties" ma:root="true" ma:fieldsID="8b438963cef2be5321d8b144ef07d37a" ns2:_="" ns3:_="">
    <xsd:import namespace="5a85a8cd-11b6-4c49-b88c-fe5436cf80ab"/>
    <xsd:import namespace="3d78929d-a1b9-48c9-8518-231930b0cfb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85a8cd-11b6-4c49-b88c-fe5436cf8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Afbeeldingtags" ma:readOnly="false" ma:fieldId="{5cf76f15-5ced-4ddc-b409-7134ff3c332f}" ma:taxonomyMulti="true" ma:sspId="02c24a4a-9ec6-41da-b87c-f154be669c6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d78929d-a1b9-48c9-8518-231930b0cfb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c2b32817-8f8d-447d-ba93-1d0178a8bf09}" ma:internalName="TaxCatchAll" ma:showField="CatchAllData" ma:web="3d78929d-a1b9-48c9-8518-231930b0cf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d78929d-a1b9-48c9-8518-231930b0cfbd" xsi:nil="true"/>
    <lcf76f155ced4ddcb4097134ff3c332f xmlns="5a85a8cd-11b6-4c49-b88c-fe5436cf80a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A9DE1C2-6D94-4F09-B53A-0137A43CF507}">
  <ds:schemaRefs>
    <ds:schemaRef ds:uri="http://schemas.microsoft.com/sharepoint/v3/contenttype/forms"/>
  </ds:schemaRefs>
</ds:datastoreItem>
</file>

<file path=customXml/itemProps2.xml><?xml version="1.0" encoding="utf-8"?>
<ds:datastoreItem xmlns:ds="http://schemas.openxmlformats.org/officeDocument/2006/customXml" ds:itemID="{3CEF64CB-4064-4091-9193-F5349B128A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85a8cd-11b6-4c49-b88c-fe5436cf80ab"/>
    <ds:schemaRef ds:uri="3d78929d-a1b9-48c9-8518-231930b0cf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24E78F-25CA-44D3-B90B-012340C9D9FE}">
  <ds:schemaRefs>
    <ds:schemaRef ds:uri="http://purl.org/dc/elements/1.1/"/>
    <ds:schemaRef ds:uri="http://purl.org/dc/dcmitype/"/>
    <ds:schemaRef ds:uri="http://schemas.microsoft.com/office/2006/documentManagement/types"/>
    <ds:schemaRef ds:uri="http://schemas.microsoft.com/office/2006/metadata/properties"/>
    <ds:schemaRef ds:uri="http://schemas.openxmlformats.org/package/2006/metadata/core-properties"/>
    <ds:schemaRef ds:uri="5a85a8cd-11b6-4c49-b88c-fe5436cf80ab"/>
    <ds:schemaRef ds:uri="http://purl.org/dc/terms/"/>
    <ds:schemaRef ds:uri="http://schemas.microsoft.com/office/infopath/2007/PartnerControls"/>
    <ds:schemaRef ds:uri="http://www.w3.org/XML/1998/namespace"/>
    <ds:schemaRef ds:uri="3d78929d-a1b9-48c9-8518-231930b0cfbd"/>
  </ds:schemaRefs>
</ds:datastoreItem>
</file>

<file path=docProps/app.xml><?xml version="1.0" encoding="utf-8"?>
<Properties xmlns="http://schemas.openxmlformats.org/officeDocument/2006/extended-properties" xmlns:vt="http://schemas.openxmlformats.org/officeDocument/2006/docPropsVTypes">
  <Template/>
  <TotalTime>0</TotalTime>
  <Words>1059</Words>
  <Application>Microsoft Office PowerPoint</Application>
  <PresentationFormat>Affichage à l'écran (4:3)</PresentationFormat>
  <Paragraphs>62</Paragraphs>
  <Slides>14</Slides>
  <Notes>1</Notes>
  <HiddenSlides>0</HiddenSlides>
  <MMClips>0</MMClips>
  <ScaleCrop>false</ScaleCrop>
  <HeadingPairs>
    <vt:vector size="6" baseType="variant">
      <vt:variant>
        <vt:lpstr>Polices utilisées</vt:lpstr>
      </vt:variant>
      <vt:variant>
        <vt:i4>7</vt:i4>
      </vt:variant>
      <vt:variant>
        <vt:lpstr>Thème</vt:lpstr>
      </vt:variant>
      <vt:variant>
        <vt:i4>4</vt:i4>
      </vt:variant>
      <vt:variant>
        <vt:lpstr>Titres des diapositives</vt:lpstr>
      </vt:variant>
      <vt:variant>
        <vt:i4>14</vt:i4>
      </vt:variant>
    </vt:vector>
  </HeadingPairs>
  <TitlesOfParts>
    <vt:vector size="25" baseType="lpstr">
      <vt:lpstr>Arial</vt:lpstr>
      <vt:lpstr>Arial Narrow</vt:lpstr>
      <vt:lpstr>Calibri</vt:lpstr>
      <vt:lpstr>Calibri Light</vt:lpstr>
      <vt:lpstr>Century Gothic</vt:lpstr>
      <vt:lpstr>Symbol</vt:lpstr>
      <vt:lpstr>Wingdings</vt:lpstr>
      <vt:lpstr>1_Conception personnalisée</vt:lpstr>
      <vt:lpstr>Conception personnalisée</vt:lpstr>
      <vt:lpstr>4_Conception personnalisée</vt:lpstr>
      <vt:lpstr>3_Conception personnalisée</vt:lpstr>
      <vt:lpstr>AD-HOC WORKING GROUP ON REPORTING  Reference list of species and habitats and option for the  creation of the Checklists under Resolution No. 8 (2012)  Marc Roekaerts / Otars Opermanis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2022-06-17T14:24:05Z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0x010100D8308F1ACEF5D341993D3E72B2C03D81</vt:lpwstr>
  </property>
  <property fmtid="{D5CDD505-2E9C-101B-9397-08002B2CF9AE}" pid="3" name="MediaServiceImageTags">
    <vt:lpwstr/>
  </property>
</Properties>
</file>