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22"/>
  </p:notesMasterIdLst>
  <p:handoutMasterIdLst>
    <p:handoutMasterId r:id="rId23"/>
  </p:handoutMasterIdLst>
  <p:sldIdLst>
    <p:sldId id="350" r:id="rId8"/>
    <p:sldId id="605" r:id="rId9"/>
    <p:sldId id="622" r:id="rId10"/>
    <p:sldId id="621" r:id="rId11"/>
    <p:sldId id="624" r:id="rId12"/>
    <p:sldId id="629" r:id="rId13"/>
    <p:sldId id="625" r:id="rId14"/>
    <p:sldId id="623" r:id="rId15"/>
    <p:sldId id="633" r:id="rId16"/>
    <p:sldId id="630" r:id="rId17"/>
    <p:sldId id="631" r:id="rId18"/>
    <p:sldId id="632" r:id="rId19"/>
    <p:sldId id="619" r:id="rId20"/>
    <p:sldId id="611" r:id="rId21"/>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FFD54F"/>
    <a:srgbClr val="409994"/>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31D62-67F5-4E6B-ABA4-ED863E227956}" v="19" dt="2022-06-13T11:54:08.558"/>
    <p1510:client id="{E25842C1-379C-4709-9274-5B8FA11F8A94}" v="36" dt="2022-06-14T09:35:46.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88567" autoAdjust="0"/>
  </p:normalViewPr>
  <p:slideViewPr>
    <p:cSldViewPr snapToGrid="0" snapToObjects="1">
      <p:cViewPr varScale="1">
        <p:scale>
          <a:sx n="59" d="100"/>
          <a:sy n="59" d="100"/>
        </p:scale>
        <p:origin x="12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17/06/2022</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‹N°›</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17/06/2022</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‹N°›</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few</a:t>
            </a:r>
            <a:r>
              <a:rPr lang="fr-FR" baseline="0" dirty="0"/>
              <a:t> </a:t>
            </a:r>
            <a:r>
              <a:rPr lang="fr-FR" baseline="0" dirty="0" err="1"/>
              <a:t>words</a:t>
            </a:r>
            <a:r>
              <a:rPr lang="fr-FR" baseline="0" dirty="0"/>
              <a:t> on the Council of Europe and </a:t>
            </a:r>
            <a:r>
              <a:rPr lang="fr-FR" baseline="0" dirty="0" err="1"/>
              <a:t>why</a:t>
            </a:r>
            <a:r>
              <a:rPr lang="fr-FR" baseline="0" dirty="0"/>
              <a:t> the Convention </a:t>
            </a:r>
            <a:r>
              <a:rPr lang="fr-FR" baseline="0" dirty="0" err="1"/>
              <a:t>was</a:t>
            </a:r>
            <a:r>
              <a:rPr lang="fr-FR" baseline="0" dirty="0"/>
              <a:t> </a:t>
            </a:r>
            <a:r>
              <a:rPr lang="fr-FR" baseline="0" dirty="0" err="1"/>
              <a:t>negotiated</a:t>
            </a:r>
            <a:r>
              <a:rPr lang="fr-FR" baseline="0" dirty="0"/>
              <a:t> </a:t>
            </a:r>
            <a:r>
              <a:rPr lang="fr-FR" baseline="0" dirty="0" err="1"/>
              <a:t>there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1</a:t>
            </a:fld>
            <a:endParaRPr lang="fr-FR"/>
          </a:p>
        </p:txBody>
      </p:sp>
    </p:spTree>
    <p:extLst>
      <p:ext uri="{BB962C8B-B14F-4D97-AF65-F5344CB8AC3E}">
        <p14:creationId xmlns:p14="http://schemas.microsoft.com/office/powerpoint/2010/main" val="158246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‹N°›</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4F780FF-3EB2-4073-8B36-7BC7D48A2A98}" type="slidenum">
              <a:rPr lang="en-US" altLang="nl-BE"/>
              <a:pPr>
                <a:defRPr/>
              </a:pPr>
              <a:t>‹N°›</a:t>
            </a:fld>
            <a:endParaRPr lang="en-US" altLang="nl-BE"/>
          </a:p>
        </p:txBody>
      </p:sp>
    </p:spTree>
    <p:extLst>
      <p:ext uri="{BB962C8B-B14F-4D97-AF65-F5344CB8AC3E}">
        <p14:creationId xmlns:p14="http://schemas.microsoft.com/office/powerpoint/2010/main" val="162340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‹N°›</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98"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17/06/2022</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_Toc105407487"/><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eunis.eea.europa.eu/references/2443/speci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3684362"/>
            <a:ext cx="9144000" cy="3037113"/>
          </a:xfrm>
          <a:prstGeom prst="rect">
            <a:avLst/>
          </a:prstGeom>
        </p:spPr>
        <p:txBody>
          <a:bodyPr>
            <a:normAutofit/>
          </a:bodyPr>
          <a:lstStyle/>
          <a:p>
            <a:pPr algn="ctr">
              <a:spcBef>
                <a:spcPts val="600"/>
              </a:spcBef>
            </a:pPr>
            <a:r>
              <a:rPr lang="en-US" sz="2400" dirty="0">
                <a:solidFill>
                  <a:srgbClr val="409994"/>
                </a:solidFill>
                <a:latin typeface="+mn-lt"/>
              </a:rPr>
              <a:t>AD-HOC WORKING GROUP ON REPORTING</a:t>
            </a:r>
            <a:br>
              <a:rPr lang="en-GB" sz="2400" dirty="0">
                <a:solidFill>
                  <a:srgbClr val="409994"/>
                </a:solidFill>
                <a:latin typeface="+mn-lt"/>
              </a:rPr>
            </a:br>
            <a:br>
              <a:rPr lang="en-BE" sz="2400" dirty="0">
                <a:solidFill>
                  <a:srgbClr val="409994"/>
                </a:solidFill>
                <a:latin typeface="+mn-lt"/>
              </a:rPr>
            </a:br>
            <a:r>
              <a:rPr lang="en-US" sz="2400" dirty="0">
                <a:solidFill>
                  <a:srgbClr val="409994"/>
                </a:solidFill>
                <a:latin typeface="+mn-lt"/>
              </a:rPr>
              <a:t>Reference list of species and habitats</a:t>
            </a:r>
            <a:r>
              <a:rPr lang="en-BE" sz="2400" dirty="0">
                <a:solidFill>
                  <a:srgbClr val="409994"/>
                </a:solidFill>
                <a:latin typeface="+mn-lt"/>
              </a:rPr>
              <a:t> and option for the </a:t>
            </a:r>
            <a:br>
              <a:rPr lang="en-BE" sz="2400" dirty="0">
                <a:solidFill>
                  <a:srgbClr val="409994"/>
                </a:solidFill>
                <a:latin typeface="+mn-lt"/>
              </a:rPr>
            </a:br>
            <a:r>
              <a:rPr lang="en-BE" sz="2400" dirty="0">
                <a:solidFill>
                  <a:srgbClr val="409994"/>
                </a:solidFill>
                <a:latin typeface="+mn-lt"/>
              </a:rPr>
              <a:t>creation of the Checklists under Resolution No. 8 (2012)</a:t>
            </a:r>
            <a:br>
              <a:rPr lang="en-BE" sz="2400" dirty="0">
                <a:solidFill>
                  <a:srgbClr val="409994"/>
                </a:solidFill>
                <a:latin typeface="+mn-lt"/>
              </a:rPr>
            </a:br>
            <a:br>
              <a:rPr lang="en-BE" sz="1200" dirty="0">
                <a:solidFill>
                  <a:srgbClr val="409994"/>
                </a:solidFill>
                <a:latin typeface="+mn-lt"/>
              </a:rPr>
            </a:br>
            <a:r>
              <a:rPr lang="en-BE" dirty="0">
                <a:solidFill>
                  <a:srgbClr val="409994"/>
                </a:solidFill>
                <a:latin typeface="+mn-lt"/>
              </a:rPr>
              <a:t>Marc Roekaerts / Otars Opermanis</a:t>
            </a:r>
            <a:endParaRPr lang="en-GB" sz="900" dirty="0">
              <a:latin typeface="+mn-lt"/>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
        <p:nvSpPr>
          <p:cNvPr id="6" name="Espace réservé de la date 3"/>
          <p:cNvSpPr>
            <a:spLocks noGrp="1"/>
          </p:cNvSpPr>
          <p:nvPr>
            <p:ph type="dt" sz="half" idx="2"/>
          </p:nvPr>
        </p:nvSpPr>
        <p:spPr>
          <a:xfrm>
            <a:off x="210456" y="6356350"/>
            <a:ext cx="8077201"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r>
              <a:rPr lang="en-BE" sz="1400" dirty="0">
                <a:solidFill>
                  <a:srgbClr val="409994"/>
                </a:solidFill>
                <a:latin typeface="+mn-lt"/>
                <a:ea typeface="Arial Narrow" charset="0"/>
                <a:cs typeface="Arial Narrow" charset="0"/>
              </a:rPr>
              <a:t>15 June 2022, online</a:t>
            </a:r>
            <a:endParaRPr lang="fr-FR" sz="1400" dirty="0">
              <a:latin typeface="Arial Narrow" charset="0"/>
              <a:ea typeface="Arial Narrow" charset="0"/>
              <a:cs typeface="Arial Narrow" charset="0"/>
            </a:endParaRPr>
          </a:p>
        </p:txBody>
      </p:sp>
    </p:spTree>
    <p:extLst>
      <p:ext uri="{BB962C8B-B14F-4D97-AF65-F5344CB8AC3E}">
        <p14:creationId xmlns:p14="http://schemas.microsoft.com/office/powerpoint/2010/main" val="88123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220-C357-3D4C-514C-977DB7547007}"/>
              </a:ext>
            </a:extLst>
          </p:cNvPr>
          <p:cNvSpPr>
            <a:spLocks noGrp="1"/>
          </p:cNvSpPr>
          <p:nvPr>
            <p:ph type="title"/>
          </p:nvPr>
        </p:nvSpPr>
        <p:spPr/>
        <p:txBody>
          <a:bodyPr/>
          <a:lstStyle/>
          <a:p>
            <a:endParaRPr lang="en-BE"/>
          </a:p>
        </p:txBody>
      </p:sp>
      <p:sp>
        <p:nvSpPr>
          <p:cNvPr id="6" name="TextBox 5">
            <a:extLst>
              <a:ext uri="{FF2B5EF4-FFF2-40B4-BE49-F238E27FC236}">
                <a16:creationId xmlns:a16="http://schemas.microsoft.com/office/drawing/2014/main" id="{E5CDB8E9-DBD4-C1DF-9253-6753719094DC}"/>
              </a:ext>
            </a:extLst>
          </p:cNvPr>
          <p:cNvSpPr txBox="1"/>
          <p:nvPr/>
        </p:nvSpPr>
        <p:spPr>
          <a:xfrm>
            <a:off x="0" y="1489772"/>
            <a:ext cx="9028833" cy="4956550"/>
          </a:xfrm>
          <a:prstGeom prst="rect">
            <a:avLst/>
          </a:prstGeom>
          <a:noFill/>
        </p:spPr>
        <p:txBody>
          <a:bodyPr wrap="square">
            <a:spAutoFit/>
          </a:bodyPr>
          <a:lstStyle/>
          <a:p>
            <a:pPr marL="228600" algn="ctr">
              <a:lnSpc>
                <a:spcPct val="107000"/>
              </a:lnSpc>
              <a:spcAft>
                <a:spcPts val="800"/>
              </a:spcAft>
            </a:pPr>
            <a:r>
              <a:rPr lang="en-BE" sz="2000" b="1" dirty="0">
                <a:effectLst/>
                <a:latin typeface="Calibri" panose="020F0502020204030204" pitchFamily="34" charset="0"/>
                <a:ea typeface="Calibri" panose="020F0502020204030204" pitchFamily="34" charset="0"/>
                <a:cs typeface="Times New Roman" panose="02020603050405020304" pitchFamily="18" charset="0"/>
              </a:rPr>
              <a:t>Concluding remarks: </a:t>
            </a:r>
            <a:r>
              <a:rPr lang="de-AT" sz="2000" b="1" dirty="0" err="1">
                <a:effectLst/>
                <a:latin typeface="Calibri" panose="020F0502020204030204" pitchFamily="34" charset="0"/>
                <a:ea typeface="Calibri" panose="020F0502020204030204" pitchFamily="34" charset="0"/>
                <a:cs typeface="Times New Roman" panose="02020603050405020304" pitchFamily="18" charset="0"/>
              </a:rPr>
              <a:t>Draft</a:t>
            </a:r>
            <a:r>
              <a:rPr lang="de-AT" sz="2000" b="1"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de-AT" sz="2000" b="1"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2000" b="1" dirty="0">
                <a:effectLst/>
                <a:latin typeface="Calibri" panose="020F0502020204030204" pitchFamily="34" charset="0"/>
                <a:ea typeface="Calibri" panose="020F0502020204030204" pitchFamily="34" charset="0"/>
                <a:cs typeface="Times New Roman" panose="02020603050405020304" pitchFamily="18" charset="0"/>
              </a:rPr>
              <a:t> </a:t>
            </a:r>
            <a:r>
              <a:rPr lang="de-AT" sz="2000" b="1"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000" b="1" dirty="0">
                <a:effectLst/>
                <a:latin typeface="Calibri" panose="020F0502020204030204" pitchFamily="34" charset="0"/>
                <a:ea typeface="Calibri" panose="020F0502020204030204" pitchFamily="34" charset="0"/>
                <a:cs typeface="Times New Roman" panose="02020603050405020304" pitchFamily="18" charset="0"/>
              </a:rPr>
              <a:t> Emerald Network</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dirty="0">
                <a:effectLst/>
                <a:latin typeface="Calibri" panose="020F0502020204030204" pitchFamily="34" charset="0"/>
                <a:ea typeface="Calibri" panose="020F0502020204030204" pitchFamily="34" charset="0"/>
                <a:cs typeface="Times New Roman" panose="02020603050405020304" pitchFamily="18" charset="0"/>
              </a:rPr>
              <a:t>The Emerald Network </a:t>
            </a:r>
            <a:r>
              <a:rPr lang="de-AT" dirty="0" err="1">
                <a:effectLst/>
                <a:latin typeface="Calibri" panose="020F0502020204030204" pitchFamily="34" charset="0"/>
                <a:ea typeface="Calibri" panose="020F0502020204030204" pitchFamily="34" charset="0"/>
                <a:cs typeface="Times New Roman" panose="02020603050405020304" pitchFamily="18" charset="0"/>
              </a:rPr>
              <a:t>is</a:t>
            </a:r>
            <a:r>
              <a:rPr lang="de-AT" dirty="0">
                <a:effectLst/>
                <a:latin typeface="Calibri" panose="020F0502020204030204" pitchFamily="34" charset="0"/>
                <a:ea typeface="Calibri" panose="020F0502020204030204" pitchFamily="34" charset="0"/>
                <a:cs typeface="Times New Roman" panose="02020603050405020304" pitchFamily="18" charset="0"/>
              </a:rPr>
              <a:t> in </a:t>
            </a:r>
            <a:r>
              <a:rPr lang="de-AT" dirty="0" err="1">
                <a:effectLst/>
                <a:latin typeface="Calibri" panose="020F0502020204030204" pitchFamily="34" charset="0"/>
                <a:ea typeface="Calibri" panose="020F0502020204030204" pitchFamily="34" charset="0"/>
                <a:cs typeface="Times New Roman" panose="02020603050405020304" pitchFamily="18" charset="0"/>
              </a:rPr>
              <a:t>need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consolidate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existing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conclusions</a:t>
            </a:r>
            <a:r>
              <a:rPr lang="de-AT" dirty="0">
                <a:effectLst/>
                <a:latin typeface="Calibri" panose="020F0502020204030204" pitchFamily="34" charset="0"/>
                <a:ea typeface="Calibri" panose="020F0502020204030204" pitchFamily="34" charset="0"/>
                <a:cs typeface="Times New Roman" panose="02020603050405020304" pitchFamily="18" charset="0"/>
              </a:rPr>
              <a:t> and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create</a:t>
            </a:r>
            <a:r>
              <a:rPr lang="de-AT" dirty="0">
                <a:effectLst/>
                <a:latin typeface="Calibri" panose="020F0502020204030204" pitchFamily="34" charset="0"/>
                <a:ea typeface="Calibri" panose="020F0502020204030204" pitchFamily="34" charset="0"/>
                <a:cs typeface="Times New Roman" panose="02020603050405020304" pitchFamily="18" charset="0"/>
              </a:rPr>
              <a:t> a </a:t>
            </a:r>
            <a:r>
              <a:rPr lang="de-AT" dirty="0" err="1">
                <a:effectLst/>
                <a:latin typeface="Calibri" panose="020F0502020204030204" pitchFamily="34" charset="0"/>
                <a:ea typeface="Calibri" panose="020F0502020204030204" pitchFamily="34" charset="0"/>
                <a:cs typeface="Times New Roman" panose="02020603050405020304" pitchFamily="18" charset="0"/>
              </a:rPr>
              <a:t>compilation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of</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agreed</a:t>
            </a:r>
            <a:r>
              <a:rPr lang="de-AT"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clearly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identify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features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from</a:t>
            </a:r>
            <a:r>
              <a:rPr lang="de-AT"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4 (1996) and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6 (1998)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which</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sites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are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selected</a:t>
            </a:r>
            <a:r>
              <a:rPr lang="de-AT" dirty="0">
                <a:effectLst/>
                <a:latin typeface="Calibri" panose="020F0502020204030204" pitchFamily="34" charset="0"/>
                <a:ea typeface="Calibri" panose="020F0502020204030204" pitchFamily="34" charset="0"/>
                <a:cs typeface="Times New Roman" panose="02020603050405020304" pitchFamily="18" charset="0"/>
              </a:rPr>
              <a:t> in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network.</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dirty="0" err="1">
                <a:effectLst/>
                <a:latin typeface="Calibri" panose="020F0502020204030204" pitchFamily="34" charset="0"/>
                <a:ea typeface="Calibri" panose="020F0502020204030204" pitchFamily="34" charset="0"/>
                <a:cs typeface="Times New Roman" panose="02020603050405020304" pitchFamily="18" charset="0"/>
              </a:rPr>
              <a:t>Draft</a:t>
            </a:r>
            <a:r>
              <a:rPr lang="de-AT"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de-AT" dirty="0" err="1">
                <a:effectLst/>
                <a:latin typeface="Calibri" panose="020F0502020204030204" pitchFamily="34" charset="0"/>
                <a:ea typeface="Calibri" panose="020F0502020204030204" pitchFamily="34" charset="0"/>
                <a:cs typeface="Times New Roman" panose="02020603050405020304" pitchFamily="18" charset="0"/>
              </a:rPr>
              <a:t>based</a:t>
            </a:r>
            <a:r>
              <a:rPr lang="de-AT" dirty="0">
                <a:effectLst/>
                <a:latin typeface="Calibri" panose="020F0502020204030204" pitchFamily="34" charset="0"/>
                <a:ea typeface="Calibri" panose="020F0502020204030204" pitchFamily="34" charset="0"/>
                <a:cs typeface="Times New Roman" panose="02020603050405020304" pitchFamily="18" charset="0"/>
              </a:rPr>
              <a:t> on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existing</a:t>
            </a:r>
            <a:r>
              <a:rPr lang="de-AT" dirty="0">
                <a:effectLst/>
                <a:latin typeface="Calibri" panose="020F0502020204030204" pitchFamily="34" charset="0"/>
                <a:ea typeface="Calibri" panose="020F0502020204030204" pitchFamily="34" charset="0"/>
                <a:cs typeface="Times New Roman" panose="02020603050405020304" pitchFamily="18" charset="0"/>
              </a:rPr>
              <a:t> Emerald Network </a:t>
            </a:r>
            <a:r>
              <a:rPr lang="de-AT" dirty="0" err="1">
                <a:effectLst/>
                <a:latin typeface="Calibri" panose="020F0502020204030204" pitchFamily="34" charset="0"/>
                <a:ea typeface="Calibri" panose="020F0502020204030204" pitchFamily="34" charset="0"/>
                <a:cs typeface="Times New Roman" panose="02020603050405020304" pitchFamily="18" charset="0"/>
              </a:rPr>
              <a:t>sufficiency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conclusions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now</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exist</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15 countries. After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biogeographical</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evaluations</a:t>
            </a:r>
            <a:r>
              <a:rPr lang="de-AT" dirty="0">
                <a:effectLst/>
                <a:latin typeface="Calibri" panose="020F0502020204030204" pitchFamily="34" charset="0"/>
                <a:ea typeface="Calibri" panose="020F0502020204030204" pitchFamily="34" charset="0"/>
                <a:cs typeface="Times New Roman" panose="02020603050405020304" pitchFamily="18" charset="0"/>
              </a:rPr>
              <a:t> in Iceland and Liechtenstein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number</a:t>
            </a:r>
            <a:r>
              <a:rPr lang="de-AT" dirty="0">
                <a:effectLst/>
                <a:latin typeface="Calibri" panose="020F0502020204030204" pitchFamily="34" charset="0"/>
                <a:ea typeface="Calibri" panose="020F0502020204030204" pitchFamily="34" charset="0"/>
                <a:cs typeface="Times New Roman" panose="02020603050405020304" pitchFamily="18" charset="0"/>
              </a:rPr>
              <a:t> will </a:t>
            </a:r>
            <a:r>
              <a:rPr lang="de-AT" dirty="0" err="1">
                <a:effectLst/>
                <a:latin typeface="Calibri" panose="020F0502020204030204" pitchFamily="34" charset="0"/>
                <a:ea typeface="Calibri" panose="020F0502020204030204" pitchFamily="34" charset="0"/>
                <a:cs typeface="Times New Roman" panose="02020603050405020304" pitchFamily="18" charset="0"/>
              </a:rPr>
              <a:t>grow</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17. </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Contracting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Parties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Bern Convention not </a:t>
            </a:r>
            <a:r>
              <a:rPr lang="de-AT" dirty="0" err="1">
                <a:effectLst/>
                <a:latin typeface="Calibri" panose="020F0502020204030204" pitchFamily="34" charset="0"/>
                <a:ea typeface="Calibri" panose="020F0502020204030204" pitchFamily="34" charset="0"/>
                <a:cs typeface="Times New Roman" panose="02020603050405020304" pitchFamily="18" charset="0"/>
              </a:rPr>
              <a:t>having</a:t>
            </a:r>
            <a:r>
              <a:rPr lang="de-AT" dirty="0">
                <a:effectLst/>
                <a:latin typeface="Calibri" panose="020F0502020204030204" pitchFamily="34" charset="0"/>
                <a:ea typeface="Calibri" panose="020F0502020204030204" pitchFamily="34" charset="0"/>
                <a:cs typeface="Times New Roman" panose="02020603050405020304" pitchFamily="18" charset="0"/>
              </a:rPr>
              <a:t> an Emerald Network, alternative </a:t>
            </a:r>
            <a:r>
              <a:rPr lang="de-AT" dirty="0" err="1">
                <a:effectLst/>
                <a:latin typeface="Calibri" panose="020F0502020204030204" pitchFamily="34" charset="0"/>
                <a:ea typeface="Calibri" panose="020F0502020204030204" pitchFamily="34" charset="0"/>
                <a:cs typeface="Times New Roman" panose="02020603050405020304" pitchFamily="18" charset="0"/>
              </a:rPr>
              <a:t>ways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creating</a:t>
            </a:r>
            <a:r>
              <a:rPr lang="de-AT"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de-AT" dirty="0" err="1">
                <a:effectLst/>
                <a:latin typeface="Calibri" panose="020F0502020204030204" pitchFamily="34" charset="0"/>
                <a:ea typeface="Calibri" panose="020F0502020204030204" pitchFamily="34" charset="0"/>
                <a:cs typeface="Times New Roman" panose="02020603050405020304" pitchFamily="18" charset="0"/>
              </a:rPr>
              <a:t>are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identified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Those</a:t>
            </a:r>
            <a:r>
              <a:rPr lang="de-AT" dirty="0">
                <a:effectLst/>
                <a:latin typeface="Calibri" panose="020F0502020204030204" pitchFamily="34" charset="0"/>
                <a:ea typeface="Calibri" panose="020F0502020204030204" pitchFamily="34" charset="0"/>
                <a:cs typeface="Times New Roman" panose="02020603050405020304" pitchFamily="18" charset="0"/>
              </a:rPr>
              <a:t> countries </a:t>
            </a:r>
            <a:r>
              <a:rPr lang="de-AT" dirty="0" err="1">
                <a:effectLst/>
                <a:latin typeface="Calibri" panose="020F0502020204030204" pitchFamily="34" charset="0"/>
                <a:ea typeface="Calibri" panose="020F0502020204030204" pitchFamily="34" charset="0"/>
                <a:cs typeface="Times New Roman" panose="02020603050405020304" pitchFamily="18" charset="0"/>
              </a:rPr>
              <a:t>should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identify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features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from</a:t>
            </a:r>
            <a:r>
              <a:rPr lang="de-AT"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4 (1996) and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6 (1998) </a:t>
            </a:r>
            <a:r>
              <a:rPr lang="de-AT" dirty="0" err="1">
                <a:effectLst/>
                <a:latin typeface="Calibri" panose="020F0502020204030204" pitchFamily="34" charset="0"/>
                <a:ea typeface="Calibri" panose="020F0502020204030204" pitchFamily="34" charset="0"/>
                <a:cs typeface="Times New Roman" panose="02020603050405020304" pitchFamily="18" charset="0"/>
              </a:rPr>
              <a:t>present</a:t>
            </a:r>
            <a:r>
              <a:rPr lang="de-AT" dirty="0">
                <a:effectLst/>
                <a:latin typeface="Calibri" panose="020F0502020204030204" pitchFamily="34" charset="0"/>
                <a:ea typeface="Calibri" panose="020F0502020204030204" pitchFamily="34" charset="0"/>
                <a:cs typeface="Times New Roman" panose="02020603050405020304" pitchFamily="18" charset="0"/>
              </a:rPr>
              <a:t> in </a:t>
            </a:r>
            <a:r>
              <a:rPr lang="de-AT" dirty="0" err="1">
                <a:effectLst/>
                <a:latin typeface="Calibri" panose="020F0502020204030204" pitchFamily="34" charset="0"/>
                <a:ea typeface="Calibri" panose="020F0502020204030204" pitchFamily="34" charset="0"/>
                <a:cs typeface="Times New Roman" panose="02020603050405020304" pitchFamily="18" charset="0"/>
              </a:rPr>
              <a:t>their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country</a:t>
            </a:r>
            <a:r>
              <a:rPr lang="de-AT" dirty="0">
                <a:effectLst/>
                <a:latin typeface="Calibri" panose="020F0502020204030204" pitchFamily="34" charset="0"/>
                <a:ea typeface="Calibri" panose="020F0502020204030204" pitchFamily="34" charset="0"/>
                <a:cs typeface="Times New Roman" panose="02020603050405020304" pitchFamily="18" charset="0"/>
              </a:rPr>
              <a:t> and </a:t>
            </a:r>
            <a:r>
              <a:rPr lang="de-AT" dirty="0" err="1">
                <a:effectLst/>
                <a:latin typeface="Calibri" panose="020F0502020204030204" pitchFamily="34" charset="0"/>
                <a:ea typeface="Calibri" panose="020F0502020204030204" pitchFamily="34" charset="0"/>
                <a:cs typeface="Times New Roman" panose="02020603050405020304" pitchFamily="18" charset="0"/>
              </a:rPr>
              <a:t>transmit</a:t>
            </a:r>
            <a:r>
              <a:rPr lang="de-AT" dirty="0">
                <a:effectLst/>
                <a:latin typeface="Calibri" panose="020F0502020204030204" pitchFamily="34" charset="0"/>
                <a:ea typeface="Calibri" panose="020F0502020204030204" pitchFamily="34" charset="0"/>
                <a:cs typeface="Times New Roman" panose="02020603050405020304" pitchFamily="18" charset="0"/>
              </a:rPr>
              <a:t> a draft Reference List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a:t>
            </a:r>
            <a:r>
              <a:rPr lang="de-AT" dirty="0" err="1">
                <a:effectLst/>
                <a:latin typeface="Calibri" panose="020F0502020204030204" pitchFamily="34" charset="0"/>
                <a:ea typeface="Calibri" panose="020F0502020204030204" pitchFamily="34" charset="0"/>
                <a:cs typeface="Times New Roman" panose="02020603050405020304" pitchFamily="18" charset="0"/>
              </a:rPr>
              <a:t>ecretariat</a:t>
            </a:r>
            <a:r>
              <a:rPr lang="de-AT" dirty="0">
                <a:effectLst/>
                <a:latin typeface="Calibri" panose="020F0502020204030204" pitchFamily="34" charset="0"/>
                <a:ea typeface="Calibri" panose="020F0502020204030204" pitchFamily="34" charset="0"/>
                <a:cs typeface="Times New Roman" panose="02020603050405020304" pitchFamily="18" charset="0"/>
              </a:rPr>
              <a:t> in a </a:t>
            </a:r>
            <a:r>
              <a:rPr lang="de-AT" dirty="0" err="1">
                <a:effectLst/>
                <a:latin typeface="Calibri" panose="020F0502020204030204" pitchFamily="34" charset="0"/>
                <a:ea typeface="Calibri" panose="020F0502020204030204" pitchFamily="34" charset="0"/>
                <a:cs typeface="Times New Roman" panose="02020603050405020304" pitchFamily="18" charset="0"/>
              </a:rPr>
              <a:t>compatible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format</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with</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Consolidated Reference List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Emerald Network</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AT" dirty="0">
                <a:effectLst/>
                <a:latin typeface="Calibri" panose="020F0502020204030204" pitchFamily="34" charset="0"/>
                <a:ea typeface="Calibri" panose="020F0502020204030204" pitchFamily="34" charset="0"/>
                <a:cs typeface="Times New Roman" panose="02020603050405020304" pitchFamily="18" charset="0"/>
              </a:rPr>
              <a:t>The Emerald Network </a:t>
            </a:r>
            <a:r>
              <a:rPr lang="de-AT" dirty="0" err="1">
                <a:effectLst/>
                <a:latin typeface="Calibri" panose="020F0502020204030204" pitchFamily="34" charset="0"/>
                <a:ea typeface="Calibri" panose="020F0502020204030204" pitchFamily="34" charset="0"/>
                <a:cs typeface="Times New Roman" panose="02020603050405020304" pitchFamily="18" charset="0"/>
              </a:rPr>
              <a:t>data</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UK </a:t>
            </a:r>
            <a:r>
              <a:rPr lang="de-AT" dirty="0" err="1">
                <a:effectLst/>
                <a:latin typeface="Calibri" panose="020F0502020204030204" pitchFamily="34" charset="0"/>
                <a:ea typeface="Calibri" panose="020F0502020204030204" pitchFamily="34" charset="0"/>
                <a:cs typeface="Times New Roman" panose="02020603050405020304" pitchFamily="18" charset="0"/>
              </a:rPr>
              <a:t>originate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from</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Natura 2000 </a:t>
            </a:r>
            <a:r>
              <a:rPr lang="de-AT" dirty="0" err="1">
                <a:effectLst/>
                <a:latin typeface="Calibri" panose="020F0502020204030204" pitchFamily="34" charset="0"/>
                <a:ea typeface="Calibri" panose="020F0502020204030204" pitchFamily="34" charset="0"/>
                <a:cs typeface="Times New Roman" panose="02020603050405020304" pitchFamily="18" charset="0"/>
              </a:rPr>
              <a:t>database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before</a:t>
            </a:r>
            <a:r>
              <a:rPr lang="de-AT" dirty="0">
                <a:effectLst/>
                <a:latin typeface="Calibri" panose="020F0502020204030204" pitchFamily="34" charset="0"/>
                <a:ea typeface="Calibri" panose="020F0502020204030204" pitchFamily="34" charset="0"/>
                <a:cs typeface="Times New Roman" panose="02020603050405020304" pitchFamily="18" charset="0"/>
              </a:rPr>
              <a:t> Brexit. The </a:t>
            </a:r>
            <a:r>
              <a:rPr lang="de-AT" dirty="0" err="1">
                <a:effectLst/>
                <a:latin typeface="Calibri" panose="020F0502020204030204" pitchFamily="34" charset="0"/>
                <a:ea typeface="Calibri" panose="020F0502020204030204" pitchFamily="34" charset="0"/>
                <a:cs typeface="Times New Roman" panose="02020603050405020304" pitchFamily="18" charset="0"/>
              </a:rPr>
              <a:t>sufficiency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evaluation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process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took</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place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Natura 2000 Network and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evaluation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have</a:t>
            </a:r>
            <a:r>
              <a:rPr lang="de-AT" dirty="0">
                <a:effectLst/>
                <a:latin typeface="Calibri" panose="020F0502020204030204" pitchFamily="34" charset="0"/>
                <a:ea typeface="Calibri" panose="020F0502020204030204" pitchFamily="34" charset="0"/>
                <a:cs typeface="Times New Roman" panose="02020603050405020304" pitchFamily="18" charset="0"/>
              </a:rPr>
              <a:t> not </a:t>
            </a:r>
            <a:r>
              <a:rPr lang="de-AT" dirty="0" err="1">
                <a:effectLst/>
                <a:latin typeface="Calibri" panose="020F0502020204030204" pitchFamily="34" charset="0"/>
                <a:ea typeface="Calibri" panose="020F0502020204030204" pitchFamily="34" charset="0"/>
                <a:cs typeface="Times New Roman" panose="02020603050405020304" pitchFamily="18" charset="0"/>
              </a:rPr>
              <a:t>been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yet</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translated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Emerald “</a:t>
            </a:r>
            <a:r>
              <a:rPr lang="de-AT" dirty="0" err="1">
                <a:effectLst/>
                <a:latin typeface="Calibri" panose="020F0502020204030204" pitchFamily="34" charset="0"/>
                <a:ea typeface="Calibri" panose="020F0502020204030204" pitchFamily="34" charset="0"/>
                <a:cs typeface="Times New Roman" panose="02020603050405020304" pitchFamily="18" charset="0"/>
              </a:rPr>
              <a:t>standards</a:t>
            </a:r>
            <a:r>
              <a:rPr lang="de-AT" dirty="0">
                <a:effectLst/>
                <a:latin typeface="Calibri" panose="020F0502020204030204" pitchFamily="34" charset="0"/>
                <a:ea typeface="Calibri" panose="020F0502020204030204" pitchFamily="34" charset="0"/>
                <a:cs typeface="Times New Roman" panose="02020603050405020304" pitchFamily="18" charset="0"/>
              </a:rPr>
              <a:t>”. The Reference List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UK will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based</a:t>
            </a:r>
            <a:r>
              <a:rPr lang="de-AT" dirty="0">
                <a:effectLst/>
                <a:latin typeface="Calibri" panose="020F0502020204030204" pitchFamily="34" charset="0"/>
                <a:ea typeface="Calibri" panose="020F0502020204030204" pitchFamily="34" charset="0"/>
                <a:cs typeface="Times New Roman" panose="02020603050405020304" pitchFamily="18" charset="0"/>
              </a:rPr>
              <a:t> on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Natura 2000 </a:t>
            </a:r>
            <a:r>
              <a:rPr lang="de-AT" dirty="0" err="1">
                <a:effectLst/>
                <a:latin typeface="Calibri" panose="020F0502020204030204" pitchFamily="34" charset="0"/>
                <a:ea typeface="Calibri" panose="020F0502020204030204" pitchFamily="34" charset="0"/>
                <a:cs typeface="Times New Roman" panose="02020603050405020304" pitchFamily="18" charset="0"/>
              </a:rPr>
              <a:t>evaluation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process</a:t>
            </a:r>
            <a:r>
              <a:rPr lang="de-AT" dirty="0">
                <a:effectLst/>
                <a:latin typeface="Calibri" panose="020F0502020204030204" pitchFamily="34" charset="0"/>
                <a:ea typeface="Calibri" panose="020F0502020204030204" pitchFamily="34" charset="0"/>
                <a:cs typeface="Times New Roman" panose="02020603050405020304" pitchFamily="18" charset="0"/>
              </a:rPr>
              <a:t>.</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4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220-C357-3D4C-514C-977DB7547007}"/>
              </a:ext>
            </a:extLst>
          </p:cNvPr>
          <p:cNvSpPr>
            <a:spLocks noGrp="1"/>
          </p:cNvSpPr>
          <p:nvPr>
            <p:ph type="title"/>
          </p:nvPr>
        </p:nvSpPr>
        <p:spPr/>
        <p:txBody>
          <a:bodyPr/>
          <a:lstStyle/>
          <a:p>
            <a:endParaRPr lang="en-BE"/>
          </a:p>
        </p:txBody>
      </p:sp>
      <p:sp>
        <p:nvSpPr>
          <p:cNvPr id="6" name="TextBox 5">
            <a:extLst>
              <a:ext uri="{FF2B5EF4-FFF2-40B4-BE49-F238E27FC236}">
                <a16:creationId xmlns:a16="http://schemas.microsoft.com/office/drawing/2014/main" id="{DB9B915E-649E-EDFF-1998-C3BC30493B0A}"/>
              </a:ext>
            </a:extLst>
          </p:cNvPr>
          <p:cNvSpPr txBox="1"/>
          <p:nvPr/>
        </p:nvSpPr>
        <p:spPr>
          <a:xfrm>
            <a:off x="-1" y="1527198"/>
            <a:ext cx="9046029" cy="3750707"/>
          </a:xfrm>
          <a:prstGeom prst="rect">
            <a:avLst/>
          </a:prstGeom>
          <a:noFill/>
        </p:spPr>
        <p:txBody>
          <a:bodyPr wrap="square">
            <a:spAutoFit/>
          </a:bodyPr>
          <a:lstStyle/>
          <a:p>
            <a:pPr marL="228600" algn="ctr">
              <a:lnSpc>
                <a:spcPct val="107000"/>
              </a:lnSpc>
              <a:spcAft>
                <a:spcPts val="800"/>
              </a:spcAft>
            </a:pPr>
            <a:r>
              <a:rPr lang="en-BE" sz="2400" b="1" dirty="0">
                <a:effectLst/>
                <a:latin typeface="Calibri" panose="020F0502020204030204" pitchFamily="34" charset="0"/>
                <a:ea typeface="Calibri" panose="020F0502020204030204" pitchFamily="34" charset="0"/>
                <a:cs typeface="Times New Roman" panose="02020603050405020304" pitchFamily="18" charset="0"/>
              </a:rPr>
              <a:t>Concluding remarks: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Checklist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for</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species</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and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habitats</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br>
              <a:rPr lang="en-BE" sz="2400" b="1" dirty="0">
                <a:effectLst/>
                <a:latin typeface="Calibri" panose="020F0502020204030204" pitchFamily="34" charset="0"/>
                <a:ea typeface="Calibri" panose="020F0502020204030204" pitchFamily="34" charset="0"/>
                <a:cs typeface="Times New Roman" panose="02020603050405020304" pitchFamily="18" charset="0"/>
              </a:rPr>
            </a:br>
            <a:r>
              <a:rPr lang="de-AT" sz="2400" b="1" dirty="0">
                <a:effectLst/>
                <a:latin typeface="Calibri" panose="020F0502020204030204" pitchFamily="34" charset="0"/>
                <a:ea typeface="Calibri" panose="020F0502020204030204" pitchFamily="34" charset="0"/>
                <a:cs typeface="Times New Roman" panose="02020603050405020304" pitchFamily="18" charset="0"/>
              </a:rPr>
              <a:t>Resolution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No</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8 (2012)</a:t>
            </a:r>
            <a:endParaRPr lang="en-BE"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de-AT" sz="2400" dirty="0">
                <a:effectLst/>
                <a:latin typeface="Calibri" panose="020F0502020204030204" pitchFamily="34" charset="0"/>
                <a:ea typeface="Calibri" panose="020F0502020204030204" pitchFamily="34" charset="0"/>
                <a:cs typeface="Times New Roman" panose="02020603050405020304" pitchFamily="18" charset="0"/>
              </a:rPr>
              <a:t>The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consolidated</a:t>
            </a:r>
            <a:r>
              <a:rPr lang="de-AT" sz="2400"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Emerald Network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are</a:t>
            </a:r>
            <a:r>
              <a:rPr lang="de-AT" sz="2400" dirty="0">
                <a:effectLst/>
                <a:latin typeface="Calibri" panose="020F0502020204030204" pitchFamily="34" charset="0"/>
                <a:ea typeface="Calibri" panose="020F0502020204030204" pitchFamily="34" charset="0"/>
                <a:cs typeface="Times New Roman" panose="02020603050405020304" pitchFamily="18" charset="0"/>
              </a:rPr>
              <a:t> a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good</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basis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creation</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2400" dirty="0">
                <a:effectLst/>
                <a:latin typeface="Calibri" panose="020F0502020204030204" pitchFamily="34" charset="0"/>
                <a:ea typeface="Calibri" panose="020F0502020204030204" pitchFamily="34" charset="0"/>
                <a:cs typeface="Times New Roman" panose="02020603050405020304" pitchFamily="18" charset="0"/>
              </a:rPr>
              <a:t> Reporting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sz="2400"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No</a:t>
            </a:r>
            <a:r>
              <a:rPr lang="de-AT" sz="2400" dirty="0">
                <a:effectLst/>
                <a:latin typeface="Calibri" panose="020F0502020204030204" pitchFamily="34" charset="0"/>
                <a:ea typeface="Calibri" panose="020F0502020204030204" pitchFamily="34" charset="0"/>
                <a:cs typeface="Times New Roman" panose="02020603050405020304" pitchFamily="18" charset="0"/>
              </a:rPr>
              <a:t>. 8 (2012)</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AT" sz="2400" dirty="0" err="1">
                <a:effectLst/>
                <a:latin typeface="Calibri" panose="020F0502020204030204" pitchFamily="34" charset="0"/>
                <a:ea typeface="Calibri" panose="020F0502020204030204" pitchFamily="34" charset="0"/>
                <a:cs typeface="Times New Roman" panose="02020603050405020304" pitchFamily="18" charset="0"/>
              </a:rPr>
              <a:t>Depending</a:t>
            </a:r>
            <a:r>
              <a:rPr lang="de-AT" sz="2400" dirty="0">
                <a:effectLst/>
                <a:latin typeface="Calibri" panose="020F0502020204030204" pitchFamily="34" charset="0"/>
                <a:ea typeface="Calibri" panose="020F0502020204030204" pitchFamily="34" charset="0"/>
                <a:cs typeface="Times New Roman" panose="02020603050405020304" pitchFamily="18" charset="0"/>
              </a:rPr>
              <a:t> on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decisions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Ad Hoc Working Group on Reporting,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various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options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should</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considered</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to</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continue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work</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related</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to</a:t>
            </a:r>
            <a:r>
              <a:rPr lang="de-AT" sz="2400" dirty="0">
                <a:effectLst/>
                <a:latin typeface="Calibri" panose="020F0502020204030204" pitchFamily="34" charset="0"/>
                <a:ea typeface="Calibri" panose="020F0502020204030204" pitchFamily="34" charset="0"/>
                <a:cs typeface="Times New Roman" panose="02020603050405020304" pitchFamily="18" charset="0"/>
              </a:rPr>
              <a:t> Reference Lists and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possible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extension</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to</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sz="2400" dirty="0">
                <a:effectLst/>
                <a:latin typeface="Calibri" panose="020F0502020204030204" pitchFamily="34" charset="0"/>
                <a:ea typeface="Calibri" panose="020F0502020204030204" pitchFamily="34" charset="0"/>
                <a:cs typeface="Times New Roman" panose="02020603050405020304" pitchFamily="18" charset="0"/>
              </a:rPr>
              <a:t>. The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steps</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2400"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effectLst/>
                <a:latin typeface="Calibri" panose="020F0502020204030204" pitchFamily="34" charset="0"/>
                <a:ea typeface="Calibri" panose="020F0502020204030204" pitchFamily="34" charset="0"/>
                <a:cs typeface="Times New Roman" panose="02020603050405020304" pitchFamily="18" charset="0"/>
              </a:rPr>
              <a:t>considered</a:t>
            </a:r>
            <a:r>
              <a:rPr lang="de-AT" sz="2400" dirty="0">
                <a:effectLst/>
                <a:latin typeface="Calibri" panose="020F0502020204030204" pitchFamily="34" charset="0"/>
                <a:ea typeface="Calibri" panose="020F0502020204030204" pitchFamily="34" charset="0"/>
                <a:cs typeface="Times New Roman" panose="02020603050405020304" pitchFamily="18" charset="0"/>
              </a:rPr>
              <a:t>:</a:t>
            </a:r>
            <a:endParaRPr lang="en-BE" sz="2400" dirty="0"/>
          </a:p>
        </p:txBody>
      </p:sp>
    </p:spTree>
    <p:extLst>
      <p:ext uri="{BB962C8B-B14F-4D97-AF65-F5344CB8AC3E}">
        <p14:creationId xmlns:p14="http://schemas.microsoft.com/office/powerpoint/2010/main" val="397213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220-C357-3D4C-514C-977DB7547007}"/>
              </a:ext>
            </a:extLst>
          </p:cNvPr>
          <p:cNvSpPr>
            <a:spLocks noGrp="1"/>
          </p:cNvSpPr>
          <p:nvPr>
            <p:ph type="title"/>
          </p:nvPr>
        </p:nvSpPr>
        <p:spPr/>
        <p:txBody>
          <a:bodyPr/>
          <a:lstStyle/>
          <a:p>
            <a:endParaRPr lang="en-BE"/>
          </a:p>
        </p:txBody>
      </p:sp>
      <p:sp>
        <p:nvSpPr>
          <p:cNvPr id="6" name="TextBox 5">
            <a:extLst>
              <a:ext uri="{FF2B5EF4-FFF2-40B4-BE49-F238E27FC236}">
                <a16:creationId xmlns:a16="http://schemas.microsoft.com/office/drawing/2014/main" id="{93484787-82D0-4E32-498E-B1D48571E6D5}"/>
              </a:ext>
            </a:extLst>
          </p:cNvPr>
          <p:cNvSpPr txBox="1"/>
          <p:nvPr/>
        </p:nvSpPr>
        <p:spPr>
          <a:xfrm>
            <a:off x="163285" y="1675100"/>
            <a:ext cx="8523514" cy="4638642"/>
          </a:xfrm>
          <a:prstGeom prst="rect">
            <a:avLst/>
          </a:prstGeom>
          <a:noFill/>
        </p:spPr>
        <p:txBody>
          <a:bodyPr wrap="square">
            <a:spAutoFit/>
          </a:bodyPr>
          <a:lstStyle/>
          <a:p>
            <a:pPr marL="742950" lvl="1" indent="-285750">
              <a:lnSpc>
                <a:spcPct val="107000"/>
              </a:lnSpc>
              <a:spcAft>
                <a:spcPts val="800"/>
              </a:spcAft>
              <a:buFont typeface="+mj-lt"/>
              <a:buAutoNum type="arabicPeriod"/>
            </a:pP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17 countries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consolidated</a:t>
            </a:r>
            <a:r>
              <a:rPr lang="de-AT" dirty="0">
                <a:effectLst/>
                <a:latin typeface="Calibri" panose="020F0502020204030204" pitchFamily="34" charset="0"/>
                <a:ea typeface="Calibri" panose="020F0502020204030204" pitchFamily="34" charset="0"/>
                <a:cs typeface="Times New Roman" panose="02020603050405020304" pitchFamily="18" charset="0"/>
              </a:rPr>
              <a:t> Reference Lists </a:t>
            </a:r>
            <a:r>
              <a:rPr lang="en-US" dirty="0">
                <a:effectLst/>
                <a:latin typeface="Calibri" panose="020F0502020204030204" pitchFamily="34" charset="0"/>
                <a:ea typeface="Calibri" panose="020F0502020204030204" pitchFamily="34" charset="0"/>
                <a:cs typeface="Times New Roman" panose="02020603050405020304" pitchFamily="18" charset="0"/>
              </a:rPr>
              <a:t>are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created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from</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Emerald </a:t>
            </a:r>
            <a:r>
              <a:rPr lang="de-AT" dirty="0" err="1">
                <a:effectLst/>
                <a:latin typeface="Calibri" panose="020F0502020204030204" pitchFamily="34" charset="0"/>
                <a:ea typeface="Calibri" panose="020F0502020204030204" pitchFamily="34" charset="0"/>
                <a:cs typeface="Times New Roman" panose="02020603050405020304" pitchFamily="18" charset="0"/>
              </a:rPr>
              <a:t>sufficiency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conclusions</a:t>
            </a:r>
            <a:r>
              <a:rPr lang="de-AT" dirty="0">
                <a:effectLst/>
                <a:latin typeface="Calibri" panose="020F0502020204030204" pitchFamily="34" charset="0"/>
                <a:ea typeface="Calibri" panose="020F0502020204030204" pitchFamily="34" charset="0"/>
                <a:cs typeface="Times New Roman" panose="02020603050405020304" pitchFamily="18" charset="0"/>
              </a:rPr>
              <a:t>.</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pPr>
            <a:r>
              <a:rPr lang="de-AT" dirty="0">
                <a:effectLst/>
                <a:latin typeface="Calibri" panose="020F0502020204030204" pitchFamily="34" charset="0"/>
                <a:ea typeface="Calibri" panose="020F0502020204030204" pitchFamily="34" charset="0"/>
                <a:cs typeface="Times New Roman" panose="02020603050405020304" pitchFamily="18" charset="0"/>
              </a:rPr>
              <a:t>These Reference Lists </a:t>
            </a:r>
            <a:r>
              <a:rPr lang="de-AT" dirty="0" err="1">
                <a:effectLst/>
                <a:latin typeface="Calibri" panose="020F0502020204030204" pitchFamily="34" charset="0"/>
                <a:ea typeface="Calibri" panose="020F0502020204030204" pitchFamily="34" charset="0"/>
                <a:cs typeface="Times New Roman" panose="02020603050405020304" pitchFamily="18" charset="0"/>
              </a:rPr>
              <a:t>could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considered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draft </a:t>
            </a:r>
            <a:r>
              <a:rPr lang="de-AT"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8 (2012)”. The 17 countries </a:t>
            </a:r>
            <a:r>
              <a:rPr lang="de-AT" dirty="0" err="1">
                <a:effectLst/>
                <a:latin typeface="Calibri" panose="020F0502020204030204" pitchFamily="34" charset="0"/>
                <a:ea typeface="Calibri" panose="020F0502020204030204" pitchFamily="34" charset="0"/>
                <a:cs typeface="Times New Roman" panose="02020603050405020304" pitchFamily="18" charset="0"/>
              </a:rPr>
              <a:t>should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verify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these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lists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by</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recognising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difference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between</a:t>
            </a:r>
            <a:r>
              <a:rPr lang="de-AT" dirty="0">
                <a:effectLst/>
                <a:latin typeface="Calibri" panose="020F0502020204030204" pitchFamily="34" charset="0"/>
                <a:ea typeface="Calibri" panose="020F0502020204030204" pitchFamily="34" charset="0"/>
                <a:cs typeface="Times New Roman" panose="02020603050405020304" pitchFamily="18" charset="0"/>
              </a:rPr>
              <a:t> Reference Lists and Reporting </a:t>
            </a:r>
            <a:r>
              <a:rPr lang="de-AT"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see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above</a:t>
            </a:r>
            <a:r>
              <a:rPr lang="de-AT" dirty="0">
                <a:effectLst/>
                <a:latin typeface="Calibri" panose="020F0502020204030204" pitchFamily="34" charset="0"/>
                <a:ea typeface="Calibri" panose="020F0502020204030204" pitchFamily="34" charset="0"/>
                <a:cs typeface="Times New Roman" panose="02020603050405020304" pitchFamily="18" charset="0"/>
              </a:rPr>
              <a:t>) and </a:t>
            </a:r>
            <a:r>
              <a:rPr lang="de-AT" dirty="0" err="1">
                <a:effectLst/>
                <a:latin typeface="Calibri" panose="020F0502020204030204" pitchFamily="34" charset="0"/>
                <a:ea typeface="Calibri" panose="020F0502020204030204" pitchFamily="34" charset="0"/>
                <a:cs typeface="Times New Roman" panose="02020603050405020304" pitchFamily="18" charset="0"/>
              </a:rPr>
              <a:t>suggest</a:t>
            </a:r>
            <a:r>
              <a:rPr lang="de-AT" dirty="0">
                <a:effectLst/>
                <a:latin typeface="Calibri" panose="020F0502020204030204" pitchFamily="34" charset="0"/>
                <a:ea typeface="Calibri" panose="020F0502020204030204" pitchFamily="34" charset="0"/>
                <a:cs typeface="Times New Roman" panose="02020603050405020304" pitchFamily="18" charset="0"/>
              </a:rPr>
              <a:t> possible </a:t>
            </a:r>
            <a:r>
              <a:rPr lang="de-AT" dirty="0" err="1">
                <a:effectLst/>
                <a:latin typeface="Calibri" panose="020F0502020204030204" pitchFamily="34" charset="0"/>
                <a:ea typeface="Calibri" panose="020F0502020204030204" pitchFamily="34" charset="0"/>
                <a:cs typeface="Times New Roman" panose="02020603050405020304" pitchFamily="18" charset="0"/>
              </a:rPr>
              <a:t>amendments</a:t>
            </a:r>
            <a:r>
              <a:rPr lang="de-AT" dirty="0">
                <a:effectLst/>
                <a:latin typeface="Calibri" panose="020F0502020204030204" pitchFamily="34" charset="0"/>
                <a:ea typeface="Calibri" panose="020F0502020204030204" pitchFamily="34" charset="0"/>
                <a:cs typeface="Times New Roman" panose="02020603050405020304" pitchFamily="18" charset="0"/>
              </a:rPr>
              <a:t>.</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pPr>
            <a:r>
              <a:rPr lang="de-AT" dirty="0">
                <a:effectLst/>
                <a:latin typeface="Calibri" panose="020F0502020204030204" pitchFamily="34" charset="0"/>
                <a:ea typeface="Calibri" panose="020F0502020204030204" pitchFamily="34" charset="0"/>
                <a:cs typeface="Times New Roman" panose="02020603050405020304" pitchFamily="18" charset="0"/>
              </a:rPr>
              <a:t>Countries </a:t>
            </a:r>
            <a:r>
              <a:rPr lang="de-AT" dirty="0" err="1">
                <a:effectLst/>
                <a:latin typeface="Calibri" panose="020F0502020204030204" pitchFamily="34" charset="0"/>
                <a:ea typeface="Calibri" panose="020F0502020204030204" pitchFamily="34" charset="0"/>
                <a:cs typeface="Times New Roman" panose="02020603050405020304" pitchFamily="18" charset="0"/>
              </a:rPr>
              <a:t>without</a:t>
            </a:r>
            <a:r>
              <a:rPr lang="de-AT" dirty="0">
                <a:effectLst/>
                <a:latin typeface="Calibri" panose="020F0502020204030204" pitchFamily="34" charset="0"/>
                <a:ea typeface="Calibri" panose="020F0502020204030204" pitchFamily="34" charset="0"/>
                <a:cs typeface="Times New Roman" panose="02020603050405020304" pitchFamily="18" charset="0"/>
              </a:rPr>
              <a:t> Emerald Network </a:t>
            </a:r>
            <a:r>
              <a:rPr lang="de-AT" dirty="0" err="1">
                <a:effectLst/>
                <a:latin typeface="Calibri" panose="020F0502020204030204" pitchFamily="34" charset="0"/>
                <a:ea typeface="Calibri" panose="020F0502020204030204" pitchFamily="34" charset="0"/>
                <a:cs typeface="Times New Roman" panose="02020603050405020304" pitchFamily="18" charset="0"/>
              </a:rPr>
              <a:t>databases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should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asked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to</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create</a:t>
            </a:r>
            <a:r>
              <a:rPr lang="de-AT" dirty="0">
                <a:effectLst/>
                <a:latin typeface="Calibri" panose="020F0502020204030204" pitchFamily="34" charset="0"/>
                <a:ea typeface="Calibri" panose="020F0502020204030204" pitchFamily="34" charset="0"/>
                <a:cs typeface="Times New Roman" panose="02020603050405020304" pitchFamily="18" charset="0"/>
              </a:rPr>
              <a:t> such </a:t>
            </a:r>
            <a:r>
              <a:rPr lang="de-AT"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from</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scratch</a:t>
            </a:r>
            <a:r>
              <a:rPr lang="de-AT" dirty="0">
                <a:effectLst/>
                <a:latin typeface="Calibri" panose="020F0502020204030204" pitchFamily="34" charset="0"/>
                <a:ea typeface="Calibri" panose="020F0502020204030204" pitchFamily="34" charset="0"/>
                <a:cs typeface="Times New Roman" panose="02020603050405020304" pitchFamily="18" charset="0"/>
              </a:rPr>
              <a:t> in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required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format</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database</a:t>
            </a:r>
            <a:r>
              <a:rPr lang="de-AT" dirty="0">
                <a:effectLst/>
                <a:latin typeface="Calibri" panose="020F0502020204030204" pitchFamily="34" charset="0"/>
                <a:ea typeface="Calibri" panose="020F0502020204030204" pitchFamily="34" charset="0"/>
                <a:cs typeface="Times New Roman" panose="02020603050405020304" pitchFamily="18" charset="0"/>
              </a:rPr>
              <a:t> – </a:t>
            </a:r>
            <a:r>
              <a:rPr lang="de-AT" dirty="0" err="1">
                <a:effectLst/>
                <a:latin typeface="Calibri" panose="020F0502020204030204" pitchFamily="34" charset="0"/>
                <a:ea typeface="Calibri" panose="020F0502020204030204" pitchFamily="34" charset="0"/>
                <a:cs typeface="Times New Roman" panose="02020603050405020304" pitchFamily="18" charset="0"/>
              </a:rPr>
              <a:t>see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above</a:t>
            </a:r>
            <a:r>
              <a:rPr lang="de-AT" dirty="0">
                <a:effectLst/>
                <a:latin typeface="Calibri" panose="020F0502020204030204" pitchFamily="34" charset="0"/>
                <a:ea typeface="Calibri" panose="020F0502020204030204" pitchFamily="34" charset="0"/>
                <a:cs typeface="Times New Roman" panose="02020603050405020304" pitchFamily="18" charset="0"/>
              </a:rPr>
              <a:t>).</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pP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UK,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Checklist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8 (2012) </a:t>
            </a:r>
            <a:r>
              <a:rPr lang="de-AT" dirty="0" err="1">
                <a:effectLst/>
                <a:latin typeface="Calibri" panose="020F0502020204030204" pitchFamily="34" charset="0"/>
                <a:ea typeface="Calibri" panose="020F0502020204030204" pitchFamily="34" charset="0"/>
                <a:cs typeface="Times New Roman" panose="02020603050405020304" pitchFamily="18" charset="0"/>
              </a:rPr>
              <a:t>is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built</a:t>
            </a:r>
            <a:r>
              <a:rPr lang="de-AT" dirty="0">
                <a:effectLst/>
                <a:latin typeface="Calibri" panose="020F0502020204030204" pitchFamily="34" charset="0"/>
                <a:ea typeface="Calibri" panose="020F0502020204030204" pitchFamily="34" charset="0"/>
                <a:cs typeface="Times New Roman" panose="02020603050405020304" pitchFamily="18" charset="0"/>
              </a:rPr>
              <a:t> on </a:t>
            </a:r>
            <a:r>
              <a:rPr lang="de-AT" dirty="0" err="1">
                <a:effectLst/>
                <a:latin typeface="Calibri" panose="020F0502020204030204" pitchFamily="34" charset="0"/>
                <a:ea typeface="Calibri" panose="020F0502020204030204" pitchFamily="34" charset="0"/>
                <a:cs typeface="Times New Roman" panose="02020603050405020304" pitchFamily="18" charset="0"/>
              </a:rPr>
              <a:t>checklists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for</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de-AT" dirty="0">
                <a:effectLst/>
                <a:latin typeface="Calibri" panose="020F0502020204030204" pitchFamily="34" charset="0"/>
                <a:ea typeface="Calibri" panose="020F0502020204030204" pitchFamily="34" charset="0"/>
                <a:cs typeface="Times New Roman" panose="02020603050405020304" pitchFamily="18" charset="0"/>
              </a:rPr>
              <a:t>Art. 17 and Art 12 </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pPr>
            <a:r>
              <a:rPr lang="de-AT" dirty="0">
                <a:effectLst/>
                <a:latin typeface="Calibri" panose="020F0502020204030204" pitchFamily="34" charset="0"/>
                <a:ea typeface="Calibri" panose="020F0502020204030204" pitchFamily="34" charset="0"/>
                <a:cs typeface="Times New Roman" panose="02020603050405020304" pitchFamily="18" charset="0"/>
              </a:rPr>
              <a:t>The </a:t>
            </a:r>
            <a:r>
              <a:rPr lang="de-AT" dirty="0" err="1">
                <a:effectLst/>
                <a:latin typeface="Calibri" panose="020F0502020204030204" pitchFamily="34" charset="0"/>
                <a:ea typeface="Calibri" panose="020F0502020204030204" pitchFamily="34" charset="0"/>
                <a:cs typeface="Times New Roman" panose="02020603050405020304" pitchFamily="18" charset="0"/>
              </a:rPr>
              <a:t>result</a:t>
            </a:r>
            <a:r>
              <a:rPr lang="de-AT" dirty="0">
                <a:effectLst/>
                <a:latin typeface="Calibri" panose="020F0502020204030204" pitchFamily="34" charset="0"/>
                <a:ea typeface="Calibri" panose="020F0502020204030204" pitchFamily="34" charset="0"/>
                <a:cs typeface="Times New Roman" panose="02020603050405020304" pitchFamily="18" charset="0"/>
              </a:rPr>
              <a:t> –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Checklist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under</a:t>
            </a:r>
            <a:r>
              <a:rPr lang="de-AT" dirty="0">
                <a:effectLst/>
                <a:latin typeface="Calibri" panose="020F0502020204030204" pitchFamily="34" charset="0"/>
                <a:ea typeface="Calibri" panose="020F0502020204030204" pitchFamily="34" charset="0"/>
                <a:cs typeface="Times New Roman" panose="02020603050405020304" pitchFamily="18" charset="0"/>
              </a:rPr>
              <a:t> Resolution </a:t>
            </a:r>
            <a:r>
              <a:rPr lang="de-AT" dirty="0" err="1">
                <a:effectLst/>
                <a:latin typeface="Calibri" panose="020F0502020204030204" pitchFamily="34" charset="0"/>
                <a:ea typeface="Calibri" panose="020F0502020204030204" pitchFamily="34" charset="0"/>
                <a:cs typeface="Times New Roman" panose="02020603050405020304" pitchFamily="18" charset="0"/>
              </a:rPr>
              <a:t>No</a:t>
            </a:r>
            <a:r>
              <a:rPr lang="de-AT" dirty="0">
                <a:effectLst/>
                <a:latin typeface="Calibri" panose="020F0502020204030204" pitchFamily="34" charset="0"/>
                <a:ea typeface="Calibri" panose="020F0502020204030204" pitchFamily="34" charset="0"/>
                <a:cs typeface="Times New Roman" panose="02020603050405020304" pitchFamily="18" charset="0"/>
              </a:rPr>
              <a:t>. 8 (2012) - </a:t>
            </a:r>
            <a:r>
              <a:rPr lang="de-AT" dirty="0" err="1">
                <a:effectLst/>
                <a:latin typeface="Calibri" panose="020F0502020204030204" pitchFamily="34" charset="0"/>
                <a:ea typeface="Calibri" panose="020F0502020204030204" pitchFamily="34" charset="0"/>
                <a:cs typeface="Times New Roman" panose="02020603050405020304" pitchFamily="18" charset="0"/>
              </a:rPr>
              <a:t>can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be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used</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as</a:t>
            </a:r>
            <a:r>
              <a:rPr lang="de-AT" dirty="0">
                <a:effectLst/>
                <a:latin typeface="Calibri" panose="020F0502020204030204" pitchFamily="34" charset="0"/>
                <a:ea typeface="Calibri" panose="020F0502020204030204" pitchFamily="34" charset="0"/>
                <a:cs typeface="Times New Roman" panose="02020603050405020304" pitchFamily="18" charset="0"/>
              </a:rPr>
              <a:t> a </a:t>
            </a:r>
            <a:r>
              <a:rPr lang="de-AT" dirty="0" err="1">
                <a:effectLst/>
                <a:latin typeface="Calibri" panose="020F0502020204030204" pitchFamily="34" charset="0"/>
                <a:ea typeface="Calibri" panose="020F0502020204030204" pitchFamily="34" charset="0"/>
                <a:cs typeface="Times New Roman" panose="02020603050405020304" pitchFamily="18" charset="0"/>
              </a:rPr>
              <a:t>basis</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for</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every</a:t>
            </a:r>
            <a:r>
              <a:rPr lang="de-AT" dirty="0">
                <a:effectLst/>
                <a:latin typeface="Calibri" panose="020F0502020204030204" pitchFamily="34" charset="0"/>
                <a:ea typeface="Calibri" panose="020F0502020204030204" pitchFamily="34" charset="0"/>
                <a:cs typeface="Times New Roman" panose="02020603050405020304" pitchFamily="18" charset="0"/>
              </a:rPr>
              <a:t> possible </a:t>
            </a:r>
            <a:r>
              <a:rPr lang="de-AT" dirty="0" err="1">
                <a:effectLst/>
                <a:latin typeface="Calibri" panose="020F0502020204030204" pitchFamily="34" charset="0"/>
                <a:ea typeface="Calibri" panose="020F0502020204030204" pitchFamily="34" charset="0"/>
                <a:cs typeface="Times New Roman" panose="02020603050405020304" pitchFamily="18" charset="0"/>
              </a:rPr>
              <a:t>decision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regarding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reduction</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of</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volume</a:t>
            </a:r>
            <a:r>
              <a:rPr lang="de-AT" dirty="0">
                <a:effectLst/>
                <a:latin typeface="Calibri" panose="020F0502020204030204" pitchFamily="34" charset="0"/>
                <a:ea typeface="Calibri" panose="020F0502020204030204" pitchFamily="34" charset="0"/>
                <a:cs typeface="Times New Roman" panose="02020603050405020304" pitchFamily="18" charset="0"/>
              </a:rPr>
              <a:t> in </a:t>
            </a:r>
            <a:r>
              <a:rPr lang="de-AT" dirty="0" err="1">
                <a:effectLst/>
                <a:latin typeface="Calibri" panose="020F0502020204030204" pitchFamily="34" charset="0"/>
                <a:ea typeface="Calibri" panose="020F0502020204030204" pitchFamily="34" charset="0"/>
                <a:cs typeface="Times New Roman" panose="02020603050405020304" pitchFamily="18" charset="0"/>
              </a:rPr>
              <a:t>the</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next</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reporting</a:t>
            </a:r>
            <a:r>
              <a:rPr lang="de-AT" dirty="0">
                <a:effectLst/>
                <a:latin typeface="Calibri" panose="020F0502020204030204" pitchFamily="34" charset="0"/>
                <a:ea typeface="Calibri" panose="020F0502020204030204" pitchFamily="34" charset="0"/>
                <a:cs typeface="Times New Roman" panose="02020603050405020304" pitchFamily="18" charset="0"/>
              </a:rPr>
              <a:t> </a:t>
            </a:r>
            <a:r>
              <a:rPr lang="de-AT" dirty="0" err="1">
                <a:effectLst/>
                <a:latin typeface="Calibri" panose="020F0502020204030204" pitchFamily="34" charset="0"/>
                <a:ea typeface="Calibri" panose="020F0502020204030204" pitchFamily="34" charset="0"/>
                <a:cs typeface="Times New Roman" panose="02020603050405020304" pitchFamily="18" charset="0"/>
              </a:rPr>
              <a:t>round</a:t>
            </a:r>
            <a:endParaRPr lang="en-BE" sz="3200" dirty="0"/>
          </a:p>
        </p:txBody>
      </p:sp>
    </p:spTree>
    <p:extLst>
      <p:ext uri="{BB962C8B-B14F-4D97-AF65-F5344CB8AC3E}">
        <p14:creationId xmlns:p14="http://schemas.microsoft.com/office/powerpoint/2010/main" val="125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708C-B59F-4B2E-B602-9D5319AA6FAB}"/>
              </a:ext>
            </a:extLst>
          </p:cNvPr>
          <p:cNvSpPr>
            <a:spLocks noGrp="1"/>
          </p:cNvSpPr>
          <p:nvPr>
            <p:ph type="title"/>
          </p:nvPr>
        </p:nvSpPr>
        <p:spPr/>
        <p:txBody>
          <a:bodyPr/>
          <a:lstStyle/>
          <a:p>
            <a:endParaRPr lang="en-BE"/>
          </a:p>
        </p:txBody>
      </p:sp>
      <p:sp>
        <p:nvSpPr>
          <p:cNvPr id="6" name="Title 1">
            <a:extLst>
              <a:ext uri="{FF2B5EF4-FFF2-40B4-BE49-F238E27FC236}">
                <a16:creationId xmlns:a16="http://schemas.microsoft.com/office/drawing/2014/main" id="{4701B026-7E42-2E52-2B7D-ED44F0AF460E}"/>
              </a:ext>
            </a:extLst>
          </p:cNvPr>
          <p:cNvSpPr txBox="1">
            <a:spLocks/>
          </p:cNvSpPr>
          <p:nvPr/>
        </p:nvSpPr>
        <p:spPr>
          <a:xfrm>
            <a:off x="674914" y="1293218"/>
            <a:ext cx="8011885" cy="480278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2800" b="1" dirty="0">
                <a:solidFill>
                  <a:schemeClr val="tx1"/>
                </a:solidFill>
              </a:rPr>
              <a:t>A timeframe should be agreed when decisions are made on the procedure to follow</a:t>
            </a:r>
          </a:p>
          <a:p>
            <a:pPr marL="457200" indent="-457200" algn="l">
              <a:spcAft>
                <a:spcPts val="1200"/>
              </a:spcAft>
              <a:buFont typeface="Arial" panose="020B0604020202020204" pitchFamily="34" charset="0"/>
              <a:buChar char="•"/>
            </a:pPr>
            <a:endParaRPr lang="en-BE" sz="2800" dirty="0">
              <a:solidFill>
                <a:schemeClr val="tx1"/>
              </a:solidFill>
            </a:endParaRPr>
          </a:p>
          <a:p>
            <a:pPr algn="l">
              <a:spcAft>
                <a:spcPts val="1200"/>
              </a:spcAft>
            </a:pPr>
            <a:endParaRPr lang="en-BE" sz="2800" dirty="0">
              <a:solidFill>
                <a:schemeClr val="tx1"/>
              </a:solidFill>
            </a:endParaRPr>
          </a:p>
        </p:txBody>
      </p:sp>
    </p:spTree>
    <p:extLst>
      <p:ext uri="{BB962C8B-B14F-4D97-AF65-F5344CB8AC3E}">
        <p14:creationId xmlns:p14="http://schemas.microsoft.com/office/powerpoint/2010/main" val="307834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plant, green, leaf&#10;&#10;Description automatically generated">
            <a:extLst>
              <a:ext uri="{FF2B5EF4-FFF2-40B4-BE49-F238E27FC236}">
                <a16:creationId xmlns:a16="http://schemas.microsoft.com/office/drawing/2014/main" id="{94688D60-1CB5-22FC-4C15-AF2F28246B1D}"/>
              </a:ext>
            </a:extLst>
          </p:cNvPr>
          <p:cNvPicPr>
            <a:picLocks noChangeAspect="1"/>
          </p:cNvPicPr>
          <p:nvPr/>
        </p:nvPicPr>
        <p:blipFill rotWithShape="1">
          <a:blip r:embed="rId2"/>
          <a:srcRect r="11334"/>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F20D82A9-389E-4A75-83F7-8F34FD79DAB8}"/>
              </a:ext>
            </a:extLst>
          </p:cNvPr>
          <p:cNvSpPr>
            <a:spLocks noGrp="1"/>
          </p:cNvSpPr>
          <p:nvPr>
            <p:ph type="title"/>
          </p:nvPr>
        </p:nvSpPr>
        <p:spPr>
          <a:xfrm>
            <a:off x="449863" y="5234320"/>
            <a:ext cx="5198489" cy="752217"/>
          </a:xfrm>
        </p:spPr>
        <p:txBody>
          <a:bodyPr vert="horz" lIns="91440" tIns="45720" rIns="91440" bIns="45720" rtlCol="0" anchor="b">
            <a:normAutofit/>
          </a:bodyPr>
          <a:lstStyle/>
          <a:p>
            <a:pPr algn="l"/>
            <a:r>
              <a:rPr lang="en-US" sz="3100" b="1">
                <a:solidFill>
                  <a:schemeClr val="tx1">
                    <a:lumMod val="85000"/>
                    <a:lumOff val="15000"/>
                  </a:schemeClr>
                </a:solidFill>
                <a:latin typeface="+mj-lt"/>
                <a:ea typeface="+mj-ea"/>
                <a:cs typeface="+mj-cs"/>
              </a:rPr>
              <a:t>Thank you for your attention</a:t>
            </a:r>
          </a:p>
        </p:txBody>
      </p:sp>
    </p:spTree>
    <p:extLst>
      <p:ext uri="{BB962C8B-B14F-4D97-AF65-F5344CB8AC3E}">
        <p14:creationId xmlns:p14="http://schemas.microsoft.com/office/powerpoint/2010/main" val="32692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533399" y="2090058"/>
            <a:ext cx="8077199" cy="3570512"/>
          </a:xfrm>
          <a:prstGeom prst="rect">
            <a:avLst/>
          </a:prstGeom>
        </p:spPr>
        <p:txBody>
          <a:bodyPr vert="horz" lIns="91440" tIns="45720" rIns="91440" bIns="45720" rtlCol="0" anchor="ctr">
            <a:normAutofit fontScale="85000" lnSpcReduction="2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32000" indent="-288000" algn="l">
              <a:spcAft>
                <a:spcPts val="1200"/>
              </a:spcAft>
              <a:buFont typeface="Arial" panose="020B0604020202020204" pitchFamily="34" charset="0"/>
              <a:buChar char="•"/>
            </a:pPr>
            <a:r>
              <a:rPr lang="en-BE" sz="2800" b="1" dirty="0">
                <a:solidFill>
                  <a:schemeClr val="tx1"/>
                </a:solidFill>
              </a:rPr>
              <a:t>Emerald Network Reference Lists</a:t>
            </a:r>
            <a:endParaRPr lang="en-GB" sz="2800" b="1" dirty="0">
              <a:solidFill>
                <a:schemeClr val="tx1"/>
              </a:solidFill>
            </a:endParaRPr>
          </a:p>
          <a:p>
            <a:pPr marL="1058400" lvl="1" indent="-457200">
              <a:spcAft>
                <a:spcPts val="1200"/>
              </a:spcAft>
              <a:buFont typeface="Wingdings" panose="05000000000000000000" pitchFamily="2" charset="2"/>
              <a:buChar char="Ø"/>
            </a:pPr>
            <a:r>
              <a:rPr lang="en-US" sz="2600" dirty="0">
                <a:solidFill>
                  <a:schemeClr val="tx1"/>
                </a:solidFill>
              </a:rPr>
              <a:t>list which species (Resolution No. 6 (1998)) and habitats (Resolution No. 4 (1996)) occur in which country and biogeographical region, and are subject for site-based conservation measures</a:t>
            </a:r>
            <a:endParaRPr lang="en-BE" sz="2600" dirty="0">
              <a:solidFill>
                <a:schemeClr val="tx1"/>
              </a:solidFill>
            </a:endParaRPr>
          </a:p>
          <a:p>
            <a:pPr marL="1058400" lvl="1" indent="-457200">
              <a:spcAft>
                <a:spcPts val="1200"/>
              </a:spcAft>
              <a:buFont typeface="Wingdings" panose="05000000000000000000" pitchFamily="2" charset="2"/>
              <a:buChar char="Ø"/>
            </a:pPr>
            <a:endParaRPr lang="en-BE" sz="2600" dirty="0">
              <a:solidFill>
                <a:schemeClr val="tx1"/>
              </a:solidFill>
            </a:endParaRPr>
          </a:p>
          <a:p>
            <a:pPr marL="432000" indent="-288000" algn="l">
              <a:spcAft>
                <a:spcPts val="1200"/>
              </a:spcAft>
              <a:buFont typeface="Arial" panose="020B0604020202020204" pitchFamily="34" charset="0"/>
              <a:buChar char="•"/>
            </a:pPr>
            <a:r>
              <a:rPr lang="en-BE" sz="2800" b="1" dirty="0">
                <a:solidFill>
                  <a:schemeClr val="tx1"/>
                </a:solidFill>
              </a:rPr>
              <a:t>Reporting under Resolution No. 8 (2012) Checklists</a:t>
            </a:r>
          </a:p>
          <a:p>
            <a:pPr marL="1058400" lvl="1" indent="-457200">
              <a:spcAft>
                <a:spcPts val="1200"/>
              </a:spcAft>
              <a:buFont typeface="Wingdings" panose="05000000000000000000" pitchFamily="2" charset="2"/>
              <a:buChar char="Ø"/>
            </a:pPr>
            <a:r>
              <a:rPr lang="en-US" sz="2600" dirty="0">
                <a:solidFill>
                  <a:schemeClr val="tx1"/>
                </a:solidFill>
              </a:rPr>
              <a:t>include also all features of potential conservation concern in a territory (such as vagrants, irregular visitors, etc.)</a:t>
            </a:r>
            <a:br>
              <a:rPr lang="en-BE" sz="2600" dirty="0">
                <a:solidFill>
                  <a:schemeClr val="tx1"/>
                </a:solidFill>
              </a:rPr>
            </a:br>
            <a:endParaRPr lang="en-BE" sz="2200" dirty="0">
              <a:solidFill>
                <a:schemeClr val="tx1"/>
              </a:solidFill>
            </a:endParaRPr>
          </a:p>
        </p:txBody>
      </p:sp>
      <p:sp>
        <p:nvSpPr>
          <p:cNvPr id="8" name="Rectangle 2">
            <a:extLst>
              <a:ext uri="{FF2B5EF4-FFF2-40B4-BE49-F238E27FC236}">
                <a16:creationId xmlns:a16="http://schemas.microsoft.com/office/drawing/2014/main" id="{B40E7D80-EC75-435F-A065-8C1A6D8BAAFC}"/>
              </a:ext>
            </a:extLst>
          </p:cNvPr>
          <p:cNvSpPr>
            <a:spLocks noChangeArrowheads="1"/>
          </p:cNvSpPr>
          <p:nvPr/>
        </p:nvSpPr>
        <p:spPr bwMode="auto">
          <a:xfrm>
            <a:off x="6386286" y="50905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BE" altLang="en-BE" sz="1800" b="0" i="0" u="none" strike="noStrike" cap="none" normalizeH="0" baseline="0">
                <a:ln>
                  <a:noFill/>
                </a:ln>
                <a:solidFill>
                  <a:schemeClr val="tx1"/>
                </a:solidFill>
                <a:effectLst/>
                <a:latin typeface="Arial" panose="020B0604020202020204" pitchFamily="34" charset="0"/>
              </a:rPr>
            </a:br>
            <a:endParaRPr kumimoji="0" lang="en-BE" altLang="en-B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987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674914" y="2634343"/>
            <a:ext cx="8011885" cy="351608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spcAft>
                <a:spcPts val="1200"/>
              </a:spcAft>
              <a:buFont typeface="Arial" panose="020B0604020202020204" pitchFamily="34" charset="0"/>
              <a:buChar char="•"/>
            </a:pPr>
            <a:endParaRPr lang="aa-ET" sz="3200" dirty="0">
              <a:solidFill>
                <a:schemeClr val="tx1"/>
              </a:solidFill>
            </a:endParaRPr>
          </a:p>
        </p:txBody>
      </p:sp>
      <p:sp>
        <p:nvSpPr>
          <p:cNvPr id="7" name="Title 1">
            <a:extLst>
              <a:ext uri="{FF2B5EF4-FFF2-40B4-BE49-F238E27FC236}">
                <a16:creationId xmlns:a16="http://schemas.microsoft.com/office/drawing/2014/main" id="{73A5BE3A-3449-593F-32D6-75FEE4701494}"/>
              </a:ext>
            </a:extLst>
          </p:cNvPr>
          <p:cNvSpPr txBox="1">
            <a:spLocks/>
          </p:cNvSpPr>
          <p:nvPr/>
        </p:nvSpPr>
        <p:spPr>
          <a:xfrm>
            <a:off x="674914" y="2233108"/>
            <a:ext cx="8011885" cy="386289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514350" indent="-514350" algn="l">
              <a:spcAft>
                <a:spcPts val="1200"/>
              </a:spcAft>
              <a:buFont typeface="Arial" panose="020B0604020202020204" pitchFamily="34" charset="0"/>
              <a:buChar char="•"/>
            </a:pPr>
            <a:r>
              <a:rPr lang="en-BE" sz="2800" dirty="0">
                <a:solidFill>
                  <a:schemeClr val="tx1"/>
                </a:solidFill>
              </a:rPr>
              <a:t>Until today, they are part of and result from the sufficiency evaluations in the biogeographical seminars</a:t>
            </a:r>
          </a:p>
          <a:p>
            <a:pPr marL="514350" indent="-514350" algn="l">
              <a:spcAft>
                <a:spcPts val="1200"/>
              </a:spcAft>
              <a:buFont typeface="Arial" panose="020B0604020202020204" pitchFamily="34" charset="0"/>
              <a:buChar char="•"/>
            </a:pPr>
            <a:r>
              <a:rPr lang="fr-FR" sz="2800" dirty="0">
                <a:solidFill>
                  <a:schemeClr val="tx1"/>
                </a:solidFill>
              </a:rPr>
              <a:t>P</a:t>
            </a:r>
            <a:r>
              <a:rPr lang="en-BE" sz="2800" dirty="0" err="1">
                <a:solidFill>
                  <a:schemeClr val="tx1"/>
                </a:solidFill>
              </a:rPr>
              <a:t>ublished</a:t>
            </a:r>
            <a:r>
              <a:rPr lang="en-BE" sz="2800" dirty="0">
                <a:solidFill>
                  <a:schemeClr val="tx1"/>
                </a:solidFill>
              </a:rPr>
              <a:t> after the first seminar</a:t>
            </a:r>
          </a:p>
          <a:p>
            <a:pPr marL="514350" indent="-514350" algn="l">
              <a:spcAft>
                <a:spcPts val="1200"/>
              </a:spcAft>
              <a:buFont typeface="Arial" panose="020B0604020202020204" pitchFamily="34" charset="0"/>
              <a:buChar char="•"/>
            </a:pPr>
            <a:r>
              <a:rPr lang="fr-FR" sz="2800" dirty="0">
                <a:solidFill>
                  <a:schemeClr val="tx1"/>
                </a:solidFill>
              </a:rPr>
              <a:t>K</a:t>
            </a:r>
            <a:r>
              <a:rPr lang="en-BE" sz="2800" dirty="0" err="1">
                <a:solidFill>
                  <a:schemeClr val="tx1"/>
                </a:solidFill>
              </a:rPr>
              <a:t>ept</a:t>
            </a:r>
            <a:r>
              <a:rPr lang="en-BE" sz="2800" dirty="0">
                <a:solidFill>
                  <a:schemeClr val="tx1"/>
                </a:solidFill>
              </a:rPr>
              <a:t> up to date following each seminar</a:t>
            </a:r>
          </a:p>
          <a:p>
            <a:pPr marL="514350" indent="-514350" algn="l">
              <a:spcAft>
                <a:spcPts val="1200"/>
              </a:spcAft>
              <a:buFont typeface="Arial" panose="020B0604020202020204" pitchFamily="34" charset="0"/>
              <a:buChar char="•"/>
            </a:pPr>
            <a:r>
              <a:rPr lang="en-BE" sz="2800" dirty="0">
                <a:solidFill>
                  <a:schemeClr val="tx1"/>
                </a:solidFill>
              </a:rPr>
              <a:t>Only available for countries with an Emerald Network</a:t>
            </a:r>
          </a:p>
          <a:p>
            <a:pPr marL="514350" indent="-514350" algn="l">
              <a:spcAft>
                <a:spcPts val="1200"/>
              </a:spcAft>
              <a:buFont typeface="Arial" panose="020B0604020202020204" pitchFamily="34" charset="0"/>
              <a:buChar char="•"/>
            </a:pPr>
            <a:r>
              <a:rPr lang="en-BE" sz="2800" dirty="0">
                <a:solidFill>
                  <a:schemeClr val="tx1"/>
                </a:solidFill>
              </a:rPr>
              <a:t>Never separately discussed or published in a consolidated way</a:t>
            </a:r>
          </a:p>
        </p:txBody>
      </p:sp>
      <p:sp>
        <p:nvSpPr>
          <p:cNvPr id="3" name="Rectangle 1">
            <a:extLst>
              <a:ext uri="{FF2B5EF4-FFF2-40B4-BE49-F238E27FC236}">
                <a16:creationId xmlns:a16="http://schemas.microsoft.com/office/drawing/2014/main" id="{67B55BAB-BF3A-136B-7EE6-4C8DF12E94B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1pPr>
            <a:lvl2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2pPr>
            <a:lvl3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3pPr>
            <a:lvl4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4pPr>
            <a:lvl5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5pPr>
            <a:lvl6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6pPr>
            <a:lvl7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7pPr>
            <a:lvl8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8pPr>
            <a:lvl9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54000" algn="r"/>
                <a:tab pos="5578475" algn="r"/>
              </a:tabLst>
            </a:pPr>
            <a:r>
              <a:rPr kumimoji="0" lang="en-GB" altLang="en-BE" sz="1100" b="0" i="0" u="none" strike="noStrike" cap="none" normalizeH="0" baseline="0">
                <a:ln>
                  <a:noFill/>
                </a:ln>
                <a:solidFill>
                  <a:schemeClr val="tx1"/>
                </a:solidFill>
                <a:effectLst/>
                <a:latin typeface="Calibri" panose="020F0502020204030204" pitchFamily="34" charset="0"/>
                <a:ea typeface="ヒラギノ角ゴ Pro W3"/>
                <a:cs typeface="Calibri" panose="020F0502020204030204" pitchFamily="34" charset="0"/>
                <a:hlinkClick r:id="rId2"/>
              </a:rPr>
              <a:t>1</a:t>
            </a:r>
            <a:r>
              <a:rPr kumimoji="0" lang="en-GB" altLang="en-BE"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a:t>
            </a:r>
            <a:r>
              <a:rPr kumimoji="0" lang="en-GB" altLang="en-BE" sz="1100" b="0" i="0" u="none" strike="noStrike" cap="none" normalizeH="0" baseline="0">
                <a:ln>
                  <a:noFill/>
                </a:ln>
                <a:solidFill>
                  <a:schemeClr val="tx1"/>
                </a:solidFill>
                <a:effectLst/>
                <a:latin typeface="Calibri" panose="020F0502020204030204" pitchFamily="34" charset="0"/>
                <a:ea typeface="ヒラギノ角ゴ Pro W3"/>
                <a:cs typeface="Calibri" panose="020F0502020204030204" pitchFamily="34" charset="0"/>
                <a:hlinkClick r:id="rId2"/>
              </a:rPr>
              <a:t>The countries databases</a:t>
            </a:r>
            <a:endParaRPr kumimoji="0" lang="en-GB" altLang="en-BE"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E53144D-9A1F-DA23-CB08-BA6A38652A46}"/>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1pPr>
            <a:lvl2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2pPr>
            <a:lvl3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3pPr>
            <a:lvl4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4pPr>
            <a:lvl5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5pPr>
            <a:lvl6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6pPr>
            <a:lvl7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7pPr>
            <a:lvl8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8pPr>
            <a:lvl9pPr eaLnBrk="0" fontAlgn="base" hangingPunct="0">
              <a:spcBef>
                <a:spcPct val="0"/>
              </a:spcBef>
              <a:spcAft>
                <a:spcPct val="0"/>
              </a:spcAft>
              <a:tabLst>
                <a:tab pos="254000" algn="r"/>
                <a:tab pos="55784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54000" algn="r"/>
                <a:tab pos="5578475" algn="r"/>
              </a:tabLst>
            </a:pPr>
            <a:r>
              <a:rPr kumimoji="0" lang="en-GB" altLang="en-BE" sz="1100" b="0" i="0" u="none" strike="noStrike" cap="none" normalizeH="0" baseline="0">
                <a:ln>
                  <a:noFill/>
                </a:ln>
                <a:solidFill>
                  <a:schemeClr val="tx1"/>
                </a:solidFill>
                <a:effectLst/>
                <a:latin typeface="Calibri" panose="020F0502020204030204" pitchFamily="34" charset="0"/>
                <a:ea typeface="ヒラギノ角ゴ Pro W3"/>
                <a:cs typeface="Calibri" panose="020F0502020204030204" pitchFamily="34" charset="0"/>
                <a:hlinkClick r:id="rId2"/>
              </a:rPr>
              <a:t>1</a:t>
            </a:r>
            <a:r>
              <a:rPr kumimoji="0" lang="en-GB" altLang="en-BE"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a:t>
            </a:r>
            <a:r>
              <a:rPr kumimoji="0" lang="en-GB" altLang="en-BE" sz="1100" b="0" i="0" u="none" strike="noStrike" cap="none" normalizeH="0" baseline="0">
                <a:ln>
                  <a:noFill/>
                </a:ln>
                <a:solidFill>
                  <a:schemeClr val="tx1"/>
                </a:solidFill>
                <a:effectLst/>
                <a:latin typeface="Calibri" panose="020F0502020204030204" pitchFamily="34" charset="0"/>
                <a:ea typeface="ヒラギノ角ゴ Pro W3"/>
                <a:cs typeface="Calibri" panose="020F0502020204030204" pitchFamily="34" charset="0"/>
                <a:hlinkClick r:id="rId2"/>
              </a:rPr>
              <a:t>The countries databases</a:t>
            </a:r>
            <a:endParaRPr kumimoji="0" lang="en-GB" altLang="en-BE" sz="1800" b="0" i="0" u="none" strike="noStrike" cap="none" normalizeH="0" baseline="0">
              <a:ln>
                <a:noFill/>
              </a:ln>
              <a:solidFill>
                <a:schemeClr val="tx1"/>
              </a:solidFill>
              <a:effectLst/>
              <a:latin typeface="Arial" panose="020B0604020202020204" pitchFamily="34" charset="0"/>
            </a:endParaRPr>
          </a:p>
        </p:txBody>
      </p:sp>
      <p:sp>
        <p:nvSpPr>
          <p:cNvPr id="9" name="Title 1">
            <a:extLst>
              <a:ext uri="{FF2B5EF4-FFF2-40B4-BE49-F238E27FC236}">
                <a16:creationId xmlns:a16="http://schemas.microsoft.com/office/drawing/2014/main" id="{AD97DCC2-51F5-A36B-BC8D-35B9EBA86DFF}"/>
              </a:ext>
            </a:extLst>
          </p:cNvPr>
          <p:cNvSpPr txBox="1">
            <a:spLocks/>
          </p:cNvSpPr>
          <p:nvPr/>
        </p:nvSpPr>
        <p:spPr>
          <a:xfrm>
            <a:off x="-42244" y="1281297"/>
            <a:ext cx="9186243"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3200" dirty="0">
                <a:solidFill>
                  <a:schemeClr val="tx1"/>
                </a:solidFill>
              </a:rPr>
              <a:t>Emerald Network Reference Lists</a:t>
            </a:r>
            <a:endParaRPr lang="en-GB" sz="3200" dirty="0">
              <a:solidFill>
                <a:schemeClr val="tx1"/>
              </a:solidFill>
            </a:endParaRPr>
          </a:p>
        </p:txBody>
      </p:sp>
    </p:spTree>
    <p:extLst>
      <p:ext uri="{BB962C8B-B14F-4D97-AF65-F5344CB8AC3E}">
        <p14:creationId xmlns:p14="http://schemas.microsoft.com/office/powerpoint/2010/main" val="232461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3BD5E3DD-7F58-EE42-A0C9-648F9CFCD74D}"/>
              </a:ext>
            </a:extLst>
          </p:cNvPr>
          <p:cNvSpPr txBox="1">
            <a:spLocks/>
          </p:cNvSpPr>
          <p:nvPr/>
        </p:nvSpPr>
        <p:spPr>
          <a:xfrm>
            <a:off x="57581" y="1052492"/>
            <a:ext cx="90288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2800" dirty="0">
                <a:solidFill>
                  <a:schemeClr val="tx1"/>
                </a:solidFill>
              </a:rPr>
              <a:t>Example Reference List for plants in the Caucasus</a:t>
            </a:r>
            <a:endParaRPr lang="en-GB" sz="2800" dirty="0">
              <a:solidFill>
                <a:schemeClr val="tx1"/>
              </a:solidFill>
            </a:endParaRPr>
          </a:p>
        </p:txBody>
      </p:sp>
      <p:pic>
        <p:nvPicPr>
          <p:cNvPr id="5" name="Picture 4">
            <a:extLst>
              <a:ext uri="{FF2B5EF4-FFF2-40B4-BE49-F238E27FC236}">
                <a16:creationId xmlns:a16="http://schemas.microsoft.com/office/drawing/2014/main" id="{15B69099-DF1C-5AF5-6D15-95BD2C2858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978" y="1712324"/>
            <a:ext cx="7422043" cy="4982390"/>
          </a:xfrm>
          <a:prstGeom prst="rect">
            <a:avLst/>
          </a:prstGeom>
          <a:noFill/>
          <a:ln>
            <a:noFill/>
          </a:ln>
        </p:spPr>
      </p:pic>
    </p:spTree>
    <p:extLst>
      <p:ext uri="{BB962C8B-B14F-4D97-AF65-F5344CB8AC3E}">
        <p14:creationId xmlns:p14="http://schemas.microsoft.com/office/powerpoint/2010/main" val="724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3ED-C537-40B4-130C-957EDD923AE4}"/>
              </a:ext>
            </a:extLst>
          </p:cNvPr>
          <p:cNvSpPr>
            <a:spLocks noGrp="1"/>
          </p:cNvSpPr>
          <p:nvPr>
            <p:ph type="title"/>
          </p:nvPr>
        </p:nvSpPr>
        <p:spPr/>
        <p:txBody>
          <a:bodyPr/>
          <a:lstStyle/>
          <a:p>
            <a:endParaRPr lang="en-BE"/>
          </a:p>
        </p:txBody>
      </p:sp>
      <p:sp>
        <p:nvSpPr>
          <p:cNvPr id="7" name="Title 1">
            <a:extLst>
              <a:ext uri="{FF2B5EF4-FFF2-40B4-BE49-F238E27FC236}">
                <a16:creationId xmlns:a16="http://schemas.microsoft.com/office/drawing/2014/main" id="{2CC6F2A4-C366-B6AA-2672-93747C97FCD7}"/>
              </a:ext>
            </a:extLst>
          </p:cNvPr>
          <p:cNvSpPr txBox="1">
            <a:spLocks/>
          </p:cNvSpPr>
          <p:nvPr/>
        </p:nvSpPr>
        <p:spPr>
          <a:xfrm>
            <a:off x="-42244" y="1281297"/>
            <a:ext cx="9186243"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3200" dirty="0">
                <a:solidFill>
                  <a:schemeClr val="tx1"/>
                </a:solidFill>
              </a:rPr>
              <a:t>Emerald Network Reference Lists</a:t>
            </a:r>
            <a:endParaRPr lang="en-GB" sz="3200" dirty="0">
              <a:solidFill>
                <a:schemeClr val="tx1"/>
              </a:solidFill>
            </a:endParaRPr>
          </a:p>
        </p:txBody>
      </p:sp>
      <p:sp>
        <p:nvSpPr>
          <p:cNvPr id="8" name="Title 1">
            <a:extLst>
              <a:ext uri="{FF2B5EF4-FFF2-40B4-BE49-F238E27FC236}">
                <a16:creationId xmlns:a16="http://schemas.microsoft.com/office/drawing/2014/main" id="{04BF084F-873A-C0D3-A430-4836438A875E}"/>
              </a:ext>
            </a:extLst>
          </p:cNvPr>
          <p:cNvSpPr txBox="1">
            <a:spLocks/>
          </p:cNvSpPr>
          <p:nvPr/>
        </p:nvSpPr>
        <p:spPr>
          <a:xfrm>
            <a:off x="566057" y="2314062"/>
            <a:ext cx="8011885" cy="379282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2800" dirty="0">
                <a:solidFill>
                  <a:schemeClr val="tx1"/>
                </a:solidFill>
              </a:rPr>
              <a:t>Resolution No. 6 (1998) species names and taxonomy </a:t>
            </a:r>
            <a:br>
              <a:rPr lang="en-BE" sz="2800" dirty="0">
                <a:solidFill>
                  <a:schemeClr val="tx1"/>
                </a:solidFill>
              </a:rPr>
            </a:br>
            <a:r>
              <a:rPr lang="en-BE" sz="2800" dirty="0">
                <a:solidFill>
                  <a:schemeClr val="tx1"/>
                </a:solidFill>
              </a:rPr>
              <a:t>need for a Standard Code List </a:t>
            </a:r>
          </a:p>
          <a:p>
            <a:pPr algn="ctr">
              <a:spcAft>
                <a:spcPts val="1200"/>
              </a:spcAft>
            </a:pPr>
            <a:r>
              <a:rPr lang="en-BE" sz="2800" dirty="0">
                <a:solidFill>
                  <a:schemeClr val="tx1"/>
                </a:solidFill>
              </a:rPr>
              <a:t>Latest version available at:</a:t>
            </a:r>
            <a:endParaRPr lang="en-BE" sz="2800" dirty="0">
              <a:solidFill>
                <a:schemeClr val="tx1"/>
              </a:solidFill>
              <a:hlinkClick r:id="rId2"/>
            </a:endParaRPr>
          </a:p>
          <a:p>
            <a:pPr algn="ctr">
              <a:spcAft>
                <a:spcPts val="1200"/>
              </a:spcAft>
            </a:pPr>
            <a:r>
              <a:rPr lang="fr-FR" sz="2400" dirty="0">
                <a:solidFill>
                  <a:schemeClr val="tx1"/>
                </a:solidFill>
                <a:hlinkClick r:id="rId2"/>
              </a:rPr>
              <a:t>https://eunis.eea.europa.eu/references/2443/species</a:t>
            </a:r>
            <a:endParaRPr lang="en-BE" sz="2400" dirty="0">
              <a:solidFill>
                <a:schemeClr val="tx1"/>
              </a:solidFill>
            </a:endParaRPr>
          </a:p>
          <a:p>
            <a:pPr marL="514350" indent="-514350" algn="l">
              <a:spcAft>
                <a:spcPts val="1200"/>
              </a:spcAft>
              <a:buFont typeface="Arial" panose="020B0604020202020204" pitchFamily="34" charset="0"/>
              <a:buChar char="•"/>
            </a:pPr>
            <a:r>
              <a:rPr lang="en-BE" sz="2800" dirty="0">
                <a:solidFill>
                  <a:schemeClr val="tx1"/>
                </a:solidFill>
              </a:rPr>
              <a:t>Final up-to-date list will soon be available (etc/bd)</a:t>
            </a:r>
          </a:p>
          <a:p>
            <a:pPr marL="514350" indent="-514350" algn="l">
              <a:spcAft>
                <a:spcPts val="1200"/>
              </a:spcAft>
              <a:buFont typeface="Arial" panose="020B0604020202020204" pitchFamily="34" charset="0"/>
              <a:buChar char="•"/>
            </a:pPr>
            <a:r>
              <a:rPr lang="en-US" sz="2800" dirty="0">
                <a:solidFill>
                  <a:schemeClr val="tx1"/>
                </a:solidFill>
              </a:rPr>
              <a:t>Countries will be stimulated to follow this revised species list when transmitting new Emerald Network Databases</a:t>
            </a:r>
            <a:endParaRPr lang="en-BE" sz="2800" dirty="0">
              <a:solidFill>
                <a:schemeClr val="tx1"/>
              </a:solidFill>
            </a:endParaRPr>
          </a:p>
        </p:txBody>
      </p:sp>
    </p:spTree>
    <p:extLst>
      <p:ext uri="{BB962C8B-B14F-4D97-AF65-F5344CB8AC3E}">
        <p14:creationId xmlns:p14="http://schemas.microsoft.com/office/powerpoint/2010/main" val="16736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220-C357-3D4C-514C-977DB7547007}"/>
              </a:ext>
            </a:extLst>
          </p:cNvPr>
          <p:cNvSpPr>
            <a:spLocks noGrp="1"/>
          </p:cNvSpPr>
          <p:nvPr>
            <p:ph type="title"/>
          </p:nvPr>
        </p:nvSpPr>
        <p:spPr/>
        <p:txBody>
          <a:bodyPr/>
          <a:lstStyle/>
          <a:p>
            <a:endParaRPr lang="en-BE"/>
          </a:p>
        </p:txBody>
      </p:sp>
      <p:sp>
        <p:nvSpPr>
          <p:cNvPr id="5" name="Title 1">
            <a:extLst>
              <a:ext uri="{FF2B5EF4-FFF2-40B4-BE49-F238E27FC236}">
                <a16:creationId xmlns:a16="http://schemas.microsoft.com/office/drawing/2014/main" id="{CD79FBE4-D1A3-2CF1-79F6-58BA7CEBD32B}"/>
              </a:ext>
            </a:extLst>
          </p:cNvPr>
          <p:cNvSpPr txBox="1">
            <a:spLocks/>
          </p:cNvSpPr>
          <p:nvPr/>
        </p:nvSpPr>
        <p:spPr>
          <a:xfrm>
            <a:off x="57581" y="1091438"/>
            <a:ext cx="9028834" cy="60673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2800" dirty="0">
                <a:solidFill>
                  <a:schemeClr val="tx1"/>
                </a:solidFill>
              </a:rPr>
              <a:t>Standard Code List for the Reference Lists</a:t>
            </a:r>
            <a:endParaRPr lang="en-GB" sz="2800" dirty="0">
              <a:solidFill>
                <a:schemeClr val="tx1"/>
              </a:solidFill>
            </a:endParaRPr>
          </a:p>
        </p:txBody>
      </p:sp>
      <p:graphicFrame>
        <p:nvGraphicFramePr>
          <p:cNvPr id="4" name="Table 3">
            <a:extLst>
              <a:ext uri="{FF2B5EF4-FFF2-40B4-BE49-F238E27FC236}">
                <a16:creationId xmlns:a16="http://schemas.microsoft.com/office/drawing/2014/main" id="{14259AF1-0EB6-3AA1-E31F-CB23234FFCC5}"/>
              </a:ext>
            </a:extLst>
          </p:cNvPr>
          <p:cNvGraphicFramePr>
            <a:graphicFrameLocks noGrp="1"/>
          </p:cNvGraphicFramePr>
          <p:nvPr>
            <p:extLst>
              <p:ext uri="{D42A27DB-BD31-4B8C-83A1-F6EECF244321}">
                <p14:modId xmlns:p14="http://schemas.microsoft.com/office/powerpoint/2010/main" val="1307555894"/>
              </p:ext>
            </p:extLst>
          </p:nvPr>
        </p:nvGraphicFramePr>
        <p:xfrm>
          <a:off x="266698" y="1623291"/>
          <a:ext cx="8610599" cy="5191827"/>
        </p:xfrm>
        <a:graphic>
          <a:graphicData uri="http://schemas.openxmlformats.org/drawingml/2006/table">
            <a:tbl>
              <a:tblPr firstRow="1" firstCol="1" bandRow="1">
                <a:tableStyleId>{5C22544A-7EE6-4342-B048-85BDC9FD1C3A}</a:tableStyleId>
              </a:tblPr>
              <a:tblGrid>
                <a:gridCol w="1423545">
                  <a:extLst>
                    <a:ext uri="{9D8B030D-6E8A-4147-A177-3AD203B41FA5}">
                      <a16:colId xmlns:a16="http://schemas.microsoft.com/office/drawing/2014/main" val="3928722634"/>
                    </a:ext>
                  </a:extLst>
                </a:gridCol>
                <a:gridCol w="7187054">
                  <a:extLst>
                    <a:ext uri="{9D8B030D-6E8A-4147-A177-3AD203B41FA5}">
                      <a16:colId xmlns:a16="http://schemas.microsoft.com/office/drawing/2014/main" val="443778096"/>
                    </a:ext>
                  </a:extLst>
                </a:gridCol>
              </a:tblGrid>
              <a:tr h="469236">
                <a:tc>
                  <a:txBody>
                    <a:bodyPr/>
                    <a:lstStyle/>
                    <a:p>
                      <a:pPr algn="ctr">
                        <a:lnSpc>
                          <a:spcPct val="107000"/>
                        </a:lnSpc>
                        <a:spcAft>
                          <a:spcPts val="800"/>
                        </a:spcAft>
                      </a:pPr>
                      <a:r>
                        <a:rPr lang="en-US" sz="1800">
                          <a:effectLst/>
                        </a:rPr>
                        <a:t>Reference List Code</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Interpretation</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9412586"/>
                  </a:ext>
                </a:extLst>
              </a:tr>
              <a:tr h="314535">
                <a:tc>
                  <a:txBody>
                    <a:bodyPr/>
                    <a:lstStyle/>
                    <a:p>
                      <a:pPr>
                        <a:lnSpc>
                          <a:spcPct val="107000"/>
                        </a:lnSpc>
                        <a:spcAft>
                          <a:spcPts val="800"/>
                        </a:spcAft>
                      </a:pPr>
                      <a:r>
                        <a:rPr lang="en-US" sz="1800">
                          <a:effectLst/>
                        </a:rPr>
                        <a:t>X</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The feature is present, and there should be Emerald Network sites identified</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722425"/>
                  </a:ext>
                </a:extLst>
              </a:tr>
              <a:tr h="469236">
                <a:tc>
                  <a:txBody>
                    <a:bodyPr/>
                    <a:lstStyle/>
                    <a:p>
                      <a:pPr>
                        <a:lnSpc>
                          <a:spcPct val="107000"/>
                        </a:lnSpc>
                        <a:spcAft>
                          <a:spcPts val="800"/>
                        </a:spcAft>
                      </a:pPr>
                      <a:r>
                        <a:rPr lang="en-US" sz="1800">
                          <a:effectLst/>
                        </a:rPr>
                        <a:t>SR REF</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During the biogeographical evaluation, the presence was identified as doubtful and additional research is necessary </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473653"/>
                  </a:ext>
                </a:extLst>
              </a:tr>
              <a:tr h="728192">
                <a:tc>
                  <a:txBody>
                    <a:bodyPr/>
                    <a:lstStyle/>
                    <a:p>
                      <a:pPr>
                        <a:lnSpc>
                          <a:spcPct val="107000"/>
                        </a:lnSpc>
                        <a:spcAft>
                          <a:spcPts val="800"/>
                        </a:spcAft>
                      </a:pPr>
                      <a:r>
                        <a:rPr lang="en-US" sz="1800">
                          <a:effectLst/>
                        </a:rPr>
                        <a:t>SR</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The biogeographical evaluation could not define a final conclusion for various reasons such as taxonomy, habitat definition or sufficient geographical coverage in certain regions. The comment field in the database explains the reason.</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0749270"/>
                  </a:ext>
                </a:extLst>
              </a:tr>
              <a:tr h="522515">
                <a:tc>
                  <a:txBody>
                    <a:bodyPr/>
                    <a:lstStyle/>
                    <a:p>
                      <a:pPr>
                        <a:lnSpc>
                          <a:spcPct val="107000"/>
                        </a:lnSpc>
                        <a:spcAft>
                          <a:spcPts val="800"/>
                        </a:spcAft>
                      </a:pPr>
                      <a:r>
                        <a:rPr lang="en-US" sz="1800" dirty="0">
                          <a:effectLst/>
                        </a:rPr>
                        <a:t>Ex</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The species is considered extinct and should actually be deleted from the Reference List unless reintroduction or natural regeneration is possible</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050856"/>
                  </a:ext>
                </a:extLst>
              </a:tr>
              <a:tr h="511628">
                <a:tc>
                  <a:txBody>
                    <a:bodyPr/>
                    <a:lstStyle/>
                    <a:p>
                      <a:pPr>
                        <a:lnSpc>
                          <a:spcPct val="107000"/>
                        </a:lnSpc>
                        <a:spcAft>
                          <a:spcPts val="800"/>
                        </a:spcAft>
                      </a:pPr>
                      <a:r>
                        <a:rPr lang="en-US" sz="1800">
                          <a:effectLst/>
                        </a:rPr>
                        <a:t>R</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The species is marked with the “#”-sign in Resolution No. 6 (2012) and the country requested the exclusion of the species for the development of the Emerald Network</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794365"/>
                  </a:ext>
                </a:extLst>
              </a:tr>
              <a:tr h="718457">
                <a:tc>
                  <a:txBody>
                    <a:bodyPr/>
                    <a:lstStyle/>
                    <a:p>
                      <a:pPr>
                        <a:lnSpc>
                          <a:spcPct val="107000"/>
                        </a:lnSpc>
                        <a:spcAft>
                          <a:spcPts val="800"/>
                        </a:spcAft>
                      </a:pPr>
                      <a:r>
                        <a:rPr lang="en-US" sz="1800">
                          <a:effectLst/>
                        </a:rPr>
                        <a:t>BCR</a:t>
                      </a:r>
                      <a:endParaRPr lang="en-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Bern Convention Reservation: the country made a reservation for the species at the moment of accession to the Convention. The species is excluded for the development of the Emerald Network</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424275"/>
                  </a:ext>
                </a:extLst>
              </a:tr>
            </a:tbl>
          </a:graphicData>
        </a:graphic>
      </p:graphicFrame>
    </p:spTree>
    <p:extLst>
      <p:ext uri="{BB962C8B-B14F-4D97-AF65-F5344CB8AC3E}">
        <p14:creationId xmlns:p14="http://schemas.microsoft.com/office/powerpoint/2010/main" val="238352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3ED-C537-40B4-130C-957EDD923AE4}"/>
              </a:ext>
            </a:extLst>
          </p:cNvPr>
          <p:cNvSpPr>
            <a:spLocks noGrp="1"/>
          </p:cNvSpPr>
          <p:nvPr>
            <p:ph type="title"/>
          </p:nvPr>
        </p:nvSpPr>
        <p:spPr/>
        <p:txBody>
          <a:bodyPr/>
          <a:lstStyle/>
          <a:p>
            <a:endParaRPr lang="en-BE"/>
          </a:p>
        </p:txBody>
      </p:sp>
      <p:sp>
        <p:nvSpPr>
          <p:cNvPr id="5" name="Title 1">
            <a:extLst>
              <a:ext uri="{FF2B5EF4-FFF2-40B4-BE49-F238E27FC236}">
                <a16:creationId xmlns:a16="http://schemas.microsoft.com/office/drawing/2014/main" id="{166856D0-A52E-5FC5-606C-CC550E1222E1}"/>
              </a:ext>
            </a:extLst>
          </p:cNvPr>
          <p:cNvSpPr txBox="1">
            <a:spLocks/>
          </p:cNvSpPr>
          <p:nvPr/>
        </p:nvSpPr>
        <p:spPr>
          <a:xfrm>
            <a:off x="916410" y="1091438"/>
            <a:ext cx="7111528" cy="1227219"/>
          </a:xfrm>
          <a:prstGeom prst="rect">
            <a:avLst/>
          </a:prstGeom>
        </p:spPr>
        <p:txBody>
          <a:bodyPr vert="horz" lIns="91440" tIns="45720" rIns="91440" bIns="45720" rtlCol="0" anchor="ctr">
            <a:normAutofit lnSpcReduction="1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2800" dirty="0">
                <a:solidFill>
                  <a:schemeClr val="tx1"/>
                </a:solidFill>
              </a:rPr>
              <a:t>Initiative for the creation and/or further development of the Reference Lists</a:t>
            </a:r>
            <a:br>
              <a:rPr lang="en-BE" sz="2800" dirty="0">
                <a:solidFill>
                  <a:schemeClr val="tx1"/>
                </a:solidFill>
              </a:rPr>
            </a:br>
            <a:r>
              <a:rPr lang="en-BE" sz="2800" dirty="0">
                <a:solidFill>
                  <a:schemeClr val="tx1"/>
                </a:solidFill>
              </a:rPr>
              <a:t>e.g. West-Balkan Countries (IPA II project)</a:t>
            </a:r>
            <a:endParaRPr lang="en-GB" sz="2800" dirty="0">
              <a:solidFill>
                <a:schemeClr val="tx1"/>
              </a:solidFill>
            </a:endParaRPr>
          </a:p>
        </p:txBody>
      </p:sp>
      <p:sp>
        <p:nvSpPr>
          <p:cNvPr id="9" name="Title 1">
            <a:extLst>
              <a:ext uri="{FF2B5EF4-FFF2-40B4-BE49-F238E27FC236}">
                <a16:creationId xmlns:a16="http://schemas.microsoft.com/office/drawing/2014/main" id="{CE5ACD4C-C93A-BE04-0394-C714F02E6D75}"/>
              </a:ext>
            </a:extLst>
          </p:cNvPr>
          <p:cNvSpPr txBox="1">
            <a:spLocks/>
          </p:cNvSpPr>
          <p:nvPr/>
        </p:nvSpPr>
        <p:spPr>
          <a:xfrm>
            <a:off x="674914" y="2233108"/>
            <a:ext cx="8011885" cy="435025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514350" indent="-514350" algn="l">
              <a:spcAft>
                <a:spcPts val="1200"/>
              </a:spcAft>
              <a:buFont typeface="Arial" panose="020B0604020202020204" pitchFamily="34" charset="0"/>
              <a:buChar char="•"/>
            </a:pPr>
            <a:r>
              <a:rPr lang="en-BE" sz="2400" dirty="0">
                <a:solidFill>
                  <a:schemeClr val="tx1"/>
                </a:solidFill>
              </a:rPr>
              <a:t>Reference Lists seminar for Serbia</a:t>
            </a:r>
          </a:p>
          <a:p>
            <a:pPr marL="514350" indent="-514350" algn="l">
              <a:spcAft>
                <a:spcPts val="1200"/>
              </a:spcAft>
              <a:buFont typeface="Arial" panose="020B0604020202020204" pitchFamily="34" charset="0"/>
              <a:buChar char="•"/>
            </a:pPr>
            <a:r>
              <a:rPr lang="en-BE" sz="2400" dirty="0">
                <a:solidFill>
                  <a:schemeClr val="tx1"/>
                </a:solidFill>
              </a:rPr>
              <a:t>Reference Lists seminar for Albania, Bosnia-Herzegovina, Montenegro, North Macedonia and Kosovo</a:t>
            </a:r>
            <a:r>
              <a:rPr lang="fr-FR" sz="2400" dirty="0">
                <a:solidFill>
                  <a:schemeClr val="tx1"/>
                </a:solidFill>
              </a:rPr>
              <a:t>*</a:t>
            </a:r>
            <a:endParaRPr lang="en-BE" sz="2400" dirty="0">
              <a:solidFill>
                <a:schemeClr val="tx1"/>
              </a:solidFill>
            </a:endParaRPr>
          </a:p>
          <a:p>
            <a:pPr marL="514350" indent="-514350" algn="l">
              <a:spcAft>
                <a:spcPts val="1200"/>
              </a:spcAft>
              <a:buFont typeface="Arial" panose="020B0604020202020204" pitchFamily="34" charset="0"/>
              <a:buChar char="•"/>
            </a:pPr>
            <a:r>
              <a:rPr lang="en-BE" sz="2400" dirty="0">
                <a:solidFill>
                  <a:schemeClr val="tx1"/>
                </a:solidFill>
              </a:rPr>
              <a:t>Draft Final Ref</a:t>
            </a:r>
            <a:r>
              <a:rPr lang="fr-FR" sz="2400" dirty="0">
                <a:solidFill>
                  <a:schemeClr val="tx1"/>
                </a:solidFill>
              </a:rPr>
              <a:t>e</a:t>
            </a:r>
            <a:r>
              <a:rPr lang="en-BE" sz="2400" dirty="0" err="1">
                <a:solidFill>
                  <a:schemeClr val="tx1"/>
                </a:solidFill>
              </a:rPr>
              <a:t>rence</a:t>
            </a:r>
            <a:r>
              <a:rPr lang="en-BE" sz="2400" dirty="0">
                <a:solidFill>
                  <a:schemeClr val="tx1"/>
                </a:solidFill>
              </a:rPr>
              <a:t> Lists available for Animals, Plants, Birds and Habitats (for Montenegro and Serbia using HD Annex I codes, but reference should be made to the crosswalks between Annex I and Resolution No. 4 (1996))</a:t>
            </a:r>
          </a:p>
          <a:p>
            <a:pPr algn="l">
              <a:spcAft>
                <a:spcPts val="1200"/>
              </a:spcAft>
            </a:pPr>
            <a:endParaRPr lang="fr-FR" sz="2400" dirty="0">
              <a:solidFill>
                <a:schemeClr val="tx1"/>
              </a:solidFill>
            </a:endParaRPr>
          </a:p>
          <a:p>
            <a:pPr algn="l">
              <a:spcAft>
                <a:spcPts val="1200"/>
              </a:spcAft>
            </a:pPr>
            <a:r>
              <a:rPr lang="fr-FR" sz="1000" dirty="0">
                <a:solidFill>
                  <a:schemeClr val="tx1"/>
                </a:solidFill>
              </a:rPr>
              <a:t>*</a:t>
            </a:r>
            <a:r>
              <a:rPr lang="en-US" sz="1000" dirty="0">
                <a:solidFill>
                  <a:schemeClr val="tx1"/>
                </a:solidFill>
              </a:rPr>
              <a:t>All references to Kosovo, whether to the territory, institutions or population, in this text shall be understood in full compliance with United Nations Security Council Resolution 1244 and without prejudice to the status of Kosovo</a:t>
            </a:r>
            <a:endParaRPr lang="en-BE" sz="1000" dirty="0">
              <a:solidFill>
                <a:schemeClr val="tx1"/>
              </a:solidFill>
            </a:endParaRPr>
          </a:p>
        </p:txBody>
      </p:sp>
    </p:spTree>
    <p:extLst>
      <p:ext uri="{BB962C8B-B14F-4D97-AF65-F5344CB8AC3E}">
        <p14:creationId xmlns:p14="http://schemas.microsoft.com/office/powerpoint/2010/main" val="126154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4F8B95CD-5FC4-AC2B-238E-7EAD4C7D5978}"/>
              </a:ext>
            </a:extLst>
          </p:cNvPr>
          <p:cNvPicPr>
            <a:picLocks noChangeAspect="1"/>
          </p:cNvPicPr>
          <p:nvPr/>
        </p:nvPicPr>
        <p:blipFill>
          <a:blip r:embed="rId2"/>
          <a:stretch>
            <a:fillRect/>
          </a:stretch>
        </p:blipFill>
        <p:spPr>
          <a:xfrm>
            <a:off x="42862" y="1027566"/>
            <a:ext cx="9058275" cy="5610225"/>
          </a:xfrm>
          <a:prstGeom prst="rect">
            <a:avLst/>
          </a:prstGeom>
        </p:spPr>
      </p:pic>
    </p:spTree>
    <p:extLst>
      <p:ext uri="{BB962C8B-B14F-4D97-AF65-F5344CB8AC3E}">
        <p14:creationId xmlns:p14="http://schemas.microsoft.com/office/powerpoint/2010/main" val="59906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220-C357-3D4C-514C-977DB7547007}"/>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1A54EF16-3B5C-9AF2-99FA-CD60DE026957}"/>
              </a:ext>
            </a:extLst>
          </p:cNvPr>
          <p:cNvPicPr>
            <a:picLocks noChangeAspect="1"/>
          </p:cNvPicPr>
          <p:nvPr/>
        </p:nvPicPr>
        <p:blipFill>
          <a:blip r:embed="rId2"/>
          <a:stretch>
            <a:fillRect/>
          </a:stretch>
        </p:blipFill>
        <p:spPr>
          <a:xfrm>
            <a:off x="0" y="1054887"/>
            <a:ext cx="9144000" cy="5706170"/>
          </a:xfrm>
          <a:prstGeom prst="rect">
            <a:avLst/>
          </a:prstGeom>
        </p:spPr>
      </p:pic>
    </p:spTree>
    <p:extLst>
      <p:ext uri="{BB962C8B-B14F-4D97-AF65-F5344CB8AC3E}">
        <p14:creationId xmlns:p14="http://schemas.microsoft.com/office/powerpoint/2010/main" val="1137762616"/>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308F1ACEF5D341993D3E72B2C03D81" ma:contentTypeVersion="13" ma:contentTypeDescription="Een nieuw document maken." ma:contentTypeScope="" ma:versionID="6fe1a5c9312888dd7da8110325a07302">
  <xsd:schema xmlns:xsd="http://www.w3.org/2001/XMLSchema" xmlns:xs="http://www.w3.org/2001/XMLSchema" xmlns:p="http://schemas.microsoft.com/office/2006/metadata/properties" xmlns:ns2="5a85a8cd-11b6-4c49-b88c-fe5436cf80ab" xmlns:ns3="3d78929d-a1b9-48c9-8518-231930b0cfbd" targetNamespace="http://schemas.microsoft.com/office/2006/metadata/properties" ma:root="true" ma:fieldsID="8b438963cef2be5321d8b144ef07d37a" ns2:_="" ns3:_="">
    <xsd:import namespace="5a85a8cd-11b6-4c49-b88c-fe5436cf80ab"/>
    <xsd:import namespace="3d78929d-a1b9-48c9-8518-231930b0cf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5a8cd-11b6-4c49-b88c-fe5436cf8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02c24a4a-9ec6-41da-b87c-f154be669c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78929d-a1b9-48c9-8518-231930b0cfb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2b32817-8f8d-447d-ba93-1d0178a8bf09}" ma:internalName="TaxCatchAll" ma:showField="CatchAllData" ma:web="3d78929d-a1b9-48c9-8518-231930b0cf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d78929d-a1b9-48c9-8518-231930b0cfbd" xsi:nil="true"/>
    <lcf76f155ced4ddcb4097134ff3c332f xmlns="5a85a8cd-11b6-4c49-b88c-fe5436cf8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9DE1C2-6D94-4F09-B53A-0137A43CF507}">
  <ds:schemaRefs>
    <ds:schemaRef ds:uri="http://schemas.microsoft.com/sharepoint/v3/contenttype/forms"/>
  </ds:schemaRefs>
</ds:datastoreItem>
</file>

<file path=customXml/itemProps2.xml><?xml version="1.0" encoding="utf-8"?>
<ds:datastoreItem xmlns:ds="http://schemas.openxmlformats.org/officeDocument/2006/customXml" ds:itemID="{3CEF64CB-4064-4091-9193-F5349B128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5a8cd-11b6-4c49-b88c-fe5436cf80ab"/>
    <ds:schemaRef ds:uri="3d78929d-a1b9-48c9-8518-231930b0c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4E78F-25CA-44D3-B90B-012340C9D9FE}">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5a85a8cd-11b6-4c49-b88c-fe5436cf80ab"/>
    <ds:schemaRef ds:uri="http://purl.org/dc/terms/"/>
    <ds:schemaRef ds:uri="http://schemas.microsoft.com/office/infopath/2007/PartnerControls"/>
    <ds:schemaRef ds:uri="http://www.w3.org/XML/1998/namespace"/>
    <ds:schemaRef ds:uri="3d78929d-a1b9-48c9-8518-231930b0cfbd"/>
  </ds:schemaRefs>
</ds:datastoreItem>
</file>

<file path=docProps/app.xml><?xml version="1.0" encoding="utf-8"?>
<Properties xmlns="http://schemas.openxmlformats.org/officeDocument/2006/extended-properties" xmlns:vt="http://schemas.openxmlformats.org/officeDocument/2006/docPropsVTypes">
  <Template/>
  <TotalTime>0</TotalTime>
  <Words>1059</Words>
  <Application>Microsoft Office PowerPoint</Application>
  <PresentationFormat>Affichage à l'écran (4:3)</PresentationFormat>
  <Paragraphs>62</Paragraphs>
  <Slides>14</Slides>
  <Notes>1</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14</vt:i4>
      </vt:variant>
    </vt:vector>
  </HeadingPairs>
  <TitlesOfParts>
    <vt:vector size="25" baseType="lpstr">
      <vt:lpstr>Arial</vt:lpstr>
      <vt:lpstr>Arial Narrow</vt:lpstr>
      <vt:lpstr>Calibri</vt:lpstr>
      <vt:lpstr>Calibri Light</vt:lpstr>
      <vt:lpstr>Century Gothic</vt:lpstr>
      <vt:lpstr>Symbol</vt:lpstr>
      <vt:lpstr>Wingdings</vt:lpstr>
      <vt:lpstr>1_Conception personnalisée</vt:lpstr>
      <vt:lpstr>Conception personnalisée</vt:lpstr>
      <vt:lpstr>4_Conception personnalisée</vt:lpstr>
      <vt:lpstr>3_Conception personnalisée</vt:lpstr>
      <vt:lpstr>AD-HOC WORKING GROUP ON REPORTING  Reference list of species and habitats and option for the  creation of the Checklists under Resolution No. 8 (2012)  Marc Roekaerts / Otars Opermanis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2022-06-17T14:24:05Z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0x010100D8308F1ACEF5D341993D3E72B2C03D81</vt:lpwstr>
  </property>
  <property fmtid="{D5CDD505-2E9C-101B-9397-08002B2CF9AE}" pid="3" name="MediaServiceImageTags">
    <vt:lpwstr/>
  </property>
</Properties>
</file>