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0" r:id="rId5"/>
    <p:sldId id="287" r:id="rId6"/>
    <p:sldId id="273" r:id="rId7"/>
    <p:sldId id="289" r:id="rId8"/>
    <p:sldId id="290" r:id="rId9"/>
    <p:sldId id="281" r:id="rId10"/>
    <p:sldId id="277" r:id="rId11"/>
    <p:sldId id="262" r:id="rId12"/>
    <p:sldId id="261" r:id="rId13"/>
    <p:sldId id="263" r:id="rId14"/>
    <p:sldId id="264" r:id="rId15"/>
    <p:sldId id="265" r:id="rId16"/>
    <p:sldId id="270" r:id="rId17"/>
    <p:sldId id="258" r:id="rId18"/>
    <p:sldId id="286" r:id="rId19"/>
    <p:sldId id="288" r:id="rId20"/>
    <p:sldId id="260" r:id="rId2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EB"/>
    <a:srgbClr val="D9F7E1"/>
    <a:srgbClr val="FF3399"/>
    <a:srgbClr val="B4F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9C9AB-953E-4CEE-AC4B-A575A2DF2AEE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8423E8D1-D212-4C28-A954-5F9164264D0D}">
      <dgm:prSet phldrT="[besedilo]" phldr="0" custT="1"/>
      <dgm:spPr>
        <a:solidFill>
          <a:schemeClr val="bg2">
            <a:lumMod val="75000"/>
          </a:schemeClr>
        </a:solidFill>
        <a:ln w="57150"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sl-SI" sz="3200" baseline="0" dirty="0">
              <a:solidFill>
                <a:schemeClr val="bg1"/>
              </a:solidFill>
            </a:rPr>
            <a:t>Frida</a:t>
          </a:r>
          <a:r>
            <a:rPr lang="sl-SI" sz="2800" baseline="0" dirty="0">
              <a:solidFill>
                <a:schemeClr val="accent1">
                  <a:lumMod val="60000"/>
                  <a:lumOff val="40000"/>
                </a:schemeClr>
              </a:solidFill>
            </a:rPr>
            <a:t> </a:t>
          </a:r>
        </a:p>
      </dgm:t>
    </dgm:pt>
    <dgm:pt modelId="{92200AD4-FA88-4434-B63A-2D0077E1C309}" type="parTrans" cxnId="{C8B49050-186B-497C-B9BB-222247210CD6}">
      <dgm:prSet/>
      <dgm:spPr/>
      <dgm:t>
        <a:bodyPr/>
        <a:lstStyle/>
        <a:p>
          <a:endParaRPr lang="sl-SI"/>
        </a:p>
      </dgm:t>
    </dgm:pt>
    <dgm:pt modelId="{37E22715-41E6-480E-9847-E786A8B6B054}" type="sibTrans" cxnId="{C8B49050-186B-497C-B9BB-222247210CD6}">
      <dgm:prSet/>
      <dgm:spPr/>
      <dgm:t>
        <a:bodyPr/>
        <a:lstStyle/>
        <a:p>
          <a:endParaRPr lang="sl-SI"/>
        </a:p>
      </dgm:t>
    </dgm:pt>
    <dgm:pt modelId="{4A69B4B2-AC5F-4CF1-86FE-99F1332589F4}">
      <dgm:prSet phldrT="[besedilo]" phldr="0" custT="1"/>
      <dgm:spPr/>
      <dgm:t>
        <a:bodyPr/>
        <a:lstStyle/>
        <a:p>
          <a:r>
            <a:rPr lang="sl-SI" sz="1600" b="1" dirty="0"/>
            <a:t>Frida Burkelc,</a:t>
          </a:r>
          <a:r>
            <a:rPr lang="sl-SI" sz="1600" dirty="0"/>
            <a:t> višja sodnica, mediatorka za družinske zadeve, vodja delovne skupine </a:t>
          </a:r>
        </a:p>
      </dgm:t>
    </dgm:pt>
    <dgm:pt modelId="{332A991A-2991-42DD-B062-018102F636DB}" type="parTrans" cxnId="{612A5E5A-6E42-4AE6-9A35-FB394A94368A}">
      <dgm:prSet/>
      <dgm:spPr/>
      <dgm:t>
        <a:bodyPr/>
        <a:lstStyle/>
        <a:p>
          <a:endParaRPr lang="sl-SI"/>
        </a:p>
      </dgm:t>
    </dgm:pt>
    <dgm:pt modelId="{95A6AA6A-B9DB-49A4-A12D-5D0EED70828A}" type="sibTrans" cxnId="{612A5E5A-6E42-4AE6-9A35-FB394A94368A}">
      <dgm:prSet/>
      <dgm:spPr/>
      <dgm:t>
        <a:bodyPr/>
        <a:lstStyle/>
        <a:p>
          <a:endParaRPr lang="sl-SI"/>
        </a:p>
      </dgm:t>
    </dgm:pt>
    <dgm:pt modelId="{D9794C2E-69E7-4D90-BEA4-9B943F9464C6}">
      <dgm:prSet phldrT="[besedilo]" phldr="0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sl-SI" dirty="0"/>
            <a:t> Brina  </a:t>
          </a:r>
        </a:p>
      </dgm:t>
    </dgm:pt>
    <dgm:pt modelId="{FF561E83-F379-411A-A32E-33BD067DB12A}" type="parTrans" cxnId="{3CE45CF6-530E-4C57-AB02-1C1A408B874A}">
      <dgm:prSet/>
      <dgm:spPr/>
      <dgm:t>
        <a:bodyPr/>
        <a:lstStyle/>
        <a:p>
          <a:endParaRPr lang="sl-SI"/>
        </a:p>
      </dgm:t>
    </dgm:pt>
    <dgm:pt modelId="{030FC58A-F882-4E83-A37D-1C21E020B88E}" type="sibTrans" cxnId="{3CE45CF6-530E-4C57-AB02-1C1A408B874A}">
      <dgm:prSet/>
      <dgm:spPr/>
      <dgm:t>
        <a:bodyPr/>
        <a:lstStyle/>
        <a:p>
          <a:endParaRPr lang="sl-SI"/>
        </a:p>
      </dgm:t>
    </dgm:pt>
    <dgm:pt modelId="{4EF92BE6-1697-45C7-B518-CE8C67F77F94}">
      <dgm:prSet phldrT="[besedilo]" phldr="0" custT="1"/>
      <dgm:spPr/>
      <dgm:t>
        <a:bodyPr/>
        <a:lstStyle/>
        <a:p>
          <a:r>
            <a:rPr lang="sl-SI" sz="1600" b="1" dirty="0"/>
            <a:t>Mag. Brina Felc </a:t>
          </a:r>
          <a:r>
            <a:rPr lang="sl-SI" sz="1600" dirty="0"/>
            <a:t>okrajna sodnica, zagovornica otrok</a:t>
          </a:r>
        </a:p>
      </dgm:t>
    </dgm:pt>
    <dgm:pt modelId="{6C8BE138-F263-475F-9DEF-0570A774548E}" type="parTrans" cxnId="{C21500D7-B70C-4241-8BCC-DDD008BD43D0}">
      <dgm:prSet/>
      <dgm:spPr/>
      <dgm:t>
        <a:bodyPr/>
        <a:lstStyle/>
        <a:p>
          <a:endParaRPr lang="sl-SI"/>
        </a:p>
      </dgm:t>
    </dgm:pt>
    <dgm:pt modelId="{A7BE7166-D7F2-4B88-95D4-B4624E0F1D77}" type="sibTrans" cxnId="{C21500D7-B70C-4241-8BCC-DDD008BD43D0}">
      <dgm:prSet/>
      <dgm:spPr/>
      <dgm:t>
        <a:bodyPr/>
        <a:lstStyle/>
        <a:p>
          <a:endParaRPr lang="sl-SI"/>
        </a:p>
      </dgm:t>
    </dgm:pt>
    <dgm:pt modelId="{E1B4C78B-2DEA-41F3-9F83-85B40E59481A}">
      <dgm:prSet phldrT="[besedilo]" phldr="0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dirty="0"/>
            <a:t>Metoda </a:t>
          </a:r>
        </a:p>
      </dgm:t>
    </dgm:pt>
    <dgm:pt modelId="{45B74BD9-8CDD-402C-845B-9B1C496569C0}" type="parTrans" cxnId="{F2EC6134-F0BD-4DB4-A5C4-E2DD66631FAF}">
      <dgm:prSet/>
      <dgm:spPr/>
      <dgm:t>
        <a:bodyPr/>
        <a:lstStyle/>
        <a:p>
          <a:endParaRPr lang="sl-SI"/>
        </a:p>
      </dgm:t>
    </dgm:pt>
    <dgm:pt modelId="{95F93A03-450A-4A61-8F65-37F94D0986FA}" type="sibTrans" cxnId="{F2EC6134-F0BD-4DB4-A5C4-E2DD66631FAF}">
      <dgm:prSet/>
      <dgm:spPr/>
      <dgm:t>
        <a:bodyPr/>
        <a:lstStyle/>
        <a:p>
          <a:endParaRPr lang="sl-SI"/>
        </a:p>
      </dgm:t>
    </dgm:pt>
    <dgm:pt modelId="{B181180A-E281-42EA-8C20-2E721C8052AE}">
      <dgm:prSet phldrT="[besedilo]" phldr="0" custT="1"/>
      <dgm:spPr/>
      <dgm:t>
        <a:bodyPr/>
        <a:lstStyle/>
        <a:p>
          <a:r>
            <a:rPr lang="sl-SI" sz="1600" b="1" dirty="0"/>
            <a:t>mag. Metoda Maj, </a:t>
          </a:r>
          <a:r>
            <a:rPr lang="sl-SI" sz="1600" b="0" dirty="0"/>
            <a:t>sodna izvedenka psihologije družine</a:t>
          </a:r>
        </a:p>
      </dgm:t>
    </dgm:pt>
    <dgm:pt modelId="{2C7E7782-1A46-41FD-8CC4-4A06E6589E76}" type="parTrans" cxnId="{A48A9287-483F-4A9F-AB4F-5C1D7104AF36}">
      <dgm:prSet/>
      <dgm:spPr/>
      <dgm:t>
        <a:bodyPr/>
        <a:lstStyle/>
        <a:p>
          <a:endParaRPr lang="sl-SI"/>
        </a:p>
      </dgm:t>
    </dgm:pt>
    <dgm:pt modelId="{A56D7EC8-637F-4C6A-A765-0C482DF3F9B6}" type="sibTrans" cxnId="{A48A9287-483F-4A9F-AB4F-5C1D7104AF36}">
      <dgm:prSet/>
      <dgm:spPr/>
      <dgm:t>
        <a:bodyPr/>
        <a:lstStyle/>
        <a:p>
          <a:endParaRPr lang="sl-SI"/>
        </a:p>
      </dgm:t>
    </dgm:pt>
    <dgm:pt modelId="{C22EE64C-D8BC-4F61-95E2-F58F5FCEC886}">
      <dgm:prSet phldrT="[besedilo]" phldr="0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dirty="0"/>
            <a:t>Mateja </a:t>
          </a:r>
        </a:p>
      </dgm:t>
    </dgm:pt>
    <dgm:pt modelId="{3AF31B10-315A-4B38-89A4-A2553E0B8EC0}" type="parTrans" cxnId="{8E65B21A-923C-4385-B4C5-0AE28B20300F}">
      <dgm:prSet/>
      <dgm:spPr/>
      <dgm:t>
        <a:bodyPr/>
        <a:lstStyle/>
        <a:p>
          <a:endParaRPr lang="sl-SI"/>
        </a:p>
      </dgm:t>
    </dgm:pt>
    <dgm:pt modelId="{598430D4-C0CE-4249-BA48-0CD31692B947}" type="sibTrans" cxnId="{8E65B21A-923C-4385-B4C5-0AE28B20300F}">
      <dgm:prSet/>
      <dgm:spPr/>
      <dgm:t>
        <a:bodyPr/>
        <a:lstStyle/>
        <a:p>
          <a:endParaRPr lang="sl-SI"/>
        </a:p>
      </dgm:t>
    </dgm:pt>
    <dgm:pt modelId="{C13B2147-6AB9-4A85-B04F-F546AA5BBA36}">
      <dgm:prSet phldrT="[besedilo]" phldr="0" custT="1"/>
      <dgm:spPr/>
      <dgm:t>
        <a:bodyPr/>
        <a:lstStyle/>
        <a:p>
          <a:r>
            <a:rPr lang="sl-SI" sz="1600" b="1" dirty="0"/>
            <a:t>dr. Mateja Hudoklin, </a:t>
          </a:r>
          <a:r>
            <a:rPr lang="sl-SI" sz="1600" b="0" dirty="0"/>
            <a:t>specialistka klinične psihologije</a:t>
          </a:r>
        </a:p>
      </dgm:t>
    </dgm:pt>
    <dgm:pt modelId="{051C2473-B738-4BE5-BF12-C8C1E2D0FD87}" type="parTrans" cxnId="{FDA3E493-1900-418C-982E-C27C7457FEF4}">
      <dgm:prSet/>
      <dgm:spPr/>
      <dgm:t>
        <a:bodyPr/>
        <a:lstStyle/>
        <a:p>
          <a:endParaRPr lang="sl-SI"/>
        </a:p>
      </dgm:t>
    </dgm:pt>
    <dgm:pt modelId="{EEB2BD59-4678-43F8-828D-B2F7E1C69F7A}" type="sibTrans" cxnId="{FDA3E493-1900-418C-982E-C27C7457FEF4}">
      <dgm:prSet/>
      <dgm:spPr/>
      <dgm:t>
        <a:bodyPr/>
        <a:lstStyle/>
        <a:p>
          <a:endParaRPr lang="sl-SI"/>
        </a:p>
      </dgm:t>
    </dgm:pt>
    <dgm:pt modelId="{35F36319-37A8-4801-89F4-1C18217D1149}" type="pres">
      <dgm:prSet presAssocID="{7F99C9AB-953E-4CEE-AC4B-A575A2DF2AE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89EF3C6C-BE70-4A80-BE5C-8544127D2E89}" type="pres">
      <dgm:prSet presAssocID="{7F99C9AB-953E-4CEE-AC4B-A575A2DF2AEE}" presName="children" presStyleCnt="0"/>
      <dgm:spPr/>
    </dgm:pt>
    <dgm:pt modelId="{824BD043-74B0-46E6-BF1F-D78AD5CC6A17}" type="pres">
      <dgm:prSet presAssocID="{7F99C9AB-953E-4CEE-AC4B-A575A2DF2AEE}" presName="child1group" presStyleCnt="0"/>
      <dgm:spPr/>
    </dgm:pt>
    <dgm:pt modelId="{604E5EEF-6068-4BE6-93BD-31819C52B061}" type="pres">
      <dgm:prSet presAssocID="{7F99C9AB-953E-4CEE-AC4B-A575A2DF2AEE}" presName="child1" presStyleLbl="bgAcc1" presStyleIdx="0" presStyleCnt="4" custLinFactNeighborX="-15571" custLinFactNeighborY="-511"/>
      <dgm:spPr/>
    </dgm:pt>
    <dgm:pt modelId="{84B69584-24F6-4FE7-A9B6-2CE6DC14E087}" type="pres">
      <dgm:prSet presAssocID="{7F99C9AB-953E-4CEE-AC4B-A575A2DF2AEE}" presName="child1Text" presStyleLbl="bgAcc1" presStyleIdx="0" presStyleCnt="4">
        <dgm:presLayoutVars>
          <dgm:bulletEnabled val="1"/>
        </dgm:presLayoutVars>
      </dgm:prSet>
      <dgm:spPr/>
    </dgm:pt>
    <dgm:pt modelId="{E22D939D-21FC-4E76-82BE-B4AECE6FADD3}" type="pres">
      <dgm:prSet presAssocID="{7F99C9AB-953E-4CEE-AC4B-A575A2DF2AEE}" presName="child2group" presStyleCnt="0"/>
      <dgm:spPr/>
    </dgm:pt>
    <dgm:pt modelId="{5CEAD24F-2BEA-4B98-B42C-E526F6E32934}" type="pres">
      <dgm:prSet presAssocID="{7F99C9AB-953E-4CEE-AC4B-A575A2DF2AEE}" presName="child2" presStyleLbl="bgAcc1" presStyleIdx="1" presStyleCnt="4" custLinFactNeighborX="13915" custLinFactNeighborY="-1023"/>
      <dgm:spPr/>
    </dgm:pt>
    <dgm:pt modelId="{73491F84-5F9B-4A27-A751-78E7F5FD33C4}" type="pres">
      <dgm:prSet presAssocID="{7F99C9AB-953E-4CEE-AC4B-A575A2DF2AEE}" presName="child2Text" presStyleLbl="bgAcc1" presStyleIdx="1" presStyleCnt="4">
        <dgm:presLayoutVars>
          <dgm:bulletEnabled val="1"/>
        </dgm:presLayoutVars>
      </dgm:prSet>
      <dgm:spPr/>
    </dgm:pt>
    <dgm:pt modelId="{9D7F640E-D2B0-42A5-B9E9-3BDBD62284DF}" type="pres">
      <dgm:prSet presAssocID="{7F99C9AB-953E-4CEE-AC4B-A575A2DF2AEE}" presName="child3group" presStyleCnt="0"/>
      <dgm:spPr/>
    </dgm:pt>
    <dgm:pt modelId="{04261617-A6DF-4596-91E4-6A54E4A7A507}" type="pres">
      <dgm:prSet presAssocID="{7F99C9AB-953E-4CEE-AC4B-A575A2DF2AEE}" presName="child3" presStyleLbl="bgAcc1" presStyleIdx="2" presStyleCnt="4" custLinFactNeighborX="18713" custLinFactNeighborY="-4808"/>
      <dgm:spPr/>
    </dgm:pt>
    <dgm:pt modelId="{DF29C15B-4263-494A-BC45-3F7ED88BB650}" type="pres">
      <dgm:prSet presAssocID="{7F99C9AB-953E-4CEE-AC4B-A575A2DF2AEE}" presName="child3Text" presStyleLbl="bgAcc1" presStyleIdx="2" presStyleCnt="4">
        <dgm:presLayoutVars>
          <dgm:bulletEnabled val="1"/>
        </dgm:presLayoutVars>
      </dgm:prSet>
      <dgm:spPr/>
    </dgm:pt>
    <dgm:pt modelId="{DBE6C57D-2F4F-45DE-A781-E977DB6D43E0}" type="pres">
      <dgm:prSet presAssocID="{7F99C9AB-953E-4CEE-AC4B-A575A2DF2AEE}" presName="child4group" presStyleCnt="0"/>
      <dgm:spPr/>
    </dgm:pt>
    <dgm:pt modelId="{5106CFD5-4186-4A28-8D2F-723455DB2CAC}" type="pres">
      <dgm:prSet presAssocID="{7F99C9AB-953E-4CEE-AC4B-A575A2DF2AEE}" presName="child4" presStyleLbl="bgAcc1" presStyleIdx="3" presStyleCnt="4" custLinFactNeighborX="-13584" custLinFactNeighborY="-4603"/>
      <dgm:spPr/>
    </dgm:pt>
    <dgm:pt modelId="{26547747-3731-4189-9D9D-5E3C696F0E23}" type="pres">
      <dgm:prSet presAssocID="{7F99C9AB-953E-4CEE-AC4B-A575A2DF2AEE}" presName="child4Text" presStyleLbl="bgAcc1" presStyleIdx="3" presStyleCnt="4">
        <dgm:presLayoutVars>
          <dgm:bulletEnabled val="1"/>
        </dgm:presLayoutVars>
      </dgm:prSet>
      <dgm:spPr/>
    </dgm:pt>
    <dgm:pt modelId="{09F7E0D6-A734-4136-AED4-5DA3AEA7256D}" type="pres">
      <dgm:prSet presAssocID="{7F99C9AB-953E-4CEE-AC4B-A575A2DF2AEE}" presName="childPlaceholder" presStyleCnt="0"/>
      <dgm:spPr/>
    </dgm:pt>
    <dgm:pt modelId="{5751DABB-7BDF-419D-B68B-11978FC8F0A5}" type="pres">
      <dgm:prSet presAssocID="{7F99C9AB-953E-4CEE-AC4B-A575A2DF2AEE}" presName="circle" presStyleCnt="0"/>
      <dgm:spPr/>
    </dgm:pt>
    <dgm:pt modelId="{44051821-E9E4-42F8-AE6E-9650DC72BE54}" type="pres">
      <dgm:prSet presAssocID="{7F99C9AB-953E-4CEE-AC4B-A575A2DF2AEE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77FAB548-6328-4A81-A57B-A0008B08EE7D}" type="pres">
      <dgm:prSet presAssocID="{7F99C9AB-953E-4CEE-AC4B-A575A2DF2AEE}" presName="quadrant2" presStyleLbl="node1" presStyleIdx="1" presStyleCnt="4" custLinFactNeighborX="-2309" custLinFactNeighborY="-1797">
        <dgm:presLayoutVars>
          <dgm:chMax val="1"/>
          <dgm:bulletEnabled val="1"/>
        </dgm:presLayoutVars>
      </dgm:prSet>
      <dgm:spPr/>
    </dgm:pt>
    <dgm:pt modelId="{71BE419F-863E-4F83-BF18-D1080BEEBB90}" type="pres">
      <dgm:prSet presAssocID="{7F99C9AB-953E-4CEE-AC4B-A575A2DF2AEE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E68854BB-530C-4635-896E-1471BABAEE29}" type="pres">
      <dgm:prSet presAssocID="{7F99C9AB-953E-4CEE-AC4B-A575A2DF2AE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1AD8BAD5-2B7A-4E2A-ACC2-853BD16A6489}" type="pres">
      <dgm:prSet presAssocID="{7F99C9AB-953E-4CEE-AC4B-A575A2DF2AEE}" presName="quadrantPlaceholder" presStyleCnt="0"/>
      <dgm:spPr/>
    </dgm:pt>
    <dgm:pt modelId="{9FEF4F74-770B-44EA-AA6A-5500DEC5C330}" type="pres">
      <dgm:prSet presAssocID="{7F99C9AB-953E-4CEE-AC4B-A575A2DF2AEE}" presName="center1" presStyleLbl="fgShp" presStyleIdx="0" presStyleCnt="2" custScaleY="122485"/>
      <dgm:spPr>
        <a:solidFill>
          <a:schemeClr val="tx2">
            <a:lumMod val="50000"/>
            <a:lumOff val="50000"/>
          </a:schemeClr>
        </a:solidFill>
      </dgm:spPr>
    </dgm:pt>
    <dgm:pt modelId="{531CE6B4-F101-49E9-BC42-6B13A98459F8}" type="pres">
      <dgm:prSet presAssocID="{7F99C9AB-953E-4CEE-AC4B-A575A2DF2AEE}" presName="center2" presStyleLbl="fgShp" presStyleIdx="1" presStyleCnt="2" custScaleY="123668"/>
      <dgm:spPr>
        <a:solidFill>
          <a:schemeClr val="tx2">
            <a:lumMod val="50000"/>
            <a:lumOff val="50000"/>
          </a:schemeClr>
        </a:solidFill>
      </dgm:spPr>
    </dgm:pt>
  </dgm:ptLst>
  <dgm:cxnLst>
    <dgm:cxn modelId="{A3879805-84CB-4583-A6B0-DA86F371ECFB}" type="presOf" srcId="{C13B2147-6AB9-4A85-B04F-F546AA5BBA36}" destId="{26547747-3731-4189-9D9D-5E3C696F0E23}" srcOrd="1" destOrd="0" presId="urn:microsoft.com/office/officeart/2005/8/layout/cycle4"/>
    <dgm:cxn modelId="{C1A1E60B-2BBB-4C7E-9DDA-27AB2D46D6A4}" type="presOf" srcId="{C13B2147-6AB9-4A85-B04F-F546AA5BBA36}" destId="{5106CFD5-4186-4A28-8D2F-723455DB2CAC}" srcOrd="0" destOrd="0" presId="urn:microsoft.com/office/officeart/2005/8/layout/cycle4"/>
    <dgm:cxn modelId="{EE0E2117-BCC9-4FDC-B768-3C703BD06B4B}" type="presOf" srcId="{C22EE64C-D8BC-4F61-95E2-F58F5FCEC886}" destId="{E68854BB-530C-4635-896E-1471BABAEE29}" srcOrd="0" destOrd="0" presId="urn:microsoft.com/office/officeart/2005/8/layout/cycle4"/>
    <dgm:cxn modelId="{8E65B21A-923C-4385-B4C5-0AE28B20300F}" srcId="{7F99C9AB-953E-4CEE-AC4B-A575A2DF2AEE}" destId="{C22EE64C-D8BC-4F61-95E2-F58F5FCEC886}" srcOrd="3" destOrd="0" parTransId="{3AF31B10-315A-4B38-89A4-A2553E0B8EC0}" sibTransId="{598430D4-C0CE-4249-BA48-0CD31692B947}"/>
    <dgm:cxn modelId="{F2EC6134-F0BD-4DB4-A5C4-E2DD66631FAF}" srcId="{7F99C9AB-953E-4CEE-AC4B-A575A2DF2AEE}" destId="{E1B4C78B-2DEA-41F3-9F83-85B40E59481A}" srcOrd="2" destOrd="0" parTransId="{45B74BD9-8CDD-402C-845B-9B1C496569C0}" sibTransId="{95F93A03-450A-4A61-8F65-37F94D0986FA}"/>
    <dgm:cxn modelId="{FA476667-DD88-49FB-BD84-F983B773A40D}" type="presOf" srcId="{B181180A-E281-42EA-8C20-2E721C8052AE}" destId="{04261617-A6DF-4596-91E4-6A54E4A7A507}" srcOrd="0" destOrd="0" presId="urn:microsoft.com/office/officeart/2005/8/layout/cycle4"/>
    <dgm:cxn modelId="{9C309768-A8D0-499F-A6CF-183CFD583945}" type="presOf" srcId="{4A69B4B2-AC5F-4CF1-86FE-99F1332589F4}" destId="{604E5EEF-6068-4BE6-93BD-31819C52B061}" srcOrd="0" destOrd="0" presId="urn:microsoft.com/office/officeart/2005/8/layout/cycle4"/>
    <dgm:cxn modelId="{C8B49050-186B-497C-B9BB-222247210CD6}" srcId="{7F99C9AB-953E-4CEE-AC4B-A575A2DF2AEE}" destId="{8423E8D1-D212-4C28-A954-5F9164264D0D}" srcOrd="0" destOrd="0" parTransId="{92200AD4-FA88-4434-B63A-2D0077E1C309}" sibTransId="{37E22715-41E6-480E-9847-E786A8B6B054}"/>
    <dgm:cxn modelId="{F942E754-9405-4FA4-A748-CB8FA99F79E5}" type="presOf" srcId="{B181180A-E281-42EA-8C20-2E721C8052AE}" destId="{DF29C15B-4263-494A-BC45-3F7ED88BB650}" srcOrd="1" destOrd="0" presId="urn:microsoft.com/office/officeart/2005/8/layout/cycle4"/>
    <dgm:cxn modelId="{5C306077-F1D0-4DFC-AF09-C12AC0791D23}" type="presOf" srcId="{7F99C9AB-953E-4CEE-AC4B-A575A2DF2AEE}" destId="{35F36319-37A8-4801-89F4-1C18217D1149}" srcOrd="0" destOrd="0" presId="urn:microsoft.com/office/officeart/2005/8/layout/cycle4"/>
    <dgm:cxn modelId="{3F828358-A4E5-47C4-8619-4B19D40728F2}" type="presOf" srcId="{E1B4C78B-2DEA-41F3-9F83-85B40E59481A}" destId="{71BE419F-863E-4F83-BF18-D1080BEEBB90}" srcOrd="0" destOrd="0" presId="urn:microsoft.com/office/officeart/2005/8/layout/cycle4"/>
    <dgm:cxn modelId="{612A5E5A-6E42-4AE6-9A35-FB394A94368A}" srcId="{8423E8D1-D212-4C28-A954-5F9164264D0D}" destId="{4A69B4B2-AC5F-4CF1-86FE-99F1332589F4}" srcOrd="0" destOrd="0" parTransId="{332A991A-2991-42DD-B062-018102F636DB}" sibTransId="{95A6AA6A-B9DB-49A4-A12D-5D0EED70828A}"/>
    <dgm:cxn modelId="{A48A9287-483F-4A9F-AB4F-5C1D7104AF36}" srcId="{E1B4C78B-2DEA-41F3-9F83-85B40E59481A}" destId="{B181180A-E281-42EA-8C20-2E721C8052AE}" srcOrd="0" destOrd="0" parTransId="{2C7E7782-1A46-41FD-8CC4-4A06E6589E76}" sibTransId="{A56D7EC8-637F-4C6A-A765-0C482DF3F9B6}"/>
    <dgm:cxn modelId="{1BBAAE93-C569-4F82-92E9-D31EF292051A}" type="presOf" srcId="{4A69B4B2-AC5F-4CF1-86FE-99F1332589F4}" destId="{84B69584-24F6-4FE7-A9B6-2CE6DC14E087}" srcOrd="1" destOrd="0" presId="urn:microsoft.com/office/officeart/2005/8/layout/cycle4"/>
    <dgm:cxn modelId="{FDA3E493-1900-418C-982E-C27C7457FEF4}" srcId="{C22EE64C-D8BC-4F61-95E2-F58F5FCEC886}" destId="{C13B2147-6AB9-4A85-B04F-F546AA5BBA36}" srcOrd="0" destOrd="0" parTransId="{051C2473-B738-4BE5-BF12-C8C1E2D0FD87}" sibTransId="{EEB2BD59-4678-43F8-828D-B2F7E1C69F7A}"/>
    <dgm:cxn modelId="{A8F584A2-31AB-41C8-8D6A-9DD36059C3DB}" type="presOf" srcId="{4EF92BE6-1697-45C7-B518-CE8C67F77F94}" destId="{5CEAD24F-2BEA-4B98-B42C-E526F6E32934}" srcOrd="0" destOrd="0" presId="urn:microsoft.com/office/officeart/2005/8/layout/cycle4"/>
    <dgm:cxn modelId="{101D52BE-C7CC-4B48-AF67-980AD568D5A8}" type="presOf" srcId="{8423E8D1-D212-4C28-A954-5F9164264D0D}" destId="{44051821-E9E4-42F8-AE6E-9650DC72BE54}" srcOrd="0" destOrd="0" presId="urn:microsoft.com/office/officeart/2005/8/layout/cycle4"/>
    <dgm:cxn modelId="{239B60CC-03FC-4E3D-B76C-1F7D334B3EBB}" type="presOf" srcId="{D9794C2E-69E7-4D90-BEA4-9B943F9464C6}" destId="{77FAB548-6328-4A81-A57B-A0008B08EE7D}" srcOrd="0" destOrd="0" presId="urn:microsoft.com/office/officeart/2005/8/layout/cycle4"/>
    <dgm:cxn modelId="{C21500D7-B70C-4241-8BCC-DDD008BD43D0}" srcId="{D9794C2E-69E7-4D90-BEA4-9B943F9464C6}" destId="{4EF92BE6-1697-45C7-B518-CE8C67F77F94}" srcOrd="0" destOrd="0" parTransId="{6C8BE138-F263-475F-9DEF-0570A774548E}" sibTransId="{A7BE7166-D7F2-4B88-95D4-B4624E0F1D77}"/>
    <dgm:cxn modelId="{D3DD59EA-619C-45BA-B4FA-423D52BDADE3}" type="presOf" srcId="{4EF92BE6-1697-45C7-B518-CE8C67F77F94}" destId="{73491F84-5F9B-4A27-A751-78E7F5FD33C4}" srcOrd="1" destOrd="0" presId="urn:microsoft.com/office/officeart/2005/8/layout/cycle4"/>
    <dgm:cxn modelId="{3CE45CF6-530E-4C57-AB02-1C1A408B874A}" srcId="{7F99C9AB-953E-4CEE-AC4B-A575A2DF2AEE}" destId="{D9794C2E-69E7-4D90-BEA4-9B943F9464C6}" srcOrd="1" destOrd="0" parTransId="{FF561E83-F379-411A-A32E-33BD067DB12A}" sibTransId="{030FC58A-F882-4E83-A37D-1C21E020B88E}"/>
    <dgm:cxn modelId="{FF1FD10B-DB39-4A5A-AEB4-23D4E6508C7B}" type="presParOf" srcId="{35F36319-37A8-4801-89F4-1C18217D1149}" destId="{89EF3C6C-BE70-4A80-BE5C-8544127D2E89}" srcOrd="0" destOrd="0" presId="urn:microsoft.com/office/officeart/2005/8/layout/cycle4"/>
    <dgm:cxn modelId="{BD2D8DDD-43E1-4746-B436-99359CE96CB8}" type="presParOf" srcId="{89EF3C6C-BE70-4A80-BE5C-8544127D2E89}" destId="{824BD043-74B0-46E6-BF1F-D78AD5CC6A17}" srcOrd="0" destOrd="0" presId="urn:microsoft.com/office/officeart/2005/8/layout/cycle4"/>
    <dgm:cxn modelId="{E4B714A1-ABD2-421C-B640-13E3072E055D}" type="presParOf" srcId="{824BD043-74B0-46E6-BF1F-D78AD5CC6A17}" destId="{604E5EEF-6068-4BE6-93BD-31819C52B061}" srcOrd="0" destOrd="0" presId="urn:microsoft.com/office/officeart/2005/8/layout/cycle4"/>
    <dgm:cxn modelId="{21BFA0E9-BFAA-46CD-BEC2-90703856D1A9}" type="presParOf" srcId="{824BD043-74B0-46E6-BF1F-D78AD5CC6A17}" destId="{84B69584-24F6-4FE7-A9B6-2CE6DC14E087}" srcOrd="1" destOrd="0" presId="urn:microsoft.com/office/officeart/2005/8/layout/cycle4"/>
    <dgm:cxn modelId="{73A8EF58-1662-45F7-9619-96A6FC04A257}" type="presParOf" srcId="{89EF3C6C-BE70-4A80-BE5C-8544127D2E89}" destId="{E22D939D-21FC-4E76-82BE-B4AECE6FADD3}" srcOrd="1" destOrd="0" presId="urn:microsoft.com/office/officeart/2005/8/layout/cycle4"/>
    <dgm:cxn modelId="{B03FB537-793D-4037-B871-49552305E214}" type="presParOf" srcId="{E22D939D-21FC-4E76-82BE-B4AECE6FADD3}" destId="{5CEAD24F-2BEA-4B98-B42C-E526F6E32934}" srcOrd="0" destOrd="0" presId="urn:microsoft.com/office/officeart/2005/8/layout/cycle4"/>
    <dgm:cxn modelId="{FD6940E8-43A4-466C-85F2-7EC0230DD938}" type="presParOf" srcId="{E22D939D-21FC-4E76-82BE-B4AECE6FADD3}" destId="{73491F84-5F9B-4A27-A751-78E7F5FD33C4}" srcOrd="1" destOrd="0" presId="urn:microsoft.com/office/officeart/2005/8/layout/cycle4"/>
    <dgm:cxn modelId="{59CA4620-BC65-4588-AA55-5B9DC4993DEA}" type="presParOf" srcId="{89EF3C6C-BE70-4A80-BE5C-8544127D2E89}" destId="{9D7F640E-D2B0-42A5-B9E9-3BDBD62284DF}" srcOrd="2" destOrd="0" presId="urn:microsoft.com/office/officeart/2005/8/layout/cycle4"/>
    <dgm:cxn modelId="{78DCB513-C352-4DD9-A49C-C29C39B54C6F}" type="presParOf" srcId="{9D7F640E-D2B0-42A5-B9E9-3BDBD62284DF}" destId="{04261617-A6DF-4596-91E4-6A54E4A7A507}" srcOrd="0" destOrd="0" presId="urn:microsoft.com/office/officeart/2005/8/layout/cycle4"/>
    <dgm:cxn modelId="{3308537B-455B-46DC-BC88-14CA558E4B69}" type="presParOf" srcId="{9D7F640E-D2B0-42A5-B9E9-3BDBD62284DF}" destId="{DF29C15B-4263-494A-BC45-3F7ED88BB650}" srcOrd="1" destOrd="0" presId="urn:microsoft.com/office/officeart/2005/8/layout/cycle4"/>
    <dgm:cxn modelId="{D91436A0-EA33-4FF2-BC07-6D1FF09DC6CA}" type="presParOf" srcId="{89EF3C6C-BE70-4A80-BE5C-8544127D2E89}" destId="{DBE6C57D-2F4F-45DE-A781-E977DB6D43E0}" srcOrd="3" destOrd="0" presId="urn:microsoft.com/office/officeart/2005/8/layout/cycle4"/>
    <dgm:cxn modelId="{EE254879-815D-485B-979D-A37A3742FDBC}" type="presParOf" srcId="{DBE6C57D-2F4F-45DE-A781-E977DB6D43E0}" destId="{5106CFD5-4186-4A28-8D2F-723455DB2CAC}" srcOrd="0" destOrd="0" presId="urn:microsoft.com/office/officeart/2005/8/layout/cycle4"/>
    <dgm:cxn modelId="{3E541340-7B12-42BB-95B0-AF451A601E51}" type="presParOf" srcId="{DBE6C57D-2F4F-45DE-A781-E977DB6D43E0}" destId="{26547747-3731-4189-9D9D-5E3C696F0E23}" srcOrd="1" destOrd="0" presId="urn:microsoft.com/office/officeart/2005/8/layout/cycle4"/>
    <dgm:cxn modelId="{F2868D03-AF21-4013-A91B-47F7DDE6C5C7}" type="presParOf" srcId="{89EF3C6C-BE70-4A80-BE5C-8544127D2E89}" destId="{09F7E0D6-A734-4136-AED4-5DA3AEA7256D}" srcOrd="4" destOrd="0" presId="urn:microsoft.com/office/officeart/2005/8/layout/cycle4"/>
    <dgm:cxn modelId="{550A2093-FDBE-44B1-AE8B-E0A7D57AAE10}" type="presParOf" srcId="{35F36319-37A8-4801-89F4-1C18217D1149}" destId="{5751DABB-7BDF-419D-B68B-11978FC8F0A5}" srcOrd="1" destOrd="0" presId="urn:microsoft.com/office/officeart/2005/8/layout/cycle4"/>
    <dgm:cxn modelId="{36DDBAC9-5C96-4660-A504-19CB293ED712}" type="presParOf" srcId="{5751DABB-7BDF-419D-B68B-11978FC8F0A5}" destId="{44051821-E9E4-42F8-AE6E-9650DC72BE54}" srcOrd="0" destOrd="0" presId="urn:microsoft.com/office/officeart/2005/8/layout/cycle4"/>
    <dgm:cxn modelId="{922F2956-8DE2-41A1-AA36-BB43EB537D71}" type="presParOf" srcId="{5751DABB-7BDF-419D-B68B-11978FC8F0A5}" destId="{77FAB548-6328-4A81-A57B-A0008B08EE7D}" srcOrd="1" destOrd="0" presId="urn:microsoft.com/office/officeart/2005/8/layout/cycle4"/>
    <dgm:cxn modelId="{EC1D55AA-7544-4F20-B6A4-11E9D286487B}" type="presParOf" srcId="{5751DABB-7BDF-419D-B68B-11978FC8F0A5}" destId="{71BE419F-863E-4F83-BF18-D1080BEEBB90}" srcOrd="2" destOrd="0" presId="urn:microsoft.com/office/officeart/2005/8/layout/cycle4"/>
    <dgm:cxn modelId="{5CC045CF-B06D-4296-9764-6A6414602978}" type="presParOf" srcId="{5751DABB-7BDF-419D-B68B-11978FC8F0A5}" destId="{E68854BB-530C-4635-896E-1471BABAEE29}" srcOrd="3" destOrd="0" presId="urn:microsoft.com/office/officeart/2005/8/layout/cycle4"/>
    <dgm:cxn modelId="{B1B914E1-CDDA-4968-BAB7-E71DED5D1716}" type="presParOf" srcId="{5751DABB-7BDF-419D-B68B-11978FC8F0A5}" destId="{1AD8BAD5-2B7A-4E2A-ACC2-853BD16A6489}" srcOrd="4" destOrd="0" presId="urn:microsoft.com/office/officeart/2005/8/layout/cycle4"/>
    <dgm:cxn modelId="{7A59441A-B603-43F3-95FE-517563C52A59}" type="presParOf" srcId="{35F36319-37A8-4801-89F4-1C18217D1149}" destId="{9FEF4F74-770B-44EA-AA6A-5500DEC5C330}" srcOrd="2" destOrd="0" presId="urn:microsoft.com/office/officeart/2005/8/layout/cycle4"/>
    <dgm:cxn modelId="{8F22FC31-F767-4A94-96C4-DA92B856E2F4}" type="presParOf" srcId="{35F36319-37A8-4801-89F4-1C18217D1149}" destId="{531CE6B4-F101-49E9-BC42-6B13A98459F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61617-A6DF-4596-91E4-6A54E4A7A507}">
      <dsp:nvSpPr>
        <dsp:cNvPr id="0" name=""/>
        <dsp:cNvSpPr/>
      </dsp:nvSpPr>
      <dsp:spPr>
        <a:xfrm>
          <a:off x="7234660" y="3657594"/>
          <a:ext cx="2718646" cy="1761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/>
            <a:t>mag. Metoda Maj, </a:t>
          </a:r>
          <a:r>
            <a:rPr lang="sl-SI" sz="1600" b="0" kern="1200" dirty="0"/>
            <a:t>sodna izvedenka psihologije družine</a:t>
          </a:r>
        </a:p>
      </dsp:txBody>
      <dsp:txXfrm>
        <a:off x="8088939" y="4136545"/>
        <a:ext cx="1825682" cy="1243429"/>
      </dsp:txXfrm>
    </dsp:sp>
    <dsp:sp modelId="{5106CFD5-4186-4A28-8D2F-723455DB2CAC}">
      <dsp:nvSpPr>
        <dsp:cNvPr id="0" name=""/>
        <dsp:cNvSpPr/>
      </dsp:nvSpPr>
      <dsp:spPr>
        <a:xfrm>
          <a:off x="1920933" y="3661204"/>
          <a:ext cx="2718646" cy="1761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/>
            <a:t>dr. Mateja Hudoklin, </a:t>
          </a:r>
          <a:r>
            <a:rPr lang="sl-SI" sz="1600" b="0" kern="1200" dirty="0"/>
            <a:t>specialistka klinične psihologije</a:t>
          </a:r>
        </a:p>
      </dsp:txBody>
      <dsp:txXfrm>
        <a:off x="1959618" y="4140156"/>
        <a:ext cx="1825682" cy="1243429"/>
      </dsp:txXfrm>
    </dsp:sp>
    <dsp:sp modelId="{5CEAD24F-2BEA-4B98-B42C-E526F6E32934}">
      <dsp:nvSpPr>
        <dsp:cNvPr id="0" name=""/>
        <dsp:cNvSpPr/>
      </dsp:nvSpPr>
      <dsp:spPr>
        <a:xfrm>
          <a:off x="7104220" y="0"/>
          <a:ext cx="2718646" cy="1761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/>
            <a:t>Mag. Brina Felc </a:t>
          </a:r>
          <a:r>
            <a:rPr lang="sl-SI" sz="1600" kern="1200" dirty="0"/>
            <a:t>okrajna sodnica, zagovornica otrok</a:t>
          </a:r>
        </a:p>
      </dsp:txBody>
      <dsp:txXfrm>
        <a:off x="7958499" y="38685"/>
        <a:ext cx="1825682" cy="1243429"/>
      </dsp:txXfrm>
    </dsp:sp>
    <dsp:sp modelId="{604E5EEF-6068-4BE6-93BD-31819C52B061}">
      <dsp:nvSpPr>
        <dsp:cNvPr id="0" name=""/>
        <dsp:cNvSpPr/>
      </dsp:nvSpPr>
      <dsp:spPr>
        <a:xfrm>
          <a:off x="1866913" y="0"/>
          <a:ext cx="2718646" cy="1761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600" b="1" kern="1200" dirty="0"/>
            <a:t>Frida Burkelc,</a:t>
          </a:r>
          <a:r>
            <a:rPr lang="sl-SI" sz="1600" kern="1200" dirty="0"/>
            <a:t> višja sodnica, mediatorka za družinske zadeve, vodja delovne skupine </a:t>
          </a:r>
        </a:p>
      </dsp:txBody>
      <dsp:txXfrm>
        <a:off x="1905598" y="38685"/>
        <a:ext cx="1825682" cy="1243429"/>
      </dsp:txXfrm>
    </dsp:sp>
    <dsp:sp modelId="{44051821-E9E4-42F8-AE6E-9650DC72BE54}">
      <dsp:nvSpPr>
        <dsp:cNvPr id="0" name=""/>
        <dsp:cNvSpPr/>
      </dsp:nvSpPr>
      <dsp:spPr>
        <a:xfrm>
          <a:off x="3429423" y="313689"/>
          <a:ext cx="2382943" cy="2382943"/>
        </a:xfrm>
        <a:prstGeom prst="pieWedge">
          <a:avLst/>
        </a:prstGeom>
        <a:solidFill>
          <a:schemeClr val="bg2">
            <a:lumMod val="75000"/>
          </a:schemeClr>
        </a:solidFill>
        <a:ln w="5715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baseline="0" dirty="0">
              <a:solidFill>
                <a:schemeClr val="bg1"/>
              </a:solidFill>
            </a:rPr>
            <a:t>Frida</a:t>
          </a:r>
          <a:r>
            <a:rPr lang="sl-SI" sz="2800" kern="1200" baseline="0" dirty="0">
              <a:solidFill>
                <a:schemeClr val="accent1">
                  <a:lumMod val="60000"/>
                  <a:lumOff val="40000"/>
                </a:schemeClr>
              </a:solidFill>
            </a:rPr>
            <a:t> </a:t>
          </a:r>
        </a:p>
      </dsp:txBody>
      <dsp:txXfrm>
        <a:off x="4127371" y="1011637"/>
        <a:ext cx="1684995" cy="1684995"/>
      </dsp:txXfrm>
    </dsp:sp>
    <dsp:sp modelId="{77FAB548-6328-4A81-A57B-A0008B08EE7D}">
      <dsp:nvSpPr>
        <dsp:cNvPr id="0" name=""/>
        <dsp:cNvSpPr/>
      </dsp:nvSpPr>
      <dsp:spPr>
        <a:xfrm rot="5400000">
          <a:off x="5867411" y="270868"/>
          <a:ext cx="2382943" cy="2382943"/>
        </a:xfrm>
        <a:prstGeom prst="pieWedge">
          <a:avLst/>
        </a:prstGeom>
        <a:solidFill>
          <a:schemeClr val="bg1">
            <a:lumMod val="6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 dirty="0"/>
            <a:t> Brina  </a:t>
          </a:r>
        </a:p>
      </dsp:txBody>
      <dsp:txXfrm rot="-5400000">
        <a:off x="5867411" y="968816"/>
        <a:ext cx="1684995" cy="1684995"/>
      </dsp:txXfrm>
    </dsp:sp>
    <dsp:sp modelId="{71BE419F-863E-4F83-BF18-D1080BEEBB90}">
      <dsp:nvSpPr>
        <dsp:cNvPr id="0" name=""/>
        <dsp:cNvSpPr/>
      </dsp:nvSpPr>
      <dsp:spPr>
        <a:xfrm rot="10800000">
          <a:off x="5922433" y="2806699"/>
          <a:ext cx="2382943" cy="2382943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 dirty="0"/>
            <a:t>Metoda </a:t>
          </a:r>
        </a:p>
      </dsp:txBody>
      <dsp:txXfrm rot="10800000">
        <a:off x="5922433" y="2806699"/>
        <a:ext cx="1684995" cy="1684995"/>
      </dsp:txXfrm>
    </dsp:sp>
    <dsp:sp modelId="{E68854BB-530C-4635-896E-1471BABAEE29}">
      <dsp:nvSpPr>
        <dsp:cNvPr id="0" name=""/>
        <dsp:cNvSpPr/>
      </dsp:nvSpPr>
      <dsp:spPr>
        <a:xfrm rot="16200000">
          <a:off x="3429423" y="2806699"/>
          <a:ext cx="2382943" cy="2382943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 dirty="0"/>
            <a:t>Mateja </a:t>
          </a:r>
        </a:p>
      </dsp:txBody>
      <dsp:txXfrm rot="5400000">
        <a:off x="4127371" y="2806699"/>
        <a:ext cx="1684995" cy="1684995"/>
      </dsp:txXfrm>
    </dsp:sp>
    <dsp:sp modelId="{9FEF4F74-770B-44EA-AA6A-5500DEC5C330}">
      <dsp:nvSpPr>
        <dsp:cNvPr id="0" name=""/>
        <dsp:cNvSpPr/>
      </dsp:nvSpPr>
      <dsp:spPr>
        <a:xfrm>
          <a:off x="5456026" y="2175933"/>
          <a:ext cx="822748" cy="876298"/>
        </a:xfrm>
        <a:prstGeom prst="circularArrow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CE6B4-F101-49E9-BC42-6B13A98459F8}">
      <dsp:nvSpPr>
        <dsp:cNvPr id="0" name=""/>
        <dsp:cNvSpPr/>
      </dsp:nvSpPr>
      <dsp:spPr>
        <a:xfrm rot="10800000">
          <a:off x="5456026" y="2446868"/>
          <a:ext cx="822748" cy="884762"/>
        </a:xfrm>
        <a:prstGeom prst="circularArrow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F5FF4F-6C47-7297-CC22-1820D103F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A23AF38-8439-322C-4D59-B791F519A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95CBC12-460F-1934-3E61-7274AFEA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B8DB032-84C3-0AE2-CE3C-E22F68BCB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FB394E2-2FA5-B04C-B80A-2185F595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881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BCD0A7-31AE-F62D-0FAE-C004AAD3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95BBF46C-9DD7-9187-F800-1DF3E8793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131D9C-3E95-407A-1017-0FD54C0A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BB0620-527C-3EE1-0593-08547AD3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A059E94-A7E7-E684-0DD3-C8C23A96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802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ED48750-DB0A-BD49-3C58-EC6354554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C03FD84-7150-866C-3CAB-B3B352BB8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8F378BB-87F7-7ECD-D9F4-C713BF20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BEED7E7-E16A-BC0D-F4C7-EEA865C0B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30073EC-22CB-9A52-B599-D39C2C8C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66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FA02F6-FB1F-95B7-210A-FA0EB4F2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B9D909-E8A6-A985-51B8-F556F45C7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875163D-2521-038D-6D55-5B247B07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FCB3D98-A352-041C-A761-9B2C44DF9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CD178F7-9650-9636-64D5-8DA3E56C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8690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A73E6B-93D7-1FF7-E13D-8CBE784D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1459ABB-7E40-DB8E-FBA6-D1F8C5860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EE1E1C1-EE4F-D6EC-1EB1-20FF6857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91C911A-9661-CF0F-F752-2A76C3472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BFDB8B9-3BC4-D7AC-982F-486F679D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350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257071-4C74-0B84-B02F-2139C9C10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3A516D-310B-5915-6767-2F8BA622C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F7F5963-FCEB-12BC-66C4-AAB6E48F4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48D3586-C1E7-6644-227B-BD105FDD3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D8D0F8E-2277-ABFB-752E-E1D70557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8AA781-B4CE-AD46-1EB7-61C63C0C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3250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284B02-CCD3-0F07-4CA5-2A0A1E91D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C6F62E1-1FB3-28F7-C162-9931751AA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4667091-42C0-7192-DD94-1DC52C19A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18909DCE-7F4A-7232-401D-88A97AC6B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2DA4F7E-8B4D-FA7F-0915-F09F12DA5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47089FCA-1C83-A746-973C-2DC9C6A6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283A418C-0D65-0511-E5ED-C4366FFA4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EFC2A38E-CDC8-1037-B51D-8515AA78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90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BB69AA-8AA8-D8FB-A749-4F8ECB621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E8E41FB-05F7-C72D-0A50-91580AAE6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DCA277C-E99A-1B15-C8BA-4770AB66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C2F520B-4425-4D7F-AB82-E726E9A63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5673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220C9A93-227F-3F65-896B-E1DDF76F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24702EC4-4D4A-25EB-7408-F2B8F0996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B4CE82F-4AD3-44EC-AFB4-53E3A0E6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653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2034A6-18C8-7C0A-B71F-8D8AEE85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AEF219-4158-2BFC-AA05-E25DAE426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A3E6E809-A0F9-F273-DEE1-DCE9AF5DD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8BF6E31-659D-6F63-B1AF-8AC981E9C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58E400A-5CB2-22B6-2434-8FFF6C95C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C5FDFE2-49A2-4897-59C9-F694BC0B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620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1252FD-D9AD-82A6-B767-24667AC37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4A533F1B-C07E-1775-5CA6-18C0616BF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3AF35F78-2831-F109-952C-0EBBA3FEF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9346C79-47E0-4DF8-7F6D-DABE3A8D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D92D221-93C9-E20C-6708-15E2FD2A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94E279-824B-88BB-6640-83BACF53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430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389A3858-4323-B993-1511-54B072DD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5AF68D0-5F1C-0DCF-65D6-FA1868A6B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D75A287-B92A-1ADE-D0C7-150327873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7E98F1-85D1-4503-8088-D4AD4FE73B42}" type="datetimeFigureOut">
              <a:rPr lang="sl-SI" smtClean="0"/>
              <a:t>31. 05. 2026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194B9B1-F9B9-213E-2031-972C01FEF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DAF10B0-481D-81B6-8226-AF8F9CAF5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9F34D5-F1ED-427A-812A-615387C751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148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frida.burkelc@sodisce.si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etoda.maj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8656E2-B091-234D-4AFD-E29A48102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9" y="1642612"/>
            <a:ext cx="11625942" cy="1099923"/>
          </a:xfrm>
        </p:spPr>
        <p:txBody>
          <a:bodyPr>
            <a:normAutofit/>
          </a:bodyPr>
          <a:lstStyle/>
          <a:p>
            <a:r>
              <a:rPr lang="sl-SI" sz="2400" dirty="0"/>
              <a:t>Skupni projekt EU in Sveta Evrope</a:t>
            </a:r>
            <a:br>
              <a:rPr lang="sl-SI" sz="2400" dirty="0"/>
            </a:br>
            <a:r>
              <a:rPr lang="sl-SI" sz="2400" b="1" dirty="0"/>
              <a:t>Zagotavljanje največje koristi otrok v civilnih sodnih postopkih v Sloveniji</a:t>
            </a:r>
            <a:endParaRPr lang="sl-SI" sz="24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14131BE-7243-0AD9-426D-34CEFA3F5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666" y="2991775"/>
            <a:ext cx="10271464" cy="3355759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endParaRPr lang="sl-SI" sz="4000" b="1" dirty="0">
              <a:solidFill>
                <a:srgbClr val="C00000"/>
              </a:solidFill>
            </a:endParaRPr>
          </a:p>
          <a:p>
            <a:r>
              <a:rPr lang="sl-SI" sz="4000" dirty="0">
                <a:solidFill>
                  <a:srgbClr val="C00000"/>
                </a:solidFill>
              </a:rPr>
              <a:t>SODNIKOV NEFORMALNI POGOVOR </a:t>
            </a:r>
          </a:p>
          <a:p>
            <a:r>
              <a:rPr lang="sl-SI" sz="4000" dirty="0">
                <a:solidFill>
                  <a:srgbClr val="C00000"/>
                </a:solidFill>
              </a:rPr>
              <a:t>Z OTROKOM</a:t>
            </a:r>
            <a:r>
              <a:rPr lang="sl-SI" dirty="0">
                <a:solidFill>
                  <a:srgbClr val="C00000"/>
                </a:solidFill>
              </a:rPr>
              <a:t> </a:t>
            </a:r>
          </a:p>
          <a:p>
            <a:endParaRPr lang="sl-SI" dirty="0"/>
          </a:p>
          <a:p>
            <a:r>
              <a:rPr lang="sl-SI" dirty="0"/>
              <a:t>Predstavitev: 10. junij 2026 </a:t>
            </a:r>
          </a:p>
          <a:p>
            <a:r>
              <a:rPr lang="sl-SI" dirty="0">
                <a:solidFill>
                  <a:srgbClr val="0070C0"/>
                </a:solidFill>
              </a:rPr>
              <a:t>Frida Burkelc, vodja delovne skupine, in mag. Metoda Maj </a:t>
            </a:r>
          </a:p>
          <a:p>
            <a:endParaRPr lang="sl-SI" dirty="0"/>
          </a:p>
        </p:txBody>
      </p:sp>
      <p:pic>
        <p:nvPicPr>
          <p:cNvPr id="4" name="Slika 3" descr="Slika, ki vsebuje besede ura, posnetek zaslona, pisava, krog&#10;&#10;Opis je samodejno ustvarjen">
            <a:extLst>
              <a:ext uri="{FF2B5EF4-FFF2-40B4-BE49-F238E27FC236}">
                <a16:creationId xmlns:a16="http://schemas.microsoft.com/office/drawing/2014/main" id="{7EF3EEF4-96DD-58DE-4530-4C215B10B0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484" y="138373"/>
            <a:ext cx="7165187" cy="1612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Slika, ki vsebuje besede besedilo, pisava, posnetek zaslona, logotip&#10;&#10;Opis je samodejno ustvarjen">
            <a:extLst>
              <a:ext uri="{FF2B5EF4-FFF2-40B4-BE49-F238E27FC236}">
                <a16:creationId xmlns:a16="http://schemas.microsoft.com/office/drawing/2014/main" id="{2A1CCB9B-31C2-2473-E16E-BA6D0F693B6D}"/>
              </a:ext>
            </a:extLst>
          </p:cNvPr>
          <p:cNvPicPr/>
          <p:nvPr/>
        </p:nvPicPr>
        <p:blipFill>
          <a:blip r:embed="rId3" cstate="print">
            <a:lum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627" y="210700"/>
            <a:ext cx="3362325" cy="809625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A599BE67-3192-B98A-5E9B-75FA1AB29A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252" y="640703"/>
            <a:ext cx="1342390" cy="304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 descr="Slika, ki vsebuje besede trikotnik, papir za gradnjo, origami, oblikovanje&#10;&#10;Opis je samodejno ustvarjen">
            <a:extLst>
              <a:ext uri="{FF2B5EF4-FFF2-40B4-BE49-F238E27FC236}">
                <a16:creationId xmlns:a16="http://schemas.microsoft.com/office/drawing/2014/main" id="{BD24DD69-7939-30C2-6334-080A8151C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642" y="330079"/>
            <a:ext cx="618490" cy="570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598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4F4A31-C843-6DD3-2EE6-C3A56C54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9592"/>
            <a:ext cx="10515600" cy="136503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sl-SI" sz="3600" b="1" dirty="0">
                <a:solidFill>
                  <a:schemeClr val="accent4"/>
                </a:solidFill>
              </a:rPr>
              <a:t>PRAVNE PODLAGE</a:t>
            </a:r>
            <a:br>
              <a:rPr lang="sl-SI" sz="3600" dirty="0">
                <a:solidFill>
                  <a:schemeClr val="accent4"/>
                </a:solidFill>
              </a:rPr>
            </a:br>
            <a:r>
              <a:rPr lang="sl-SI" sz="2800" dirty="0"/>
              <a:t>Opredelitev pomena otrokovega mnenja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AC08D36-120A-DFCA-BD70-E6F3ACF76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21" y="2122714"/>
            <a:ext cx="5027613" cy="1077714"/>
          </a:xfrm>
        </p:spPr>
        <p:txBody>
          <a:bodyPr>
            <a:normAutofit fontScale="40000" lnSpcReduction="20000"/>
          </a:bodyPr>
          <a:lstStyle/>
          <a:p>
            <a:endParaRPr lang="sl-SI" dirty="0">
              <a:solidFill>
                <a:schemeClr val="accent4"/>
              </a:solidFill>
            </a:endParaRPr>
          </a:p>
          <a:p>
            <a:endParaRPr lang="sl-SI" dirty="0">
              <a:solidFill>
                <a:schemeClr val="accent4"/>
              </a:solidFill>
            </a:endParaRPr>
          </a:p>
          <a:p>
            <a:pPr algn="ctr"/>
            <a:r>
              <a:rPr lang="sl-SI" sz="7000" dirty="0">
                <a:solidFill>
                  <a:schemeClr val="accent4"/>
                </a:solidFill>
              </a:rPr>
              <a:t>SLOVENSKO PRAVO</a:t>
            </a:r>
          </a:p>
          <a:p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D2B294F-6E91-1F69-2861-2DE6C7B6B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21" y="3300942"/>
            <a:ext cx="5027613" cy="3320623"/>
          </a:xfrm>
          <a:solidFill>
            <a:schemeClr val="bg1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marL="0" indent="0">
              <a:buNone/>
            </a:pPr>
            <a:endParaRPr lang="sl-SI" b="1" dirty="0"/>
          </a:p>
          <a:p>
            <a:r>
              <a:rPr lang="sl-SI" b="1" dirty="0"/>
              <a:t>Materialnopravni vidik</a:t>
            </a:r>
            <a:r>
              <a:rPr lang="sl-SI" dirty="0"/>
              <a:t>: ustava RS, Družinski zakonik, </a:t>
            </a:r>
          </a:p>
          <a:p>
            <a:r>
              <a:rPr lang="sl-SI" b="1" dirty="0"/>
              <a:t>Procesni vidik</a:t>
            </a:r>
            <a:r>
              <a:rPr lang="sl-SI" dirty="0"/>
              <a:t>: ZNP-1  </a:t>
            </a:r>
          </a:p>
          <a:p>
            <a:r>
              <a:rPr lang="sl-SI" dirty="0"/>
              <a:t>Položaj otroka, ki je dopolnil 15 let 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A60607AF-6E3C-626C-4A23-4FF8E4EC3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0867" y="2376516"/>
            <a:ext cx="4903788" cy="823912"/>
          </a:xfrm>
        </p:spPr>
        <p:txBody>
          <a:bodyPr>
            <a:normAutofit fontScale="40000" lnSpcReduction="20000"/>
          </a:bodyPr>
          <a:lstStyle/>
          <a:p>
            <a:pPr algn="ctr"/>
            <a:endParaRPr lang="sl-SI" sz="6000" dirty="0">
              <a:solidFill>
                <a:schemeClr val="accent4"/>
              </a:solidFill>
            </a:endParaRPr>
          </a:p>
          <a:p>
            <a:pPr algn="ctr"/>
            <a:r>
              <a:rPr lang="sl-SI" sz="7000" dirty="0">
                <a:solidFill>
                  <a:schemeClr val="accent4"/>
                </a:solidFill>
              </a:rPr>
              <a:t>MEDNARODNI VIRI</a:t>
            </a:r>
          </a:p>
          <a:p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475E702-49D8-F36B-B6C2-C036595F9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34691" y="3295651"/>
            <a:ext cx="4903788" cy="3325914"/>
          </a:xfrm>
          <a:solidFill>
            <a:schemeClr val="bg1">
              <a:lumMod val="9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endParaRPr lang="sl-SI" dirty="0"/>
          </a:p>
          <a:p>
            <a:r>
              <a:rPr lang="sl-SI" dirty="0"/>
              <a:t>Mednarodne konvencije</a:t>
            </a:r>
          </a:p>
          <a:p>
            <a:r>
              <a:rPr lang="sl-SI" dirty="0"/>
              <a:t>Nekateri </a:t>
            </a:r>
            <a:r>
              <a:rPr lang="sl-SI" dirty="0" err="1"/>
              <a:t>judikati</a:t>
            </a:r>
            <a:r>
              <a:rPr lang="sl-SI" dirty="0"/>
              <a:t> ESČP</a:t>
            </a:r>
          </a:p>
          <a:p>
            <a:r>
              <a:rPr lang="sl-SI" dirty="0"/>
              <a:t>Tuje strokovno gradivo</a:t>
            </a:r>
          </a:p>
        </p:txBody>
      </p:sp>
      <p:sp>
        <p:nvSpPr>
          <p:cNvPr id="7" name="Puščica: dol 6">
            <a:extLst>
              <a:ext uri="{FF2B5EF4-FFF2-40B4-BE49-F238E27FC236}">
                <a16:creationId xmlns:a16="http://schemas.microsoft.com/office/drawing/2014/main" id="{B85F4BAB-2A45-C43A-E695-D8725DD09477}"/>
              </a:ext>
            </a:extLst>
          </p:cNvPr>
          <p:cNvSpPr/>
          <p:nvPr/>
        </p:nvSpPr>
        <p:spPr>
          <a:xfrm>
            <a:off x="2942960" y="1610962"/>
            <a:ext cx="448733" cy="82391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uščica: dol 7">
            <a:extLst>
              <a:ext uri="{FF2B5EF4-FFF2-40B4-BE49-F238E27FC236}">
                <a16:creationId xmlns:a16="http://schemas.microsoft.com/office/drawing/2014/main" id="{E43EBCD9-09BA-063A-BA3D-1DD2B8A70E82}"/>
              </a:ext>
            </a:extLst>
          </p:cNvPr>
          <p:cNvSpPr/>
          <p:nvPr/>
        </p:nvSpPr>
        <p:spPr>
          <a:xfrm>
            <a:off x="8738394" y="1579854"/>
            <a:ext cx="448733" cy="82391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6721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D99077-A269-94BC-3201-CF1EC721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30630"/>
            <a:ext cx="10515600" cy="1045028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accent4"/>
                </a:solidFill>
              </a:rPr>
              <a:t>PSIHOLOŠKI VIDIKI pogovora z otrokom  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5B368D-6228-84EC-04C4-5906999C4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786" y="1338944"/>
            <a:ext cx="10771414" cy="524147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§"/>
            </a:pPr>
            <a:endParaRPr lang="sl-SI" sz="28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b="1" dirty="0"/>
              <a:t>Razvojna psihologija </a:t>
            </a:r>
            <a:r>
              <a:rPr lang="sl-SI" sz="2800" dirty="0"/>
              <a:t>in otrokova </a:t>
            </a:r>
            <a:r>
              <a:rPr lang="sl-SI" sz="2800" b="1" dirty="0"/>
              <a:t>zrelost </a:t>
            </a:r>
            <a:r>
              <a:rPr lang="sl-SI" sz="2800" dirty="0"/>
              <a:t>v sodnih postopkih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dirty="0"/>
              <a:t>Duševni procesi in njihova razmejitev: </a:t>
            </a:r>
            <a:r>
              <a:rPr lang="sl-SI" sz="2800" b="1" dirty="0"/>
              <a:t>čustvovanje, motivacija (volja), želje, mišljenje (mnenje)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dirty="0"/>
              <a:t>Otrokov temperament in </a:t>
            </a:r>
            <a:r>
              <a:rPr lang="sl-SI" sz="2800" b="1" dirty="0"/>
              <a:t>individualne razlike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b="1" dirty="0"/>
              <a:t>Otroci s posebnimi potrebami </a:t>
            </a:r>
            <a:r>
              <a:rPr lang="sl-SI" sz="2800" dirty="0"/>
              <a:t>v sodnih postopkih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dirty="0"/>
              <a:t>Otroci </a:t>
            </a:r>
            <a:r>
              <a:rPr lang="sl-SI" sz="2800" b="1" dirty="0"/>
              <a:t>iz različnih kultur </a:t>
            </a:r>
            <a:r>
              <a:rPr lang="sl-SI" sz="2800" dirty="0"/>
              <a:t>v sodnih postopkih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dirty="0"/>
              <a:t>Družinska dinamika, </a:t>
            </a:r>
            <a:r>
              <a:rPr lang="sl-SI" sz="2800" b="1" dirty="0"/>
              <a:t>navezanost in lojalnost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b="1" dirty="0"/>
              <a:t>Posledice obremenjujočih izkušenj</a:t>
            </a:r>
            <a:r>
              <a:rPr lang="sl-SI" sz="2800" dirty="0"/>
              <a:t>, stresnih družinskih razmer in </a:t>
            </a:r>
            <a:r>
              <a:rPr lang="sl-SI" sz="2800" b="1" dirty="0"/>
              <a:t>travme </a:t>
            </a:r>
            <a:r>
              <a:rPr lang="sl-SI" sz="2800" dirty="0"/>
              <a:t>na psihosocialno funkcioniranje otroka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dirty="0"/>
              <a:t>Pogovor z otrokom v sodnem postopku: </a:t>
            </a:r>
            <a:r>
              <a:rPr lang="sl-SI" sz="2800" b="1" dirty="0"/>
              <a:t>motivacija</a:t>
            </a:r>
            <a:r>
              <a:rPr lang="sl-SI" sz="2800" dirty="0"/>
              <a:t>, verbalna in neverbalna </a:t>
            </a:r>
            <a:r>
              <a:rPr lang="sl-SI" sz="2800" b="1" dirty="0"/>
              <a:t>komunikacija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l-SI" sz="2800" b="1" dirty="0"/>
              <a:t>Otrokove želje </a:t>
            </a:r>
            <a:r>
              <a:rPr lang="sl-SI" sz="2800" dirty="0"/>
              <a:t>in njegove največje koristi </a:t>
            </a:r>
          </a:p>
        </p:txBody>
      </p:sp>
    </p:spTree>
    <p:extLst>
      <p:ext uri="{BB962C8B-B14F-4D97-AF65-F5344CB8AC3E}">
        <p14:creationId xmlns:p14="http://schemas.microsoft.com/office/powerpoint/2010/main" val="2674303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76E04F61-23B7-60EF-9908-14448778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00"/>
            <a:ext cx="10515600" cy="1573071"/>
          </a:xfrm>
        </p:spPr>
        <p:txBody>
          <a:bodyPr>
            <a:normAutofit fontScale="90000"/>
          </a:bodyPr>
          <a:lstStyle/>
          <a:p>
            <a:pPr algn="ctr"/>
            <a:r>
              <a:rPr lang="sl-SI" sz="36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Rezultati ankete, študij pravnih in psiholoških virov ter delovne izkušnje so bili podlaga za izdelavo protokola in prilog:  </a:t>
            </a: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B575AADB-DC74-ACF4-F3FA-BF21F43DEE82}"/>
              </a:ext>
            </a:extLst>
          </p:cNvPr>
          <p:cNvSpPr/>
          <p:nvPr/>
        </p:nvSpPr>
        <p:spPr>
          <a:xfrm>
            <a:off x="347895" y="1710030"/>
            <a:ext cx="2333307" cy="46233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4"/>
              </a:solidFill>
            </a:endParaRP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chemeClr val="tx1"/>
                </a:solidFill>
              </a:rPr>
              <a:t>Izvedba ankete</a:t>
            </a:r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chemeClr val="tx1"/>
                </a:solidFill>
              </a:rPr>
              <a:t>PRAVNE PODLAGE</a:t>
            </a:r>
          </a:p>
          <a:p>
            <a:endParaRPr lang="sl-SI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chemeClr val="tx1"/>
                </a:solidFill>
              </a:rPr>
              <a:t>PSIHOLOŠKI</a:t>
            </a:r>
          </a:p>
          <a:p>
            <a:r>
              <a:rPr lang="sl-SI" b="1" dirty="0">
                <a:solidFill>
                  <a:schemeClr val="tx1"/>
                </a:solidFill>
              </a:rPr>
              <a:t>      VIDIKI </a:t>
            </a:r>
          </a:p>
          <a:p>
            <a:endParaRPr lang="sl-SI" b="1" dirty="0">
              <a:solidFill>
                <a:schemeClr val="tx1"/>
              </a:solidFill>
            </a:endParaRPr>
          </a:p>
          <a:p>
            <a:endParaRPr lang="sl-SI" b="1" dirty="0">
              <a:solidFill>
                <a:schemeClr val="tx1"/>
              </a:solidFill>
            </a:endParaRPr>
          </a:p>
          <a:p>
            <a:endParaRPr lang="sl-SI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b="1" dirty="0">
                <a:solidFill>
                  <a:schemeClr val="tx1"/>
                </a:solidFill>
              </a:rPr>
              <a:t>Delovne izkušnje </a:t>
            </a: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0" name="Označba mesta vsebine 9">
            <a:extLst>
              <a:ext uri="{FF2B5EF4-FFF2-40B4-BE49-F238E27FC236}">
                <a16:creationId xmlns:a16="http://schemas.microsoft.com/office/drawing/2014/main" id="{A28681AC-1889-B3FC-E134-D30DF96E0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7146" y="2164309"/>
            <a:ext cx="2333307" cy="33255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sl-SI" dirty="0">
                <a:solidFill>
                  <a:srgbClr val="C00000"/>
                </a:solidFill>
              </a:rPr>
              <a:t>PROTOKOL</a:t>
            </a:r>
          </a:p>
          <a:p>
            <a:pPr marL="0" indent="0" algn="ctr">
              <a:buNone/>
            </a:pPr>
            <a:r>
              <a:rPr lang="sl-SI" dirty="0">
                <a:solidFill>
                  <a:srgbClr val="C00000"/>
                </a:solidFill>
              </a:rPr>
              <a:t>POGOVORA </a:t>
            </a:r>
          </a:p>
          <a:p>
            <a:pPr marL="0" indent="0" algn="ctr">
              <a:buNone/>
            </a:pPr>
            <a:r>
              <a:rPr lang="sl-SI" dirty="0">
                <a:solidFill>
                  <a:srgbClr val="C00000"/>
                </a:solidFill>
              </a:rPr>
              <a:t>Z OTROKOM</a:t>
            </a:r>
          </a:p>
          <a:p>
            <a:pPr marL="0" indent="0" algn="ctr">
              <a:buNone/>
            </a:pPr>
            <a:r>
              <a:rPr lang="sl-SI" sz="2000" dirty="0">
                <a:solidFill>
                  <a:schemeClr val="tx1"/>
                </a:solidFill>
              </a:rPr>
              <a:t>(koraki)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24AA41ED-B6BB-1CE8-9D5F-E199040BE095}"/>
              </a:ext>
            </a:extLst>
          </p:cNvPr>
          <p:cNvSpPr/>
          <p:nvPr/>
        </p:nvSpPr>
        <p:spPr>
          <a:xfrm>
            <a:off x="5975124" y="2164309"/>
            <a:ext cx="2261019" cy="33255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r>
              <a:rPr lang="sl-SI" b="1" dirty="0">
                <a:solidFill>
                  <a:srgbClr val="C00000"/>
                </a:solidFill>
              </a:rPr>
              <a:t>PSIHOLOŠKE IN ETIČNE SMERNICE </a:t>
            </a:r>
            <a:r>
              <a:rPr lang="sl-SI" dirty="0">
                <a:solidFill>
                  <a:schemeClr val="tx1"/>
                </a:solidFill>
              </a:rPr>
              <a:t>ter praktični napotki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r>
              <a:rPr lang="sl-SI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A7807F91-E754-9544-9B57-00ACE2A17A97}"/>
              </a:ext>
            </a:extLst>
          </p:cNvPr>
          <p:cNvSpPr/>
          <p:nvPr/>
        </p:nvSpPr>
        <p:spPr>
          <a:xfrm>
            <a:off x="10069413" y="2499630"/>
            <a:ext cx="1643111" cy="2654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Vizualni pripomoček: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r>
              <a:rPr lang="sl-SI" b="1" dirty="0">
                <a:solidFill>
                  <a:srgbClr val="C00000"/>
                </a:solidFill>
              </a:rPr>
              <a:t>ZEMLJEVID</a:t>
            </a:r>
          </a:p>
          <a:p>
            <a:pPr algn="ctr"/>
            <a:r>
              <a:rPr lang="sl-SI" b="1" dirty="0">
                <a:solidFill>
                  <a:srgbClr val="C00000"/>
                </a:solidFill>
              </a:rPr>
              <a:t>SODNEGA POSTOPKA</a:t>
            </a:r>
          </a:p>
          <a:p>
            <a:pPr algn="ctr"/>
            <a:r>
              <a:rPr lang="sl-SI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261F34F6-61E5-CB3F-1BE9-B31452FC1A4B}"/>
              </a:ext>
            </a:extLst>
          </p:cNvPr>
          <p:cNvSpPr/>
          <p:nvPr/>
        </p:nvSpPr>
        <p:spPr>
          <a:xfrm>
            <a:off x="8386255" y="1699310"/>
            <a:ext cx="1533046" cy="2654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rgbClr val="C00000"/>
                </a:solidFill>
              </a:rPr>
              <a:t>VABILO </a:t>
            </a:r>
          </a:p>
          <a:p>
            <a:pPr algn="ctr"/>
            <a:r>
              <a:rPr lang="sl-SI" dirty="0">
                <a:solidFill>
                  <a:schemeClr val="tx1"/>
                </a:solidFill>
              </a:rPr>
              <a:t>       pod 15 let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r>
              <a:rPr lang="sl-SI" b="1" dirty="0">
                <a:solidFill>
                  <a:srgbClr val="C00000"/>
                </a:solidFill>
              </a:rPr>
              <a:t>VABILO </a:t>
            </a:r>
          </a:p>
          <a:p>
            <a:pPr algn="ctr"/>
            <a:r>
              <a:rPr lang="sl-SI" dirty="0">
                <a:solidFill>
                  <a:schemeClr val="tx1"/>
                </a:solidFill>
              </a:rPr>
              <a:t>nad 15 let  </a:t>
            </a:r>
          </a:p>
        </p:txBody>
      </p:sp>
      <p:sp>
        <p:nvSpPr>
          <p:cNvPr id="2" name="Puščica: črtice desno 1">
            <a:extLst>
              <a:ext uri="{FF2B5EF4-FFF2-40B4-BE49-F238E27FC236}">
                <a16:creationId xmlns:a16="http://schemas.microsoft.com/office/drawing/2014/main" id="{3FDF0381-E4D3-E7F3-42E3-558772CAC63E}"/>
              </a:ext>
            </a:extLst>
          </p:cNvPr>
          <p:cNvSpPr/>
          <p:nvPr/>
        </p:nvSpPr>
        <p:spPr>
          <a:xfrm>
            <a:off x="2792911" y="3598684"/>
            <a:ext cx="582526" cy="456849"/>
          </a:xfrm>
          <a:prstGeom prst="striped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729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68AF28-BAA3-D1FC-5CD0-AC61F06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61" y="189501"/>
            <a:ext cx="2150534" cy="1476032"/>
          </a:xfrm>
        </p:spPr>
        <p:txBody>
          <a:bodyPr>
            <a:normAutofit/>
          </a:bodyPr>
          <a:lstStyle/>
          <a:p>
            <a:r>
              <a:rPr lang="sl-SI" sz="3200" b="1" dirty="0">
                <a:solidFill>
                  <a:schemeClr val="accent4"/>
                </a:solidFill>
              </a:rPr>
              <a:t>PROTOKOL</a:t>
            </a:r>
            <a:br>
              <a:rPr lang="sl-SI" sz="3200" dirty="0"/>
            </a:br>
            <a:r>
              <a:rPr lang="sl-SI" sz="2000" dirty="0"/>
              <a:t>(6 strani)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7F0D9E-780E-B740-5538-4008FDA57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249" y="131233"/>
            <a:ext cx="5958839" cy="6595534"/>
          </a:xfrm>
          <a:solidFill>
            <a:schemeClr val="bg1">
              <a:lumMod val="95000"/>
            </a:schemeClr>
          </a:solidFill>
          <a:ln cmpd="dbl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Priprave na izvedbo pogovora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>
                <a:solidFill>
                  <a:srgbClr val="C00000"/>
                </a:solidFill>
              </a:rPr>
              <a:t>    </a:t>
            </a:r>
            <a:r>
              <a:rPr lang="sl-SI" u="sng" dirty="0">
                <a:solidFill>
                  <a:srgbClr val="C00000"/>
                </a:solidFill>
              </a:rPr>
              <a:t>IZVEDBA POGOVORA – faze: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VZPOSTAVITEV STIKA Z OTROKOM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PREVERJANJE OTROKOVE INFORMIRANOSTI IN INFORMIRANJE OTROKA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POGOVOR O DRUŽINI, AKTUALNI PROBLEMATIKI IN POČUTJU OTROKA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POGOVOR O ŽELJAH IN PRIDOBITEV OTROKOVEGA MNENJA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ZAKLJUČEVANJE POGOVORA, RAZBREMENITEV </a:t>
            </a:r>
          </a:p>
        </p:txBody>
      </p:sp>
      <p:sp>
        <p:nvSpPr>
          <p:cNvPr id="5" name="Oblaček govora: elipsa 4">
            <a:extLst>
              <a:ext uri="{FF2B5EF4-FFF2-40B4-BE49-F238E27FC236}">
                <a16:creationId xmlns:a16="http://schemas.microsoft.com/office/drawing/2014/main" id="{25581300-69E9-8E5C-9A62-3F1D9A067CFF}"/>
              </a:ext>
            </a:extLst>
          </p:cNvPr>
          <p:cNvSpPr/>
          <p:nvPr/>
        </p:nvSpPr>
        <p:spPr>
          <a:xfrm>
            <a:off x="9923077" y="2066936"/>
            <a:ext cx="1749279" cy="1050484"/>
          </a:xfrm>
          <a:prstGeom prst="wedgeEllipseCallout">
            <a:avLst>
              <a:gd name="adj1" fmla="val -64445"/>
              <a:gd name="adj2" fmla="val 781"/>
            </a:avLst>
          </a:prstGeom>
          <a:solidFill>
            <a:srgbClr val="FFFEEB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Kje, kaj in kako sprašujemo </a:t>
            </a:r>
          </a:p>
        </p:txBody>
      </p:sp>
      <p:sp>
        <p:nvSpPr>
          <p:cNvPr id="6" name="Oblaček govora: elipsa 5">
            <a:extLst>
              <a:ext uri="{FF2B5EF4-FFF2-40B4-BE49-F238E27FC236}">
                <a16:creationId xmlns:a16="http://schemas.microsoft.com/office/drawing/2014/main" id="{48D49AB6-FBF1-6E79-5FCA-401E5807F259}"/>
              </a:ext>
            </a:extLst>
          </p:cNvPr>
          <p:cNvSpPr/>
          <p:nvPr/>
        </p:nvSpPr>
        <p:spPr>
          <a:xfrm>
            <a:off x="9923077" y="3526259"/>
            <a:ext cx="1895325" cy="1050484"/>
          </a:xfrm>
          <a:prstGeom prst="wedgeEllipseCallout">
            <a:avLst>
              <a:gd name="adj1" fmla="val -60958"/>
              <a:gd name="adj2" fmla="val -4946"/>
            </a:avLst>
          </a:prstGeom>
          <a:solidFill>
            <a:srgbClr val="FFFEEB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vizualni pripomočki   </a:t>
            </a:r>
          </a:p>
        </p:txBody>
      </p:sp>
      <p:sp>
        <p:nvSpPr>
          <p:cNvPr id="4" name="Oblaček govora: elipsa 3">
            <a:extLst>
              <a:ext uri="{FF2B5EF4-FFF2-40B4-BE49-F238E27FC236}">
                <a16:creationId xmlns:a16="http://schemas.microsoft.com/office/drawing/2014/main" id="{D8231FF2-7F50-4AC9-E686-A5FD55CA2750}"/>
              </a:ext>
            </a:extLst>
          </p:cNvPr>
          <p:cNvSpPr/>
          <p:nvPr/>
        </p:nvSpPr>
        <p:spPr>
          <a:xfrm>
            <a:off x="237067" y="4164242"/>
            <a:ext cx="2267928" cy="1940223"/>
          </a:xfrm>
          <a:prstGeom prst="wedgeEllipseCallout">
            <a:avLst>
              <a:gd name="adj1" fmla="val 54954"/>
              <a:gd name="adj2" fmla="val -62333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accent4"/>
                </a:solidFill>
              </a:rPr>
              <a:t> </a:t>
            </a:r>
            <a:r>
              <a:rPr lang="sl-SI" sz="2000" b="1" dirty="0">
                <a:solidFill>
                  <a:schemeClr val="accent4"/>
                </a:solidFill>
              </a:rPr>
              <a:t>PRILOGA: </a:t>
            </a:r>
          </a:p>
          <a:p>
            <a:pPr algn="ctr"/>
            <a:r>
              <a:rPr lang="sl-SI" sz="1600" dirty="0">
                <a:solidFill>
                  <a:schemeClr val="tx1"/>
                </a:solidFill>
              </a:rPr>
              <a:t>Psihološke in etične smernice</a:t>
            </a:r>
          </a:p>
          <a:p>
            <a:pPr algn="ctr"/>
            <a:r>
              <a:rPr lang="sl-SI" sz="1600" dirty="0">
                <a:solidFill>
                  <a:schemeClr val="tx1"/>
                </a:solidFill>
              </a:rPr>
              <a:t> ter praktični napotki </a:t>
            </a:r>
          </a:p>
        </p:txBody>
      </p:sp>
      <p:sp>
        <p:nvSpPr>
          <p:cNvPr id="7" name="Oblaček govora: elipsa 6">
            <a:extLst>
              <a:ext uri="{FF2B5EF4-FFF2-40B4-BE49-F238E27FC236}">
                <a16:creationId xmlns:a16="http://schemas.microsoft.com/office/drawing/2014/main" id="{E2DDDC7D-8453-1C79-DE58-F86569FC32D8}"/>
              </a:ext>
            </a:extLst>
          </p:cNvPr>
          <p:cNvSpPr/>
          <p:nvPr/>
        </p:nvSpPr>
        <p:spPr>
          <a:xfrm>
            <a:off x="9989749" y="4985582"/>
            <a:ext cx="1895325" cy="1118883"/>
          </a:xfrm>
          <a:prstGeom prst="wedgeEllipseCallout">
            <a:avLst>
              <a:gd name="adj1" fmla="val -63105"/>
              <a:gd name="adj2" fmla="val 781"/>
            </a:avLst>
          </a:prstGeom>
          <a:solidFill>
            <a:srgbClr val="FFFEEB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skrb za otrokovo počutje</a:t>
            </a:r>
          </a:p>
        </p:txBody>
      </p:sp>
      <p:sp>
        <p:nvSpPr>
          <p:cNvPr id="8" name="Oblaček govora: elipsa 7">
            <a:extLst>
              <a:ext uri="{FF2B5EF4-FFF2-40B4-BE49-F238E27FC236}">
                <a16:creationId xmlns:a16="http://schemas.microsoft.com/office/drawing/2014/main" id="{29808279-3913-1E32-2F85-EC93896EDA09}"/>
              </a:ext>
            </a:extLst>
          </p:cNvPr>
          <p:cNvSpPr/>
          <p:nvPr/>
        </p:nvSpPr>
        <p:spPr>
          <a:xfrm>
            <a:off x="10069123" y="460017"/>
            <a:ext cx="1603231" cy="935000"/>
          </a:xfrm>
          <a:prstGeom prst="wedgeEllipseCallout">
            <a:avLst>
              <a:gd name="adj1" fmla="val -64445"/>
              <a:gd name="adj2" fmla="val 781"/>
            </a:avLst>
          </a:prstGeom>
          <a:solidFill>
            <a:srgbClr val="FFFEEB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Vabilo</a:t>
            </a:r>
          </a:p>
          <a:p>
            <a:pPr algn="ctr"/>
            <a:r>
              <a:rPr lang="sl-SI" sz="1600" dirty="0">
                <a:solidFill>
                  <a:schemeClr val="tx1"/>
                </a:solidFill>
              </a:rPr>
              <a:t>(vzorec)</a:t>
            </a:r>
          </a:p>
        </p:txBody>
      </p:sp>
    </p:spTree>
    <p:extLst>
      <p:ext uri="{BB962C8B-B14F-4D97-AF65-F5344CB8AC3E}">
        <p14:creationId xmlns:p14="http://schemas.microsoft.com/office/powerpoint/2010/main" val="2899842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50C5AE-8AA1-F2FF-EF0E-9E26E885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69182"/>
            <a:ext cx="11168355" cy="128708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sl-SI" sz="3200" dirty="0">
                <a:solidFill>
                  <a:schemeClr val="accent4"/>
                </a:solidFill>
              </a:rPr>
            </a:br>
            <a:r>
              <a:rPr lang="sl-SI" sz="3200" dirty="0">
                <a:solidFill>
                  <a:schemeClr val="accent4"/>
                </a:solidFill>
              </a:rPr>
              <a:t> </a:t>
            </a:r>
            <a:br>
              <a:rPr lang="sl-SI" sz="3200" dirty="0">
                <a:solidFill>
                  <a:schemeClr val="accent4"/>
                </a:solidFill>
              </a:rPr>
            </a:br>
            <a:r>
              <a:rPr lang="sl-SI" sz="3200" b="1" dirty="0">
                <a:solidFill>
                  <a:schemeClr val="accent4"/>
                </a:solidFill>
              </a:rPr>
              <a:t>„PSIHOLOŠKE IN ETIČNE SMERNICE TER PRAKTIČNI NAPOTKI“</a:t>
            </a:r>
            <a:br>
              <a:rPr lang="sl-SI" sz="3200" b="1" dirty="0">
                <a:solidFill>
                  <a:schemeClr val="accent4"/>
                </a:solidFill>
              </a:rPr>
            </a:br>
            <a:r>
              <a:rPr lang="sl-SI" sz="3200" dirty="0"/>
              <a:t>(priloga)</a:t>
            </a:r>
            <a:br>
              <a:rPr lang="sl-SI" sz="3200" dirty="0"/>
            </a:br>
            <a:r>
              <a:rPr lang="sl-SI" sz="3200" b="1" dirty="0"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D9AF73E-3976-E698-8658-4204F29C8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6600" y="1523999"/>
            <a:ext cx="11049001" cy="53340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    </a:t>
            </a:r>
            <a:r>
              <a:rPr lang="sl-SI" sz="1900" dirty="0"/>
              <a:t>Teme po abecedi: </a:t>
            </a:r>
          </a:p>
          <a:p>
            <a:r>
              <a:rPr lang="sl-SI" dirty="0"/>
              <a:t>DOLGOTRAJNI POSTOPKI</a:t>
            </a:r>
          </a:p>
          <a:p>
            <a:r>
              <a:rPr lang="sl-SI" dirty="0"/>
              <a:t>INDIVIDUALNI PRISTOP</a:t>
            </a:r>
          </a:p>
          <a:p>
            <a:pPr fontAlgn="auto"/>
            <a:r>
              <a:rPr lang="sl-SI" dirty="0"/>
              <a:t>INFORMIRANOST OTROKA</a:t>
            </a:r>
          </a:p>
          <a:p>
            <a:r>
              <a:rPr lang="sl-SI" dirty="0"/>
              <a:t>JEZIK – PREPROST IN RAZUMLJIV</a:t>
            </a:r>
          </a:p>
          <a:p>
            <a:r>
              <a:rPr lang="sl-SI" dirty="0"/>
              <a:t>MLADOSTNIKI</a:t>
            </a:r>
          </a:p>
          <a:p>
            <a:pPr fontAlgn="auto"/>
            <a:r>
              <a:rPr lang="sl-SI" dirty="0"/>
              <a:t>MLADOSTNIKI nad 15 let</a:t>
            </a:r>
          </a:p>
          <a:p>
            <a:r>
              <a:rPr lang="sl-SI" dirty="0"/>
              <a:t>ODGOVORNOST, ODLOČANJE </a:t>
            </a:r>
          </a:p>
          <a:p>
            <a:r>
              <a:rPr lang="sl-SI" dirty="0"/>
              <a:t>ODPRTA VPRAŠANJA</a:t>
            </a:r>
          </a:p>
          <a:p>
            <a:pPr fontAlgn="auto"/>
            <a:r>
              <a:rPr lang="sl-SI" dirty="0"/>
              <a:t>OGROŽEN IN TRAVMATIZIRAN  OTROK</a:t>
            </a:r>
          </a:p>
          <a:p>
            <a:r>
              <a:rPr lang="sl-SI" dirty="0"/>
              <a:t>OPAZOVANJE OTROKA</a:t>
            </a:r>
          </a:p>
          <a:p>
            <a:r>
              <a:rPr lang="sl-SI" dirty="0"/>
              <a:t>OTROKOVA ŽELJA IN MNENJE TER OTROKOVA KORIST – RAZLIKE</a:t>
            </a:r>
          </a:p>
          <a:p>
            <a:pPr>
              <a:buFont typeface="Wingdings" panose="05000000000000000000" pitchFamily="2" charset="2"/>
              <a:buChar char="§"/>
            </a:pPr>
            <a:endParaRPr lang="sl-SI" dirty="0"/>
          </a:p>
          <a:p>
            <a:pPr fontAlgn="auto">
              <a:buFont typeface="Wingdings" panose="05000000000000000000" pitchFamily="2" charset="2"/>
              <a:buChar char="§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b="1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 fontAlgn="auto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blaček govora: elipsa 4">
            <a:extLst>
              <a:ext uri="{FF2B5EF4-FFF2-40B4-BE49-F238E27FC236}">
                <a16:creationId xmlns:a16="http://schemas.microsoft.com/office/drawing/2014/main" id="{8BCE5C8A-17B6-0C27-B6E7-CA68635789E6}"/>
              </a:ext>
            </a:extLst>
          </p:cNvPr>
          <p:cNvSpPr/>
          <p:nvPr/>
        </p:nvSpPr>
        <p:spPr>
          <a:xfrm>
            <a:off x="8085501" y="2974020"/>
            <a:ext cx="2540002" cy="1855432"/>
          </a:xfrm>
          <a:prstGeom prst="wedgeEllipseCallout">
            <a:avLst>
              <a:gd name="adj1" fmla="val -55654"/>
              <a:gd name="adj2" fmla="val -5725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Obseg smernic =</a:t>
            </a:r>
          </a:p>
          <a:p>
            <a:pPr algn="ctr"/>
            <a:r>
              <a:rPr lang="sl-SI" sz="1600" dirty="0">
                <a:solidFill>
                  <a:schemeClr val="tx1"/>
                </a:solidFill>
              </a:rPr>
              <a:t>16 strani </a:t>
            </a:r>
          </a:p>
        </p:txBody>
      </p:sp>
    </p:spTree>
    <p:extLst>
      <p:ext uri="{BB962C8B-B14F-4D97-AF65-F5344CB8AC3E}">
        <p14:creationId xmlns:p14="http://schemas.microsoft.com/office/powerpoint/2010/main" val="939597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FBE01362-4683-8D08-D5C5-5DE671ED8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9833"/>
            <a:ext cx="11734800" cy="6413500"/>
          </a:xfrm>
        </p:spPr>
        <p:txBody>
          <a:bodyPr>
            <a:normAutofit fontScale="85000" lnSpcReduction="20000"/>
          </a:bodyPr>
          <a:lstStyle/>
          <a:p>
            <a:endParaRPr lang="sl-SI" dirty="0"/>
          </a:p>
          <a:p>
            <a:r>
              <a:rPr lang="sl-SI" dirty="0"/>
              <a:t>PRISTNOST IN SUM MANIPULACIJE  </a:t>
            </a:r>
          </a:p>
          <a:p>
            <a:r>
              <a:rPr lang="sl-SI" dirty="0"/>
              <a:t>PROFESIONALNOST</a:t>
            </a:r>
          </a:p>
          <a:p>
            <a:pPr fontAlgn="auto"/>
            <a:r>
              <a:rPr lang="sl-SI" dirty="0"/>
              <a:t>PROSTOR IN DRUGE FIZIČNE OKOLIŠČINE</a:t>
            </a:r>
          </a:p>
          <a:p>
            <a:pPr fontAlgn="auto"/>
            <a:r>
              <a:rPr lang="sl-SI" dirty="0"/>
              <a:t>PROSTOVOLJNOST (prosta volja, izbira)</a:t>
            </a:r>
          </a:p>
          <a:p>
            <a:pPr fontAlgn="auto"/>
            <a:r>
              <a:rPr lang="sl-SI" dirty="0"/>
              <a:t>RAZBREMENITEV OTROKA </a:t>
            </a:r>
          </a:p>
          <a:p>
            <a:pPr fontAlgn="auto"/>
            <a:r>
              <a:rPr lang="sl-SI" dirty="0"/>
              <a:t>SPOŠTLJIV IN EMPATIČEN ODNOS DO OTROKA</a:t>
            </a:r>
          </a:p>
          <a:p>
            <a:r>
              <a:rPr lang="sl-SI" dirty="0"/>
              <a:t>SPOŠTLJIV ODNOS DO OTROKOVIH STARŠEV</a:t>
            </a:r>
          </a:p>
          <a:p>
            <a:r>
              <a:rPr lang="sl-SI" dirty="0"/>
              <a:t>VEČ POGOVOROV </a:t>
            </a:r>
          </a:p>
          <a:p>
            <a:pPr fontAlgn="auto"/>
            <a:r>
              <a:rPr lang="sl-SI" dirty="0"/>
              <a:t>VIZUALNI PRIPOMOČKI</a:t>
            </a:r>
          </a:p>
          <a:p>
            <a:r>
              <a:rPr lang="sl-SI" dirty="0"/>
              <a:t>ZAUPANJE</a:t>
            </a:r>
          </a:p>
          <a:p>
            <a:pPr fontAlgn="auto"/>
            <a:r>
              <a:rPr lang="sl-SI" dirty="0"/>
              <a:t>ZNAČILNOSTI OTROKOVEGA MNENJA</a:t>
            </a:r>
          </a:p>
          <a:p>
            <a:pPr fontAlgn="auto"/>
            <a:r>
              <a:rPr lang="sl-SI" dirty="0"/>
              <a:t>ZRELOST IN OTROKOVO RAZUMEVANJE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Dodatek: OTROCI S POSEBNIMI POTREBAMI (preglednica - skupine, priporočila), OTROCI IZ RAZLIČNIH KULTUR (priporočila)</a:t>
            </a:r>
          </a:p>
          <a:p>
            <a:pPr fontAlgn="auto"/>
            <a:endParaRPr lang="sl-SI" dirty="0"/>
          </a:p>
          <a:p>
            <a:endParaRPr lang="sl-SI" dirty="0"/>
          </a:p>
          <a:p>
            <a:pPr fontAlgn="auto"/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6F8D104-AF57-62CB-5731-F3DD7524D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68" y="737421"/>
            <a:ext cx="4938944" cy="37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67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DECBFE-1474-401F-B802-828F8EBA3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830" y="300565"/>
            <a:ext cx="2375504" cy="6256867"/>
          </a:xfrm>
        </p:spPr>
        <p:txBody>
          <a:bodyPr>
            <a:normAutofit/>
          </a:bodyPr>
          <a:lstStyle/>
          <a:p>
            <a:r>
              <a:rPr lang="sl-SI" sz="2400" dirty="0"/>
              <a:t>Vizualni pripomoček:</a:t>
            </a:r>
            <a:br>
              <a:rPr lang="sl-SI" sz="2400" dirty="0"/>
            </a:br>
            <a:br>
              <a:rPr lang="sl-SI" sz="2800" b="1" dirty="0">
                <a:solidFill>
                  <a:schemeClr val="accent4"/>
                </a:solidFill>
              </a:rPr>
            </a:br>
            <a:r>
              <a:rPr lang="sl-SI" sz="2800" b="1" dirty="0">
                <a:solidFill>
                  <a:schemeClr val="accent2"/>
                </a:solidFill>
              </a:rPr>
              <a:t>ZEMLJEVID SODNEGA POSTOPKA</a:t>
            </a:r>
            <a:br>
              <a:rPr lang="sl-SI" sz="2800" dirty="0">
                <a:solidFill>
                  <a:schemeClr val="accent2"/>
                </a:solidFill>
              </a:rPr>
            </a:br>
            <a:r>
              <a:rPr lang="sl-SI" sz="2000" dirty="0"/>
              <a:t>(shema)</a:t>
            </a:r>
            <a:br>
              <a:rPr lang="sl-SI" sz="2000" dirty="0"/>
            </a:br>
            <a:br>
              <a:rPr lang="sl-SI" sz="2000" dirty="0"/>
            </a:br>
            <a:br>
              <a:rPr lang="sl-SI" sz="2000" dirty="0"/>
            </a:br>
            <a:br>
              <a:rPr lang="sl-SI" sz="2000" dirty="0"/>
            </a:br>
            <a:r>
              <a:rPr lang="sl-SI" sz="2000" u="sng" dirty="0"/>
              <a:t>PREDNOSTI: </a:t>
            </a:r>
            <a:br>
              <a:rPr lang="sl-SI" sz="2000" dirty="0"/>
            </a:br>
            <a:r>
              <a:rPr lang="sl-SI" sz="2000" dirty="0"/>
              <a:t>- nazornost</a:t>
            </a:r>
            <a:br>
              <a:rPr lang="sl-SI" sz="2000" dirty="0"/>
            </a:br>
            <a:r>
              <a:rPr lang="sl-SI" sz="2000" dirty="0"/>
              <a:t>- ekonomičnost</a:t>
            </a:r>
            <a:br>
              <a:rPr lang="sl-SI" sz="2000" dirty="0"/>
            </a:br>
            <a:r>
              <a:rPr lang="sl-SI" sz="2000" dirty="0"/>
              <a:t>- otroku prijazen   pripomoček</a:t>
            </a:r>
            <a:br>
              <a:rPr lang="sl-SI" sz="2000" dirty="0"/>
            </a:br>
            <a:r>
              <a:rPr lang="sl-SI" sz="2000" dirty="0"/>
              <a:t>- razbremenitev</a:t>
            </a:r>
            <a:br>
              <a:rPr lang="sl-SI" sz="2000" dirty="0"/>
            </a:br>
            <a:r>
              <a:rPr lang="sl-SI" sz="2000" dirty="0"/>
              <a:t>- izhodišče za pogovor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695BD2A7-6086-BF9A-A012-C73E50EA5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40" y="548517"/>
            <a:ext cx="8143365" cy="576096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393939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67F1E0-79C4-5AF5-68D4-A162CDC3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964" y="2204084"/>
            <a:ext cx="2026920" cy="2682875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Manca,</a:t>
            </a:r>
            <a:br>
              <a:rPr lang="sl-SI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sl-SI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11 let</a:t>
            </a:r>
            <a:br>
              <a:rPr lang="sl-SI" sz="2800" b="1" dirty="0">
                <a:solidFill>
                  <a:schemeClr val="accent5"/>
                </a:solidFill>
              </a:rPr>
            </a:br>
            <a:br>
              <a:rPr lang="sl-SI" sz="2800" dirty="0"/>
            </a:br>
            <a:r>
              <a:rPr lang="sl-SI" sz="2000" dirty="0"/>
              <a:t>zaupanje v varstvo in vzgojo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387A886A-1EEA-4213-0D83-EF427938D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70" y="151056"/>
            <a:ext cx="9267029" cy="655588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3" name="Oblaček govora: elipsa 2">
            <a:extLst>
              <a:ext uri="{FF2B5EF4-FFF2-40B4-BE49-F238E27FC236}">
                <a16:creationId xmlns:a16="http://schemas.microsoft.com/office/drawing/2014/main" id="{64BE351C-F404-5671-4526-2DF39CE0439C}"/>
              </a:ext>
            </a:extLst>
          </p:cNvPr>
          <p:cNvSpPr/>
          <p:nvPr/>
        </p:nvSpPr>
        <p:spPr>
          <a:xfrm>
            <a:off x="222964" y="381001"/>
            <a:ext cx="1671149" cy="1415142"/>
          </a:xfrm>
          <a:prstGeom prst="wedgeEllipseCallout">
            <a:avLst>
              <a:gd name="adj1" fmla="val 66149"/>
              <a:gd name="adj2" fmla="val 4873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IZMIŠLJEN PRIMER</a:t>
            </a:r>
          </a:p>
        </p:txBody>
      </p:sp>
    </p:spTree>
    <p:extLst>
      <p:ext uri="{BB962C8B-B14F-4D97-AF65-F5344CB8AC3E}">
        <p14:creationId xmlns:p14="http://schemas.microsoft.com/office/powerpoint/2010/main" val="2714019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135D37-A87C-6BD5-4718-10AC1FB09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267"/>
            <a:ext cx="10515600" cy="1006212"/>
          </a:xfrm>
        </p:spPr>
        <p:txBody>
          <a:bodyPr>
            <a:normAutofit/>
          </a:bodyPr>
          <a:lstStyle/>
          <a:p>
            <a:pPr algn="ctr"/>
            <a:r>
              <a:rPr lang="sl-SI" sz="3600" dirty="0">
                <a:solidFill>
                  <a:srgbClr val="0070C0"/>
                </a:solidFill>
              </a:rPr>
              <a:t>POSKUSNA UPORABA PROTOKOLA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3C2F636-6565-48BB-1EF2-CF206D807D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867" y="1540933"/>
            <a:ext cx="3712634" cy="489373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dirty="0"/>
              <a:t>Dne 21.5.2026</a:t>
            </a:r>
          </a:p>
          <a:p>
            <a:pPr marL="0" indent="0">
              <a:buNone/>
            </a:pPr>
            <a:r>
              <a:rPr lang="sl-SI" sz="3800" b="1" dirty="0"/>
              <a:t>Okrožno sodišče v Celju</a:t>
            </a:r>
          </a:p>
          <a:p>
            <a:pPr marL="0" indent="0">
              <a:buNone/>
            </a:pPr>
            <a:endParaRPr lang="sl-SI" b="1" dirty="0"/>
          </a:p>
          <a:p>
            <a:pPr marL="0" indent="0">
              <a:buNone/>
            </a:pPr>
            <a:r>
              <a:rPr lang="sl-SI" dirty="0"/>
              <a:t>OKROŽNA SODNICA </a:t>
            </a:r>
          </a:p>
          <a:p>
            <a:pPr marL="0" indent="0">
              <a:buNone/>
            </a:pPr>
            <a:r>
              <a:rPr lang="sl-SI" dirty="0"/>
              <a:t>Tanja Dolar Božič </a:t>
            </a:r>
          </a:p>
          <a:p>
            <a:pPr marL="0" indent="0">
              <a:buNone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rgbClr val="FF3399"/>
                </a:solidFill>
              </a:rPr>
              <a:t>Pogovor z Metko (7 let)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Pogovor z Jankom (9 let) 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ZADEVA: odločanje o zaupanju mladoletnih otrok v varstvo in vzgojo, določitev stikov in preživnine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B628323-31FC-F8B1-3856-044A0C45B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90999" y="1220722"/>
            <a:ext cx="7569201" cy="5425007"/>
          </a:xfr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457200" lvl="1" indent="0">
              <a:buNone/>
            </a:pPr>
            <a:r>
              <a:rPr lang="sl-SI" sz="3400" dirty="0"/>
              <a:t>IZ POROČILA SODNICE:</a:t>
            </a:r>
          </a:p>
          <a:p>
            <a:pPr marL="457200" lvl="1" indent="0">
              <a:buNone/>
            </a:pPr>
            <a:endParaRPr lang="sl-SI" sz="3400" dirty="0"/>
          </a:p>
          <a:p>
            <a:pPr marL="457200" lvl="1" indent="0">
              <a:buNone/>
            </a:pPr>
            <a:r>
              <a:rPr lang="sl-SI" sz="3400" i="1" dirty="0"/>
              <a:t>„V pogovoru z otrokom sledim psihološkim in etičnim smernicam … pri tem </a:t>
            </a:r>
            <a:r>
              <a:rPr lang="sl-SI" sz="3400" b="1" i="1" dirty="0"/>
              <a:t>upoštevam tudi nove napotke, ki jih prej nisem poznala oziroma nanje nisem bila pozorna</a:t>
            </a:r>
            <a:r>
              <a:rPr lang="sl-SI" sz="3400" i="1" dirty="0"/>
              <a:t>…“</a:t>
            </a:r>
          </a:p>
          <a:p>
            <a:pPr marL="457200" lvl="1" indent="0">
              <a:buNone/>
            </a:pPr>
            <a:endParaRPr lang="sl-SI" sz="3400" i="1" dirty="0"/>
          </a:p>
          <a:p>
            <a:pPr marL="457200" lvl="1" indent="0">
              <a:buNone/>
            </a:pPr>
            <a:r>
              <a:rPr lang="sl-SI" sz="3400" i="1" dirty="0"/>
              <a:t>„Pripomočka - </a:t>
            </a:r>
            <a:r>
              <a:rPr lang="sl-SI" sz="3400" b="1" i="1" dirty="0"/>
              <a:t>zemljevid sodnega postopka </a:t>
            </a:r>
            <a:r>
              <a:rPr lang="sl-SI" sz="3400" i="1" dirty="0"/>
              <a:t>- doslej nisem uporabljala in </a:t>
            </a:r>
            <a:r>
              <a:rPr lang="sl-SI" sz="3400" b="1" i="1" dirty="0"/>
              <a:t>se je že ob prvi uporabi izkazal za zelo dobro delovno orodje </a:t>
            </a:r>
            <a:r>
              <a:rPr lang="sl-SI" sz="3400" i="1" dirty="0"/>
              <a:t>za sproščanje otroka. Prav tako je ta zemljevid otroku tudi med pogovorom služil kot orientacija, kdo ima kakšno vlogo v sodnem postopku. Prav tako ta pripomoček omogoča otroku, da tudi med tem, ko se pogovarja, kaj nariše ali dopiše in na takšen način sodnici kaj sporoči, kar ne zna ubesediti“.</a:t>
            </a:r>
          </a:p>
          <a:p>
            <a:pPr marL="457200" lvl="1" indent="0">
              <a:buNone/>
            </a:pPr>
            <a:r>
              <a:rPr lang="sl-SI" sz="3400" i="1" dirty="0"/>
              <a:t>„Na podlagi zadnjega odprtega vprašanja sta </a:t>
            </a:r>
            <a:r>
              <a:rPr lang="sl-SI" sz="3400" b="1" i="1" dirty="0"/>
              <a:t>oba otroka prosila, da si lahko ogledata sodno dvorano</a:t>
            </a:r>
            <a:r>
              <a:rPr lang="sl-SI" sz="3400" i="1" dirty="0"/>
              <a:t>. Zdelo se je, da je bilo mogoče otrokoma na takšen način približati sodni postopek..“</a:t>
            </a:r>
          </a:p>
          <a:p>
            <a:pPr marL="457200" lvl="1" indent="0">
              <a:buNone/>
            </a:pPr>
            <a:r>
              <a:rPr lang="sl-SI" sz="3400" i="1" dirty="0"/>
              <a:t>„…</a:t>
            </a:r>
            <a:r>
              <a:rPr lang="sl-SI" sz="3400" b="1" i="1" dirty="0"/>
              <a:t>zelo koristni sta tudi priloženi vabili </a:t>
            </a:r>
            <a:r>
              <a:rPr lang="sl-SI" sz="3400" i="1" dirty="0"/>
              <a:t>otroku (do 15 let in nad 15 let) na pogovor na sodišče“  </a:t>
            </a:r>
          </a:p>
        </p:txBody>
      </p:sp>
    </p:spTree>
    <p:extLst>
      <p:ext uri="{BB962C8B-B14F-4D97-AF65-F5344CB8AC3E}">
        <p14:creationId xmlns:p14="http://schemas.microsoft.com/office/powerpoint/2010/main" val="3542369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29A31-1C19-F301-8295-1B51E321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84FE14-ECE3-9F88-DDD9-6CDC484E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198" y="419761"/>
            <a:ext cx="5985936" cy="1325563"/>
          </a:xfrm>
        </p:spPr>
        <p:txBody>
          <a:bodyPr/>
          <a:lstStyle/>
          <a:p>
            <a:r>
              <a:rPr lang="sl-SI" dirty="0">
                <a:solidFill>
                  <a:schemeClr val="accent4"/>
                </a:solidFill>
              </a:rPr>
              <a:t>KAKO NAPREJ - predlogi  </a:t>
            </a:r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5514756A-D540-8758-C1A9-F17FC0D47AC1}"/>
              </a:ext>
            </a:extLst>
          </p:cNvPr>
          <p:cNvSpPr txBox="1">
            <a:spLocks/>
          </p:cNvSpPr>
          <p:nvPr/>
        </p:nvSpPr>
        <p:spPr>
          <a:xfrm>
            <a:off x="1075265" y="2540000"/>
            <a:ext cx="9863668" cy="766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dirty="0">
                <a:solidFill>
                  <a:schemeClr val="accent4"/>
                </a:solidFill>
              </a:rPr>
              <a:t>        </a:t>
            </a:r>
            <a:br>
              <a:rPr lang="sl-SI" sz="3600" dirty="0">
                <a:solidFill>
                  <a:schemeClr val="accent4"/>
                </a:solidFill>
              </a:rPr>
            </a:br>
            <a:r>
              <a:rPr lang="sl-SI" sz="3600" dirty="0">
                <a:solidFill>
                  <a:schemeClr val="accent4"/>
                </a:solidFill>
              </a:rPr>
              <a:t> </a:t>
            </a:r>
            <a:endParaRPr lang="sl-SI" sz="2000" b="1" dirty="0"/>
          </a:p>
        </p:txBody>
      </p:sp>
      <p:sp>
        <p:nvSpPr>
          <p:cNvPr id="6" name="Puščica: črtice desno 5">
            <a:extLst>
              <a:ext uri="{FF2B5EF4-FFF2-40B4-BE49-F238E27FC236}">
                <a16:creationId xmlns:a16="http://schemas.microsoft.com/office/drawing/2014/main" id="{CA471A53-19E0-A3A1-AB48-617571BABCB1}"/>
              </a:ext>
            </a:extLst>
          </p:cNvPr>
          <p:cNvSpPr/>
          <p:nvPr/>
        </p:nvSpPr>
        <p:spPr>
          <a:xfrm>
            <a:off x="767442" y="875639"/>
            <a:ext cx="10925021" cy="5562600"/>
          </a:xfrm>
          <a:prstGeom prst="stripedRightArrow">
            <a:avLst/>
          </a:prstGeom>
          <a:solidFill>
            <a:srgbClr val="FFFE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sl-SI" sz="24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chemeClr val="tx1"/>
                </a:solidFill>
              </a:rPr>
              <a:t>USPOSABLJANJE SODNIKOV </a:t>
            </a:r>
            <a:r>
              <a:rPr lang="sl-SI" sz="2400" dirty="0">
                <a:solidFill>
                  <a:schemeClr val="tx1"/>
                </a:solidFill>
              </a:rPr>
              <a:t>za uporabo protokola in pripomočkov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1"/>
                </a:solidFill>
              </a:rPr>
              <a:t>Priprava tipskih vabil, </a:t>
            </a:r>
            <a:r>
              <a:rPr lang="sl-SI" sz="2400" b="1" dirty="0">
                <a:solidFill>
                  <a:schemeClr val="tx1"/>
                </a:solidFill>
              </a:rPr>
              <a:t>izdelava zloženke in filmčka</a:t>
            </a:r>
            <a:r>
              <a:rPr lang="sl-SI" sz="2400" dirty="0">
                <a:solidFill>
                  <a:schemeClr val="tx1"/>
                </a:solidFill>
              </a:rPr>
              <a:t>, razmislek o zagotovitvi psihologa na sodišču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chemeClr val="tx1"/>
                </a:solidFill>
              </a:rPr>
              <a:t>SODNA PRAKSA: uporaba protokola </a:t>
            </a:r>
            <a:r>
              <a:rPr lang="sl-SI" sz="2400" dirty="0">
                <a:solidFill>
                  <a:schemeClr val="tx1"/>
                </a:solidFill>
              </a:rPr>
              <a:t>pri pogovorih z otroki </a:t>
            </a:r>
          </a:p>
          <a:p>
            <a:pPr algn="ctr"/>
            <a:endParaRPr lang="sl-SI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6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1A1E97-8A67-FE9E-2D56-D97C2184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829733"/>
          </a:xfrm>
        </p:spPr>
        <p:txBody>
          <a:bodyPr>
            <a:noAutofit/>
          </a:bodyPr>
          <a:lstStyle/>
          <a:p>
            <a:pPr algn="ctr"/>
            <a:r>
              <a:rPr lang="sl-SI" sz="3200" dirty="0">
                <a:solidFill>
                  <a:schemeClr val="accent4"/>
                </a:solidFill>
              </a:rPr>
              <a:t>DELOVNA SKUPINA: 2 sodnici in 2 psihologinji</a:t>
            </a:r>
            <a:endParaRPr lang="sl-SI" sz="32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B323C591-6265-B20D-42C6-D73F493010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682425"/>
              </p:ext>
            </p:extLst>
          </p:nvPr>
        </p:nvGraphicFramePr>
        <p:xfrm>
          <a:off x="228599" y="1253067"/>
          <a:ext cx="11734801" cy="550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9695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D17EDAB-5634-84B6-D635-09E86474D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5"/>
          <a:stretch>
            <a:fillRect/>
          </a:stretch>
        </p:blipFill>
        <p:spPr>
          <a:xfrm rot="5400000">
            <a:off x="-381000" y="381000"/>
            <a:ext cx="6858000" cy="6096000"/>
          </a:xfrm>
          <a:prstGeom prst="rect">
            <a:avLst/>
          </a:prstGeom>
        </p:spPr>
      </p:pic>
      <p:grpSp>
        <p:nvGrpSpPr>
          <p:cNvPr id="18" name="Group 9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5080A0-B88F-0FD1-4EA6-CCE5FC8CD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4182" y="1391684"/>
            <a:ext cx="4491820" cy="438777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sl-SI" sz="2000" dirty="0"/>
          </a:p>
          <a:p>
            <a:pPr marL="0" indent="0" algn="ctr">
              <a:buNone/>
            </a:pPr>
            <a:r>
              <a:rPr lang="sl-SI" sz="2000" dirty="0"/>
              <a:t>      </a:t>
            </a:r>
            <a:r>
              <a:rPr lang="sl-SI" sz="3600" dirty="0">
                <a:solidFill>
                  <a:schemeClr val="accent4"/>
                </a:solidFill>
              </a:rPr>
              <a:t>Hvala za pozornost! </a:t>
            </a:r>
          </a:p>
          <a:p>
            <a:pPr marL="0" indent="0">
              <a:buNone/>
            </a:pPr>
            <a:endParaRPr lang="sl-SI" sz="20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sl-SI" sz="20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sl-SI" sz="2000" dirty="0"/>
          </a:p>
          <a:p>
            <a:pPr marL="0" indent="0" algn="ctr">
              <a:buNone/>
            </a:pPr>
            <a:r>
              <a:rPr lang="sl-SI" sz="2000" dirty="0">
                <a:hlinkClick r:id="rId3"/>
              </a:rPr>
              <a:t>frida.burkelc@sodisce.si</a:t>
            </a:r>
            <a:endParaRPr lang="sl-SI" sz="2000" dirty="0"/>
          </a:p>
          <a:p>
            <a:pPr marL="0" indent="0" algn="ctr">
              <a:buNone/>
            </a:pPr>
            <a:endParaRPr lang="sl-SI" sz="2000" dirty="0"/>
          </a:p>
          <a:p>
            <a:pPr marL="0" indent="0" algn="ctr">
              <a:buNone/>
            </a:pPr>
            <a:r>
              <a:rPr lang="sl-SI" sz="2000" dirty="0">
                <a:hlinkClick r:id="rId4"/>
              </a:rPr>
              <a:t>metoda.maj@gmail.com</a:t>
            </a:r>
            <a:r>
              <a:rPr lang="sl-SI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031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7F5F71-01F5-2498-07D0-19381FC93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80" y="527361"/>
            <a:ext cx="11078081" cy="1325563"/>
          </a:xfrm>
        </p:spPr>
        <p:txBody>
          <a:bodyPr>
            <a:normAutofit/>
          </a:bodyPr>
          <a:lstStyle/>
          <a:p>
            <a:pPr algn="ctr"/>
            <a:r>
              <a:rPr lang="sl-SI" sz="4000" dirty="0">
                <a:solidFill>
                  <a:schemeClr val="accent4"/>
                </a:solidFill>
              </a:rPr>
              <a:t>Naloga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AB9DCC6-C490-0660-9F13-B1C5B59B7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552310"/>
            <a:ext cx="10515600" cy="256249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 </a:t>
            </a:r>
          </a:p>
        </p:txBody>
      </p:sp>
      <p:sp>
        <p:nvSpPr>
          <p:cNvPr id="4" name="Puščica: črtice desno 3">
            <a:extLst>
              <a:ext uri="{FF2B5EF4-FFF2-40B4-BE49-F238E27FC236}">
                <a16:creationId xmlns:a16="http://schemas.microsoft.com/office/drawing/2014/main" id="{5421B356-32B1-2136-F68D-BB9157486D54}"/>
              </a:ext>
            </a:extLst>
          </p:cNvPr>
          <p:cNvSpPr/>
          <p:nvPr/>
        </p:nvSpPr>
        <p:spPr>
          <a:xfrm>
            <a:off x="1923231" y="1852924"/>
            <a:ext cx="9326750" cy="3584453"/>
          </a:xfrm>
          <a:prstGeom prst="striped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>
                <a:solidFill>
                  <a:srgbClr val="C00000"/>
                </a:solidFill>
              </a:rPr>
              <a:t>IZDELAVA PROTOKOLA</a:t>
            </a:r>
          </a:p>
          <a:p>
            <a:pPr algn="ctr"/>
            <a:r>
              <a:rPr lang="sl-SI" sz="3200" dirty="0">
                <a:solidFill>
                  <a:srgbClr val="C00000"/>
                </a:solidFill>
              </a:rPr>
              <a:t>ZA POGOVOR Z OTROKOM  </a:t>
            </a:r>
          </a:p>
        </p:txBody>
      </p:sp>
    </p:spTree>
    <p:extLst>
      <p:ext uri="{BB962C8B-B14F-4D97-AF65-F5344CB8AC3E}">
        <p14:creationId xmlns:p14="http://schemas.microsoft.com/office/powerpoint/2010/main" val="61575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FC27B964-403C-D213-BDC2-A287ADAE9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6" b="15158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Oblaček govora: elipsa 1">
            <a:extLst>
              <a:ext uri="{FF2B5EF4-FFF2-40B4-BE49-F238E27FC236}">
                <a16:creationId xmlns:a16="http://schemas.microsoft.com/office/drawing/2014/main" id="{F9792CB7-8FB6-0506-25F2-0145BCF25A6D}"/>
              </a:ext>
            </a:extLst>
          </p:cNvPr>
          <p:cNvSpPr/>
          <p:nvPr/>
        </p:nvSpPr>
        <p:spPr>
          <a:xfrm>
            <a:off x="2325915" y="649402"/>
            <a:ext cx="2097918" cy="1423721"/>
          </a:xfrm>
          <a:prstGeom prst="wedgeEllipseCallout">
            <a:avLst>
              <a:gd name="adj1" fmla="val 63083"/>
              <a:gd name="adj2" fmla="val -31700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>
                <a:solidFill>
                  <a:schemeClr val="tx1"/>
                </a:solidFill>
              </a:rPr>
              <a:t>MAREC – MAJ 2026 </a:t>
            </a:r>
          </a:p>
        </p:txBody>
      </p:sp>
    </p:spTree>
    <p:extLst>
      <p:ext uri="{BB962C8B-B14F-4D97-AF65-F5344CB8AC3E}">
        <p14:creationId xmlns:p14="http://schemas.microsoft.com/office/powerpoint/2010/main" val="3879716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F0A50D-4A1B-1FA2-9ED9-8C54D710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957"/>
            <a:ext cx="10515600" cy="1325563"/>
          </a:xfrm>
        </p:spPr>
        <p:txBody>
          <a:bodyPr/>
          <a:lstStyle/>
          <a:p>
            <a:pPr algn="ctr"/>
            <a:r>
              <a:rPr lang="sl-SI" dirty="0">
                <a:solidFill>
                  <a:schemeClr val="accent4"/>
                </a:solidFill>
              </a:rPr>
              <a:t>METODOLOGIJA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ECF21FF-5AF0-D827-4F9C-C1FF874D5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242" y="1706335"/>
            <a:ext cx="8577943" cy="50047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2060"/>
                </a:solidFill>
              </a:rPr>
              <a:t>Izvedba spletne ankete med slovenskimi sodniki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2060"/>
                </a:solidFill>
              </a:rPr>
              <a:t>Pregled pravnih in psiholoških virov</a:t>
            </a:r>
          </a:p>
          <a:p>
            <a:pPr marL="0" indent="0">
              <a:buNone/>
            </a:pPr>
            <a:endParaRPr lang="sl-SI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2060"/>
                </a:solidFill>
              </a:rPr>
              <a:t>Usklajevanje posameznih področij, izdelava osnutka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2060"/>
                </a:solidFill>
              </a:rPr>
              <a:t>Izdelava prilog in pripomočkov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2060"/>
                </a:solidFill>
              </a:rPr>
              <a:t>Pregled pripomb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2060"/>
                </a:solidFill>
              </a:rPr>
              <a:t>Izdelava končne različice protokola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2060"/>
                </a:solidFill>
              </a:rPr>
              <a:t>Poskusna  uporaba v praksi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blaček govora: elipsa 3">
            <a:extLst>
              <a:ext uri="{FF2B5EF4-FFF2-40B4-BE49-F238E27FC236}">
                <a16:creationId xmlns:a16="http://schemas.microsoft.com/office/drawing/2014/main" id="{AA6BC5D3-AC18-1F90-246E-83009B8B711F}"/>
              </a:ext>
            </a:extLst>
          </p:cNvPr>
          <p:cNvSpPr/>
          <p:nvPr/>
        </p:nvSpPr>
        <p:spPr>
          <a:xfrm>
            <a:off x="9018815" y="3615266"/>
            <a:ext cx="2809118" cy="1945066"/>
          </a:xfrm>
          <a:prstGeom prst="wedgeEllipseCallout">
            <a:avLst>
              <a:gd name="adj1" fmla="val -130856"/>
              <a:gd name="adj2" fmla="val -2960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28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Hvala </a:t>
            </a:r>
          </a:p>
          <a:p>
            <a:pPr algn="ctr"/>
            <a:r>
              <a:rPr lang="sl-SI" sz="1600" i="1" dirty="0">
                <a:solidFill>
                  <a:schemeClr val="tx1"/>
                </a:solidFill>
              </a:rPr>
              <a:t>za pripombe</a:t>
            </a:r>
          </a:p>
          <a:p>
            <a:pPr algn="ctr"/>
            <a:r>
              <a:rPr lang="sl-SI" sz="1600" i="1" dirty="0">
                <a:solidFill>
                  <a:schemeClr val="tx1"/>
                </a:solidFill>
              </a:rPr>
              <a:t> in spodbude</a:t>
            </a:r>
          </a:p>
        </p:txBody>
      </p:sp>
    </p:spTree>
    <p:extLst>
      <p:ext uri="{BB962C8B-B14F-4D97-AF65-F5344CB8AC3E}">
        <p14:creationId xmlns:p14="http://schemas.microsoft.com/office/powerpoint/2010/main" val="293201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1F8E56-AE6E-448A-1B3F-2A8DE5512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232" y="249009"/>
            <a:ext cx="9961035" cy="1109273"/>
          </a:xfrm>
        </p:spPr>
        <p:txBody>
          <a:bodyPr>
            <a:normAutofit fontScale="90000"/>
          </a:bodyPr>
          <a:lstStyle/>
          <a:p>
            <a:br>
              <a:rPr lang="sl-SI" sz="3600" dirty="0">
                <a:solidFill>
                  <a:schemeClr val="accent4"/>
                </a:solidFill>
              </a:rPr>
            </a:br>
            <a:r>
              <a:rPr lang="sl-SI" sz="3600" dirty="0">
                <a:solidFill>
                  <a:schemeClr val="accent4"/>
                </a:solidFill>
              </a:rPr>
              <a:t>IZVEDBA ANKETE MED DRUŽINSKIMI SODNIKI  - vprašanja         </a:t>
            </a:r>
            <a:br>
              <a:rPr lang="sl-SI" sz="3600" dirty="0">
                <a:solidFill>
                  <a:schemeClr val="accent4"/>
                </a:solidFill>
              </a:rPr>
            </a:br>
            <a:endParaRPr lang="sl-SI" sz="2000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6A65883B-DF4D-396D-AB1F-37D4CF263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663" y="1725011"/>
            <a:ext cx="9712172" cy="4883980"/>
          </a:xfrm>
          <a:solidFill>
            <a:schemeClr val="bg1">
              <a:lumMod val="95000"/>
            </a:schemeClr>
          </a:solidFill>
          <a:ln>
            <a:solidFill>
              <a:schemeClr val="accent4"/>
            </a:solidFill>
          </a:ln>
        </p:spPr>
        <p:txBody>
          <a:bodyPr>
            <a:normAutofit/>
          </a:bodyPr>
          <a:lstStyle/>
          <a:p>
            <a:endParaRPr lang="sl-SI" dirty="0"/>
          </a:p>
          <a:p>
            <a:pPr lvl="1"/>
            <a:r>
              <a:rPr lang="sl-SI" sz="2800" dirty="0"/>
              <a:t>Izkušnje sodnikov z odločanjem v družinskih zadevah</a:t>
            </a:r>
          </a:p>
          <a:p>
            <a:pPr lvl="1"/>
            <a:r>
              <a:rPr lang="sl-SI" sz="2800" dirty="0"/>
              <a:t>Pogostost opravljenih pogovorov z otroki</a:t>
            </a:r>
          </a:p>
          <a:p>
            <a:pPr lvl="1"/>
            <a:r>
              <a:rPr lang="sl-SI" sz="2800" dirty="0"/>
              <a:t>Starost otrok ob izvedbi pogovora s sodnikom</a:t>
            </a:r>
          </a:p>
          <a:p>
            <a:pPr lvl="1"/>
            <a:r>
              <a:rPr lang="sl-SI" sz="2800" dirty="0"/>
              <a:t>Prostor za izvedbo pogovora</a:t>
            </a:r>
          </a:p>
          <a:p>
            <a:pPr lvl="1"/>
            <a:r>
              <a:rPr lang="sl-SI" sz="2800" dirty="0"/>
              <a:t>Razlogi za izvedbo pogovora  </a:t>
            </a:r>
          </a:p>
          <a:p>
            <a:pPr lvl="1"/>
            <a:r>
              <a:rPr lang="sl-SI" sz="2800" dirty="0"/>
              <a:t>Najpogostejše težave in izzivi pri izvajanju pogovorov </a:t>
            </a:r>
          </a:p>
          <a:p>
            <a:pPr lvl="1"/>
            <a:r>
              <a:rPr lang="sl-SI" sz="2800" dirty="0"/>
              <a:t>Usposobljenost in način izvajanja pogovora z otrokom </a:t>
            </a:r>
          </a:p>
          <a:p>
            <a:pPr lvl="1"/>
            <a:r>
              <a:rPr lang="sl-SI" sz="2800" dirty="0"/>
              <a:t>Mnenje sodnikov – kaj bi potrebovali pri svojem delu </a:t>
            </a:r>
          </a:p>
          <a:p>
            <a:pPr lvl="1"/>
            <a:r>
              <a:rPr lang="sl-SI" sz="2800" dirty="0"/>
              <a:t>Predlogi sodnikov </a:t>
            </a:r>
          </a:p>
        </p:txBody>
      </p:sp>
    </p:spTree>
    <p:extLst>
      <p:ext uri="{BB962C8B-B14F-4D97-AF65-F5344CB8AC3E}">
        <p14:creationId xmlns:p14="http://schemas.microsoft.com/office/powerpoint/2010/main" val="415049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96A629-6E40-377D-7D96-C367963AB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52" y="6010182"/>
            <a:ext cx="10392590" cy="847818"/>
          </a:xfrm>
        </p:spPr>
        <p:txBody>
          <a:bodyPr>
            <a:normAutofit/>
          </a:bodyPr>
          <a:lstStyle/>
          <a:p>
            <a:r>
              <a:rPr lang="sl-SI" sz="2800" dirty="0"/>
              <a:t>POZOR: 38 % anketiranih sodnikov ima do 5 let delovnih izkušenj!</a:t>
            </a:r>
          </a:p>
        </p:txBody>
      </p:sp>
      <p:pic>
        <p:nvPicPr>
          <p:cNvPr id="4" name="Označba mesta vsebine 3" descr="Slika, ki vsebuje besede besedilo, posnetek zaslona, pravokotnik, oblikovanje&#10;&#10;Opis je samodejno ustvarjen">
            <a:extLst>
              <a:ext uri="{FF2B5EF4-FFF2-40B4-BE49-F238E27FC236}">
                <a16:creationId xmlns:a16="http://schemas.microsoft.com/office/drawing/2014/main" id="{B7318361-D54A-B5E0-43E3-2D3DE46C2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544" y="676218"/>
            <a:ext cx="8665410" cy="5218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967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FF73EE-8282-FC9E-E901-D07D90C3E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671" y="5820455"/>
            <a:ext cx="10515600" cy="1037545"/>
          </a:xfrm>
        </p:spPr>
        <p:txBody>
          <a:bodyPr>
            <a:normAutofit/>
          </a:bodyPr>
          <a:lstStyle/>
          <a:p>
            <a:r>
              <a:rPr lang="sl-SI" sz="2800" dirty="0"/>
              <a:t>Večina sodnikov je opravila med 10 in 50 razgovorov z otroki </a:t>
            </a:r>
          </a:p>
        </p:txBody>
      </p:sp>
      <p:pic>
        <p:nvPicPr>
          <p:cNvPr id="4" name="Označba mesta vsebine 3" descr="Slika, ki vsebuje besede besedilo, posnetek zaslona, pisava, programska oprema&#10;&#10;Opis je samodejno ustvarjen">
            <a:extLst>
              <a:ext uri="{FF2B5EF4-FFF2-40B4-BE49-F238E27FC236}">
                <a16:creationId xmlns:a16="http://schemas.microsoft.com/office/drawing/2014/main" id="{B9FFB51E-7CA9-EB72-AC26-BCAE5B337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845" y="774894"/>
            <a:ext cx="7957290" cy="4951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475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1A3FF2-FE98-06F9-D2E9-28DEE20BD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796"/>
            <a:ext cx="10515600" cy="1023938"/>
          </a:xfrm>
        </p:spPr>
        <p:txBody>
          <a:bodyPr>
            <a:normAutofit/>
          </a:bodyPr>
          <a:lstStyle/>
          <a:p>
            <a:r>
              <a:rPr lang="sl-SI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Potrebe družinskih sodnikov: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D4D2A5E8-7E85-34A3-A894-CA9C420F01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514713"/>
              </p:ext>
            </p:extLst>
          </p:nvPr>
        </p:nvGraphicFramePr>
        <p:xfrm>
          <a:off x="330199" y="1026053"/>
          <a:ext cx="11599334" cy="5592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2023">
                  <a:extLst>
                    <a:ext uri="{9D8B030D-6E8A-4147-A177-3AD203B41FA5}">
                      <a16:colId xmlns:a16="http://schemas.microsoft.com/office/drawing/2014/main" val="3238199514"/>
                    </a:ext>
                  </a:extLst>
                </a:gridCol>
                <a:gridCol w="1551646">
                  <a:extLst>
                    <a:ext uri="{9D8B030D-6E8A-4147-A177-3AD203B41FA5}">
                      <a16:colId xmlns:a16="http://schemas.microsoft.com/office/drawing/2014/main" val="1091775077"/>
                    </a:ext>
                  </a:extLst>
                </a:gridCol>
                <a:gridCol w="1350854">
                  <a:extLst>
                    <a:ext uri="{9D8B030D-6E8A-4147-A177-3AD203B41FA5}">
                      <a16:colId xmlns:a16="http://schemas.microsoft.com/office/drawing/2014/main" val="801534128"/>
                    </a:ext>
                  </a:extLst>
                </a:gridCol>
                <a:gridCol w="1284811">
                  <a:extLst>
                    <a:ext uri="{9D8B030D-6E8A-4147-A177-3AD203B41FA5}">
                      <a16:colId xmlns:a16="http://schemas.microsoft.com/office/drawing/2014/main" val="611126635"/>
                    </a:ext>
                  </a:extLst>
                </a:gridCol>
              </a:tblGrid>
              <a:tr h="550273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DA </a:t>
                      </a:r>
                    </a:p>
                    <a:p>
                      <a:pPr algn="ctr"/>
                      <a:r>
                        <a:rPr lang="sl-SI" b="1" dirty="0"/>
                        <a:t>%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NE </a:t>
                      </a:r>
                    </a:p>
                    <a:p>
                      <a:pPr algn="ctr"/>
                      <a:r>
                        <a:rPr lang="sl-SI" b="1" dirty="0"/>
                        <a:t>%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MORDA</a:t>
                      </a:r>
                    </a:p>
                    <a:p>
                      <a:pPr algn="ctr"/>
                      <a:r>
                        <a:rPr lang="sl-SI" b="1" dirty="0"/>
                        <a:t>%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410197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Dodatna psihološka znanja za pogovor z različnimi otroki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86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88607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Dodatna znanja o otrokovih procesnih pravicah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73563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Usposabljanje oz. trening za pridobitev veščin za pogovor z otrokom</a:t>
                      </a: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761932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Protokol z navodili in vprašanji, ki jih je primerno postaviti otroku</a:t>
                      </a:r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704836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Možnost posveta oz. </a:t>
                      </a:r>
                      <a:r>
                        <a:rPr lang="sl-SI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intervizije</a:t>
                      </a:r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 kolegi o izvedbi pogovorov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0" dirty="0"/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644564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Mentorstvo s strani izkušenega sodnika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259911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Več časa za pogovore z otroki, manj drugih delovnih obveznosti 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003801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Več dostopnih strokovnih virov o tej temi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532802"/>
                  </a:ext>
                </a:extLst>
              </a:tr>
              <a:tr h="550273">
                <a:tc>
                  <a:txBody>
                    <a:bodyPr/>
                    <a:lstStyle/>
                    <a:p>
                      <a:r>
                        <a:rPr lang="sl-SI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Ustrezen prostor za izvajanje pogovorov z otroki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47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76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1052</Words>
  <Application>Microsoft Office PowerPoint</Application>
  <PresentationFormat>Širokozaslonsko</PresentationFormat>
  <Paragraphs>247</Paragraphs>
  <Slides>20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Wingdings</vt:lpstr>
      <vt:lpstr>Officeova tema</vt:lpstr>
      <vt:lpstr>Skupni projekt EU in Sveta Evrope Zagotavljanje največje koristi otrok v civilnih sodnih postopkih v Sloveniji</vt:lpstr>
      <vt:lpstr>DELOVNA SKUPINA: 2 sodnici in 2 psihologinji</vt:lpstr>
      <vt:lpstr>Naloga</vt:lpstr>
      <vt:lpstr>PowerPointova predstavitev</vt:lpstr>
      <vt:lpstr>METODOLOGIJA</vt:lpstr>
      <vt:lpstr> IZVEDBA ANKETE MED DRUŽINSKIMI SODNIKI  - vprašanja          </vt:lpstr>
      <vt:lpstr>POZOR: 38 % anketiranih sodnikov ima do 5 let delovnih izkušenj!</vt:lpstr>
      <vt:lpstr>Večina sodnikov je opravila med 10 in 50 razgovorov z otroki </vt:lpstr>
      <vt:lpstr>Potrebe družinskih sodnikov:</vt:lpstr>
      <vt:lpstr>PRAVNE PODLAGE Opredelitev pomena otrokovega mnenja</vt:lpstr>
      <vt:lpstr>PSIHOLOŠKI VIDIKI pogovora z otrokom   </vt:lpstr>
      <vt:lpstr>Rezultati ankete, študij pravnih in psiholoških virov ter delovne izkušnje so bili podlaga za izdelavo protokola in prilog:  </vt:lpstr>
      <vt:lpstr>PROTOKOL (6 strani)</vt:lpstr>
      <vt:lpstr>   „PSIHOLOŠKE IN ETIČNE SMERNICE TER PRAKTIČNI NAPOTKI“ (priloga)  </vt:lpstr>
      <vt:lpstr>PowerPointova predstavitev</vt:lpstr>
      <vt:lpstr>Vizualni pripomoček:  ZEMLJEVID SODNEGA POSTOPKA (shema)    PREDNOSTI:  - nazornost - ekonomičnost - otroku prijazen   pripomoček - razbremenitev - izhodišče za pogovor</vt:lpstr>
      <vt:lpstr>Manca, 11 let  zaupanje v varstvo in vzgojo</vt:lpstr>
      <vt:lpstr>POSKUSNA UPORABA PROTOKOLA </vt:lpstr>
      <vt:lpstr>KAKO NAPREJ - predlogi  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Metoda Maj</dc:creator>
  <cp:lastModifiedBy>Metoda Maj</cp:lastModifiedBy>
  <cp:revision>9</cp:revision>
  <dcterms:created xsi:type="dcterms:W3CDTF">2026-05-24T11:46:21Z</dcterms:created>
  <dcterms:modified xsi:type="dcterms:W3CDTF">2026-05-31T18:54:08Z</dcterms:modified>
</cp:coreProperties>
</file>