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modernComment_2AD_6FF112C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9"/>
  </p:notesMasterIdLst>
  <p:handoutMasterIdLst>
    <p:handoutMasterId r:id="rId20"/>
  </p:handoutMasterIdLst>
  <p:sldIdLst>
    <p:sldId id="350" r:id="rId8"/>
    <p:sldId id="663" r:id="rId9"/>
    <p:sldId id="681" r:id="rId10"/>
    <p:sldId id="682" r:id="rId11"/>
    <p:sldId id="683" r:id="rId12"/>
    <p:sldId id="685" r:id="rId13"/>
    <p:sldId id="686" r:id="rId14"/>
    <p:sldId id="687" r:id="rId15"/>
    <p:sldId id="688" r:id="rId16"/>
    <p:sldId id="684" r:id="rId17"/>
    <p:sldId id="680" r:id="rId18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2253FB-47B5-5E0C-B809-88AECD0E0B82}" name="Marc Roekaerts" initials="MR" userId="S::Marc@eureko.be::db5e92a2-115e-486b-b789-37cc480492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6EECA-5735-43A7-B279-B5E38820D37E}" v="1" dt="2025-12-19T15:18:07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88567" autoAdjust="0"/>
  </p:normalViewPr>
  <p:slideViewPr>
    <p:cSldViewPr snapToGrid="0" snapToObjects="1">
      <p:cViewPr varScale="1">
        <p:scale>
          <a:sx n="57" d="100"/>
          <a:sy n="57" d="100"/>
        </p:scale>
        <p:origin x="171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modSld">
      <pc:chgData name="Laura Patricia Gavilan" userId="318d68deb8737dc7" providerId="LiveId" clId="{A4EE936A-6E8E-461D-B6FA-892B45C7D95F}" dt="2025-12-19T15:18:07.913" v="1"/>
      <pc:docMkLst>
        <pc:docMk/>
      </pc:docMkLst>
      <pc:sldChg chg="modSp mod">
        <pc:chgData name="Laura Patricia Gavilan" userId="318d68deb8737dc7" providerId="LiveId" clId="{A4EE936A-6E8E-461D-B6FA-892B45C7D95F}" dt="2025-12-19T15:18:07.913" v="1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16:19.249" v="0" actId="6549"/>
          <ac:spMkLst>
            <pc:docMk/>
            <pc:sldMk cId="881234597" sldId="350"/>
            <ac:spMk id="2" creationId="{00000000-0000-0000-0000-000000000000}"/>
          </ac:spMkLst>
        </pc:spChg>
        <pc:spChg chg="mod">
          <ac:chgData name="Laura Patricia Gavilan" userId="318d68deb8737dc7" providerId="LiveId" clId="{A4EE936A-6E8E-461D-B6FA-892B45C7D95F}" dt="2025-12-19T15:18:07.913" v="1"/>
          <ac:spMkLst>
            <pc:docMk/>
            <pc:sldMk cId="881234597" sldId="350"/>
            <ac:spMk id="6" creationId="{00000000-0000-0000-0000-000000000000}"/>
          </ac:spMkLst>
        </pc:spChg>
      </pc:sldChg>
    </pc:docChg>
  </pc:docChgLst>
</pc:chgInfo>
</file>

<file path=ppt/comments/modernComment_2AD_6FF112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284A84-A475-49D8-8509-388042FAE3B4}" authorId="{E02253FB-47B5-5E0C-B809-88AECD0E0B82}" created="2025-10-20T06:31:38.4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78069960" sldId="685"/>
      <ac:spMk id="4" creationId="{1B95B045-3BDE-3CE3-C3AB-F7E792D2CFDC}"/>
      <ac:txMk cp="4" len="30">
        <ac:context len="894" hash="1732681333"/>
      </ac:txMk>
    </ac:txMkLst>
    <p188:pos x="3932895" y="201595"/>
    <p188:txBody>
      <a:bodyPr/>
      <a:lstStyle/>
      <a:p>
        <a:r>
          <a:rPr lang="en-BE"/>
          <a:t>Only when backdoor is used</a:t>
        </a:r>
      </a:p>
    </p188:txBody>
  </p188:cm>
  <p188:cm id="{79F9B82D-8842-430B-B065-712B3A24F80C}" authorId="{E02253FB-47B5-5E0C-B809-88AECD0E0B82}" created="2025-10-20T06:32:21.62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78069960" sldId="685"/>
      <ac:spMk id="4" creationId="{1B95B045-3BDE-3CE3-C3AB-F7E792D2CFDC}"/>
      <ac:txMk cp="289" len="13">
        <ac:context len="894" hash="1732681333"/>
      </ac:txMk>
    </ac:txMkLst>
    <p188:pos x="2770017" y="1324717"/>
    <p188:txBody>
      <a:bodyPr/>
      <a:lstStyle/>
      <a:p>
        <a:r>
          <a:rPr lang="en-BE"/>
          <a:t>Principles in the new SDF ?</a:t>
        </a:r>
      </a:p>
    </p188:txBody>
  </p188:cm>
  <p188:cm id="{68727263-69E2-4B58-AE0B-C8AB3BAC11B9}" authorId="{E02253FB-47B5-5E0C-B809-88AECD0E0B82}" created="2025-10-20T06:33:39.9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78069960" sldId="685"/>
      <ac:spMk id="4" creationId="{1B95B045-3BDE-3CE3-C3AB-F7E792D2CFDC}"/>
      <ac:txMk cp="753" len="48">
        <ac:context len="894" hash="1732681333"/>
      </ac:txMk>
    </ac:txMkLst>
    <p188:pos x="6507130" y="3491447"/>
    <p188:txBody>
      <a:bodyPr/>
      <a:lstStyle/>
      <a:p>
        <a:r>
          <a:rPr lang="en-BE"/>
          <a:t>?????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AD_6FF112C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>
                <a:solidFill>
                  <a:srgbClr val="409994"/>
                </a:solidFill>
                <a:latin typeface="+mn-lt"/>
              </a:rPr>
              <a:t>Ad hoc Working Group on Reporting</a:t>
            </a:r>
            <a:br>
              <a:rPr lang="en-US" sz="3600" b="1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US" sz="2400" b="1" dirty="0">
                <a:solidFill>
                  <a:srgbClr val="409994"/>
                </a:solidFill>
                <a:latin typeface="+mn-lt"/>
              </a:rPr>
              <a:t>Commonly observed data issues from the previous (2018-2019) test reporting under Res. 8 of the Bern Convention </a:t>
            </a: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</a:rPr>
              <a:t>19th November </a:t>
            </a:r>
            <a:r>
              <a:rPr lang="en-BE" sz="1400" dirty="0">
                <a:solidFill>
                  <a:srgbClr val="409994"/>
                </a:solidFill>
              </a:rPr>
              <a:t>202</a:t>
            </a:r>
            <a:r>
              <a:rPr lang="en-US" sz="1400" dirty="0">
                <a:solidFill>
                  <a:srgbClr val="409994"/>
                </a:solidFill>
              </a:rPr>
              <a:t>5, EEA, Copenhagen</a:t>
            </a:r>
            <a:endParaRPr lang="en-BE" sz="1400" dirty="0">
              <a:solidFill>
                <a:srgbClr val="4099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A231-C94D-C3BF-5BDE-0453478A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096E-FA9E-D232-57FF-19F17877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4DEA68-912C-9343-6863-A120094B5F93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Other factors affecting data analysis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82BAE5-F163-3288-BB84-385F7DFC2322}"/>
              </a:ext>
            </a:extLst>
          </p:cNvPr>
          <p:cNvSpPr txBox="1">
            <a:spLocks/>
          </p:cNvSpPr>
          <p:nvPr/>
        </p:nvSpPr>
        <p:spPr>
          <a:xfrm>
            <a:off x="698740" y="2120362"/>
            <a:ext cx="7746520" cy="434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b="1" dirty="0">
                <a:solidFill>
                  <a:schemeClr val="tx1"/>
                </a:solidFill>
              </a:rPr>
              <a:t>The m</a:t>
            </a:r>
            <a:r>
              <a:rPr lang="en-GB" sz="2400" b="1" dirty="0">
                <a:solidFill>
                  <a:schemeClr val="tx1"/>
                </a:solidFill>
              </a:rPr>
              <a:t>ore countries </a:t>
            </a:r>
            <a:r>
              <a:rPr lang="en-GB" sz="2400" dirty="0">
                <a:solidFill>
                  <a:schemeClr val="tx1"/>
                </a:solidFill>
              </a:rPr>
              <a:t>participate, </a:t>
            </a:r>
            <a:r>
              <a:rPr lang="en-BE" sz="2400" dirty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more thorough representation of all features, - </a:t>
            </a:r>
            <a:r>
              <a:rPr lang="en-GB" sz="2400" b="1" dirty="0">
                <a:solidFill>
                  <a:schemeClr val="tx1"/>
                </a:solidFill>
              </a:rPr>
              <a:t>better analysis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Previous test reporting produced only </a:t>
            </a:r>
            <a:r>
              <a:rPr lang="en-GB" sz="2400" b="1" dirty="0">
                <a:solidFill>
                  <a:schemeClr val="tx1"/>
                </a:solidFill>
              </a:rPr>
              <a:t>207 species and 77 habitat records/country/bio-geographical </a:t>
            </a:r>
            <a:r>
              <a:rPr lang="en-GB" sz="2400" dirty="0">
                <a:solidFill>
                  <a:schemeClr val="tx1"/>
                </a:solidFill>
              </a:rPr>
              <a:t>region – very limited chances to make meaningful assessments at any higher level than features themselves (e.g. country, biogeographical region, pan-European)! 46 features reported.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Advertise results to scientific community</a:t>
            </a:r>
            <a:r>
              <a:rPr lang="en-GB" sz="2400" dirty="0">
                <a:solidFill>
                  <a:schemeClr val="tx1"/>
                </a:solidFill>
              </a:rPr>
              <a:t>, because Convention cannot perform all possible analyses. If possible, involve</a:t>
            </a:r>
            <a:r>
              <a:rPr lang="en-BE" sz="2400" dirty="0">
                <a:solidFill>
                  <a:schemeClr val="tx1"/>
                </a:solidFill>
              </a:rPr>
              <a:t> the scientific community</a:t>
            </a:r>
            <a:r>
              <a:rPr lang="en-GB" sz="2400" dirty="0">
                <a:solidFill>
                  <a:schemeClr val="tx1"/>
                </a:solidFill>
              </a:rPr>
              <a:t> in data collection, recording and verification.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Res. 8 data </a:t>
            </a:r>
            <a:r>
              <a:rPr lang="en-GB" sz="2400" b="1" dirty="0">
                <a:solidFill>
                  <a:schemeClr val="tx1"/>
                </a:solidFill>
              </a:rPr>
              <a:t>useful for Emerald database and vice versa</a:t>
            </a:r>
            <a:r>
              <a:rPr lang="en-GB" sz="2400" dirty="0">
                <a:solidFill>
                  <a:schemeClr val="tx1"/>
                </a:solidFill>
              </a:rPr>
              <a:t>. Using both datasets together offers additional data analyses possibilities </a:t>
            </a:r>
          </a:p>
        </p:txBody>
      </p:sp>
    </p:spTree>
    <p:extLst>
      <p:ext uri="{BB962C8B-B14F-4D97-AF65-F5344CB8AC3E}">
        <p14:creationId xmlns:p14="http://schemas.microsoft.com/office/powerpoint/2010/main" val="392608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8A14-4D4B-1076-F4EA-4FBC228B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9DF90-F02B-4354-13E2-AF691C936FAD}"/>
              </a:ext>
            </a:extLst>
          </p:cNvPr>
          <p:cNvSpPr txBox="1"/>
          <p:nvPr/>
        </p:nvSpPr>
        <p:spPr>
          <a:xfrm>
            <a:off x="2267951" y="2475781"/>
            <a:ext cx="4608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luck in </a:t>
            </a:r>
            <a:r>
              <a:rPr lang="en-BE" sz="2800" b="1" dirty="0"/>
              <a:t>the </a:t>
            </a:r>
            <a:r>
              <a:rPr lang="en-US" sz="2800" b="1" dirty="0"/>
              <a:t>data jungle…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but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We are here to help!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299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D9D88-4AD8-1520-4F2F-14192005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3487-6C6F-5EDD-E8FE-19DCD54A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issues in test Res.8 reporting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4EB5D8-3A0A-CD3F-6B2D-755B2E40BAB1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“Before you start”…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E4B8FF-0E58-8428-577C-80170EC6B297}"/>
              </a:ext>
            </a:extLst>
          </p:cNvPr>
          <p:cNvSpPr txBox="1">
            <a:spLocks/>
          </p:cNvSpPr>
          <p:nvPr/>
        </p:nvSpPr>
        <p:spPr>
          <a:xfrm>
            <a:off x="698740" y="2165231"/>
            <a:ext cx="7746520" cy="4623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Consolidate the existing knowledge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Even it is a kind of “archaeology”, it is worth doing it…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… but a lot will depend from what data collection (inventories, monitoring schemes) have been implemented in past 6 years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Involve all key data holders; negotiate access to information; each country is different: difficult to suggest a universal solution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Be positive but critical to the existing information; use the most recent and trustworthy one if there is a choice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Summarise </a:t>
            </a:r>
            <a:r>
              <a:rPr lang="en-BE" sz="2400" dirty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best you have and make best use of it even if information is scarce: reporting anything is not productive for Bern Convention targets. 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3B3A9-3EE7-F974-CE36-523967544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236-2A77-EDFF-3C20-B5FBE03E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46F25-E24E-0DB2-0468-91EAC6E20B07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General approach to filling database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D5D560-6B13-DC09-DBDB-7B6699D5AD19}"/>
              </a:ext>
            </a:extLst>
          </p:cNvPr>
          <p:cNvSpPr txBox="1">
            <a:spLocks/>
          </p:cNvSpPr>
          <p:nvPr/>
        </p:nvSpPr>
        <p:spPr>
          <a:xfrm>
            <a:off x="698740" y="2165231"/>
            <a:ext cx="7746520" cy="434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Be responsible for each record, each entry character matters!</a:t>
            </a:r>
            <a:endParaRPr lang="en-GB" sz="2600" b="1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Enter data according to the requirements of reporting format and guidelines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Two options to fill in the database: interface and backdoor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Double care if using backdoor: mistyping more possible as drop-down lists not working; take care to record data in appropriate sections!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Internal double-check highly advisable</a:t>
            </a:r>
            <a:endParaRPr lang="en-B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2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08863-6E79-BC36-E63C-AFD192E53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08A4-B708-6031-D911-DFEDC4D4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39A35-0F14-89A2-20EF-2DEDF614C5EA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Specific issues that makes data assessment problematic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D8CAF8-AE52-1366-F348-EFC1CFA78228}"/>
              </a:ext>
            </a:extLst>
          </p:cNvPr>
          <p:cNvSpPr txBox="1">
            <a:spLocks/>
          </p:cNvSpPr>
          <p:nvPr/>
        </p:nvSpPr>
        <p:spPr>
          <a:xfrm>
            <a:off x="698740" y="2187158"/>
            <a:ext cx="7746520" cy="454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Learned from </a:t>
            </a:r>
            <a:r>
              <a:rPr lang="en-BE" sz="2400" dirty="0">
                <a:solidFill>
                  <a:schemeClr val="tx1"/>
                </a:solidFill>
              </a:rPr>
              <a:t>previous </a:t>
            </a:r>
            <a:r>
              <a:rPr lang="en-GB" sz="2400" dirty="0">
                <a:solidFill>
                  <a:schemeClr val="tx1"/>
                </a:solidFill>
              </a:rPr>
              <a:t>Res. 8 reporting exercise 2018-2019…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… but from also HD Article 17 and BD Article 12 reporting in EU (more experience)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Issues that are not covered by blockers…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… and problematic from analysts’ point of view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Database content is a responsibility of countries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Obvious errors can be exceptionally corrected by analysts, but often they are not obvious! But in principle, </a:t>
            </a:r>
            <a:r>
              <a:rPr lang="en-GB" sz="2400" b="1" dirty="0">
                <a:solidFill>
                  <a:schemeClr val="tx1"/>
                </a:solidFill>
              </a:rPr>
              <a:t>no one else than countries can do changes in the database</a:t>
            </a:r>
            <a:r>
              <a:rPr lang="en-GB" sz="2400" dirty="0">
                <a:solidFill>
                  <a:schemeClr val="tx1"/>
                </a:solidFill>
              </a:rPr>
              <a:t>!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Only most commonly observed problems that can have an effect on conservation status assessment</a:t>
            </a:r>
            <a:r>
              <a:rPr lang="en-BE" sz="2400" dirty="0">
                <a:solidFill>
                  <a:schemeClr val="tx1"/>
                </a:solidFill>
              </a:rPr>
              <a:t> are mentioned in the presentation</a:t>
            </a:r>
            <a:r>
              <a:rPr lang="en-US" sz="2400" dirty="0">
                <a:solidFill>
                  <a:schemeClr val="tx1"/>
                </a:solidFill>
              </a:rPr>
              <a:t>! Everything cannot be anticipated!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Speaking about Bern Convention Contracting Parties in general without lifting up some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B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3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EB4BF-7934-1C34-2618-946C0DC7F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123A-045D-BA46-2920-465DDF90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124F31-230C-650A-A439-320543FAFD75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Specific issues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A0B2E0-C21F-802C-4C89-07A2DFF8F51F}"/>
              </a:ext>
            </a:extLst>
          </p:cNvPr>
          <p:cNvSpPr txBox="1">
            <a:spLocks/>
          </p:cNvSpPr>
          <p:nvPr/>
        </p:nvSpPr>
        <p:spPr>
          <a:xfrm>
            <a:off x="698740" y="2173857"/>
            <a:ext cx="7746520" cy="434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Literature/reference not filled in</a:t>
            </a:r>
            <a:r>
              <a:rPr lang="en-US" sz="2400" dirty="0">
                <a:solidFill>
                  <a:schemeClr val="tx1"/>
                </a:solidFill>
              </a:rPr>
              <a:t>. Important to know on what the general knowledge is based. If expert knowledge/unpublished information, please record (some countries have done so).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case of </a:t>
            </a:r>
            <a:r>
              <a:rPr lang="en-US" sz="2400" b="1" dirty="0">
                <a:solidFill>
                  <a:schemeClr val="tx1"/>
                </a:solidFill>
              </a:rPr>
              <a:t>scarce information </a:t>
            </a:r>
            <a:r>
              <a:rPr lang="en-US" sz="2400" dirty="0">
                <a:solidFill>
                  <a:schemeClr val="tx1"/>
                </a:solidFill>
              </a:rPr>
              <a:t>better to record feature (have a record line in the database) than miss it at all (previous reporting included only 71% of total number of features that should have been reported according to check-list).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Have </a:t>
            </a:r>
            <a:r>
              <a:rPr lang="en-US" sz="2400" b="1" dirty="0">
                <a:solidFill>
                  <a:schemeClr val="tx1"/>
                </a:solidFill>
              </a:rPr>
              <a:t>no value reported </a:t>
            </a:r>
            <a:r>
              <a:rPr lang="en-US" sz="2400" dirty="0">
                <a:solidFill>
                  <a:schemeClr val="tx1"/>
                </a:solidFill>
              </a:rPr>
              <a:t>(but use “</a:t>
            </a:r>
            <a:r>
              <a:rPr lang="en-BE" sz="2400" dirty="0">
                <a:solidFill>
                  <a:schemeClr val="tx1"/>
                </a:solidFill>
              </a:rPr>
              <a:t>Unknown</a:t>
            </a:r>
            <a:r>
              <a:rPr lang="en-US" sz="2400" dirty="0">
                <a:solidFill>
                  <a:schemeClr val="tx1"/>
                </a:solidFill>
              </a:rPr>
              <a:t>”) and have “absent data” under “method”. That helps prioritizing research needs for the next reporting round 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Avoid leaving “blanks” </a:t>
            </a:r>
            <a:r>
              <a:rPr lang="en-US" sz="2400" dirty="0">
                <a:solidFill>
                  <a:schemeClr val="tx1"/>
                </a:solidFill>
              </a:rPr>
              <a:t>(empty record) in the database, because it is not straightforward to interpret it! Not present? No data? Record forgotten to fill in?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Do not use “0” </a:t>
            </a:r>
            <a:r>
              <a:rPr lang="en-US" sz="2400" dirty="0">
                <a:solidFill>
                  <a:schemeClr val="tx1"/>
                </a:solidFill>
              </a:rPr>
              <a:t>either to report “unknown data”.  </a:t>
            </a:r>
          </a:p>
        </p:txBody>
      </p:sp>
    </p:spTree>
    <p:extLst>
      <p:ext uri="{BB962C8B-B14F-4D97-AF65-F5344CB8AC3E}">
        <p14:creationId xmlns:p14="http://schemas.microsoft.com/office/powerpoint/2010/main" val="277194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4E677-03A7-3326-D975-6B6389C5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F098-8AB5-7DC4-91A9-C14D03BD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92125A-C21B-AFE9-5CD3-0C1E6493ED5B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Specific issues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95B045-3BDE-3CE3-C3AB-F7E792D2CFDC}"/>
              </a:ext>
            </a:extLst>
          </p:cNvPr>
          <p:cNvSpPr txBox="1">
            <a:spLocks/>
          </p:cNvSpPr>
          <p:nvPr/>
        </p:nvSpPr>
        <p:spPr>
          <a:xfrm>
            <a:off x="698740" y="2173857"/>
            <a:ext cx="7746520" cy="434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Use only “.” for decimal separator. </a:t>
            </a:r>
            <a:r>
              <a:rPr lang="en-US" sz="2400" dirty="0">
                <a:solidFill>
                  <a:schemeClr val="tx1"/>
                </a:solidFill>
              </a:rPr>
              <a:t>Please do not use commas. Do not use comma for 000 separator either, i.e. 25643.98, not 25,643.98.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Population units</a:t>
            </a:r>
            <a:r>
              <a:rPr lang="en-US" sz="2400" dirty="0">
                <a:solidFill>
                  <a:schemeClr val="tx1"/>
                </a:solidFill>
              </a:rPr>
              <a:t>: use the recommended population units. Same units for population size and FRP. Also recall what population units you have been using in Emerald SDFs – try to use the same.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Keep the </a:t>
            </a:r>
            <a:r>
              <a:rPr lang="en-US" sz="2400" b="1" dirty="0">
                <a:solidFill>
                  <a:schemeClr val="tx1"/>
                </a:solidFill>
              </a:rPr>
              <a:t>range between min-max </a:t>
            </a:r>
            <a:r>
              <a:rPr lang="en-US" sz="2400" dirty="0">
                <a:solidFill>
                  <a:schemeClr val="tx1"/>
                </a:solidFill>
              </a:rPr>
              <a:t>of population size and habitat coverage to a minimum (to be able to compare it with FRP which is </a:t>
            </a:r>
            <a:r>
              <a:rPr lang="en-BE" sz="2400" dirty="0">
                <a:solidFill>
                  <a:schemeClr val="tx1"/>
                </a:solidFill>
              </a:rPr>
              <a:t>only </a:t>
            </a:r>
            <a:r>
              <a:rPr lang="en-US" sz="2400" dirty="0">
                <a:solidFill>
                  <a:schemeClr val="tx1"/>
                </a:solidFill>
              </a:rPr>
              <a:t>one value).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Trends </a:t>
            </a:r>
            <a:r>
              <a:rPr lang="en-US" sz="2400" dirty="0">
                <a:solidFill>
                  <a:schemeClr val="tx1"/>
                </a:solidFill>
              </a:rPr>
              <a:t>largely unknown (especially for species) in test reporting 2019, and less so quantified (magnitude): this is a message that future monitoring should be foreseen!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Trends</a:t>
            </a:r>
            <a:r>
              <a:rPr lang="en-US" sz="2400" dirty="0">
                <a:solidFill>
                  <a:schemeClr val="tx1"/>
                </a:solidFill>
              </a:rPr>
              <a:t> are important for conservation status assessment. If no direct trend measurement</a:t>
            </a:r>
            <a:r>
              <a:rPr lang="en-BE" sz="2400" dirty="0">
                <a:solidFill>
                  <a:schemeClr val="tx1"/>
                </a:solidFill>
              </a:rPr>
              <a:t> is available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BE" sz="2400" dirty="0">
                <a:solidFill>
                  <a:schemeClr val="tx1"/>
                </a:solidFill>
              </a:rPr>
              <a:t>it could be</a:t>
            </a:r>
            <a:r>
              <a:rPr lang="en-US" sz="2400" dirty="0">
                <a:solidFill>
                  <a:schemeClr val="tx1"/>
                </a:solidFill>
              </a:rPr>
              <a:t> be judged from the trends in typical habitat?  but in poor data situation there is a tendency to use “stable” more often than appropriate.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B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699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EFA12-84ED-C866-4A12-A03B31825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B51E-48FD-356B-EDDB-7F273DD6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586C64-35D6-338E-0494-A8E0878FDF08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Favourable Reference Values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7765A8-F863-9D0A-139A-79886FED7DF9}"/>
              </a:ext>
            </a:extLst>
          </p:cNvPr>
          <p:cNvSpPr txBox="1">
            <a:spLocks/>
          </p:cNvSpPr>
          <p:nvPr/>
        </p:nvSpPr>
        <p:spPr>
          <a:xfrm>
            <a:off x="698740" y="2235522"/>
            <a:ext cx="7746520" cy="434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</a:rPr>
              <a:t>Favourable</a:t>
            </a:r>
            <a:r>
              <a:rPr lang="en-US" sz="2400" b="1" dirty="0">
                <a:solidFill>
                  <a:schemeClr val="tx1"/>
                </a:solidFill>
              </a:rPr>
              <a:t> Reference Values </a:t>
            </a:r>
            <a:r>
              <a:rPr lang="en-US" sz="2400" dirty="0">
                <a:solidFill>
                  <a:schemeClr val="tx1"/>
                </a:solidFill>
              </a:rPr>
              <a:t>– values indicating the feature’s ability to persist over a long time period – </a:t>
            </a:r>
            <a:r>
              <a:rPr lang="en-US" sz="2400" b="1" dirty="0">
                <a:solidFill>
                  <a:schemeClr val="tx1"/>
                </a:solidFill>
              </a:rPr>
              <a:t>an exercise for itself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the EU: one of </a:t>
            </a:r>
            <a:r>
              <a:rPr lang="en-US" sz="2400" b="1" dirty="0">
                <a:solidFill>
                  <a:schemeClr val="tx1"/>
                </a:solidFill>
              </a:rPr>
              <a:t>heaviest part </a:t>
            </a:r>
            <a:r>
              <a:rPr lang="en-US" sz="2400" dirty="0">
                <a:solidFill>
                  <a:schemeClr val="tx1"/>
                </a:solidFill>
              </a:rPr>
              <a:t>in Article 17 reporting exercise! Discussions still continue…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Way of FRV expression: </a:t>
            </a:r>
            <a:r>
              <a:rPr lang="en-US" sz="2400" b="1" dirty="0">
                <a:solidFill>
                  <a:schemeClr val="tx1"/>
                </a:solidFill>
              </a:rPr>
              <a:t>figures vs operators </a:t>
            </a:r>
            <a:r>
              <a:rPr lang="en-US" sz="2400" dirty="0">
                <a:solidFill>
                  <a:schemeClr val="tx1"/>
                </a:solidFill>
              </a:rPr>
              <a:t>(or distance to target classes)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FRR</a:t>
            </a:r>
            <a:r>
              <a:rPr lang="en-US" sz="1600" dirty="0"/>
              <a:t> 	species: 30% numeric; 28% operator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		habitat: 13% numeric; 50% operator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FRP</a:t>
            </a:r>
            <a:r>
              <a:rPr lang="en-US" sz="1600" dirty="0"/>
              <a:t> 	species: 26% numeric; 31% operator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FRA</a:t>
            </a:r>
            <a:r>
              <a:rPr lang="en-US" sz="1600" dirty="0"/>
              <a:t> 	habitat: 23% numeric; 27% operator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Figures (numbers) whenever possible. Advantage is to use mathematical operations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Two main methods: </a:t>
            </a:r>
            <a:r>
              <a:rPr lang="en-US" sz="2400" b="1" dirty="0">
                <a:solidFill>
                  <a:schemeClr val="tx1"/>
                </a:solidFill>
              </a:rPr>
              <a:t>reference-based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</a:rPr>
              <a:t>model-based</a:t>
            </a:r>
            <a:r>
              <a:rPr lang="en-US" sz="2400" dirty="0">
                <a:solidFill>
                  <a:schemeClr val="tx1"/>
                </a:solidFill>
              </a:rPr>
              <a:t>. But FRVs should NOT necessarily match with the current species/habitat parameters, especially if the feature has unfavorable conservation status (in test reporting 72% of FRAs were </a:t>
            </a:r>
            <a:r>
              <a:rPr lang="en-US" sz="2400" dirty="0">
                <a:solidFill>
                  <a:schemeClr val="tx1"/>
                </a:solidFill>
                <a:highlight>
                  <a:srgbClr val="00FF00"/>
                </a:highlight>
              </a:rPr>
              <a:t>higher</a:t>
            </a:r>
            <a:r>
              <a:rPr lang="en-US" sz="2400" dirty="0">
                <a:solidFill>
                  <a:schemeClr val="tx1"/>
                </a:solidFill>
              </a:rPr>
              <a:t> than current values, or at least as maximum from the range)!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nothing possible of the above, start with possible </a:t>
            </a:r>
            <a:r>
              <a:rPr lang="en-US" sz="2400" b="1" dirty="0">
                <a:solidFill>
                  <a:schemeClr val="tx1"/>
                </a:solidFill>
              </a:rPr>
              <a:t>expert opinion</a:t>
            </a:r>
            <a:r>
              <a:rPr lang="en-US" sz="2400" dirty="0">
                <a:solidFill>
                  <a:schemeClr val="tx1"/>
                </a:solidFill>
              </a:rPr>
              <a:t>, but foresee a review of FRVs if better scientific knowledge becomes available in the future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8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E2142-D744-F089-9564-1423BF1AE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342D-0472-9FE7-C76B-546774B9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3D531F-DBB1-B3A3-6F8A-0D4017688BA5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Application of Conservation Status Assessment Matrix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BEC20B-85B5-4FA7-9F17-3315B6594D3B}"/>
              </a:ext>
            </a:extLst>
          </p:cNvPr>
          <p:cNvSpPr txBox="1">
            <a:spLocks/>
          </p:cNvSpPr>
          <p:nvPr/>
        </p:nvSpPr>
        <p:spPr>
          <a:xfrm>
            <a:off x="598914" y="1969777"/>
            <a:ext cx="5465456" cy="434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Obey rules (!)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Examples of wrong CS assessment:</a:t>
            </a:r>
          </a:p>
          <a:p>
            <a:pPr algn="l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HABITAT</a:t>
            </a:r>
          </a:p>
          <a:p>
            <a:pPr algn="l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SPECIES</a:t>
            </a:r>
          </a:p>
          <a:p>
            <a:pPr algn="l"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Conclusions without FRVs?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 13 of 38 cases when FRA not available, there is area conclusion, 5 cases final FV status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 51 of 103 cases  when FRP not available, there is population conclusion, 16 cases final FV status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I.e. the rules are not perfect… It is possible to have conservation status assessment even if range or population is unknown! Try to avoid using such an option.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20CD4-7BD9-4F20-833F-049A08272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19" y="1968497"/>
            <a:ext cx="2824770" cy="41993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476D67-BF49-9BC5-AD77-222CBA59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0787"/>
              </p:ext>
            </p:extLst>
          </p:nvPr>
        </p:nvGraphicFramePr>
        <p:xfrm>
          <a:off x="1766786" y="3064421"/>
          <a:ext cx="3501080" cy="92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216">
                  <a:extLst>
                    <a:ext uri="{9D8B030D-6E8A-4147-A177-3AD203B41FA5}">
                      <a16:colId xmlns:a16="http://schemas.microsoft.com/office/drawing/2014/main" val="1503011701"/>
                    </a:ext>
                  </a:extLst>
                </a:gridCol>
                <a:gridCol w="700216">
                  <a:extLst>
                    <a:ext uri="{9D8B030D-6E8A-4147-A177-3AD203B41FA5}">
                      <a16:colId xmlns:a16="http://schemas.microsoft.com/office/drawing/2014/main" val="2528457614"/>
                    </a:ext>
                  </a:extLst>
                </a:gridCol>
                <a:gridCol w="700216">
                  <a:extLst>
                    <a:ext uri="{9D8B030D-6E8A-4147-A177-3AD203B41FA5}">
                      <a16:colId xmlns:a16="http://schemas.microsoft.com/office/drawing/2014/main" val="3268261740"/>
                    </a:ext>
                  </a:extLst>
                </a:gridCol>
                <a:gridCol w="700216">
                  <a:extLst>
                    <a:ext uri="{9D8B030D-6E8A-4147-A177-3AD203B41FA5}">
                      <a16:colId xmlns:a16="http://schemas.microsoft.com/office/drawing/2014/main" val="3070453262"/>
                    </a:ext>
                  </a:extLst>
                </a:gridCol>
                <a:gridCol w="700216">
                  <a:extLst>
                    <a:ext uri="{9D8B030D-6E8A-4147-A177-3AD203B41FA5}">
                      <a16:colId xmlns:a16="http://schemas.microsoft.com/office/drawing/2014/main" val="206303057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range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population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habitat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future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conclusion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164701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FV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FV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831697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2277722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265338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FV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1347726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27A36E-8F97-7D50-3439-DF47C617A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72970"/>
              </p:ext>
            </p:extLst>
          </p:nvPr>
        </p:nvGraphicFramePr>
        <p:xfrm>
          <a:off x="1766786" y="2626237"/>
          <a:ext cx="3501080" cy="36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216">
                  <a:extLst>
                    <a:ext uri="{9D8B030D-6E8A-4147-A177-3AD203B41FA5}">
                      <a16:colId xmlns:a16="http://schemas.microsoft.com/office/drawing/2014/main" val="1242309978"/>
                    </a:ext>
                  </a:extLst>
                </a:gridCol>
                <a:gridCol w="700216">
                  <a:extLst>
                    <a:ext uri="{9D8B030D-6E8A-4147-A177-3AD203B41FA5}">
                      <a16:colId xmlns:a16="http://schemas.microsoft.com/office/drawing/2014/main" val="4224403686"/>
                    </a:ext>
                  </a:extLst>
                </a:gridCol>
                <a:gridCol w="700216">
                  <a:extLst>
                    <a:ext uri="{9D8B030D-6E8A-4147-A177-3AD203B41FA5}">
                      <a16:colId xmlns:a16="http://schemas.microsoft.com/office/drawing/2014/main" val="219045149"/>
                    </a:ext>
                  </a:extLst>
                </a:gridCol>
                <a:gridCol w="700216">
                  <a:extLst>
                    <a:ext uri="{9D8B030D-6E8A-4147-A177-3AD203B41FA5}">
                      <a16:colId xmlns:a16="http://schemas.microsoft.com/office/drawing/2014/main" val="4271639936"/>
                    </a:ext>
                  </a:extLst>
                </a:gridCol>
                <a:gridCol w="700216">
                  <a:extLst>
                    <a:ext uri="{9D8B030D-6E8A-4147-A177-3AD203B41FA5}">
                      <a16:colId xmlns:a16="http://schemas.microsoft.com/office/drawing/2014/main" val="353652401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range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area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BE" sz="1100" u="none" strike="noStrike" dirty="0">
                          <a:effectLst/>
                        </a:rPr>
                        <a:t>structure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future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conclusion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631601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FV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65981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32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B718F-1674-1AAD-67E8-9CAED7134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F651-5187-610E-163B-BE87665C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in test Res.8 reporting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62FDDA-CEB5-FE3B-8858-6664F2746448}"/>
              </a:ext>
            </a:extLst>
          </p:cNvPr>
          <p:cNvSpPr txBox="1">
            <a:spLocks/>
          </p:cNvSpPr>
          <p:nvPr/>
        </p:nvSpPr>
        <p:spPr>
          <a:xfrm>
            <a:off x="115166" y="1308665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b="1" dirty="0">
                <a:solidFill>
                  <a:schemeClr val="tx1"/>
                </a:solidFill>
              </a:rPr>
              <a:t>Specific issues related to spatial dataset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212EF-FD5D-A782-27E7-439816B4A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2521"/>
            <a:ext cx="9144000" cy="47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1391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5a85a8cd-11b6-4c49-b88c-fe5436cf80a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1245</Words>
  <Application>Microsoft Office PowerPoint</Application>
  <PresentationFormat>On-screen Show (4:3)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Ad hoc Working Group on Reporting  Commonly observed data issues from the previous (2018-2019) test reporting under Res. 8 of the Bern Convention   </vt:lpstr>
      <vt:lpstr>Data issues in test Res.8 reporting</vt:lpstr>
      <vt:lpstr>Data issues in test Res.8 reporting</vt:lpstr>
      <vt:lpstr>Data issues in test Res.8 reporting</vt:lpstr>
      <vt:lpstr>Data issues in test Res.8 reporting</vt:lpstr>
      <vt:lpstr>Data issues in test Res.8 reporting</vt:lpstr>
      <vt:lpstr>Data issues in test Res.8 reporting</vt:lpstr>
      <vt:lpstr>Data issues in test Res.8 reporting</vt:lpstr>
      <vt:lpstr>Data issues in test Res.8 reporting</vt:lpstr>
      <vt:lpstr>Data issues in test Res.8 reporting</vt:lpstr>
      <vt:lpstr>Data issues in test Res.8 reporting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Otars Oper</dc:creator>
  <cp:lastModifiedBy>Laura Patricia Gavilan</cp:lastModifiedBy>
  <cp:revision>65</cp:revision>
  <cp:lastPrinted>2025-10-14T10:45:45Z</cp:lastPrinted>
  <dcterms:created xsi:type="dcterms:W3CDTF">2015-12-09T08:37:49Z</dcterms:created>
  <dcterms:modified xsi:type="dcterms:W3CDTF">2025-12-19T15:18:10Z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