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7"/>
  </p:notesMasterIdLst>
  <p:handoutMasterIdLst>
    <p:handoutMasterId r:id="rId18"/>
  </p:handoutMasterIdLst>
  <p:sldIdLst>
    <p:sldId id="350" r:id="rId8"/>
    <p:sldId id="604" r:id="rId9"/>
    <p:sldId id="605" r:id="rId10"/>
    <p:sldId id="607" r:id="rId11"/>
    <p:sldId id="618" r:id="rId12"/>
    <p:sldId id="621" r:id="rId13"/>
    <p:sldId id="622" r:id="rId14"/>
    <p:sldId id="610" r:id="rId15"/>
    <p:sldId id="609" r:id="rId1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88567" autoAdjust="0"/>
  </p:normalViewPr>
  <p:slideViewPr>
    <p:cSldViewPr snapToGrid="0" snapToObjects="1">
      <p:cViewPr varScale="1">
        <p:scale>
          <a:sx n="63" d="100"/>
          <a:sy n="63" d="100"/>
        </p:scale>
        <p:origin x="1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44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58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92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29/11/2021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lv-LV" sz="2400" dirty="0" smtClean="0">
                <a:solidFill>
                  <a:srgbClr val="409994"/>
                </a:solidFill>
                <a:latin typeface="+mn-lt"/>
              </a:rPr>
              <a:t>Bern Convention Standing Committee</a:t>
            </a:r>
            <a:r>
              <a:rPr lang="en-GB" sz="2400" dirty="0">
                <a:solidFill>
                  <a:srgbClr val="409994"/>
                </a:solidFill>
                <a:latin typeface="+mn-lt"/>
              </a:rPr>
              <a:t/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r>
              <a:rPr lang="aa-ET" sz="2400" dirty="0">
                <a:solidFill>
                  <a:srgbClr val="409994"/>
                </a:solidFill>
                <a:latin typeface="+mn-lt"/>
              </a:rPr>
              <a:t/>
            </a:r>
            <a:br>
              <a:rPr lang="aa-ET" sz="2400" dirty="0">
                <a:solidFill>
                  <a:srgbClr val="409994"/>
                </a:solidFill>
                <a:latin typeface="+mn-lt"/>
              </a:rPr>
            </a:br>
            <a:r>
              <a:rPr lang="lv-LV" sz="2400" dirty="0">
                <a:solidFill>
                  <a:srgbClr val="409994"/>
                </a:solidFill>
                <a:latin typeface="+mn-lt"/>
              </a:rPr>
              <a:t>OPINIONS ABOUT THE REPORTING UNDER THE RESOLUTION NO. 8 (2012): ASSESSMENT OF THE PAST REPORTING EXERCISE AND POINTERS FOR THE FUTURE</a:t>
            </a:r>
            <a:r>
              <a:rPr lang="aa-ET" sz="2400" dirty="0">
                <a:solidFill>
                  <a:srgbClr val="409994"/>
                </a:solidFill>
                <a:latin typeface="+mn-lt"/>
              </a:rPr>
              <a:t/>
            </a:r>
            <a:br>
              <a:rPr lang="aa-ET" sz="2400" dirty="0">
                <a:solidFill>
                  <a:srgbClr val="409994"/>
                </a:solidFill>
                <a:latin typeface="+mn-lt"/>
              </a:rPr>
            </a:br>
            <a:r>
              <a:rPr lang="aa-ET" sz="2800" dirty="0">
                <a:solidFill>
                  <a:srgbClr val="409994"/>
                </a:solidFill>
                <a:latin typeface="+mn-lt"/>
              </a:rPr>
              <a:t/>
            </a:r>
            <a:br>
              <a:rPr lang="aa-ET" sz="2800" dirty="0">
                <a:solidFill>
                  <a:srgbClr val="409994"/>
                </a:solidFill>
                <a:latin typeface="+mn-lt"/>
              </a:rPr>
            </a:b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t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a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p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e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m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n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i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r>
              <a:rPr lang="lv-LV" dirty="0">
                <a:solidFill>
                  <a:srgbClr val="409994"/>
                </a:solidFill>
                <a:latin typeface="+mn-lt"/>
              </a:rPr>
              <a:t> &amp; Marc Roekaerts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aa-ET" sz="1400" dirty="0">
                <a:solidFill>
                  <a:srgbClr val="409994"/>
                </a:solidFill>
                <a:latin typeface="+mn-lt"/>
              </a:rPr>
              <a:t>Web meeting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, </a:t>
            </a:r>
            <a:r>
              <a:rPr lang="lv-LV" sz="1400" dirty="0" smtClean="0">
                <a:solidFill>
                  <a:srgbClr val="409994"/>
                </a:solidFill>
                <a:latin typeface="+mn-lt"/>
              </a:rPr>
              <a:t>29 November</a:t>
            </a:r>
            <a:r>
              <a:rPr lang="en-GB" sz="1400" dirty="0" smtClean="0">
                <a:solidFill>
                  <a:srgbClr val="409994"/>
                </a:solidFill>
                <a:latin typeface="+mn-lt"/>
              </a:rPr>
              <a:t> 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– 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3</a:t>
            </a:r>
            <a:r>
              <a:rPr lang="en-GB" sz="1400" dirty="0" smtClean="0">
                <a:solidFill>
                  <a:srgbClr val="409994"/>
                </a:solidFill>
                <a:latin typeface="+mn-lt"/>
              </a:rPr>
              <a:t> </a:t>
            </a:r>
            <a:r>
              <a:rPr lang="lv-LV" sz="1400" dirty="0" smtClean="0">
                <a:solidFill>
                  <a:srgbClr val="409994"/>
                </a:solidFill>
                <a:latin typeface="+mn-lt"/>
              </a:rPr>
              <a:t>December</a:t>
            </a:r>
            <a:r>
              <a:rPr lang="en-GB" sz="1400" dirty="0" smtClean="0">
                <a:solidFill>
                  <a:srgbClr val="409994"/>
                </a:solidFill>
                <a:latin typeface="+mn-lt"/>
              </a:rPr>
              <a:t> 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20</a:t>
            </a:r>
            <a:r>
              <a:rPr lang="aa-ET" sz="1400" dirty="0">
                <a:solidFill>
                  <a:srgbClr val="409994"/>
                </a:solidFill>
                <a:latin typeface="+mn-lt"/>
              </a:rPr>
              <a:t>2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1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Enquiry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316048" y="2260601"/>
            <a:ext cx="8513133" cy="3693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 smtClean="0">
                <a:solidFill>
                  <a:schemeClr val="tx1"/>
                </a:solidFill>
              </a:rPr>
              <a:t>What is behind reporting databases?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 smtClean="0">
                <a:solidFill>
                  <a:schemeClr val="tx1"/>
                </a:solidFill>
              </a:rPr>
              <a:t>A </a:t>
            </a:r>
            <a:r>
              <a:rPr lang="lv-LV" sz="2800" dirty="0">
                <a:solidFill>
                  <a:schemeClr val="tx1"/>
                </a:solidFill>
              </a:rPr>
              <a:t>questionnaire in combination with an interview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Targeted to countries which submitted and </a:t>
            </a:r>
            <a:r>
              <a:rPr lang="lv-LV" sz="2800" dirty="0" err="1">
                <a:solidFill>
                  <a:schemeClr val="tx1"/>
                </a:solidFill>
              </a:rPr>
              <a:t>also</a:t>
            </a:r>
            <a:r>
              <a:rPr lang="lv-LV" sz="2800" dirty="0">
                <a:solidFill>
                  <a:schemeClr val="tx1"/>
                </a:solidFill>
              </a:rPr>
              <a:t> to </a:t>
            </a:r>
            <a:r>
              <a:rPr lang="lv-LV" sz="2800" dirty="0" err="1">
                <a:solidFill>
                  <a:schemeClr val="tx1"/>
                </a:solidFill>
              </a:rPr>
              <a:t>those</a:t>
            </a:r>
            <a:r>
              <a:rPr lang="lv-LV" sz="2800" dirty="0">
                <a:solidFill>
                  <a:schemeClr val="tx1"/>
                </a:solidFill>
              </a:rPr>
              <a:t> which did not submit the Resolution 8 reports in 2019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Focusing both on experiences from the past reporting exercise in 2018-2019 and on expectations from the upcoming reporting round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2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Enquiry: structure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26086"/>
              </p:ext>
            </p:extLst>
          </p:nvPr>
        </p:nvGraphicFramePr>
        <p:xfrm>
          <a:off x="802640" y="4456676"/>
          <a:ext cx="747776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8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8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Part I topics: examples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Part II topics:</a:t>
                      </a:r>
                      <a:r>
                        <a:rPr lang="lv-LV" b="1" baseline="0" dirty="0"/>
                        <a:t> examples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 err="1"/>
                        <a:t>Reasons</a:t>
                      </a:r>
                      <a:r>
                        <a:rPr lang="lv-LV" dirty="0"/>
                        <a:t> for action or inaction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Role of preparatory seminars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Difficulties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Benefits from reporting exercise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Alignment to the EU reporting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How to reduce reporting burden?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Existing capacity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lv-LV" dirty="0"/>
                        <a:t>Assistance from the Secretariat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90" y="2163642"/>
            <a:ext cx="6121619" cy="22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Summary of responding countries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316049" y="2260600"/>
            <a:ext cx="5586912" cy="411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3100" dirty="0">
                <a:solidFill>
                  <a:schemeClr val="tx1"/>
                </a:solidFill>
                <a:latin typeface="Arial Narrow" panose="020B0606020202030204" pitchFamily="34" charset="0"/>
              </a:rPr>
              <a:t>Questionnaires </a:t>
            </a:r>
            <a:r>
              <a:rPr lang="lv-LV" sz="3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filled</a:t>
            </a:r>
            <a:r>
              <a:rPr lang="lv-LV" sz="3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lv-LV" sz="3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for</a:t>
            </a:r>
            <a:r>
              <a:rPr lang="lv-LV" sz="3100" dirty="0">
                <a:solidFill>
                  <a:schemeClr val="tx1"/>
                </a:solidFill>
                <a:latin typeface="Arial Narrow" panose="020B0606020202030204" pitchFamily="34" charset="0"/>
              </a:rPr>
              <a:t> 17 countries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3100" dirty="0">
                <a:solidFill>
                  <a:schemeClr val="tx1"/>
                </a:solidFill>
                <a:latin typeface="Arial Narrow" panose="020B0606020202030204" pitchFamily="34" charset="0"/>
              </a:rPr>
              <a:t>Interviews held with 15 countries, two countries submitted filled questionnaire by e-mail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3100" dirty="0">
                <a:solidFill>
                  <a:schemeClr val="tx1"/>
                </a:solidFill>
                <a:latin typeface="Arial Narrow" panose="020B0606020202030204" pitchFamily="34" charset="0"/>
              </a:rPr>
              <a:t>Eight countries represented those which submitted reports in 2019, and another 8 did not submit reports in 2019 (UK not counted here</a:t>
            </a:r>
            <a:r>
              <a:rPr lang="lv-LV" sz="3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3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Simple analysis based on response frequencies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3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Minimal interpretation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3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Priority to identify geeral trends rather than analyse individual countries</a:t>
            </a:r>
            <a:endParaRPr lang="lv-LV" sz="3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58" y="2260600"/>
            <a:ext cx="2737341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Key findings Part I A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99441" y="2057400"/>
            <a:ext cx="8087358" cy="4577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lv-LV" sz="3600" dirty="0">
                <a:solidFill>
                  <a:schemeClr val="tx1"/>
                </a:solidFill>
              </a:rPr>
              <a:t>Before 2019 exercise, </a:t>
            </a:r>
            <a:r>
              <a:rPr lang="lv-LV" sz="3600" u="sng" dirty="0">
                <a:solidFill>
                  <a:schemeClr val="tx1"/>
                </a:solidFill>
              </a:rPr>
              <a:t>no similar reporting schemes were in place</a:t>
            </a:r>
            <a:r>
              <a:rPr lang="en-US" sz="3600" dirty="0">
                <a:solidFill>
                  <a:schemeClr val="tx1"/>
                </a:solidFill>
              </a:rPr>
              <a:t>, either </a:t>
            </a:r>
            <a:r>
              <a:rPr lang="lv-LV" sz="3600" dirty="0">
                <a:solidFill>
                  <a:schemeClr val="tx1"/>
                </a:solidFill>
              </a:rPr>
              <a:t>in </a:t>
            </a:r>
            <a:r>
              <a:rPr lang="en-US" sz="3600" dirty="0">
                <a:solidFill>
                  <a:schemeClr val="tx1"/>
                </a:solidFill>
              </a:rPr>
              <a:t>participating and non-participating</a:t>
            </a:r>
            <a:r>
              <a:rPr lang="lv-LV" sz="3600" dirty="0">
                <a:solidFill>
                  <a:schemeClr val="tx1"/>
                </a:solidFill>
              </a:rPr>
              <a:t> countries</a:t>
            </a:r>
            <a:r>
              <a:rPr lang="lv-LV" sz="36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lv-LV" sz="3600" dirty="0" smtClean="0">
                <a:solidFill>
                  <a:schemeClr val="tx1"/>
                </a:solidFill>
              </a:rPr>
              <a:t>The Bern Convention aim to assess the state of biodiversity </a:t>
            </a:r>
            <a:r>
              <a:rPr lang="lv-LV" sz="3600" u="sng" dirty="0" smtClean="0">
                <a:solidFill>
                  <a:schemeClr val="tx1"/>
                </a:solidFill>
              </a:rPr>
              <a:t>internationally</a:t>
            </a:r>
            <a:r>
              <a:rPr lang="lv-LV" sz="3600" dirty="0" smtClean="0">
                <a:solidFill>
                  <a:schemeClr val="tx1"/>
                </a:solidFill>
              </a:rPr>
              <a:t> was the main reason for participation</a:t>
            </a:r>
            <a:endParaRPr lang="en-US" sz="36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lv-LV" sz="3600" u="sng" dirty="0" smtClean="0">
                <a:solidFill>
                  <a:schemeClr val="tx1"/>
                </a:solidFill>
              </a:rPr>
              <a:t>U</a:t>
            </a:r>
            <a:r>
              <a:rPr lang="en-US" sz="3600" u="sng" dirty="0" err="1" smtClean="0">
                <a:solidFill>
                  <a:schemeClr val="tx1"/>
                </a:solidFill>
              </a:rPr>
              <a:t>nderstanding</a:t>
            </a:r>
            <a:r>
              <a:rPr lang="en-US" sz="3600" u="sng" dirty="0" smtClean="0">
                <a:solidFill>
                  <a:schemeClr val="tx1"/>
                </a:solidFill>
              </a:rPr>
              <a:t> </a:t>
            </a:r>
            <a:r>
              <a:rPr lang="en-US" sz="3600" u="sng" dirty="0">
                <a:solidFill>
                  <a:schemeClr val="tx1"/>
                </a:solidFill>
              </a:rPr>
              <a:t>the reporting process and technical advice </a:t>
            </a:r>
            <a:r>
              <a:rPr lang="en-US" sz="3600" dirty="0">
                <a:solidFill>
                  <a:schemeClr val="tx1"/>
                </a:solidFill>
              </a:rPr>
              <a:t>were most important benefits from the preparatory training workshops.</a:t>
            </a:r>
          </a:p>
          <a:p>
            <a:pPr algn="l">
              <a:spcAft>
                <a:spcPts val="120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On </a:t>
            </a:r>
            <a:r>
              <a:rPr lang="en-US" sz="3600" dirty="0">
                <a:solidFill>
                  <a:schemeClr val="tx1"/>
                </a:solidFill>
              </a:rPr>
              <a:t>average 17 experts were involved per country (5-25) but all not at the same </a:t>
            </a:r>
            <a:r>
              <a:rPr lang="en-US" sz="3600" dirty="0" smtClean="0">
                <a:solidFill>
                  <a:schemeClr val="tx1"/>
                </a:solidFill>
              </a:rPr>
              <a:t>level</a:t>
            </a:r>
            <a:r>
              <a:rPr lang="lv-LV" sz="3600" dirty="0" smtClean="0">
                <a:solidFill>
                  <a:schemeClr val="tx1"/>
                </a:solidFill>
              </a:rPr>
              <a:t>. Most countries considered that 20 months were sufficient for the task.</a:t>
            </a:r>
            <a:endParaRPr lang="en-US" sz="36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</a:rPr>
              <a:t>Most important sources of information were </a:t>
            </a:r>
            <a:r>
              <a:rPr lang="en-US" sz="3600" u="sng" dirty="0">
                <a:solidFill>
                  <a:schemeClr val="tx1"/>
                </a:solidFill>
              </a:rPr>
              <a:t>existing databases and literature data</a:t>
            </a:r>
          </a:p>
          <a:p>
            <a:pPr algn="l"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</a:rPr>
              <a:t>Most challenging information to gather were </a:t>
            </a:r>
            <a:r>
              <a:rPr lang="en-US" sz="3600" u="sng" dirty="0">
                <a:solidFill>
                  <a:schemeClr val="tx1"/>
                </a:solidFill>
              </a:rPr>
              <a:t>trends and area for habitats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  <a:p>
            <a:pPr algn="l"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</a:rPr>
              <a:t>Most difficult parts of the work were data collection, </a:t>
            </a:r>
            <a:r>
              <a:rPr lang="en-US" sz="3600" u="sng" dirty="0">
                <a:solidFill>
                  <a:schemeClr val="tx1"/>
                </a:solidFill>
              </a:rPr>
              <a:t>data transfer </a:t>
            </a:r>
            <a:r>
              <a:rPr lang="en-US" sz="3600" dirty="0">
                <a:solidFill>
                  <a:schemeClr val="tx1"/>
                </a:solidFill>
              </a:rPr>
              <a:t>from stakeholders to the required format and preparation of the </a:t>
            </a:r>
            <a:r>
              <a:rPr lang="en-US" sz="3600" u="sng" dirty="0">
                <a:solidFill>
                  <a:schemeClr val="tx1"/>
                </a:solidFill>
              </a:rPr>
              <a:t>spatial dataset</a:t>
            </a:r>
          </a:p>
          <a:p>
            <a:pPr algn="l"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</a:rPr>
              <a:t>Most important benefits from the reporting exercise were that it helped to </a:t>
            </a:r>
            <a:r>
              <a:rPr lang="en-US" sz="3600" u="sng" dirty="0">
                <a:solidFill>
                  <a:schemeClr val="tx1"/>
                </a:solidFill>
              </a:rPr>
              <a:t>assess existing data and identify gaps</a:t>
            </a:r>
            <a:r>
              <a:rPr lang="en-US" sz="3600" dirty="0">
                <a:solidFill>
                  <a:schemeClr val="tx1"/>
                </a:solidFill>
              </a:rPr>
              <a:t> and to </a:t>
            </a:r>
            <a:r>
              <a:rPr lang="en-US" sz="3600" u="sng" dirty="0">
                <a:solidFill>
                  <a:schemeClr val="tx1"/>
                </a:solidFill>
              </a:rPr>
              <a:t>understand the necessary capacity requirements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l">
              <a:spcAft>
                <a:spcPts val="1200"/>
              </a:spcAft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6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Key findings Part I B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731519" y="2057400"/>
            <a:ext cx="7955279" cy="444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The main reasons for not-participating were </a:t>
            </a:r>
            <a:r>
              <a:rPr lang="en-US" u="sng" dirty="0">
                <a:solidFill>
                  <a:schemeClr val="tx1"/>
                </a:solidFill>
              </a:rPr>
              <a:t>lack of scientific expertise and budget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lv-LV" dirty="0" smtClean="0">
                <a:solidFill>
                  <a:schemeClr val="tx1"/>
                </a:solidFill>
              </a:rPr>
              <a:t>T</a:t>
            </a:r>
            <a:r>
              <a:rPr lang="en-US" u="sng" dirty="0" err="1" smtClean="0">
                <a:solidFill>
                  <a:schemeClr val="tx1"/>
                </a:solidFill>
              </a:rPr>
              <a:t>urnover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in the staff and lack of coordinating </a:t>
            </a:r>
            <a:r>
              <a:rPr lang="en-US" dirty="0">
                <a:solidFill>
                  <a:schemeClr val="tx1"/>
                </a:solidFill>
              </a:rPr>
              <a:t>person </a:t>
            </a:r>
            <a:r>
              <a:rPr lang="en-US" dirty="0" smtClean="0">
                <a:solidFill>
                  <a:schemeClr val="tx1"/>
                </a:solidFill>
              </a:rPr>
              <a:t>affected </a:t>
            </a:r>
            <a:r>
              <a:rPr lang="en-US" dirty="0">
                <a:solidFill>
                  <a:schemeClr val="tx1"/>
                </a:solidFill>
              </a:rPr>
              <a:t>awareness about </a:t>
            </a:r>
            <a:r>
              <a:rPr lang="lv-LV" dirty="0" smtClean="0">
                <a:solidFill>
                  <a:schemeClr val="tx1"/>
                </a:solidFill>
              </a:rPr>
              <a:t>the reporting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participation in preparatory workshops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A half of countries </a:t>
            </a:r>
            <a:r>
              <a:rPr lang="en-US" u="sng" dirty="0">
                <a:solidFill>
                  <a:schemeClr val="tx1"/>
                </a:solidFill>
              </a:rPr>
              <a:t>did not discuss </a:t>
            </a:r>
            <a:r>
              <a:rPr lang="en-US" dirty="0">
                <a:solidFill>
                  <a:schemeClr val="tx1"/>
                </a:solidFill>
              </a:rPr>
              <a:t>internally their participation in the reporting 2019, the other half started the exercise but </a:t>
            </a:r>
            <a:r>
              <a:rPr lang="en-US" u="sng" dirty="0">
                <a:solidFill>
                  <a:schemeClr val="tx1"/>
                </a:solidFill>
              </a:rPr>
              <a:t>stopped </a:t>
            </a:r>
            <a:r>
              <a:rPr lang="lv-LV" u="sng" dirty="0" smtClean="0">
                <a:solidFill>
                  <a:schemeClr val="tx1"/>
                </a:solidFill>
              </a:rPr>
              <a:t>in the process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lv-LV" dirty="0" smtClean="0">
                <a:solidFill>
                  <a:schemeClr val="tx1"/>
                </a:solidFill>
              </a:rPr>
              <a:t>Five countries have studied th</a:t>
            </a:r>
            <a:r>
              <a:rPr lang="en-US" dirty="0" smtClean="0">
                <a:solidFill>
                  <a:schemeClr val="tx1"/>
                </a:solidFill>
              </a:rPr>
              <a:t>e </a:t>
            </a:r>
            <a:r>
              <a:rPr lang="en-US" dirty="0">
                <a:solidFill>
                  <a:schemeClr val="tx1"/>
                </a:solidFill>
              </a:rPr>
              <a:t>2020 </a:t>
            </a:r>
            <a:r>
              <a:rPr lang="lv-LV" dirty="0">
                <a:solidFill>
                  <a:schemeClr val="tx1"/>
                </a:solidFill>
              </a:rPr>
              <a:t>results </a:t>
            </a:r>
            <a:r>
              <a:rPr lang="lv-LV" dirty="0" smtClean="0">
                <a:solidFill>
                  <a:schemeClr val="tx1"/>
                </a:solidFill>
              </a:rPr>
              <a:t>assessment. Three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countries seemed to be convinced to take part in the next </a:t>
            </a:r>
            <a:r>
              <a:rPr lang="lv-LV" dirty="0" smtClean="0">
                <a:solidFill>
                  <a:schemeClr val="tx1"/>
                </a:solidFill>
              </a:rPr>
              <a:t>reporting </a:t>
            </a:r>
            <a:r>
              <a:rPr lang="en-US" dirty="0" smtClean="0">
                <a:solidFill>
                  <a:schemeClr val="tx1"/>
                </a:solidFill>
              </a:rPr>
              <a:t>round</a:t>
            </a:r>
            <a:r>
              <a:rPr lang="en-US" dirty="0">
                <a:solidFill>
                  <a:schemeClr val="tx1"/>
                </a:solidFill>
              </a:rPr>
              <a:t>, but other </a:t>
            </a:r>
            <a:r>
              <a:rPr lang="lv-LV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saw more problems than benefits and their participation is </a:t>
            </a:r>
            <a:r>
              <a:rPr lang="en-US" dirty="0" smtClean="0">
                <a:solidFill>
                  <a:schemeClr val="tx1"/>
                </a:solidFill>
              </a:rPr>
              <a:t>doubtful</a:t>
            </a:r>
            <a:endParaRPr lang="lv-LV" dirty="0" smtClean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lv-LV" dirty="0" smtClean="0">
                <a:solidFill>
                  <a:schemeClr val="tx1"/>
                </a:solidFill>
              </a:rPr>
              <a:t>Various factors could stimulate country participation in </a:t>
            </a:r>
            <a:r>
              <a:rPr lang="lv-LV" dirty="0" smtClean="0">
                <a:solidFill>
                  <a:schemeClr val="tx1"/>
                </a:solidFill>
              </a:rPr>
              <a:t>future (for example: amount of information requested, visibility of results, other countries, budget, external assistance), but apparently </a:t>
            </a:r>
            <a:r>
              <a:rPr lang="lv-LV" dirty="0" smtClean="0">
                <a:solidFill>
                  <a:schemeClr val="tx1"/>
                </a:solidFill>
              </a:rPr>
              <a:t>they are </a:t>
            </a:r>
            <a:r>
              <a:rPr lang="lv-LV" u="sng" dirty="0" smtClean="0">
                <a:solidFill>
                  <a:schemeClr val="tx1"/>
                </a:solidFill>
              </a:rPr>
              <a:t>country-specific</a:t>
            </a:r>
            <a:endParaRPr lang="lv-LV" u="sng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aa-ET" sz="1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Key findings Part II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731520" y="2057400"/>
            <a:ext cx="7630160" cy="444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In general, fourteen countries supported the </a:t>
            </a:r>
            <a:r>
              <a:rPr lang="en-US" sz="1800" u="sng" dirty="0" err="1">
                <a:solidFill>
                  <a:schemeClr val="tx1"/>
                </a:solidFill>
              </a:rPr>
              <a:t>harmonisation</a:t>
            </a:r>
            <a:r>
              <a:rPr lang="en-US" sz="1800" u="sng" dirty="0">
                <a:solidFill>
                  <a:schemeClr val="tx1"/>
                </a:solidFill>
              </a:rPr>
              <a:t> of the reporting with the EU </a:t>
            </a:r>
            <a:r>
              <a:rPr lang="en-US" sz="1800" dirty="0">
                <a:solidFill>
                  <a:schemeClr val="tx1"/>
                </a:solidFill>
              </a:rPr>
              <a:t>in principle</a:t>
            </a:r>
            <a:r>
              <a:rPr lang="lv-LV" sz="1800" dirty="0">
                <a:solidFill>
                  <a:schemeClr val="tx1"/>
                </a:solidFill>
              </a:rPr>
              <a:t>, but eleven with some reservations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A vast majority</a:t>
            </a:r>
            <a:r>
              <a:rPr lang="lv-LV" sz="1800" dirty="0">
                <a:solidFill>
                  <a:schemeClr val="tx1"/>
                </a:solidFill>
              </a:rPr>
              <a:t> (16)</a:t>
            </a:r>
            <a:r>
              <a:rPr lang="en-US" sz="1800" dirty="0">
                <a:solidFill>
                  <a:schemeClr val="tx1"/>
                </a:solidFill>
              </a:rPr>
              <a:t> of countries supported the use of the same reporting period as in the EU, but 11 countries also suggested that the </a:t>
            </a:r>
            <a:r>
              <a:rPr lang="en-US" sz="1800" u="sng" dirty="0">
                <a:solidFill>
                  <a:schemeClr val="tx1"/>
                </a:solidFill>
              </a:rPr>
              <a:t>data delivery could be later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Regarding </a:t>
            </a:r>
            <a:r>
              <a:rPr lang="en-US" sz="1800" dirty="0">
                <a:solidFill>
                  <a:schemeClr val="tx1"/>
                </a:solidFill>
              </a:rPr>
              <a:t>the possible approaches to reduce the amount of </a:t>
            </a:r>
            <a:r>
              <a:rPr lang="en-US" sz="1800" dirty="0" smtClean="0">
                <a:solidFill>
                  <a:schemeClr val="tx1"/>
                </a:solidFill>
              </a:rPr>
              <a:t>information</a:t>
            </a:r>
            <a:r>
              <a:rPr lang="lv-LV" sz="1800" dirty="0" smtClean="0">
                <a:solidFill>
                  <a:schemeClr val="tx1"/>
                </a:solidFill>
              </a:rPr>
              <a:t> to be reported on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countries demonstrated a </a:t>
            </a:r>
            <a:r>
              <a:rPr lang="en-US" sz="1800" u="sng" dirty="0">
                <a:solidFill>
                  <a:schemeClr val="tx1"/>
                </a:solidFill>
              </a:rPr>
              <a:t>large disparity of views </a:t>
            </a:r>
            <a:r>
              <a:rPr lang="en-US" sz="1800" dirty="0">
                <a:solidFill>
                  <a:schemeClr val="tx1"/>
                </a:solidFill>
              </a:rPr>
              <a:t>and proposed various solutions </a:t>
            </a:r>
            <a:endParaRPr lang="lv-LV" sz="1800" dirty="0" smtClean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For the format, several countries suggested to carefully assess the </a:t>
            </a:r>
            <a:r>
              <a:rPr lang="en-US" sz="1800" u="sng" dirty="0">
                <a:solidFill>
                  <a:schemeClr val="tx1"/>
                </a:solidFill>
              </a:rPr>
              <a:t>usefulness of each data field</a:t>
            </a:r>
          </a:p>
          <a:p>
            <a:pPr algn="l"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majority of countries have assessed the capacity needs for future reporting and have concluded that the </a:t>
            </a:r>
            <a:r>
              <a:rPr lang="en-US" sz="1800" u="sng" dirty="0">
                <a:solidFill>
                  <a:schemeClr val="tx1"/>
                </a:solidFill>
              </a:rPr>
              <a:t>current capacity is not sufficient</a:t>
            </a:r>
            <a:r>
              <a:rPr lang="en-US" sz="1800" dirty="0">
                <a:solidFill>
                  <a:schemeClr val="tx1"/>
                </a:solidFill>
              </a:rPr>
              <a:t>; yet it could also depend on the scope of the information required</a:t>
            </a:r>
          </a:p>
          <a:p>
            <a:pPr algn="l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Countries have indicated various needs for the Secretariat’s assistance. Among other, there is a need to establish a </a:t>
            </a:r>
            <a:r>
              <a:rPr lang="en-US" sz="1800" u="sng" dirty="0">
                <a:solidFill>
                  <a:schemeClr val="tx1"/>
                </a:solidFill>
              </a:rPr>
              <a:t>technical working group </a:t>
            </a:r>
            <a:r>
              <a:rPr lang="en-US" sz="1800" dirty="0">
                <a:solidFill>
                  <a:schemeClr val="tx1"/>
                </a:solidFill>
              </a:rPr>
              <a:t>dealing with reporting issues</a:t>
            </a:r>
          </a:p>
          <a:p>
            <a:pPr algn="l"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In the future the results of the reporting should be presented at </a:t>
            </a:r>
            <a:r>
              <a:rPr lang="en-US" sz="1800" u="sng" dirty="0">
                <a:solidFill>
                  <a:schemeClr val="tx1"/>
                </a:solidFill>
              </a:rPr>
              <a:t>all levels</a:t>
            </a:r>
            <a:r>
              <a:rPr lang="en-US" sz="1800" dirty="0">
                <a:solidFill>
                  <a:schemeClr val="tx1"/>
                </a:solidFill>
              </a:rPr>
              <a:t>, from the national to pan-European, and </a:t>
            </a:r>
            <a:r>
              <a:rPr lang="en-US" sz="1800" u="sng" dirty="0">
                <a:solidFill>
                  <a:schemeClr val="tx1"/>
                </a:solidFill>
              </a:rPr>
              <a:t>sufficient visibility </a:t>
            </a:r>
            <a:r>
              <a:rPr lang="en-US" sz="1800" dirty="0">
                <a:solidFill>
                  <a:schemeClr val="tx1"/>
                </a:solidFill>
              </a:rPr>
              <a:t>should be ensured as well</a:t>
            </a:r>
          </a:p>
          <a:p>
            <a:pPr algn="l"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endParaRPr lang="aa-ET" sz="1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4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Other important issues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1"/>
            <a:ext cx="8248832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Urgent need to </a:t>
            </a:r>
            <a:r>
              <a:rPr lang="lv-LV" sz="2800" u="sng" dirty="0">
                <a:solidFill>
                  <a:schemeClr val="tx1"/>
                </a:solidFill>
              </a:rPr>
              <a:t>update Resolution 8 check-lists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Understanding </a:t>
            </a:r>
            <a:r>
              <a:rPr lang="lv-LV" sz="2800" u="sng" dirty="0">
                <a:solidFill>
                  <a:schemeClr val="tx1"/>
                </a:solidFill>
              </a:rPr>
              <a:t>the link </a:t>
            </a:r>
            <a:r>
              <a:rPr lang="lv-LV" sz="2800" dirty="0" smtClean="0">
                <a:solidFill>
                  <a:schemeClr val="tx1"/>
                </a:solidFill>
              </a:rPr>
              <a:t>between the </a:t>
            </a:r>
            <a:r>
              <a:rPr lang="lv-LV" sz="2800" dirty="0">
                <a:solidFill>
                  <a:schemeClr val="tx1"/>
                </a:solidFill>
              </a:rPr>
              <a:t>«reporting amount» and possibilities to use data for different analyses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Correct understanding the objectives of Resolution 8 reporting. </a:t>
            </a:r>
            <a:r>
              <a:rPr lang="lv-LV" sz="2800" u="sng" dirty="0">
                <a:solidFill>
                  <a:schemeClr val="tx1"/>
                </a:solidFill>
              </a:rPr>
              <a:t>Recognising difference </a:t>
            </a:r>
            <a:r>
              <a:rPr lang="lv-LV" sz="2800" dirty="0">
                <a:solidFill>
                  <a:schemeClr val="tx1"/>
                </a:solidFill>
              </a:rPr>
              <a:t>between Resolution 8 reporting and building the Emerald network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How to avoid </a:t>
            </a:r>
            <a:r>
              <a:rPr lang="lv-LV" sz="2800" u="sng" dirty="0">
                <a:solidFill>
                  <a:schemeClr val="tx1"/>
                </a:solidFill>
              </a:rPr>
              <a:t>«competition» </a:t>
            </a:r>
            <a:r>
              <a:rPr lang="lv-LV" sz="2800" dirty="0">
                <a:solidFill>
                  <a:schemeClr val="tx1"/>
                </a:solidFill>
              </a:rPr>
              <a:t>between the </a:t>
            </a:r>
            <a:r>
              <a:rPr lang="lv-LV" sz="2800" dirty="0" smtClean="0">
                <a:solidFill>
                  <a:schemeClr val="tx1"/>
                </a:solidFill>
              </a:rPr>
              <a:t>Resolution 8 and Emerald </a:t>
            </a:r>
            <a:r>
              <a:rPr lang="lv-LV" sz="2800" dirty="0">
                <a:solidFill>
                  <a:schemeClr val="tx1"/>
                </a:solidFill>
              </a:rPr>
              <a:t>for resources? How to prioritise? 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Benefitting from </a:t>
            </a:r>
            <a:r>
              <a:rPr lang="lv-LV" sz="2800" dirty="0" smtClean="0">
                <a:solidFill>
                  <a:schemeClr val="tx1"/>
                </a:solidFill>
              </a:rPr>
              <a:t>the </a:t>
            </a:r>
            <a:r>
              <a:rPr lang="lv-LV" sz="2800" u="sng" dirty="0" smtClean="0">
                <a:solidFill>
                  <a:schemeClr val="tx1"/>
                </a:solidFill>
              </a:rPr>
              <a:t>EU’s experience </a:t>
            </a:r>
            <a:r>
              <a:rPr lang="lv-LV" sz="2800" dirty="0" smtClean="0">
                <a:solidFill>
                  <a:schemeClr val="tx1"/>
                </a:solidFill>
              </a:rPr>
              <a:t>on reporting</a:t>
            </a:r>
            <a:endParaRPr lang="lv-LV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3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318366" y="330872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Thank you for attention!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74567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24E78F-25CA-44D3-B90B-012340C9D9FE}">
  <ds:schemaRefs>
    <ds:schemaRef ds:uri="5a85a8cd-11b6-4c49-b88c-fe5436cf80ab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749</Words>
  <Application>Microsoft Office PowerPoint</Application>
  <PresentationFormat>On-screen Show (4:3)</PresentationFormat>
  <Paragraphs>66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Bern Convention Standing Committee  OPINIONS ABOUT THE REPORTING UNDER THE RESOLUTION NO. 8 (2012): ASSESSMENT OF THE PAST REPORTING EXERCISE AND POINTERS FOR THE FUTURE  Otars Opermanis &amp; Marc Roekaerts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2021-11-30T07:09:53Z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