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3" r:id="rId4"/>
    <p:sldMasterId id="2147483685" r:id="rId5"/>
    <p:sldMasterId id="2147483687" r:id="rId6"/>
    <p:sldMasterId id="2147483677" r:id="rId7"/>
  </p:sldMasterIdLst>
  <p:notesMasterIdLst>
    <p:notesMasterId r:id="rId23"/>
  </p:notesMasterIdLst>
  <p:handoutMasterIdLst>
    <p:handoutMasterId r:id="rId24"/>
  </p:handoutMasterIdLst>
  <p:sldIdLst>
    <p:sldId id="350" r:id="rId8"/>
    <p:sldId id="605" r:id="rId9"/>
    <p:sldId id="612" r:id="rId10"/>
    <p:sldId id="613" r:id="rId11"/>
    <p:sldId id="621" r:id="rId12"/>
    <p:sldId id="623" r:id="rId13"/>
    <p:sldId id="626" r:id="rId14"/>
    <p:sldId id="622" r:id="rId15"/>
    <p:sldId id="614" r:id="rId16"/>
    <p:sldId id="624" r:id="rId17"/>
    <p:sldId id="625" r:id="rId18"/>
    <p:sldId id="617" r:id="rId19"/>
    <p:sldId id="618" r:id="rId20"/>
    <p:sldId id="620" r:id="rId21"/>
    <p:sldId id="610" r:id="rId22"/>
  </p:sldIdLst>
  <p:sldSz cx="9144000" cy="6858000" type="screen4x3"/>
  <p:notesSz cx="6805613" cy="99441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47D"/>
    <a:srgbClr val="FFD54F"/>
    <a:srgbClr val="409994"/>
    <a:srgbClr val="002A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EB90C9-AE49-43AC-973A-3A4BF940464D}" v="1224" dt="2021-11-30T10:13:53.0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72" autoAdjust="0"/>
    <p:restoredTop sz="88567" autoAdjust="0"/>
  </p:normalViewPr>
  <p:slideViewPr>
    <p:cSldViewPr snapToGrid="0" snapToObjects="1">
      <p:cViewPr varScale="1">
        <p:scale>
          <a:sx n="59" d="100"/>
          <a:sy n="59" d="100"/>
        </p:scale>
        <p:origin x="1268"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0" d="100"/>
          <a:sy n="100" d="100"/>
        </p:scale>
        <p:origin x="14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099" cy="497205"/>
          </a:xfrm>
          <a:prstGeom prst="rect">
            <a:avLst/>
          </a:prstGeom>
        </p:spPr>
        <p:txBody>
          <a:bodyPr vert="horz" lIns="95706" tIns="47854" rIns="95706" bIns="47854" rtlCol="0"/>
          <a:lstStyle>
            <a:lvl1pPr algn="l">
              <a:defRPr sz="1300"/>
            </a:lvl1pPr>
          </a:lstStyle>
          <a:p>
            <a:endParaRPr lang="fr-FR"/>
          </a:p>
        </p:txBody>
      </p:sp>
      <p:sp>
        <p:nvSpPr>
          <p:cNvPr id="3" name="Espace réservé de la date 2"/>
          <p:cNvSpPr>
            <a:spLocks noGrp="1"/>
          </p:cNvSpPr>
          <p:nvPr>
            <p:ph type="dt" sz="quarter" idx="1"/>
          </p:nvPr>
        </p:nvSpPr>
        <p:spPr>
          <a:xfrm>
            <a:off x="3854940" y="1"/>
            <a:ext cx="2949099" cy="497205"/>
          </a:xfrm>
          <a:prstGeom prst="rect">
            <a:avLst/>
          </a:prstGeom>
        </p:spPr>
        <p:txBody>
          <a:bodyPr vert="horz" lIns="95706" tIns="47854" rIns="95706" bIns="47854" rtlCol="0"/>
          <a:lstStyle>
            <a:lvl1pPr algn="r">
              <a:defRPr sz="1300"/>
            </a:lvl1pPr>
          </a:lstStyle>
          <a:p>
            <a:fld id="{14208671-A0B8-3E47-A7D9-43510B064522}" type="datetime1">
              <a:rPr lang="fr-FR" smtClean="0"/>
              <a:t>30/11/2021</a:t>
            </a:fld>
            <a:endParaRPr lang="fr-FR"/>
          </a:p>
        </p:txBody>
      </p:sp>
      <p:sp>
        <p:nvSpPr>
          <p:cNvPr id="4" name="Espace réservé du pied de page 3"/>
          <p:cNvSpPr>
            <a:spLocks noGrp="1"/>
          </p:cNvSpPr>
          <p:nvPr>
            <p:ph type="ftr" sz="quarter" idx="2"/>
          </p:nvPr>
        </p:nvSpPr>
        <p:spPr>
          <a:xfrm>
            <a:off x="0" y="9445170"/>
            <a:ext cx="2949099" cy="497205"/>
          </a:xfrm>
          <a:prstGeom prst="rect">
            <a:avLst/>
          </a:prstGeom>
        </p:spPr>
        <p:txBody>
          <a:bodyPr vert="horz" lIns="95706" tIns="47854" rIns="95706" bIns="47854"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854940" y="9445170"/>
            <a:ext cx="2949099" cy="497205"/>
          </a:xfrm>
          <a:prstGeom prst="rect">
            <a:avLst/>
          </a:prstGeom>
        </p:spPr>
        <p:txBody>
          <a:bodyPr vert="horz" lIns="95706" tIns="47854" rIns="95706" bIns="47854" rtlCol="0" anchor="b"/>
          <a:lstStyle>
            <a:lvl1pPr algn="r">
              <a:defRPr sz="1300"/>
            </a:lvl1pPr>
          </a:lstStyle>
          <a:p>
            <a:fld id="{6759D221-9A09-9540-B314-8604B0193E34}" type="slidenum">
              <a:rPr lang="fr-FR" smtClean="0"/>
              <a:t>‹#›</a:t>
            </a:fld>
            <a:endParaRPr lang="fr-FR"/>
          </a:p>
        </p:txBody>
      </p:sp>
    </p:spTree>
    <p:extLst>
      <p:ext uri="{BB962C8B-B14F-4D97-AF65-F5344CB8AC3E}">
        <p14:creationId xmlns:p14="http://schemas.microsoft.com/office/powerpoint/2010/main" val="1293850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099" cy="497205"/>
          </a:xfrm>
          <a:prstGeom prst="rect">
            <a:avLst/>
          </a:prstGeom>
        </p:spPr>
        <p:txBody>
          <a:bodyPr vert="horz" lIns="95706" tIns="47854" rIns="95706" bIns="47854" rtlCol="0"/>
          <a:lstStyle>
            <a:lvl1pPr algn="l">
              <a:defRPr sz="1300"/>
            </a:lvl1pPr>
          </a:lstStyle>
          <a:p>
            <a:endParaRPr lang="fr-FR"/>
          </a:p>
        </p:txBody>
      </p:sp>
      <p:sp>
        <p:nvSpPr>
          <p:cNvPr id="3" name="Espace réservé de la date 2"/>
          <p:cNvSpPr>
            <a:spLocks noGrp="1"/>
          </p:cNvSpPr>
          <p:nvPr>
            <p:ph type="dt" idx="1"/>
          </p:nvPr>
        </p:nvSpPr>
        <p:spPr>
          <a:xfrm>
            <a:off x="3854940" y="1"/>
            <a:ext cx="2949099" cy="497205"/>
          </a:xfrm>
          <a:prstGeom prst="rect">
            <a:avLst/>
          </a:prstGeom>
        </p:spPr>
        <p:txBody>
          <a:bodyPr vert="horz" lIns="95706" tIns="47854" rIns="95706" bIns="47854" rtlCol="0"/>
          <a:lstStyle>
            <a:lvl1pPr algn="r">
              <a:defRPr sz="1300"/>
            </a:lvl1pPr>
          </a:lstStyle>
          <a:p>
            <a:fld id="{7B3B23B9-18C7-DB45-B429-7B8C8BC37F52}" type="datetime1">
              <a:rPr lang="fr-FR" smtClean="0"/>
              <a:t>30/11/2021</a:t>
            </a:fld>
            <a:endParaRPr lang="fr-FR"/>
          </a:p>
        </p:txBody>
      </p:sp>
      <p:sp>
        <p:nvSpPr>
          <p:cNvPr id="4" name="Espace réservé de l'image des diapositives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5706" tIns="47854" rIns="95706" bIns="47854" rtlCol="0" anchor="ctr"/>
          <a:lstStyle/>
          <a:p>
            <a:endParaRPr lang="fr-FR"/>
          </a:p>
        </p:txBody>
      </p:sp>
      <p:sp>
        <p:nvSpPr>
          <p:cNvPr id="5" name="Espace réservé des commentaires 4"/>
          <p:cNvSpPr>
            <a:spLocks noGrp="1"/>
          </p:cNvSpPr>
          <p:nvPr>
            <p:ph type="body" sz="quarter" idx="3"/>
          </p:nvPr>
        </p:nvSpPr>
        <p:spPr>
          <a:xfrm>
            <a:off x="680562" y="4723447"/>
            <a:ext cx="5444490" cy="4474845"/>
          </a:xfrm>
          <a:prstGeom prst="rect">
            <a:avLst/>
          </a:prstGeom>
        </p:spPr>
        <p:txBody>
          <a:bodyPr vert="horz" lIns="95706" tIns="47854" rIns="95706" bIns="47854"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5170"/>
            <a:ext cx="2949099" cy="497205"/>
          </a:xfrm>
          <a:prstGeom prst="rect">
            <a:avLst/>
          </a:prstGeom>
        </p:spPr>
        <p:txBody>
          <a:bodyPr vert="horz" lIns="95706" tIns="47854" rIns="95706" bIns="4785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4940" y="9445170"/>
            <a:ext cx="2949099" cy="497205"/>
          </a:xfrm>
          <a:prstGeom prst="rect">
            <a:avLst/>
          </a:prstGeom>
        </p:spPr>
        <p:txBody>
          <a:bodyPr vert="horz" lIns="95706" tIns="47854" rIns="95706" bIns="47854" rtlCol="0" anchor="b"/>
          <a:lstStyle>
            <a:lvl1pPr algn="r">
              <a:defRPr sz="1300"/>
            </a:lvl1pPr>
          </a:lstStyle>
          <a:p>
            <a:fld id="{7337B99B-D378-6C49-AC24-BA32949E8AE6}" type="slidenum">
              <a:rPr lang="fr-FR" smtClean="0"/>
              <a:t>‹#›</a:t>
            </a:fld>
            <a:endParaRPr lang="fr-FR"/>
          </a:p>
        </p:txBody>
      </p:sp>
    </p:spTree>
    <p:extLst>
      <p:ext uri="{BB962C8B-B14F-4D97-AF65-F5344CB8AC3E}">
        <p14:creationId xmlns:p14="http://schemas.microsoft.com/office/powerpoint/2010/main" val="24699836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 few</a:t>
            </a:r>
            <a:r>
              <a:rPr lang="fr-FR" baseline="0" dirty="0"/>
              <a:t> </a:t>
            </a:r>
            <a:r>
              <a:rPr lang="fr-FR" baseline="0" dirty="0" err="1"/>
              <a:t>words</a:t>
            </a:r>
            <a:r>
              <a:rPr lang="fr-FR" baseline="0" dirty="0"/>
              <a:t> on the Council of Europe and </a:t>
            </a:r>
            <a:r>
              <a:rPr lang="fr-FR" baseline="0" dirty="0" err="1"/>
              <a:t>why</a:t>
            </a:r>
            <a:r>
              <a:rPr lang="fr-FR" baseline="0" dirty="0"/>
              <a:t> the Convention </a:t>
            </a:r>
            <a:r>
              <a:rPr lang="fr-FR" baseline="0" dirty="0" err="1"/>
              <a:t>was</a:t>
            </a:r>
            <a:r>
              <a:rPr lang="fr-FR" baseline="0" dirty="0"/>
              <a:t> </a:t>
            </a:r>
            <a:r>
              <a:rPr lang="fr-FR" baseline="0" dirty="0" err="1"/>
              <a:t>negotiated</a:t>
            </a:r>
            <a:r>
              <a:rPr lang="fr-FR" baseline="0" dirty="0"/>
              <a:t> </a:t>
            </a:r>
            <a:r>
              <a:rPr lang="fr-FR" baseline="0" dirty="0" err="1"/>
              <a:t>there</a:t>
            </a:r>
            <a:r>
              <a:rPr lang="fr-FR" baseline="0" dirty="0"/>
              <a:t>.</a:t>
            </a:r>
            <a:endParaRPr lang="fr-FR" dirty="0"/>
          </a:p>
        </p:txBody>
      </p:sp>
      <p:sp>
        <p:nvSpPr>
          <p:cNvPr id="4" name="Espace réservé du numéro de diapositive 3"/>
          <p:cNvSpPr>
            <a:spLocks noGrp="1"/>
          </p:cNvSpPr>
          <p:nvPr>
            <p:ph type="sldNum" sz="quarter" idx="10"/>
          </p:nvPr>
        </p:nvSpPr>
        <p:spPr/>
        <p:txBody>
          <a:bodyPr/>
          <a:lstStyle/>
          <a:p>
            <a:fld id="{7337B99B-D378-6C49-AC24-BA32949E8AE6}" type="slidenum">
              <a:rPr lang="fr-FR" smtClean="0"/>
              <a:t>1</a:t>
            </a:fld>
            <a:endParaRPr lang="fr-FR"/>
          </a:p>
        </p:txBody>
      </p:sp>
    </p:spTree>
    <p:extLst>
      <p:ext uri="{BB962C8B-B14F-4D97-AF65-F5344CB8AC3E}">
        <p14:creationId xmlns:p14="http://schemas.microsoft.com/office/powerpoint/2010/main" val="15824658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D3027B32-7EE3-4B47-8E3B-B3A98341C450}" type="slidenum">
              <a:rPr lang="fr-FR" smtClean="0"/>
              <a:t>‹#›</a:t>
            </a:fld>
            <a:endParaRPr lang="fr-FR"/>
          </a:p>
        </p:txBody>
      </p:sp>
    </p:spTree>
    <p:extLst>
      <p:ext uri="{BB962C8B-B14F-4D97-AF65-F5344CB8AC3E}">
        <p14:creationId xmlns:p14="http://schemas.microsoft.com/office/powerpoint/2010/main" val="3423443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30/11/2021</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51553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fld id="{6E88323B-C494-9644-A6FD-4EEB2F59D7F4}" type="datetime1">
              <a:rPr lang="fr-FR" smtClean="0"/>
              <a:pPr/>
              <a:t>30/11/2021</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3974773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A4F780FF-3EB2-4073-8B36-7BC7D48A2A98}" type="slidenum">
              <a:rPr lang="en-US" altLang="nl-BE"/>
              <a:pPr>
                <a:defRPr/>
              </a:pPr>
              <a:t>‹#›</a:t>
            </a:fld>
            <a:endParaRPr lang="en-US" altLang="nl-BE"/>
          </a:p>
        </p:txBody>
      </p:sp>
    </p:spTree>
    <p:extLst>
      <p:ext uri="{BB962C8B-B14F-4D97-AF65-F5344CB8AC3E}">
        <p14:creationId xmlns:p14="http://schemas.microsoft.com/office/powerpoint/2010/main" val="1623403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1"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30/11/2021</a:t>
            </a:fld>
            <a:endParaRPr lang="fr-FR" dirty="0"/>
          </a:p>
        </p:txBody>
      </p:sp>
      <p:sp>
        <p:nvSpPr>
          <p:cNvPr id="13"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24992003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D3027B32-7EE3-4B47-8E3B-B3A98341C450}" type="slidenum">
              <a:rPr lang="fr-FR" smtClean="0"/>
              <a:pPr/>
              <a:t>‹#›</a:t>
            </a:fld>
            <a:endParaRPr lang="fr-FR" dirty="0"/>
          </a:p>
        </p:txBody>
      </p:sp>
    </p:spTree>
    <p:extLst>
      <p:ext uri="{BB962C8B-B14F-4D97-AF65-F5344CB8AC3E}">
        <p14:creationId xmlns:p14="http://schemas.microsoft.com/office/powerpoint/2010/main" val="1866856993"/>
      </p:ext>
    </p:extLst>
  </p:cSld>
  <p:clrMap bg1="lt1" tx1="dk1" bg2="lt2" tx2="dk2" accent1="accent1" accent2="accent2" accent3="accent3" accent4="accent4" accent5="accent5" accent6="accent6" hlink="hlink" folHlink="folHlink"/>
  <p:sldLayoutIdLst>
    <p:sldLayoutId id="2147483684"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30/11/2021</a:t>
            </a:fld>
            <a:endParaRPr lang="fr-FR" dirty="0"/>
          </a:p>
        </p:txBody>
      </p:sp>
      <p:sp>
        <p:nvSpPr>
          <p:cNvPr id="8"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378409503"/>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Narrow" charset="0"/>
                <a:ea typeface="Arial Narrow" charset="0"/>
                <a:cs typeface="Arial Narrow" charset="0"/>
              </a:defRPr>
            </a:lvl1pPr>
          </a:lstStyle>
          <a:p>
            <a:fld id="{6E88323B-C494-9644-A6FD-4EEB2F59D7F4}" type="datetime1">
              <a:rPr lang="fr-FR" smtClean="0"/>
              <a:pPr/>
              <a:t>30/11/2021</a:t>
            </a:fld>
            <a:endParaRPr lang="fr-FR" dirty="0"/>
          </a:p>
        </p:txBody>
      </p:sp>
      <p:sp>
        <p:nvSpPr>
          <p:cNvPr id="8"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
        <p:nvSpPr>
          <p:cNvPr id="9" name="Espace réservé du titre 6"/>
          <p:cNvSpPr>
            <a:spLocks noGrp="1"/>
          </p:cNvSpPr>
          <p:nvPr>
            <p:ph type="title"/>
          </p:nvPr>
        </p:nvSpPr>
        <p:spPr>
          <a:xfrm>
            <a:off x="4472174" y="274638"/>
            <a:ext cx="4214625" cy="504459"/>
          </a:xfrm>
          <a:prstGeom prst="rect">
            <a:avLst/>
          </a:prstGeom>
        </p:spPr>
        <p:txBody>
          <a:bodyPr vert="horz" lIns="91440" tIns="45720" rIns="91440" bIns="45720" rtlCol="0" anchor="ctr">
            <a:normAutofit/>
          </a:bodyPr>
          <a:lstStyle/>
          <a:p>
            <a:r>
              <a:rPr lang="fr-FR" dirty="0"/>
              <a:t>Name of the </a:t>
            </a:r>
            <a:r>
              <a:rPr lang="fr-FR" dirty="0" err="1"/>
              <a:t>presentation</a:t>
            </a:r>
            <a:endParaRPr lang="fr-FR" dirty="0"/>
          </a:p>
        </p:txBody>
      </p:sp>
    </p:spTree>
    <p:extLst>
      <p:ext uri="{BB962C8B-B14F-4D97-AF65-F5344CB8AC3E}">
        <p14:creationId xmlns:p14="http://schemas.microsoft.com/office/powerpoint/2010/main" val="3671072162"/>
      </p:ext>
    </p:extLst>
  </p:cSld>
  <p:clrMap bg1="lt1" tx1="dk1" bg2="lt2" tx2="dk2" accent1="accent1" accent2="accent2" accent3="accent3" accent4="accent4" accent5="accent5" accent6="accent6" hlink="hlink" folHlink="folHlink"/>
  <p:sldLayoutIdLst>
    <p:sldLayoutId id="2147483688" r:id="rId1"/>
    <p:sldLayoutId id="2147483698" r:id="rId2"/>
  </p:sldLayoutIdLst>
  <p:txStyles>
    <p:title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Espace réservé du titre 6"/>
          <p:cNvSpPr>
            <a:spLocks noGrp="1"/>
          </p:cNvSpPr>
          <p:nvPr>
            <p:ph type="title"/>
          </p:nvPr>
        </p:nvSpPr>
        <p:spPr>
          <a:xfrm>
            <a:off x="4472174" y="274638"/>
            <a:ext cx="4214625" cy="504459"/>
          </a:xfrm>
          <a:prstGeom prst="rect">
            <a:avLst/>
          </a:prstGeom>
        </p:spPr>
        <p:txBody>
          <a:bodyPr vert="horz" lIns="91440" tIns="45720" rIns="91440" bIns="45720" rtlCol="0" anchor="ctr">
            <a:normAutofit/>
          </a:bodyPr>
          <a:lstStyle/>
          <a:p>
            <a:r>
              <a:rPr lang="fr-FR" dirty="0"/>
              <a:t>Nom de la présentation</a:t>
            </a:r>
          </a:p>
        </p:txBody>
      </p:sp>
      <p:sp>
        <p:nvSpPr>
          <p:cNvPr id="20"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fld id="{6E88323B-C494-9644-A6FD-4EEB2F59D7F4}" type="datetime1">
              <a:rPr lang="fr-FR" smtClean="0"/>
              <a:pPr/>
              <a:t>30/11/2021</a:t>
            </a:fld>
            <a:endParaRPr lang="fr-FR"/>
          </a:p>
        </p:txBody>
      </p:sp>
      <p:sp>
        <p:nvSpPr>
          <p:cNvPr id="22"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Narrow" charset="0"/>
                <a:ea typeface="Arial Narrow" charset="0"/>
                <a:cs typeface="Arial Narrow" charset="0"/>
              </a:defRPr>
            </a:lvl1pPr>
          </a:lstStyle>
          <a:p>
            <a:fld id="{E8716A00-CC3F-A24A-9B86-816E9CA7F4AC}" type="slidenum">
              <a:rPr lang="fr-FR" smtClean="0"/>
              <a:pPr/>
              <a:t>‹#›</a:t>
            </a:fld>
            <a:endParaRPr lang="fr-FR" dirty="0"/>
          </a:p>
        </p:txBody>
      </p:sp>
    </p:spTree>
    <p:extLst>
      <p:ext uri="{BB962C8B-B14F-4D97-AF65-F5344CB8AC3E}">
        <p14:creationId xmlns:p14="http://schemas.microsoft.com/office/powerpoint/2010/main" val="3911076956"/>
      </p:ext>
    </p:extLst>
  </p:cSld>
  <p:clrMap bg1="lt1" tx1="dk1" bg2="lt2" tx2="dk2" accent1="accent1" accent2="accent2" accent3="accent3" accent4="accent4" accent5="accent5" accent6="accent6" hlink="hlink" folHlink="folHlink"/>
  <p:sldLayoutIdLst>
    <p:sldLayoutId id="2147483679" r:id="rId1"/>
  </p:sldLayoutIdLst>
  <p:hf hdr="0"/>
  <p:txStyles>
    <p:titleStyle>
      <a:lvl1pPr algn="r" defTabSz="457200" rtl="0" eaLnBrk="1" latinLnBrk="0" hangingPunct="1">
        <a:spcBef>
          <a:spcPct val="0"/>
        </a:spcBef>
        <a:buNone/>
        <a:defRPr sz="2000" kern="1200">
          <a:solidFill>
            <a:srgbClr val="FFFFFF"/>
          </a:solidFill>
          <a:latin typeface="Arial Narrow" charset="0"/>
          <a:ea typeface="Arial Narrow" charset="0"/>
          <a:cs typeface="Arial Narrow"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j-lt"/>
          <a:ea typeface="Century Gothic" charset="0"/>
          <a:cs typeface="Century Gothic" charset="0"/>
        </a:defRPr>
      </a:lvl1pPr>
      <a:lvl2pPr marL="742950" indent="-285750" algn="l" defTabSz="457200" rtl="0" eaLnBrk="1" latinLnBrk="0" hangingPunct="1">
        <a:spcBef>
          <a:spcPct val="20000"/>
        </a:spcBef>
        <a:buFont typeface="Arial"/>
        <a:buChar char="–"/>
        <a:defRPr sz="2800" kern="1200">
          <a:solidFill>
            <a:schemeClr val="tx1"/>
          </a:solidFill>
          <a:latin typeface="+mj-lt"/>
          <a:ea typeface="Century Gothic" charset="0"/>
          <a:cs typeface="Century Gothic" charset="0"/>
        </a:defRPr>
      </a:lvl2pPr>
      <a:lvl3pPr marL="1143000" indent="-228600" algn="l" defTabSz="457200" rtl="0" eaLnBrk="1" latinLnBrk="0" hangingPunct="1">
        <a:spcBef>
          <a:spcPct val="20000"/>
        </a:spcBef>
        <a:buFont typeface="Arial"/>
        <a:buChar char="•"/>
        <a:defRPr sz="2400" kern="1200">
          <a:solidFill>
            <a:schemeClr val="tx1"/>
          </a:solidFill>
          <a:latin typeface="+mj-lt"/>
          <a:ea typeface="Century Gothic" charset="0"/>
          <a:cs typeface="Century Gothic" charset="0"/>
        </a:defRPr>
      </a:lvl3pPr>
      <a:lvl4pPr marL="1600200" indent="-228600" algn="l" defTabSz="457200" rtl="0" eaLnBrk="1" latinLnBrk="0" hangingPunct="1">
        <a:spcBef>
          <a:spcPct val="20000"/>
        </a:spcBef>
        <a:buFont typeface="Arial"/>
        <a:buChar char="–"/>
        <a:defRPr sz="2000" kern="1200">
          <a:solidFill>
            <a:schemeClr val="tx1"/>
          </a:solidFill>
          <a:latin typeface="+mj-lt"/>
          <a:ea typeface="Century Gothic" charset="0"/>
          <a:cs typeface="Century Gothic" charset="0"/>
        </a:defRPr>
      </a:lvl4pPr>
      <a:lvl5pPr marL="2057400" indent="-228600" algn="l" defTabSz="457200" rtl="0" eaLnBrk="1" latinLnBrk="0" hangingPunct="1">
        <a:spcBef>
          <a:spcPct val="20000"/>
        </a:spcBef>
        <a:buFont typeface="Arial"/>
        <a:buChar char="»"/>
        <a:defRPr sz="2000" kern="1200">
          <a:solidFill>
            <a:schemeClr val="tx1"/>
          </a:solidFill>
          <a:latin typeface="+mj-lt"/>
          <a:ea typeface="Century Gothic" charset="0"/>
          <a:cs typeface="Century 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tableau-public.discomap.eea.europa.eu/views/NumberofHabitatsandSpeciesperCountry/1_1Habitatsspecies?:showAppBanner=false&amp;:display_count=n&amp;:showVizHome=n&amp;:origin=viz_share_link&amp;:isGuestRedirectFromVizportal=y&amp;:embed=y" TargetMode="External"/><Relationship Id="rId2" Type="http://schemas.openxmlformats.org/officeDocument/2006/relationships/hyperlink" Target="https://rm.coe.int/reporting-under-resolution-no-8-2012-period-2013-2018-final-report/16809fad04" TargetMode="External"/><Relationship Id="rId1" Type="http://schemas.openxmlformats.org/officeDocument/2006/relationships/slideLayout" Target="../slideLayouts/slideLayout4.xml"/><Relationship Id="rId5" Type="http://schemas.openxmlformats.org/officeDocument/2006/relationships/hyperlink" Target="https://tableau-public.discomap.eea.europa.eu/views/Mainpressuresandthreats/Habitats?%3Aiid=1&amp;%3AisGuestRedirectFromVizportal=y&amp;%3Aembed=y" TargetMode="External"/><Relationship Id="rId4" Type="http://schemas.openxmlformats.org/officeDocument/2006/relationships/hyperlink" Target="https://tableau-public.discomap.eea.europa.eu/views/Conservationstatusandtrendsofhabitatsandspecies/2_1Conservationstatus?%3AisGuestRedirectFromVizportal=y&amp;%3Aembed=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 y="3684362"/>
            <a:ext cx="9144000" cy="3037113"/>
          </a:xfrm>
          <a:prstGeom prst="rect">
            <a:avLst/>
          </a:prstGeom>
        </p:spPr>
        <p:txBody>
          <a:bodyPr>
            <a:normAutofit/>
          </a:bodyPr>
          <a:lstStyle/>
          <a:p>
            <a:pPr algn="ctr">
              <a:spcBef>
                <a:spcPts val="600"/>
              </a:spcBef>
            </a:pPr>
            <a:r>
              <a:rPr lang="en-US" sz="2400" dirty="0">
                <a:solidFill>
                  <a:srgbClr val="409994"/>
                </a:solidFill>
                <a:latin typeface="+mn-lt"/>
              </a:rPr>
              <a:t>CONVENTION ON THE CONSERVATION OF EUROPEAN WILDLIFE</a:t>
            </a:r>
            <a:br>
              <a:rPr lang="en-US" sz="2400" dirty="0">
                <a:solidFill>
                  <a:srgbClr val="409994"/>
                </a:solidFill>
                <a:latin typeface="+mn-lt"/>
              </a:rPr>
            </a:br>
            <a:r>
              <a:rPr lang="en-US" sz="2400" dirty="0">
                <a:solidFill>
                  <a:srgbClr val="409994"/>
                </a:solidFill>
                <a:latin typeface="+mn-lt"/>
              </a:rPr>
              <a:t>AND NATURAL HABITATS</a:t>
            </a:r>
            <a:br>
              <a:rPr lang="en-US" sz="2400" dirty="0">
                <a:solidFill>
                  <a:srgbClr val="409994"/>
                </a:solidFill>
                <a:latin typeface="+mn-lt"/>
              </a:rPr>
            </a:br>
            <a:r>
              <a:rPr lang="en-BE" sz="2400" dirty="0">
                <a:solidFill>
                  <a:srgbClr val="409994"/>
                </a:solidFill>
                <a:latin typeface="+mn-lt"/>
              </a:rPr>
              <a:t>41th </a:t>
            </a:r>
            <a:r>
              <a:rPr lang="en-US" sz="2400" dirty="0">
                <a:solidFill>
                  <a:srgbClr val="409994"/>
                </a:solidFill>
                <a:latin typeface="+mn-lt"/>
              </a:rPr>
              <a:t>Standing </a:t>
            </a:r>
            <a:r>
              <a:rPr lang="en-US" sz="2400" dirty="0" err="1">
                <a:solidFill>
                  <a:srgbClr val="409994"/>
                </a:solidFill>
                <a:latin typeface="+mn-lt"/>
              </a:rPr>
              <a:t>Committe</a:t>
            </a:r>
            <a:r>
              <a:rPr lang="en-BE" sz="2400" dirty="0">
                <a:solidFill>
                  <a:srgbClr val="409994"/>
                </a:solidFill>
                <a:latin typeface="+mn-lt"/>
              </a:rPr>
              <a:t>e</a:t>
            </a:r>
            <a:br>
              <a:rPr lang="en-GB" sz="2400" dirty="0">
                <a:solidFill>
                  <a:srgbClr val="409994"/>
                </a:solidFill>
                <a:latin typeface="+mn-lt"/>
              </a:rPr>
            </a:br>
            <a:br>
              <a:rPr lang="en-BE" sz="2400" dirty="0">
                <a:solidFill>
                  <a:srgbClr val="409994"/>
                </a:solidFill>
                <a:latin typeface="+mn-lt"/>
              </a:rPr>
            </a:br>
            <a:r>
              <a:rPr lang="en-US" sz="2400" dirty="0">
                <a:solidFill>
                  <a:srgbClr val="409994"/>
                </a:solidFill>
                <a:latin typeface="+mn-lt"/>
              </a:rPr>
              <a:t>REPORTING UNDER RESOLUTION N</a:t>
            </a:r>
            <a:r>
              <a:rPr lang="en-BE" sz="2400" dirty="0">
                <a:solidFill>
                  <a:srgbClr val="409994"/>
                </a:solidFill>
                <a:latin typeface="+mn-lt"/>
              </a:rPr>
              <a:t>o</a:t>
            </a:r>
            <a:r>
              <a:rPr lang="en-US" sz="2400" dirty="0">
                <a:solidFill>
                  <a:srgbClr val="409994"/>
                </a:solidFill>
                <a:latin typeface="+mn-lt"/>
              </a:rPr>
              <a:t>. 8 (2012)</a:t>
            </a:r>
            <a:br>
              <a:rPr lang="en-US" sz="2400" dirty="0">
                <a:solidFill>
                  <a:srgbClr val="409994"/>
                </a:solidFill>
                <a:latin typeface="+mn-lt"/>
              </a:rPr>
            </a:br>
            <a:r>
              <a:rPr lang="en-BE" sz="2400" dirty="0">
                <a:solidFill>
                  <a:srgbClr val="409994"/>
                </a:solidFill>
                <a:latin typeface="+mn-lt"/>
              </a:rPr>
              <a:t>Development of National Summary Dashboards</a:t>
            </a:r>
            <a:br>
              <a:rPr lang="en-BE" sz="2400" dirty="0">
                <a:solidFill>
                  <a:srgbClr val="409994"/>
                </a:solidFill>
                <a:latin typeface="+mn-lt"/>
              </a:rPr>
            </a:br>
            <a:br>
              <a:rPr lang="en-BE" sz="1200" dirty="0">
                <a:solidFill>
                  <a:srgbClr val="409994"/>
                </a:solidFill>
                <a:latin typeface="+mn-lt"/>
              </a:rPr>
            </a:br>
            <a:r>
              <a:rPr lang="en-BE" dirty="0">
                <a:solidFill>
                  <a:srgbClr val="409994"/>
                </a:solidFill>
                <a:latin typeface="+mn-lt"/>
              </a:rPr>
              <a:t>Marc Roekaerts</a:t>
            </a:r>
            <a:endParaRPr lang="en-GB" sz="900" dirty="0">
              <a:latin typeface="+mn-lt"/>
              <a:cs typeface="Arial" panose="020B0604020202020204" pitchFamily="34" charset="0"/>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35"/>
            <a:ext cx="9160477" cy="3795872"/>
          </a:xfrm>
          <a:prstGeom prst="rect">
            <a:avLst/>
          </a:prstGeom>
        </p:spPr>
      </p:pic>
      <p:sp>
        <p:nvSpPr>
          <p:cNvPr id="12"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Century Gothic" charset="0"/>
                <a:ea typeface="Century Gothic" charset="0"/>
                <a:cs typeface="Century Gothic" charset="0"/>
              </a:defRPr>
            </a:lvl1pPr>
          </a:lstStyle>
          <a:p>
            <a:fld id="{E8716A00-CC3F-A24A-9B86-816E9CA7F4AC}" type="slidenum">
              <a:rPr lang="fr-FR" smtClean="0">
                <a:latin typeface="Arial Narrow" charset="0"/>
                <a:ea typeface="Arial Narrow" charset="0"/>
                <a:cs typeface="Arial Narrow" charset="0"/>
              </a:rPr>
              <a:pPr/>
              <a:t>1</a:t>
            </a:fld>
            <a:endParaRPr lang="fr-FR" dirty="0">
              <a:latin typeface="Arial Narrow" charset="0"/>
              <a:ea typeface="Arial Narrow" charset="0"/>
              <a:cs typeface="Arial Narrow" charset="0"/>
            </a:endParaRPr>
          </a:p>
        </p:txBody>
      </p:sp>
      <p:sp>
        <p:nvSpPr>
          <p:cNvPr id="7" name="Espace réservé de la date 3">
            <a:extLst>
              <a:ext uri="{FF2B5EF4-FFF2-40B4-BE49-F238E27FC236}">
                <a16:creationId xmlns:a16="http://schemas.microsoft.com/office/drawing/2014/main" id="{4214F62B-A22F-453E-8227-1161AE37C893}"/>
              </a:ext>
            </a:extLst>
          </p:cNvPr>
          <p:cNvSpPr>
            <a:spLocks noGrp="1"/>
          </p:cNvSpPr>
          <p:nvPr>
            <p:ph type="dt" sz="half" idx="2"/>
          </p:nvPr>
        </p:nvSpPr>
        <p:spPr>
          <a:xfrm>
            <a:off x="-16478" y="6491540"/>
            <a:ext cx="8077201" cy="365125"/>
          </a:xfrm>
          <a:prstGeom prst="rect">
            <a:avLst/>
          </a:prstGeom>
        </p:spPr>
        <p:txBody>
          <a:bodyPr vert="horz" lIns="91440" tIns="45720" rIns="91440" bIns="45720" rtlCol="0" anchor="ctr"/>
          <a:lstStyle>
            <a:lvl1pPr algn="l">
              <a:defRPr sz="1000">
                <a:solidFill>
                  <a:schemeClr val="tx1">
                    <a:tint val="75000"/>
                  </a:schemeClr>
                </a:solidFill>
                <a:latin typeface="Century Gothic" charset="0"/>
                <a:ea typeface="Century Gothic" charset="0"/>
                <a:cs typeface="Century Gothic" charset="0"/>
              </a:defRPr>
            </a:lvl1pPr>
          </a:lstStyle>
          <a:p>
            <a:r>
              <a:rPr lang="en-BE" sz="1400" dirty="0">
                <a:solidFill>
                  <a:srgbClr val="409994"/>
                </a:solidFill>
                <a:latin typeface="+mn-lt"/>
              </a:rPr>
              <a:t>Virtual meeting</a:t>
            </a:r>
            <a:r>
              <a:rPr lang="en-GB" sz="1400" dirty="0">
                <a:solidFill>
                  <a:srgbClr val="409994"/>
                </a:solidFill>
                <a:latin typeface="+mn-lt"/>
              </a:rPr>
              <a:t>, </a:t>
            </a:r>
            <a:r>
              <a:rPr lang="en-BE" sz="1400" dirty="0">
                <a:solidFill>
                  <a:srgbClr val="409994"/>
                </a:solidFill>
                <a:latin typeface="+mn-lt"/>
              </a:rPr>
              <a:t>30 November</a:t>
            </a:r>
            <a:r>
              <a:rPr lang="en-GB" sz="1400" dirty="0">
                <a:solidFill>
                  <a:srgbClr val="409994"/>
                </a:solidFill>
                <a:latin typeface="+mn-lt"/>
              </a:rPr>
              <a:t> – </a:t>
            </a:r>
            <a:r>
              <a:rPr lang="en-BE" sz="1400" dirty="0">
                <a:solidFill>
                  <a:srgbClr val="409994"/>
                </a:solidFill>
                <a:latin typeface="+mn-lt"/>
              </a:rPr>
              <a:t>4</a:t>
            </a:r>
            <a:r>
              <a:rPr lang="en-GB" sz="1400" dirty="0">
                <a:solidFill>
                  <a:srgbClr val="409994"/>
                </a:solidFill>
                <a:latin typeface="+mn-lt"/>
              </a:rPr>
              <a:t> </a:t>
            </a:r>
            <a:r>
              <a:rPr lang="en-BE" sz="1400" dirty="0">
                <a:solidFill>
                  <a:srgbClr val="409994"/>
                </a:solidFill>
                <a:latin typeface="+mn-lt"/>
              </a:rPr>
              <a:t>December</a:t>
            </a:r>
            <a:r>
              <a:rPr lang="en-GB" sz="1400" dirty="0">
                <a:solidFill>
                  <a:srgbClr val="409994"/>
                </a:solidFill>
                <a:latin typeface="+mn-lt"/>
              </a:rPr>
              <a:t> 20</a:t>
            </a:r>
            <a:r>
              <a:rPr lang="en-BE" sz="1400" dirty="0">
                <a:solidFill>
                  <a:srgbClr val="409994"/>
                </a:solidFill>
                <a:latin typeface="+mn-lt"/>
              </a:rPr>
              <a:t>20</a:t>
            </a:r>
            <a:endParaRPr lang="fr-FR" sz="1400" dirty="0">
              <a:latin typeface="Arial Narrow" charset="0"/>
              <a:ea typeface="Arial Narrow" charset="0"/>
              <a:cs typeface="Arial Narrow" charset="0"/>
            </a:endParaRPr>
          </a:p>
        </p:txBody>
      </p:sp>
    </p:spTree>
    <p:extLst>
      <p:ext uri="{BB962C8B-B14F-4D97-AF65-F5344CB8AC3E}">
        <p14:creationId xmlns:p14="http://schemas.microsoft.com/office/powerpoint/2010/main" val="881234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3EA9F8-A40F-4500-A6B4-3C69186438C9}"/>
              </a:ext>
            </a:extLst>
          </p:cNvPr>
          <p:cNvPicPr>
            <a:picLocks noChangeAspect="1"/>
          </p:cNvPicPr>
          <p:nvPr/>
        </p:nvPicPr>
        <p:blipFill>
          <a:blip r:embed="rId2"/>
          <a:stretch>
            <a:fillRect/>
          </a:stretch>
        </p:blipFill>
        <p:spPr>
          <a:xfrm>
            <a:off x="1" y="274638"/>
            <a:ext cx="9143999" cy="6672943"/>
          </a:xfrm>
          <a:prstGeom prst="rect">
            <a:avLst/>
          </a:prstGeom>
        </p:spPr>
      </p:pic>
      <p:sp>
        <p:nvSpPr>
          <p:cNvPr id="2" name="Title 1">
            <a:extLst>
              <a:ext uri="{FF2B5EF4-FFF2-40B4-BE49-F238E27FC236}">
                <a16:creationId xmlns:a16="http://schemas.microsoft.com/office/drawing/2014/main" id="{0F3C16AC-0146-4243-B00B-2FC4A5D39E4C}"/>
              </a:ext>
            </a:extLst>
          </p:cNvPr>
          <p:cNvSpPr>
            <a:spLocks noGrp="1"/>
          </p:cNvSpPr>
          <p:nvPr>
            <p:ph type="title"/>
          </p:nvPr>
        </p:nvSpPr>
        <p:spPr>
          <a:xfrm>
            <a:off x="4929376" y="2255838"/>
            <a:ext cx="3790082" cy="504459"/>
          </a:xfrm>
        </p:spPr>
        <p:txBody>
          <a:bodyPr>
            <a:normAutofit/>
          </a:bodyPr>
          <a:lstStyle/>
          <a:p>
            <a:r>
              <a:rPr lang="fr-FR" sz="2400" b="1" dirty="0" err="1">
                <a:solidFill>
                  <a:schemeClr val="tx1"/>
                </a:solidFill>
              </a:rPr>
              <a:t>narrow-mouthed</a:t>
            </a:r>
            <a:r>
              <a:rPr lang="fr-FR" sz="2400" b="1" dirty="0">
                <a:solidFill>
                  <a:schemeClr val="tx1"/>
                </a:solidFill>
              </a:rPr>
              <a:t> </a:t>
            </a:r>
            <a:r>
              <a:rPr lang="fr-FR" sz="2400" b="1" dirty="0" err="1">
                <a:solidFill>
                  <a:schemeClr val="tx1"/>
                </a:solidFill>
              </a:rPr>
              <a:t>whorl</a:t>
            </a:r>
            <a:r>
              <a:rPr lang="fr-FR" sz="2400" b="1" dirty="0">
                <a:solidFill>
                  <a:schemeClr val="tx1"/>
                </a:solidFill>
              </a:rPr>
              <a:t> </a:t>
            </a:r>
            <a:r>
              <a:rPr lang="fr-FR" sz="2400" b="1" dirty="0" err="1">
                <a:solidFill>
                  <a:schemeClr val="tx1"/>
                </a:solidFill>
              </a:rPr>
              <a:t>snail</a:t>
            </a:r>
            <a:endParaRPr lang="en-BE" sz="2400" b="1" dirty="0">
              <a:solidFill>
                <a:schemeClr val="tx1"/>
              </a:solidFill>
            </a:endParaRPr>
          </a:p>
        </p:txBody>
      </p:sp>
    </p:spTree>
    <p:extLst>
      <p:ext uri="{BB962C8B-B14F-4D97-AF65-F5344CB8AC3E}">
        <p14:creationId xmlns:p14="http://schemas.microsoft.com/office/powerpoint/2010/main" val="2773976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0D842-1BD1-4832-9C31-61822B700102}"/>
              </a:ext>
            </a:extLst>
          </p:cNvPr>
          <p:cNvSpPr>
            <a:spLocks noGrp="1"/>
          </p:cNvSpPr>
          <p:nvPr>
            <p:ph type="title"/>
          </p:nvPr>
        </p:nvSpPr>
        <p:spPr/>
        <p:txBody>
          <a:bodyPr/>
          <a:lstStyle/>
          <a:p>
            <a:endParaRPr lang="en-BE"/>
          </a:p>
        </p:txBody>
      </p:sp>
      <p:pic>
        <p:nvPicPr>
          <p:cNvPr id="4" name="Picture 3">
            <a:extLst>
              <a:ext uri="{FF2B5EF4-FFF2-40B4-BE49-F238E27FC236}">
                <a16:creationId xmlns:a16="http://schemas.microsoft.com/office/drawing/2014/main" id="{0E02AC49-160F-4CEE-A892-9DD9BB051E8A}"/>
              </a:ext>
            </a:extLst>
          </p:cNvPr>
          <p:cNvPicPr>
            <a:picLocks noChangeAspect="1"/>
          </p:cNvPicPr>
          <p:nvPr/>
        </p:nvPicPr>
        <p:blipFill>
          <a:blip r:embed="rId2"/>
          <a:stretch>
            <a:fillRect/>
          </a:stretch>
        </p:blipFill>
        <p:spPr>
          <a:xfrm>
            <a:off x="1" y="274638"/>
            <a:ext cx="9144000" cy="6583362"/>
          </a:xfrm>
          <a:prstGeom prst="rect">
            <a:avLst/>
          </a:prstGeom>
        </p:spPr>
      </p:pic>
      <p:sp>
        <p:nvSpPr>
          <p:cNvPr id="5" name="Title 1">
            <a:extLst>
              <a:ext uri="{FF2B5EF4-FFF2-40B4-BE49-F238E27FC236}">
                <a16:creationId xmlns:a16="http://schemas.microsoft.com/office/drawing/2014/main" id="{DFC55CB7-4CDD-478A-B91C-95550C6B8A45}"/>
              </a:ext>
            </a:extLst>
          </p:cNvPr>
          <p:cNvSpPr txBox="1">
            <a:spLocks/>
          </p:cNvSpPr>
          <p:nvPr/>
        </p:nvSpPr>
        <p:spPr>
          <a:xfrm>
            <a:off x="390033" y="2508067"/>
            <a:ext cx="2081024" cy="50445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a:lstStyle>
          <a:p>
            <a:r>
              <a:rPr lang="en-BE" sz="2400" b="1" dirty="0">
                <a:solidFill>
                  <a:schemeClr val="tx1"/>
                </a:solidFill>
              </a:rPr>
              <a:t>Ciconia nigra</a:t>
            </a:r>
          </a:p>
        </p:txBody>
      </p:sp>
    </p:spTree>
    <p:extLst>
      <p:ext uri="{BB962C8B-B14F-4D97-AF65-F5344CB8AC3E}">
        <p14:creationId xmlns:p14="http://schemas.microsoft.com/office/powerpoint/2010/main" val="3645242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BBB4C-FD48-4FF1-82C9-25DF6ACBB5F0}"/>
              </a:ext>
            </a:extLst>
          </p:cNvPr>
          <p:cNvSpPr>
            <a:spLocks noGrp="1"/>
          </p:cNvSpPr>
          <p:nvPr>
            <p:ph type="title"/>
          </p:nvPr>
        </p:nvSpPr>
        <p:spPr/>
        <p:txBody>
          <a:bodyPr/>
          <a:lstStyle/>
          <a:p>
            <a:endParaRPr lang="en-BE"/>
          </a:p>
        </p:txBody>
      </p:sp>
      <p:pic>
        <p:nvPicPr>
          <p:cNvPr id="5" name="Picture 4">
            <a:extLst>
              <a:ext uri="{FF2B5EF4-FFF2-40B4-BE49-F238E27FC236}">
                <a16:creationId xmlns:a16="http://schemas.microsoft.com/office/drawing/2014/main" id="{899C4F52-9F0D-4336-9B3B-F8904DB20549}"/>
              </a:ext>
            </a:extLst>
          </p:cNvPr>
          <p:cNvPicPr>
            <a:picLocks noChangeAspect="1"/>
          </p:cNvPicPr>
          <p:nvPr/>
        </p:nvPicPr>
        <p:blipFill>
          <a:blip r:embed="rId2"/>
          <a:stretch>
            <a:fillRect/>
          </a:stretch>
        </p:blipFill>
        <p:spPr>
          <a:xfrm>
            <a:off x="0" y="696272"/>
            <a:ext cx="9144000" cy="5465455"/>
          </a:xfrm>
          <a:prstGeom prst="rect">
            <a:avLst/>
          </a:prstGeom>
        </p:spPr>
      </p:pic>
    </p:spTree>
    <p:extLst>
      <p:ext uri="{BB962C8B-B14F-4D97-AF65-F5344CB8AC3E}">
        <p14:creationId xmlns:p14="http://schemas.microsoft.com/office/powerpoint/2010/main" val="3005762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7A3D8-C482-4C47-829A-79F363E0D6A3}"/>
              </a:ext>
            </a:extLst>
          </p:cNvPr>
          <p:cNvSpPr>
            <a:spLocks noGrp="1"/>
          </p:cNvSpPr>
          <p:nvPr>
            <p:ph type="title"/>
          </p:nvPr>
        </p:nvSpPr>
        <p:spPr/>
        <p:txBody>
          <a:bodyPr/>
          <a:lstStyle/>
          <a:p>
            <a:endParaRPr lang="en-BE"/>
          </a:p>
        </p:txBody>
      </p:sp>
      <p:pic>
        <p:nvPicPr>
          <p:cNvPr id="5" name="Picture 4">
            <a:extLst>
              <a:ext uri="{FF2B5EF4-FFF2-40B4-BE49-F238E27FC236}">
                <a16:creationId xmlns:a16="http://schemas.microsoft.com/office/drawing/2014/main" id="{8E8AA619-C63F-4324-984A-84D9482227A3}"/>
              </a:ext>
            </a:extLst>
          </p:cNvPr>
          <p:cNvPicPr>
            <a:picLocks noChangeAspect="1"/>
          </p:cNvPicPr>
          <p:nvPr/>
        </p:nvPicPr>
        <p:blipFill>
          <a:blip r:embed="rId2"/>
          <a:stretch>
            <a:fillRect/>
          </a:stretch>
        </p:blipFill>
        <p:spPr>
          <a:xfrm>
            <a:off x="0" y="651369"/>
            <a:ext cx="9144000" cy="5555261"/>
          </a:xfrm>
          <a:prstGeom prst="rect">
            <a:avLst/>
          </a:prstGeom>
        </p:spPr>
      </p:pic>
    </p:spTree>
    <p:extLst>
      <p:ext uri="{BB962C8B-B14F-4D97-AF65-F5344CB8AC3E}">
        <p14:creationId xmlns:p14="http://schemas.microsoft.com/office/powerpoint/2010/main" val="1597210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ADB37-36BF-4966-80FE-E227D0C28647}"/>
              </a:ext>
            </a:extLst>
          </p:cNvPr>
          <p:cNvSpPr>
            <a:spLocks noGrp="1"/>
          </p:cNvSpPr>
          <p:nvPr>
            <p:ph type="title"/>
          </p:nvPr>
        </p:nvSpPr>
        <p:spPr/>
        <p:txBody>
          <a:bodyPr/>
          <a:lstStyle/>
          <a:p>
            <a:endParaRPr lang="en-GB"/>
          </a:p>
        </p:txBody>
      </p:sp>
      <p:sp>
        <p:nvSpPr>
          <p:cNvPr id="3" name="Title 1">
            <a:extLst>
              <a:ext uri="{FF2B5EF4-FFF2-40B4-BE49-F238E27FC236}">
                <a16:creationId xmlns:a16="http://schemas.microsoft.com/office/drawing/2014/main" id="{F7C82C1C-4880-468D-BB3D-65978CBF2116}"/>
              </a:ext>
            </a:extLst>
          </p:cNvPr>
          <p:cNvSpPr txBox="1">
            <a:spLocks/>
          </p:cNvSpPr>
          <p:nvPr/>
        </p:nvSpPr>
        <p:spPr>
          <a:xfrm>
            <a:off x="33957" y="1137474"/>
            <a:ext cx="8876434" cy="65983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a:lstStyle>
          <a:p>
            <a:pPr algn="ctr">
              <a:spcAft>
                <a:spcPts val="1200"/>
              </a:spcAft>
            </a:pPr>
            <a:r>
              <a:rPr lang="en-BE" sz="3200" dirty="0">
                <a:solidFill>
                  <a:schemeClr val="tx1"/>
                </a:solidFill>
              </a:rPr>
              <a:t>Concluding Remarks</a:t>
            </a:r>
            <a:endParaRPr lang="en-GB" sz="3200" dirty="0">
              <a:solidFill>
                <a:schemeClr val="tx1"/>
              </a:solidFill>
            </a:endParaRPr>
          </a:p>
        </p:txBody>
      </p:sp>
      <p:sp>
        <p:nvSpPr>
          <p:cNvPr id="4" name="Title 1">
            <a:extLst>
              <a:ext uri="{FF2B5EF4-FFF2-40B4-BE49-F238E27FC236}">
                <a16:creationId xmlns:a16="http://schemas.microsoft.com/office/drawing/2014/main" id="{0712BFAE-C5CA-45A1-9B72-9127EAC2D4A9}"/>
              </a:ext>
            </a:extLst>
          </p:cNvPr>
          <p:cNvSpPr txBox="1">
            <a:spLocks/>
          </p:cNvSpPr>
          <p:nvPr/>
        </p:nvSpPr>
        <p:spPr>
          <a:xfrm>
            <a:off x="285749" y="1981200"/>
            <a:ext cx="8572501" cy="416922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a:lstStyle>
          <a:p>
            <a:pPr marL="457200" indent="-457200" algn="l">
              <a:spcAft>
                <a:spcPts val="1200"/>
              </a:spcAft>
              <a:buFont typeface="Arial" panose="020B0604020202020204" pitchFamily="34" charset="0"/>
              <a:buChar char="•"/>
            </a:pPr>
            <a:r>
              <a:rPr lang="en-BE" dirty="0">
                <a:solidFill>
                  <a:schemeClr val="tx1"/>
                </a:solidFill>
              </a:rPr>
              <a:t>Work on the dashboards has only recently started. Nevertheless and taking into account the limitations, a good impression of the results can be shown</a:t>
            </a:r>
          </a:p>
          <a:p>
            <a:pPr marL="457200" indent="-457200" algn="l">
              <a:spcAft>
                <a:spcPts val="1200"/>
              </a:spcAft>
              <a:buFont typeface="Arial" panose="020B0604020202020204" pitchFamily="34" charset="0"/>
              <a:buChar char="•"/>
            </a:pPr>
            <a:r>
              <a:rPr lang="en-BE" dirty="0">
                <a:solidFill>
                  <a:schemeClr val="tx1"/>
                </a:solidFill>
              </a:rPr>
              <a:t>The dashboards should be illustrative for the present data but at the same time be indicative for the future expectations and could assist the future Expert Group on Reporting on taking decisions for the next reporting round</a:t>
            </a:r>
          </a:p>
          <a:p>
            <a:pPr marL="457200" indent="-457200" algn="l">
              <a:spcAft>
                <a:spcPts val="1200"/>
              </a:spcAft>
              <a:buFont typeface="Arial" panose="020B0604020202020204" pitchFamily="34" charset="0"/>
              <a:buChar char="•"/>
            </a:pPr>
            <a:r>
              <a:rPr lang="en-BE" dirty="0">
                <a:solidFill>
                  <a:schemeClr val="tx1"/>
                </a:solidFill>
              </a:rPr>
              <a:t>The dashboards will give more visibility to the reporting data as requested by last years Standing Committee</a:t>
            </a:r>
          </a:p>
          <a:p>
            <a:pPr marL="457200" indent="-457200" algn="l">
              <a:spcAft>
                <a:spcPts val="600"/>
              </a:spcAft>
              <a:buFont typeface="Arial" panose="020B0604020202020204" pitchFamily="34" charset="0"/>
              <a:buChar char="•"/>
            </a:pPr>
            <a:r>
              <a:rPr lang="en-BE" dirty="0">
                <a:solidFill>
                  <a:schemeClr val="tx1"/>
                </a:solidFill>
              </a:rPr>
              <a:t>The dashboards will be made public through a Council of Europe hosted webpage with links to the “Tableau” services of the EEA</a:t>
            </a:r>
          </a:p>
          <a:p>
            <a:pPr marL="457200" indent="-457200" algn="l">
              <a:spcAft>
                <a:spcPts val="600"/>
              </a:spcAft>
              <a:buFont typeface="Arial" panose="020B0604020202020204" pitchFamily="34" charset="0"/>
              <a:buChar char="•"/>
            </a:pPr>
            <a:r>
              <a:rPr lang="en-BE" dirty="0">
                <a:solidFill>
                  <a:schemeClr val="tx1"/>
                </a:solidFill>
              </a:rPr>
              <a:t>Comments are welcome !! </a:t>
            </a:r>
          </a:p>
          <a:p>
            <a:pPr marL="457200" indent="-457200" algn="l">
              <a:spcAft>
                <a:spcPts val="1200"/>
              </a:spcAft>
              <a:buFont typeface="Arial" panose="020B0604020202020204" pitchFamily="34" charset="0"/>
              <a:buChar char="•"/>
            </a:pPr>
            <a:endParaRPr lang="en-BE" dirty="0">
              <a:solidFill>
                <a:schemeClr val="tx1"/>
              </a:solidFill>
            </a:endParaRPr>
          </a:p>
        </p:txBody>
      </p:sp>
    </p:spTree>
    <p:extLst>
      <p:ext uri="{BB962C8B-B14F-4D97-AF65-F5344CB8AC3E}">
        <p14:creationId xmlns:p14="http://schemas.microsoft.com/office/powerpoint/2010/main" val="357647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rock&#10;&#10;Description automatically generated">
            <a:extLst>
              <a:ext uri="{FF2B5EF4-FFF2-40B4-BE49-F238E27FC236}">
                <a16:creationId xmlns:a16="http://schemas.microsoft.com/office/drawing/2014/main" id="{936425E4-8B19-423D-816B-DAACDF023294}"/>
              </a:ext>
            </a:extLst>
          </p:cNvPr>
          <p:cNvPicPr>
            <a:picLocks noChangeAspect="1"/>
          </p:cNvPicPr>
          <p:nvPr/>
        </p:nvPicPr>
        <p:blipFill>
          <a:blip r:embed="rId2"/>
          <a:stretch>
            <a:fillRect/>
          </a:stretch>
        </p:blipFill>
        <p:spPr>
          <a:xfrm>
            <a:off x="0" y="968829"/>
            <a:ext cx="9144000" cy="6096000"/>
          </a:xfrm>
          <a:prstGeom prst="rect">
            <a:avLst/>
          </a:prstGeom>
        </p:spPr>
      </p:pic>
      <p:sp>
        <p:nvSpPr>
          <p:cNvPr id="2" name="Title 1">
            <a:extLst>
              <a:ext uri="{FF2B5EF4-FFF2-40B4-BE49-F238E27FC236}">
                <a16:creationId xmlns:a16="http://schemas.microsoft.com/office/drawing/2014/main" id="{F20D82A9-389E-4A75-83F7-8F34FD79DAB8}"/>
              </a:ext>
            </a:extLst>
          </p:cNvPr>
          <p:cNvSpPr>
            <a:spLocks noGrp="1"/>
          </p:cNvSpPr>
          <p:nvPr>
            <p:ph type="title"/>
          </p:nvPr>
        </p:nvSpPr>
        <p:spPr>
          <a:xfrm>
            <a:off x="1654629" y="6017940"/>
            <a:ext cx="6509657" cy="504459"/>
          </a:xfrm>
        </p:spPr>
        <p:txBody>
          <a:bodyPr>
            <a:noAutofit/>
          </a:bodyPr>
          <a:lstStyle/>
          <a:p>
            <a:pPr algn="ctr"/>
            <a:r>
              <a:rPr lang="en-BE" sz="3600" b="1" dirty="0">
                <a:solidFill>
                  <a:schemeClr val="tx1"/>
                </a:solidFill>
                <a:highlight>
                  <a:srgbClr val="FFFF00"/>
                </a:highlight>
              </a:rPr>
              <a:t>Thank you for your attention</a:t>
            </a:r>
          </a:p>
        </p:txBody>
      </p:sp>
      <p:sp>
        <p:nvSpPr>
          <p:cNvPr id="8" name="Title 1">
            <a:extLst>
              <a:ext uri="{FF2B5EF4-FFF2-40B4-BE49-F238E27FC236}">
                <a16:creationId xmlns:a16="http://schemas.microsoft.com/office/drawing/2014/main" id="{70E09ED9-AFC5-45F8-A68D-44FCDAFEE48F}"/>
              </a:ext>
            </a:extLst>
          </p:cNvPr>
          <p:cNvSpPr txBox="1">
            <a:spLocks/>
          </p:cNvSpPr>
          <p:nvPr/>
        </p:nvSpPr>
        <p:spPr>
          <a:xfrm>
            <a:off x="5797508" y="4697209"/>
            <a:ext cx="1746292" cy="50445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a:lstStyle>
          <a:p>
            <a:pPr algn="ctr">
              <a:spcAft>
                <a:spcPts val="1200"/>
              </a:spcAft>
            </a:pPr>
            <a:r>
              <a:rPr lang="en-BE" sz="1400" i="1" dirty="0" err="1"/>
              <a:t>Plagionotus</a:t>
            </a:r>
            <a:r>
              <a:rPr lang="en-BE" sz="1400" i="1" dirty="0"/>
              <a:t> </a:t>
            </a:r>
            <a:r>
              <a:rPr lang="en-BE" sz="1400" i="1" dirty="0" err="1"/>
              <a:t>arcuatus</a:t>
            </a:r>
            <a:endParaRPr lang="en-GB" sz="1400" i="1" dirty="0"/>
          </a:p>
        </p:txBody>
      </p:sp>
    </p:spTree>
    <p:extLst>
      <p:ext uri="{BB962C8B-B14F-4D97-AF65-F5344CB8AC3E}">
        <p14:creationId xmlns:p14="http://schemas.microsoft.com/office/powerpoint/2010/main" val="2248518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ADB37-36BF-4966-80FE-E227D0C28647}"/>
              </a:ext>
            </a:extLst>
          </p:cNvPr>
          <p:cNvSpPr>
            <a:spLocks noGrp="1"/>
          </p:cNvSpPr>
          <p:nvPr>
            <p:ph type="title"/>
          </p:nvPr>
        </p:nvSpPr>
        <p:spPr/>
        <p:txBody>
          <a:bodyPr>
            <a:normAutofit fontScale="90000"/>
          </a:bodyPr>
          <a:lstStyle/>
          <a:p>
            <a:r>
              <a:rPr lang="en-BE" dirty="0"/>
              <a:t>2</a:t>
            </a:r>
            <a:br>
              <a:rPr lang="en-BE" dirty="0"/>
            </a:br>
            <a:endParaRPr lang="en-GB" dirty="0"/>
          </a:p>
        </p:txBody>
      </p:sp>
      <p:sp>
        <p:nvSpPr>
          <p:cNvPr id="3" name="Title 1">
            <a:extLst>
              <a:ext uri="{FF2B5EF4-FFF2-40B4-BE49-F238E27FC236}">
                <a16:creationId xmlns:a16="http://schemas.microsoft.com/office/drawing/2014/main" id="{F7C82C1C-4880-468D-BB3D-65978CBF2116}"/>
              </a:ext>
            </a:extLst>
          </p:cNvPr>
          <p:cNvSpPr txBox="1">
            <a:spLocks/>
          </p:cNvSpPr>
          <p:nvPr/>
        </p:nvSpPr>
        <p:spPr>
          <a:xfrm>
            <a:off x="115166" y="1127896"/>
            <a:ext cx="9028834" cy="65983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a:lstStyle>
          <a:p>
            <a:pPr algn="ctr">
              <a:spcAft>
                <a:spcPts val="1200"/>
              </a:spcAft>
            </a:pPr>
            <a:r>
              <a:rPr lang="en-BE" sz="3600" dirty="0">
                <a:solidFill>
                  <a:schemeClr val="tx1"/>
                </a:solidFill>
              </a:rPr>
              <a:t>Presentation Plan</a:t>
            </a:r>
            <a:endParaRPr lang="en-GB" sz="3600" dirty="0">
              <a:solidFill>
                <a:schemeClr val="tx1"/>
              </a:solidFill>
            </a:endParaRPr>
          </a:p>
        </p:txBody>
      </p:sp>
      <p:sp>
        <p:nvSpPr>
          <p:cNvPr id="4" name="Title 1">
            <a:extLst>
              <a:ext uri="{FF2B5EF4-FFF2-40B4-BE49-F238E27FC236}">
                <a16:creationId xmlns:a16="http://schemas.microsoft.com/office/drawing/2014/main" id="{0712BFAE-C5CA-45A1-9B72-9127EAC2D4A9}"/>
              </a:ext>
            </a:extLst>
          </p:cNvPr>
          <p:cNvSpPr txBox="1">
            <a:spLocks/>
          </p:cNvSpPr>
          <p:nvPr/>
        </p:nvSpPr>
        <p:spPr>
          <a:xfrm>
            <a:off x="229466" y="1787728"/>
            <a:ext cx="8800234" cy="487432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a:lstStyle>
          <a:p>
            <a:pPr marL="432000" indent="-288000" algn="l">
              <a:spcAft>
                <a:spcPts val="1200"/>
              </a:spcAft>
              <a:buFont typeface="Arial" panose="020B0604020202020204" pitchFamily="34" charset="0"/>
              <a:buChar char="•"/>
            </a:pPr>
            <a:r>
              <a:rPr lang="en-BE" sz="2400" dirty="0">
                <a:solidFill>
                  <a:schemeClr val="tx1"/>
                </a:solidFill>
              </a:rPr>
              <a:t>Overview of the data available from the first reporting round under Resolution No. 8 (2012), see final report: </a:t>
            </a:r>
            <a:r>
              <a:rPr lang="fr-FR" dirty="0">
                <a:hlinkClick r:id="rId2"/>
              </a:rPr>
              <a:t>16809fad04 (coe.int)</a:t>
            </a:r>
            <a:r>
              <a:rPr lang="en-BE" dirty="0">
                <a:solidFill>
                  <a:schemeClr val="tx1"/>
                </a:solidFill>
              </a:rPr>
              <a:t> </a:t>
            </a:r>
          </a:p>
          <a:p>
            <a:pPr marL="432000" indent="-288000" algn="l">
              <a:spcAft>
                <a:spcPts val="1200"/>
              </a:spcAft>
              <a:buFont typeface="Arial" panose="020B0604020202020204" pitchFamily="34" charset="0"/>
              <a:buChar char="•"/>
            </a:pPr>
            <a:r>
              <a:rPr lang="en-BE" sz="2400" dirty="0">
                <a:solidFill>
                  <a:schemeClr val="tx1"/>
                </a:solidFill>
              </a:rPr>
              <a:t>Limitations and </a:t>
            </a:r>
            <a:r>
              <a:rPr lang="en-BE" sz="2400" dirty="0" err="1">
                <a:solidFill>
                  <a:schemeClr val="tx1"/>
                </a:solidFill>
              </a:rPr>
              <a:t>chal</a:t>
            </a:r>
            <a:r>
              <a:rPr lang="fr-FR" sz="2400" dirty="0">
                <a:solidFill>
                  <a:schemeClr val="tx1"/>
                </a:solidFill>
              </a:rPr>
              <a:t>l</a:t>
            </a:r>
            <a:r>
              <a:rPr lang="en-BE" sz="2400" dirty="0" err="1">
                <a:solidFill>
                  <a:schemeClr val="tx1"/>
                </a:solidFill>
              </a:rPr>
              <a:t>enges</a:t>
            </a:r>
            <a:endParaRPr lang="en-BE" sz="2400" dirty="0">
              <a:solidFill>
                <a:schemeClr val="tx1"/>
              </a:solidFill>
            </a:endParaRPr>
          </a:p>
          <a:p>
            <a:pPr marL="432000" indent="-288000" algn="l">
              <a:spcAft>
                <a:spcPts val="1200"/>
              </a:spcAft>
              <a:buFont typeface="Arial" panose="020B0604020202020204" pitchFamily="34" charset="0"/>
              <a:buChar char="•"/>
            </a:pPr>
            <a:r>
              <a:rPr lang="en-BE" sz="2400" dirty="0">
                <a:solidFill>
                  <a:schemeClr val="tx1"/>
                </a:solidFill>
              </a:rPr>
              <a:t>4 dashboards under development:</a:t>
            </a:r>
          </a:p>
          <a:p>
            <a:pPr marL="889200" lvl="1" indent="-288000">
              <a:spcAft>
                <a:spcPts val="1200"/>
              </a:spcAft>
              <a:buFont typeface="Wingdings" panose="05000000000000000000" pitchFamily="2" charset="2"/>
              <a:buChar char="ü"/>
            </a:pPr>
            <a:r>
              <a:rPr lang="en-US" sz="2000" dirty="0">
                <a:solidFill>
                  <a:schemeClr val="tx1"/>
                </a:solidFill>
              </a:rPr>
              <a:t>Number of habitats and species per Country</a:t>
            </a:r>
            <a:br>
              <a:rPr lang="en-BE" sz="2000" dirty="0">
                <a:solidFill>
                  <a:schemeClr val="tx1"/>
                </a:solidFill>
              </a:rPr>
            </a:br>
            <a:r>
              <a:rPr lang="en-US" sz="1600" dirty="0">
                <a:hlinkClick r:id="rId3"/>
              </a:rPr>
              <a:t>Workbook: Number of Habitats and Species per Country (europa.eu)</a:t>
            </a:r>
            <a:endParaRPr lang="en-BE" sz="1600" dirty="0">
              <a:solidFill>
                <a:schemeClr val="tx1"/>
              </a:solidFill>
            </a:endParaRPr>
          </a:p>
          <a:p>
            <a:pPr marL="889200" lvl="1" indent="-288000">
              <a:spcAft>
                <a:spcPts val="1200"/>
              </a:spcAft>
              <a:buFont typeface="Wingdings" panose="05000000000000000000" pitchFamily="2" charset="2"/>
              <a:buChar char="ü"/>
            </a:pPr>
            <a:r>
              <a:rPr lang="en-US" sz="2000" dirty="0">
                <a:solidFill>
                  <a:schemeClr val="tx1"/>
                </a:solidFill>
              </a:rPr>
              <a:t>Conservation status and trends of habitats and species</a:t>
            </a:r>
            <a:r>
              <a:rPr lang="en-BE" sz="2000" dirty="0">
                <a:solidFill>
                  <a:schemeClr val="tx1"/>
                </a:solidFill>
              </a:rPr>
              <a:t> (8 sub-dashboards)</a:t>
            </a:r>
            <a:br>
              <a:rPr lang="en-BE" sz="2000" dirty="0">
                <a:solidFill>
                  <a:schemeClr val="tx1"/>
                </a:solidFill>
              </a:rPr>
            </a:br>
            <a:r>
              <a:rPr lang="en-US" sz="1600" dirty="0">
                <a:hlinkClick r:id="rId4"/>
              </a:rPr>
              <a:t>Workbook: Conservation status and trends of habitats and species (europa.eu)</a:t>
            </a:r>
            <a:endParaRPr lang="en-BE" sz="1600" dirty="0">
              <a:solidFill>
                <a:schemeClr val="tx1"/>
              </a:solidFill>
            </a:endParaRPr>
          </a:p>
          <a:p>
            <a:pPr marL="889200" lvl="1" indent="-288000">
              <a:spcAft>
                <a:spcPts val="1200"/>
              </a:spcAft>
              <a:buFont typeface="Wingdings" panose="05000000000000000000" pitchFamily="2" charset="2"/>
              <a:buChar char="ü"/>
            </a:pPr>
            <a:r>
              <a:rPr lang="fr-FR" sz="2000" dirty="0">
                <a:solidFill>
                  <a:schemeClr val="tx1"/>
                </a:solidFill>
              </a:rPr>
              <a:t>Main pressures and </a:t>
            </a:r>
            <a:r>
              <a:rPr lang="fr-FR" sz="2000" dirty="0" err="1">
                <a:solidFill>
                  <a:schemeClr val="tx1"/>
                </a:solidFill>
              </a:rPr>
              <a:t>threats</a:t>
            </a:r>
            <a:r>
              <a:rPr lang="en-BE" sz="2000" dirty="0">
                <a:solidFill>
                  <a:schemeClr val="tx1"/>
                </a:solidFill>
              </a:rPr>
              <a:t> (habitats / species)</a:t>
            </a:r>
            <a:br>
              <a:rPr lang="en-BE" sz="2000" dirty="0">
                <a:solidFill>
                  <a:schemeClr val="tx1"/>
                </a:solidFill>
              </a:rPr>
            </a:br>
            <a:r>
              <a:rPr lang="en-US" dirty="0">
                <a:hlinkClick r:id="rId5"/>
              </a:rPr>
              <a:t>Workbook: Main pressures and threats (europa.eu)</a:t>
            </a:r>
            <a:endParaRPr lang="en-BE" dirty="0">
              <a:solidFill>
                <a:schemeClr val="tx1"/>
              </a:solidFill>
            </a:endParaRPr>
          </a:p>
          <a:p>
            <a:pPr marL="889200" lvl="1" indent="-288000">
              <a:spcAft>
                <a:spcPts val="1200"/>
              </a:spcAft>
              <a:buFont typeface="Wingdings" panose="05000000000000000000" pitchFamily="2" charset="2"/>
              <a:buChar char="ü"/>
            </a:pPr>
            <a:r>
              <a:rPr lang="fr-FR" sz="2000" dirty="0">
                <a:solidFill>
                  <a:schemeClr val="tx1"/>
                </a:solidFill>
              </a:rPr>
              <a:t>Data </a:t>
            </a:r>
            <a:r>
              <a:rPr lang="fr-FR" sz="2000" dirty="0" err="1">
                <a:solidFill>
                  <a:schemeClr val="tx1"/>
                </a:solidFill>
              </a:rPr>
              <a:t>completeness</a:t>
            </a:r>
            <a:r>
              <a:rPr lang="fr-FR" sz="2000" dirty="0">
                <a:solidFill>
                  <a:schemeClr val="tx1"/>
                </a:solidFill>
              </a:rPr>
              <a:t> and </a:t>
            </a:r>
            <a:r>
              <a:rPr lang="fr-FR" sz="2000" dirty="0" err="1">
                <a:solidFill>
                  <a:schemeClr val="tx1"/>
                </a:solidFill>
              </a:rPr>
              <a:t>quality</a:t>
            </a:r>
            <a:endParaRPr lang="en-BE" sz="2000" dirty="0">
              <a:solidFill>
                <a:schemeClr val="tx1"/>
              </a:solidFill>
            </a:endParaRPr>
          </a:p>
        </p:txBody>
      </p:sp>
    </p:spTree>
    <p:extLst>
      <p:ext uri="{BB962C8B-B14F-4D97-AF65-F5344CB8AC3E}">
        <p14:creationId xmlns:p14="http://schemas.microsoft.com/office/powerpoint/2010/main" val="261987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ADB37-36BF-4966-80FE-E227D0C28647}"/>
              </a:ext>
            </a:extLst>
          </p:cNvPr>
          <p:cNvSpPr>
            <a:spLocks noGrp="1"/>
          </p:cNvSpPr>
          <p:nvPr>
            <p:ph type="title"/>
          </p:nvPr>
        </p:nvSpPr>
        <p:spPr/>
        <p:txBody>
          <a:bodyPr/>
          <a:lstStyle/>
          <a:p>
            <a:endParaRPr lang="en-GB"/>
          </a:p>
        </p:txBody>
      </p:sp>
      <p:sp>
        <p:nvSpPr>
          <p:cNvPr id="3" name="Title 1">
            <a:extLst>
              <a:ext uri="{FF2B5EF4-FFF2-40B4-BE49-F238E27FC236}">
                <a16:creationId xmlns:a16="http://schemas.microsoft.com/office/drawing/2014/main" id="{F7C82C1C-4880-468D-BB3D-65978CBF2116}"/>
              </a:ext>
            </a:extLst>
          </p:cNvPr>
          <p:cNvSpPr txBox="1">
            <a:spLocks/>
          </p:cNvSpPr>
          <p:nvPr/>
        </p:nvSpPr>
        <p:spPr>
          <a:xfrm>
            <a:off x="133783" y="1240122"/>
            <a:ext cx="8876434" cy="65983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a:lstStyle>
          <a:p>
            <a:pPr algn="ctr">
              <a:spcAft>
                <a:spcPts val="1200"/>
              </a:spcAft>
            </a:pPr>
            <a:r>
              <a:rPr lang="en-BE" sz="3600" dirty="0">
                <a:solidFill>
                  <a:schemeClr val="tx1"/>
                </a:solidFill>
              </a:rPr>
              <a:t>Limitations</a:t>
            </a:r>
            <a:endParaRPr lang="en-GB" sz="3600" dirty="0">
              <a:solidFill>
                <a:schemeClr val="tx1"/>
              </a:solidFill>
            </a:endParaRPr>
          </a:p>
        </p:txBody>
      </p:sp>
      <p:sp>
        <p:nvSpPr>
          <p:cNvPr id="4" name="Title 1">
            <a:extLst>
              <a:ext uri="{FF2B5EF4-FFF2-40B4-BE49-F238E27FC236}">
                <a16:creationId xmlns:a16="http://schemas.microsoft.com/office/drawing/2014/main" id="{0712BFAE-C5CA-45A1-9B72-9127EAC2D4A9}"/>
              </a:ext>
            </a:extLst>
          </p:cNvPr>
          <p:cNvSpPr txBox="1">
            <a:spLocks/>
          </p:cNvSpPr>
          <p:nvPr/>
        </p:nvSpPr>
        <p:spPr>
          <a:xfrm>
            <a:off x="285749" y="1899954"/>
            <a:ext cx="8572501" cy="4188505"/>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a:lstStyle>
          <a:p>
            <a:pPr marL="457200" indent="-457200" algn="l">
              <a:spcBef>
                <a:spcPts val="600"/>
              </a:spcBef>
              <a:spcAft>
                <a:spcPts val="1200"/>
              </a:spcAft>
              <a:buFont typeface="Arial" panose="020B0604020202020204" pitchFamily="34" charset="0"/>
              <a:buChar char="•"/>
            </a:pPr>
            <a:r>
              <a:rPr lang="fr-FR" sz="1800" dirty="0">
                <a:solidFill>
                  <a:schemeClr val="tx1"/>
                </a:solidFill>
              </a:rPr>
              <a:t>The</a:t>
            </a:r>
            <a:r>
              <a:rPr lang="en-BE" sz="1800" dirty="0">
                <a:solidFill>
                  <a:schemeClr val="tx1"/>
                </a:solidFill>
              </a:rPr>
              <a:t> 8 countries having replied have performed a tremendous task of getting the data together in the correct format. This first reporting round proved to be an excellent capacity building exercise. Nevertheless, the amount of data and reporting countries is</a:t>
            </a:r>
            <a:r>
              <a:rPr lang="en-BE" sz="1800" b="1" dirty="0">
                <a:solidFill>
                  <a:schemeClr val="tx1"/>
                </a:solidFill>
              </a:rPr>
              <a:t> insufficient for a full Conservation Status Assessment </a:t>
            </a:r>
            <a:r>
              <a:rPr lang="en-BE" sz="1800" dirty="0">
                <a:solidFill>
                  <a:schemeClr val="tx1"/>
                </a:solidFill>
              </a:rPr>
              <a:t>(compared to the State of Nature Reports in the EU)</a:t>
            </a:r>
          </a:p>
          <a:p>
            <a:pPr marL="457200" indent="-457200" algn="l">
              <a:spcAft>
                <a:spcPts val="1200"/>
              </a:spcAft>
              <a:buFont typeface="Arial" panose="020B0604020202020204" pitchFamily="34" charset="0"/>
              <a:buChar char="•"/>
            </a:pPr>
            <a:r>
              <a:rPr lang="fr-FR" sz="1800" dirty="0">
                <a:solidFill>
                  <a:schemeClr val="tx1"/>
                </a:solidFill>
              </a:rPr>
              <a:t>D</a:t>
            </a:r>
            <a:r>
              <a:rPr lang="en-BE" sz="1800" dirty="0" err="1">
                <a:solidFill>
                  <a:schemeClr val="tx1"/>
                </a:solidFill>
              </a:rPr>
              <a:t>ata</a:t>
            </a:r>
            <a:r>
              <a:rPr lang="en-BE" sz="1800" dirty="0">
                <a:solidFill>
                  <a:schemeClr val="tx1"/>
                </a:solidFill>
              </a:rPr>
              <a:t> for </a:t>
            </a:r>
            <a:r>
              <a:rPr lang="en-BE" sz="1800" b="1" dirty="0">
                <a:solidFill>
                  <a:schemeClr val="tx1"/>
                </a:solidFill>
              </a:rPr>
              <a:t>(only) 46 features </a:t>
            </a:r>
            <a:r>
              <a:rPr lang="en-BE" sz="1800" dirty="0">
                <a:solidFill>
                  <a:schemeClr val="tx1"/>
                </a:solidFill>
              </a:rPr>
              <a:t>in 8 non-EU countries, complemented with the Art.17 and 12 data in the EU for the same subset of features: all together 36 countries, but only 46 features</a:t>
            </a:r>
          </a:p>
          <a:p>
            <a:pPr marL="457200" indent="-457200" algn="l">
              <a:spcAft>
                <a:spcPts val="1200"/>
              </a:spcAft>
              <a:buFont typeface="Arial" panose="020B0604020202020204" pitchFamily="34" charset="0"/>
              <a:buChar char="•"/>
            </a:pPr>
            <a:r>
              <a:rPr lang="en-BE" sz="1800" b="1" dirty="0">
                <a:solidFill>
                  <a:schemeClr val="tx1"/>
                </a:solidFill>
              </a:rPr>
              <a:t>No systematic QA/QC </a:t>
            </a:r>
            <a:r>
              <a:rPr lang="en-BE" sz="1800" dirty="0">
                <a:solidFill>
                  <a:schemeClr val="tx1"/>
                </a:solidFill>
              </a:rPr>
              <a:t>procedure are in place. Data are shown as delivered by countries</a:t>
            </a:r>
          </a:p>
          <a:p>
            <a:pPr marL="457200" indent="-457200" algn="l">
              <a:spcAft>
                <a:spcPts val="1200"/>
              </a:spcAft>
              <a:buFont typeface="Arial" panose="020B0604020202020204" pitchFamily="34" charset="0"/>
              <a:buChar char="•"/>
            </a:pPr>
            <a:r>
              <a:rPr lang="fr-FR" sz="1800" dirty="0">
                <a:solidFill>
                  <a:schemeClr val="tx1"/>
                </a:solidFill>
              </a:rPr>
              <a:t>A</a:t>
            </a:r>
            <a:r>
              <a:rPr lang="en-BE" sz="1800" dirty="0">
                <a:solidFill>
                  <a:schemeClr val="tx1"/>
                </a:solidFill>
              </a:rPr>
              <a:t>s a consequence, a Pan-European State of Nature report and data visualisation is rather difficult with this limited number of features. </a:t>
            </a:r>
          </a:p>
          <a:p>
            <a:pPr marL="457200" indent="-457200" algn="l">
              <a:spcAft>
                <a:spcPts val="1200"/>
              </a:spcAft>
              <a:buFont typeface="Arial" panose="020B0604020202020204" pitchFamily="34" charset="0"/>
              <a:buChar char="•"/>
            </a:pPr>
            <a:r>
              <a:rPr lang="fr-FR" sz="1800" b="1" dirty="0">
                <a:solidFill>
                  <a:schemeClr val="tx1"/>
                </a:solidFill>
              </a:rPr>
              <a:t>O</a:t>
            </a:r>
            <a:r>
              <a:rPr lang="en-BE" sz="1800" b="1" dirty="0" err="1">
                <a:solidFill>
                  <a:schemeClr val="tx1"/>
                </a:solidFill>
              </a:rPr>
              <a:t>nly</a:t>
            </a:r>
            <a:r>
              <a:rPr lang="en-BE" sz="1800" b="1" dirty="0">
                <a:solidFill>
                  <a:schemeClr val="tx1"/>
                </a:solidFill>
              </a:rPr>
              <a:t> national summary dashboards </a:t>
            </a:r>
            <a:r>
              <a:rPr lang="en-BE" sz="1800" dirty="0">
                <a:solidFill>
                  <a:schemeClr val="tx1"/>
                </a:solidFill>
              </a:rPr>
              <a:t>for the reported features can be considered, taking into account the 71 % delivery rate (no delivery indicated in light grey in the dashboards)</a:t>
            </a:r>
          </a:p>
        </p:txBody>
      </p:sp>
    </p:spTree>
    <p:extLst>
      <p:ext uri="{BB962C8B-B14F-4D97-AF65-F5344CB8AC3E}">
        <p14:creationId xmlns:p14="http://schemas.microsoft.com/office/powerpoint/2010/main" val="2636451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FAD9F-2DE7-4357-A2BC-1C93A50A4A79}"/>
              </a:ext>
            </a:extLst>
          </p:cNvPr>
          <p:cNvSpPr>
            <a:spLocks noGrp="1"/>
          </p:cNvSpPr>
          <p:nvPr>
            <p:ph type="title"/>
          </p:nvPr>
        </p:nvSpPr>
        <p:spPr/>
        <p:txBody>
          <a:bodyPr/>
          <a:lstStyle/>
          <a:p>
            <a:endParaRPr lang="en-BE"/>
          </a:p>
        </p:txBody>
      </p:sp>
      <p:pic>
        <p:nvPicPr>
          <p:cNvPr id="5" name="Picture 4">
            <a:extLst>
              <a:ext uri="{FF2B5EF4-FFF2-40B4-BE49-F238E27FC236}">
                <a16:creationId xmlns:a16="http://schemas.microsoft.com/office/drawing/2014/main" id="{23F3AA77-C263-43D3-A84A-FFA610AFFD7A}"/>
              </a:ext>
            </a:extLst>
          </p:cNvPr>
          <p:cNvPicPr>
            <a:picLocks noChangeAspect="1"/>
          </p:cNvPicPr>
          <p:nvPr/>
        </p:nvPicPr>
        <p:blipFill>
          <a:blip r:embed="rId2"/>
          <a:stretch>
            <a:fillRect/>
          </a:stretch>
        </p:blipFill>
        <p:spPr>
          <a:xfrm>
            <a:off x="0" y="372540"/>
            <a:ext cx="9144000" cy="6210822"/>
          </a:xfrm>
          <a:prstGeom prst="rect">
            <a:avLst/>
          </a:prstGeom>
        </p:spPr>
      </p:pic>
    </p:spTree>
    <p:extLst>
      <p:ext uri="{BB962C8B-B14F-4D97-AF65-F5344CB8AC3E}">
        <p14:creationId xmlns:p14="http://schemas.microsoft.com/office/powerpoint/2010/main" val="3315087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49527-1CB8-4D19-818E-1A63530C7A79}"/>
              </a:ext>
            </a:extLst>
          </p:cNvPr>
          <p:cNvSpPr>
            <a:spLocks noGrp="1"/>
          </p:cNvSpPr>
          <p:nvPr>
            <p:ph type="title"/>
          </p:nvPr>
        </p:nvSpPr>
        <p:spPr/>
        <p:txBody>
          <a:bodyPr/>
          <a:lstStyle/>
          <a:p>
            <a:endParaRPr lang="en-BE"/>
          </a:p>
        </p:txBody>
      </p:sp>
      <p:pic>
        <p:nvPicPr>
          <p:cNvPr id="4" name="Picture 3">
            <a:extLst>
              <a:ext uri="{FF2B5EF4-FFF2-40B4-BE49-F238E27FC236}">
                <a16:creationId xmlns:a16="http://schemas.microsoft.com/office/drawing/2014/main" id="{68930E37-18D4-4F8B-98F5-74B16E90A817}"/>
              </a:ext>
            </a:extLst>
          </p:cNvPr>
          <p:cNvPicPr>
            <a:picLocks noChangeAspect="1"/>
          </p:cNvPicPr>
          <p:nvPr/>
        </p:nvPicPr>
        <p:blipFill>
          <a:blip r:embed="rId2"/>
          <a:stretch>
            <a:fillRect/>
          </a:stretch>
        </p:blipFill>
        <p:spPr>
          <a:xfrm>
            <a:off x="0" y="274638"/>
            <a:ext cx="9144000" cy="6583362"/>
          </a:xfrm>
          <a:prstGeom prst="rect">
            <a:avLst/>
          </a:prstGeom>
        </p:spPr>
      </p:pic>
    </p:spTree>
    <p:extLst>
      <p:ext uri="{BB962C8B-B14F-4D97-AF65-F5344CB8AC3E}">
        <p14:creationId xmlns:p14="http://schemas.microsoft.com/office/powerpoint/2010/main" val="3141916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ADB37-36BF-4966-80FE-E227D0C28647}"/>
              </a:ext>
            </a:extLst>
          </p:cNvPr>
          <p:cNvSpPr>
            <a:spLocks noGrp="1"/>
          </p:cNvSpPr>
          <p:nvPr>
            <p:ph type="title"/>
          </p:nvPr>
        </p:nvSpPr>
        <p:spPr/>
        <p:txBody>
          <a:bodyPr/>
          <a:lstStyle/>
          <a:p>
            <a:endParaRPr lang="en-GB"/>
          </a:p>
        </p:txBody>
      </p:sp>
      <p:sp>
        <p:nvSpPr>
          <p:cNvPr id="3" name="Title 1">
            <a:extLst>
              <a:ext uri="{FF2B5EF4-FFF2-40B4-BE49-F238E27FC236}">
                <a16:creationId xmlns:a16="http://schemas.microsoft.com/office/drawing/2014/main" id="{F7C82C1C-4880-468D-BB3D-65978CBF2116}"/>
              </a:ext>
            </a:extLst>
          </p:cNvPr>
          <p:cNvSpPr txBox="1">
            <a:spLocks/>
          </p:cNvSpPr>
          <p:nvPr/>
        </p:nvSpPr>
        <p:spPr>
          <a:xfrm>
            <a:off x="133783" y="1570038"/>
            <a:ext cx="8876434" cy="65983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a:lstStyle>
          <a:p>
            <a:pPr algn="ctr">
              <a:spcAft>
                <a:spcPts val="1200"/>
              </a:spcAft>
            </a:pPr>
            <a:r>
              <a:rPr lang="en-US" sz="2400" dirty="0">
                <a:solidFill>
                  <a:schemeClr val="tx1"/>
                </a:solidFill>
              </a:rPr>
              <a:t>Conservation status and trends of habitats and species</a:t>
            </a:r>
            <a:r>
              <a:rPr lang="en-BE" sz="2400" dirty="0">
                <a:solidFill>
                  <a:schemeClr val="tx1"/>
                </a:solidFill>
              </a:rPr>
              <a:t> (8 sub-dashboards)</a:t>
            </a:r>
            <a:endParaRPr lang="en-GB" sz="2400" dirty="0">
              <a:solidFill>
                <a:schemeClr val="tx1"/>
              </a:solidFill>
            </a:endParaRPr>
          </a:p>
        </p:txBody>
      </p:sp>
      <p:sp>
        <p:nvSpPr>
          <p:cNvPr id="5" name="Title 1">
            <a:extLst>
              <a:ext uri="{FF2B5EF4-FFF2-40B4-BE49-F238E27FC236}">
                <a16:creationId xmlns:a16="http://schemas.microsoft.com/office/drawing/2014/main" id="{2129B3A6-2BEA-40CD-ADBE-41E6502ECFD9}"/>
              </a:ext>
            </a:extLst>
          </p:cNvPr>
          <p:cNvSpPr txBox="1">
            <a:spLocks/>
          </p:cNvSpPr>
          <p:nvPr/>
        </p:nvSpPr>
        <p:spPr>
          <a:xfrm>
            <a:off x="751114" y="2312276"/>
            <a:ext cx="8175172" cy="3457153"/>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a:lstStyle>
          <a:p>
            <a:pPr marL="457200" indent="-457200" algn="l">
              <a:spcAft>
                <a:spcPts val="1200"/>
              </a:spcAft>
              <a:buFont typeface="Arial" panose="020B0604020202020204" pitchFamily="34" charset="0"/>
              <a:buChar char="•"/>
            </a:pPr>
            <a:r>
              <a:rPr lang="en-BE" dirty="0">
                <a:solidFill>
                  <a:schemeClr val="tx1"/>
                </a:solidFill>
              </a:rPr>
              <a:t>2.1 Conservation status</a:t>
            </a:r>
          </a:p>
          <a:p>
            <a:pPr marL="457200" indent="-457200" algn="l">
              <a:spcAft>
                <a:spcPts val="1200"/>
              </a:spcAft>
              <a:buFont typeface="Arial" panose="020B0604020202020204" pitchFamily="34" charset="0"/>
              <a:buChar char="•"/>
            </a:pPr>
            <a:r>
              <a:rPr lang="en-BE" dirty="0">
                <a:solidFill>
                  <a:schemeClr val="tx1"/>
                </a:solidFill>
              </a:rPr>
              <a:t>2.2 Features reported</a:t>
            </a:r>
          </a:p>
          <a:p>
            <a:pPr marL="457200" indent="-457200" algn="l">
              <a:spcAft>
                <a:spcPts val="1200"/>
              </a:spcAft>
              <a:buFont typeface="Arial" panose="020B0604020202020204" pitchFamily="34" charset="0"/>
              <a:buChar char="•"/>
            </a:pPr>
            <a:r>
              <a:rPr lang="en-BE" dirty="0">
                <a:solidFill>
                  <a:schemeClr val="tx1"/>
                </a:solidFill>
              </a:rPr>
              <a:t>2.3 Habitats – Regions</a:t>
            </a:r>
          </a:p>
          <a:p>
            <a:pPr marL="457200" indent="-457200" algn="l">
              <a:spcAft>
                <a:spcPts val="1200"/>
              </a:spcAft>
              <a:buFont typeface="Arial" panose="020B0604020202020204" pitchFamily="34" charset="0"/>
              <a:buChar char="•"/>
            </a:pPr>
            <a:r>
              <a:rPr lang="en-BE" dirty="0">
                <a:solidFill>
                  <a:schemeClr val="tx1"/>
                </a:solidFill>
              </a:rPr>
              <a:t>2.4 Non-avian species – Regions</a:t>
            </a:r>
          </a:p>
          <a:p>
            <a:pPr marL="457200" indent="-457200" algn="l">
              <a:spcAft>
                <a:spcPts val="1200"/>
              </a:spcAft>
              <a:buFont typeface="Arial" panose="020B0604020202020204" pitchFamily="34" charset="0"/>
              <a:buChar char="•"/>
            </a:pPr>
            <a:r>
              <a:rPr lang="en-BE" dirty="0">
                <a:solidFill>
                  <a:schemeClr val="tx1"/>
                </a:solidFill>
              </a:rPr>
              <a:t>2.5 Birds distribution long term trend</a:t>
            </a:r>
          </a:p>
          <a:p>
            <a:pPr marL="457200" indent="-457200" algn="l">
              <a:spcAft>
                <a:spcPts val="1200"/>
              </a:spcAft>
              <a:buFont typeface="Arial" panose="020B0604020202020204" pitchFamily="34" charset="0"/>
              <a:buChar char="•"/>
            </a:pPr>
            <a:r>
              <a:rPr lang="en-BE" dirty="0">
                <a:solidFill>
                  <a:schemeClr val="tx1"/>
                </a:solidFill>
              </a:rPr>
              <a:t>2.6 Birds population long term trend</a:t>
            </a:r>
          </a:p>
          <a:p>
            <a:pPr marL="457200" indent="-457200" algn="l">
              <a:spcAft>
                <a:spcPts val="1200"/>
              </a:spcAft>
              <a:buFont typeface="Arial" panose="020B0604020202020204" pitchFamily="34" charset="0"/>
              <a:buChar char="•"/>
            </a:pPr>
            <a:r>
              <a:rPr lang="en-BE" dirty="0">
                <a:solidFill>
                  <a:schemeClr val="tx1"/>
                </a:solidFill>
              </a:rPr>
              <a:t>2.7 Map – Habitats &amp; non-avian species by country and biogeographical region</a:t>
            </a:r>
          </a:p>
          <a:p>
            <a:pPr marL="457200" indent="-457200" algn="l">
              <a:spcAft>
                <a:spcPts val="1200"/>
              </a:spcAft>
              <a:buFont typeface="Arial" panose="020B0604020202020204" pitchFamily="34" charset="0"/>
              <a:buChar char="•"/>
            </a:pPr>
            <a:r>
              <a:rPr lang="en-BE" dirty="0">
                <a:solidFill>
                  <a:schemeClr val="tx1"/>
                </a:solidFill>
              </a:rPr>
              <a:t>2.8 Map - Bird</a:t>
            </a:r>
          </a:p>
        </p:txBody>
      </p:sp>
    </p:spTree>
    <p:extLst>
      <p:ext uri="{BB962C8B-B14F-4D97-AF65-F5344CB8AC3E}">
        <p14:creationId xmlns:p14="http://schemas.microsoft.com/office/powerpoint/2010/main" val="318794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ADB37-36BF-4966-80FE-E227D0C28647}"/>
              </a:ext>
            </a:extLst>
          </p:cNvPr>
          <p:cNvSpPr>
            <a:spLocks noGrp="1"/>
          </p:cNvSpPr>
          <p:nvPr>
            <p:ph type="title"/>
          </p:nvPr>
        </p:nvSpPr>
        <p:spPr/>
        <p:txBody>
          <a:bodyPr/>
          <a:lstStyle/>
          <a:p>
            <a:endParaRPr lang="en-GB"/>
          </a:p>
        </p:txBody>
      </p:sp>
      <p:sp>
        <p:nvSpPr>
          <p:cNvPr id="3" name="Title 1">
            <a:extLst>
              <a:ext uri="{FF2B5EF4-FFF2-40B4-BE49-F238E27FC236}">
                <a16:creationId xmlns:a16="http://schemas.microsoft.com/office/drawing/2014/main" id="{F7C82C1C-4880-468D-BB3D-65978CBF2116}"/>
              </a:ext>
            </a:extLst>
          </p:cNvPr>
          <p:cNvSpPr txBox="1">
            <a:spLocks/>
          </p:cNvSpPr>
          <p:nvPr/>
        </p:nvSpPr>
        <p:spPr>
          <a:xfrm>
            <a:off x="133783" y="1570038"/>
            <a:ext cx="8876434" cy="65983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a:lstStyle>
          <a:p>
            <a:pPr algn="ctr">
              <a:spcAft>
                <a:spcPts val="1200"/>
              </a:spcAft>
            </a:pPr>
            <a:r>
              <a:rPr lang="en-US" sz="2400" dirty="0">
                <a:solidFill>
                  <a:schemeClr val="tx1"/>
                </a:solidFill>
              </a:rPr>
              <a:t>Conservation status and trends of habitats and species</a:t>
            </a:r>
            <a:r>
              <a:rPr lang="en-BE" sz="2400" dirty="0">
                <a:solidFill>
                  <a:schemeClr val="tx1"/>
                </a:solidFill>
              </a:rPr>
              <a:t> (8 sub-dashboards)</a:t>
            </a:r>
            <a:endParaRPr lang="en-GB" sz="2400" dirty="0">
              <a:solidFill>
                <a:schemeClr val="tx1"/>
              </a:solidFill>
            </a:endParaRPr>
          </a:p>
        </p:txBody>
      </p:sp>
      <p:sp>
        <p:nvSpPr>
          <p:cNvPr id="5" name="Title 1">
            <a:extLst>
              <a:ext uri="{FF2B5EF4-FFF2-40B4-BE49-F238E27FC236}">
                <a16:creationId xmlns:a16="http://schemas.microsoft.com/office/drawing/2014/main" id="{2129B3A6-2BEA-40CD-ADBE-41E6502ECFD9}"/>
              </a:ext>
            </a:extLst>
          </p:cNvPr>
          <p:cNvSpPr txBox="1">
            <a:spLocks/>
          </p:cNvSpPr>
          <p:nvPr/>
        </p:nvSpPr>
        <p:spPr>
          <a:xfrm>
            <a:off x="751114" y="2312276"/>
            <a:ext cx="8175172" cy="3457153"/>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000" kern="1200">
                <a:solidFill>
                  <a:schemeClr val="bg1"/>
                </a:solidFill>
                <a:latin typeface="Arial Narrow" charset="0"/>
                <a:ea typeface="Arial Narrow" charset="0"/>
                <a:cs typeface="Arial Narrow" charset="0"/>
              </a:defRPr>
            </a:lvl1pPr>
          </a:lstStyle>
          <a:p>
            <a:pPr marL="457200" indent="-457200" algn="l">
              <a:spcAft>
                <a:spcPts val="1200"/>
              </a:spcAft>
              <a:buFont typeface="Arial" panose="020B0604020202020204" pitchFamily="34" charset="0"/>
              <a:buChar char="•"/>
            </a:pPr>
            <a:r>
              <a:rPr lang="en-BE" dirty="0">
                <a:solidFill>
                  <a:srgbClr val="C00000"/>
                </a:solidFill>
              </a:rPr>
              <a:t>2.1 Conservation status</a:t>
            </a:r>
          </a:p>
          <a:p>
            <a:pPr marL="457200" indent="-457200" algn="l">
              <a:spcAft>
                <a:spcPts val="1200"/>
              </a:spcAft>
              <a:buFont typeface="Arial" panose="020B0604020202020204" pitchFamily="34" charset="0"/>
              <a:buChar char="•"/>
            </a:pPr>
            <a:r>
              <a:rPr lang="en-BE" dirty="0">
                <a:solidFill>
                  <a:schemeClr val="tx1"/>
                </a:solidFill>
              </a:rPr>
              <a:t>2.2 Features reported</a:t>
            </a:r>
          </a:p>
          <a:p>
            <a:pPr marL="457200" indent="-457200" algn="l">
              <a:spcAft>
                <a:spcPts val="1200"/>
              </a:spcAft>
              <a:buFont typeface="Arial" panose="020B0604020202020204" pitchFamily="34" charset="0"/>
              <a:buChar char="•"/>
            </a:pPr>
            <a:r>
              <a:rPr lang="en-BE" dirty="0">
                <a:solidFill>
                  <a:srgbClr val="C00000"/>
                </a:solidFill>
              </a:rPr>
              <a:t>2.3 Habitats – Regions</a:t>
            </a:r>
          </a:p>
          <a:p>
            <a:pPr marL="457200" indent="-457200" algn="l">
              <a:spcAft>
                <a:spcPts val="1200"/>
              </a:spcAft>
              <a:buFont typeface="Arial" panose="020B0604020202020204" pitchFamily="34" charset="0"/>
              <a:buChar char="•"/>
            </a:pPr>
            <a:r>
              <a:rPr lang="en-BE" dirty="0">
                <a:solidFill>
                  <a:schemeClr val="tx1"/>
                </a:solidFill>
              </a:rPr>
              <a:t>2.4 Non-avian species – region</a:t>
            </a:r>
          </a:p>
          <a:p>
            <a:pPr marL="457200" indent="-457200" algn="l">
              <a:spcAft>
                <a:spcPts val="1200"/>
              </a:spcAft>
              <a:buFont typeface="Arial" panose="020B0604020202020204" pitchFamily="34" charset="0"/>
              <a:buChar char="•"/>
            </a:pPr>
            <a:r>
              <a:rPr lang="en-BE" dirty="0">
                <a:solidFill>
                  <a:schemeClr val="tx1"/>
                </a:solidFill>
              </a:rPr>
              <a:t>2.5 Birds distribution</a:t>
            </a:r>
          </a:p>
          <a:p>
            <a:pPr marL="457200" indent="-457200" algn="l">
              <a:spcAft>
                <a:spcPts val="1200"/>
              </a:spcAft>
              <a:buFont typeface="Arial" panose="020B0604020202020204" pitchFamily="34" charset="0"/>
              <a:buChar char="•"/>
            </a:pPr>
            <a:r>
              <a:rPr lang="en-BE" dirty="0">
                <a:solidFill>
                  <a:schemeClr val="tx1"/>
                </a:solidFill>
              </a:rPr>
              <a:t>2.6 Birds population</a:t>
            </a:r>
          </a:p>
          <a:p>
            <a:pPr marL="457200" indent="-457200" algn="l">
              <a:spcAft>
                <a:spcPts val="1200"/>
              </a:spcAft>
              <a:buFont typeface="Arial" panose="020B0604020202020204" pitchFamily="34" charset="0"/>
              <a:buChar char="•"/>
            </a:pPr>
            <a:r>
              <a:rPr lang="en-BE" dirty="0">
                <a:solidFill>
                  <a:srgbClr val="C00000"/>
                </a:solidFill>
              </a:rPr>
              <a:t>2.7 Map – Habitats &amp; non-avian species by country and biogeographical region</a:t>
            </a:r>
          </a:p>
          <a:p>
            <a:pPr marL="457200" indent="-457200" algn="l">
              <a:spcAft>
                <a:spcPts val="1200"/>
              </a:spcAft>
              <a:buFont typeface="Arial" panose="020B0604020202020204" pitchFamily="34" charset="0"/>
              <a:buChar char="•"/>
            </a:pPr>
            <a:r>
              <a:rPr lang="en-BE" dirty="0">
                <a:solidFill>
                  <a:srgbClr val="C00000"/>
                </a:solidFill>
              </a:rPr>
              <a:t>2.8 Map - Bird</a:t>
            </a:r>
          </a:p>
        </p:txBody>
      </p:sp>
    </p:spTree>
    <p:extLst>
      <p:ext uri="{BB962C8B-B14F-4D97-AF65-F5344CB8AC3E}">
        <p14:creationId xmlns:p14="http://schemas.microsoft.com/office/powerpoint/2010/main" val="267536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1AF07-20DF-459C-81F6-6C8803755D2E}"/>
              </a:ext>
            </a:extLst>
          </p:cNvPr>
          <p:cNvSpPr>
            <a:spLocks noGrp="1"/>
          </p:cNvSpPr>
          <p:nvPr>
            <p:ph type="title"/>
          </p:nvPr>
        </p:nvSpPr>
        <p:spPr/>
        <p:txBody>
          <a:bodyPr/>
          <a:lstStyle/>
          <a:p>
            <a:endParaRPr lang="en-BE"/>
          </a:p>
        </p:txBody>
      </p:sp>
      <p:pic>
        <p:nvPicPr>
          <p:cNvPr id="4" name="Picture 3">
            <a:extLst>
              <a:ext uri="{FF2B5EF4-FFF2-40B4-BE49-F238E27FC236}">
                <a16:creationId xmlns:a16="http://schemas.microsoft.com/office/drawing/2014/main" id="{E14C3413-F7C1-4131-80FE-4080FFB46628}"/>
              </a:ext>
            </a:extLst>
          </p:cNvPr>
          <p:cNvPicPr>
            <a:picLocks noChangeAspect="1"/>
          </p:cNvPicPr>
          <p:nvPr/>
        </p:nvPicPr>
        <p:blipFill>
          <a:blip r:embed="rId2"/>
          <a:stretch>
            <a:fillRect/>
          </a:stretch>
        </p:blipFill>
        <p:spPr>
          <a:xfrm>
            <a:off x="0" y="274638"/>
            <a:ext cx="9144000" cy="6583362"/>
          </a:xfrm>
          <a:prstGeom prst="rect">
            <a:avLst/>
          </a:prstGeom>
        </p:spPr>
      </p:pic>
    </p:spTree>
    <p:extLst>
      <p:ext uri="{BB962C8B-B14F-4D97-AF65-F5344CB8AC3E}">
        <p14:creationId xmlns:p14="http://schemas.microsoft.com/office/powerpoint/2010/main" val="3546721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4BB2D-DD59-4757-BFDD-A168C53D2132}"/>
              </a:ext>
            </a:extLst>
          </p:cNvPr>
          <p:cNvSpPr>
            <a:spLocks noGrp="1"/>
          </p:cNvSpPr>
          <p:nvPr>
            <p:ph type="title"/>
          </p:nvPr>
        </p:nvSpPr>
        <p:spPr/>
        <p:txBody>
          <a:bodyPr/>
          <a:lstStyle/>
          <a:p>
            <a:endParaRPr lang="en-BE"/>
          </a:p>
        </p:txBody>
      </p:sp>
      <p:pic>
        <p:nvPicPr>
          <p:cNvPr id="4" name="Picture 3">
            <a:extLst>
              <a:ext uri="{FF2B5EF4-FFF2-40B4-BE49-F238E27FC236}">
                <a16:creationId xmlns:a16="http://schemas.microsoft.com/office/drawing/2014/main" id="{67E64CB7-844B-4D86-B300-E47D63760FCD}"/>
              </a:ext>
            </a:extLst>
          </p:cNvPr>
          <p:cNvPicPr>
            <a:picLocks noChangeAspect="1"/>
          </p:cNvPicPr>
          <p:nvPr/>
        </p:nvPicPr>
        <p:blipFill>
          <a:blip r:embed="rId2"/>
          <a:stretch>
            <a:fillRect/>
          </a:stretch>
        </p:blipFill>
        <p:spPr>
          <a:xfrm>
            <a:off x="0" y="195942"/>
            <a:ext cx="9143999" cy="6662057"/>
          </a:xfrm>
          <a:prstGeom prst="rect">
            <a:avLst/>
          </a:prstGeom>
        </p:spPr>
      </p:pic>
    </p:spTree>
    <p:extLst>
      <p:ext uri="{BB962C8B-B14F-4D97-AF65-F5344CB8AC3E}">
        <p14:creationId xmlns:p14="http://schemas.microsoft.com/office/powerpoint/2010/main" val="3772981553"/>
      </p:ext>
    </p:extLst>
  </p:cSld>
  <p:clrMapOvr>
    <a:masterClrMapping/>
  </p:clrMapOvr>
</p:sld>
</file>

<file path=ppt/theme/theme1.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308F1ACEF5D341993D3E72B2C03D81" ma:contentTypeVersion="10" ma:contentTypeDescription="Een nieuw document maken." ma:contentTypeScope="" ma:versionID="64edf8b5b25566828c320ed2ccc7ef22">
  <xsd:schema xmlns:xsd="http://www.w3.org/2001/XMLSchema" xmlns:xs="http://www.w3.org/2001/XMLSchema" xmlns:p="http://schemas.microsoft.com/office/2006/metadata/properties" xmlns:ns2="5a85a8cd-11b6-4c49-b88c-fe5436cf80ab" targetNamespace="http://schemas.microsoft.com/office/2006/metadata/properties" ma:root="true" ma:fieldsID="fc8228ec264e47e14afa91df2c2cc656" ns2:_="">
    <xsd:import namespace="5a85a8cd-11b6-4c49-b88c-fe5436cf80a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85a8cd-11b6-4c49-b88c-fe5436cf8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948DAB-4F86-4322-B202-C10BD33AC6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85a8cd-11b6-4c49-b88c-fe5436cf80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24E78F-25CA-44D3-B90B-012340C9D9FE}">
  <ds:schemaRefs>
    <ds:schemaRef ds:uri="http://purl.org/dc/elements/1.1/"/>
    <ds:schemaRef ds:uri="http://purl.org/dc/dcmitype/"/>
    <ds:schemaRef ds:uri="http://schemas.microsoft.com/office/2006/documentManagement/types"/>
    <ds:schemaRef ds:uri="http://schemas.microsoft.com/office/2006/metadata/properties"/>
    <ds:schemaRef ds:uri="http://schemas.openxmlformats.org/package/2006/metadata/core-properties"/>
    <ds:schemaRef ds:uri="5a85a8cd-11b6-4c49-b88c-fe5436cf80ab"/>
    <ds:schemaRef ds:uri="http://purl.org/dc/term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FA9DE1C2-6D94-4F09-B53A-0137A43CF5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586</Words>
  <Application>Microsoft Office PowerPoint</Application>
  <PresentationFormat>On-screen Show (4:3)</PresentationFormat>
  <Paragraphs>48</Paragraphs>
  <Slides>15</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15</vt:i4>
      </vt:variant>
    </vt:vector>
  </HeadingPairs>
  <TitlesOfParts>
    <vt:vector size="24" baseType="lpstr">
      <vt:lpstr>Arial</vt:lpstr>
      <vt:lpstr>Arial Narrow</vt:lpstr>
      <vt:lpstr>Calibri</vt:lpstr>
      <vt:lpstr>Century Gothic</vt:lpstr>
      <vt:lpstr>Wingdings</vt:lpstr>
      <vt:lpstr>1_Conception personnalisée</vt:lpstr>
      <vt:lpstr>Conception personnalisée</vt:lpstr>
      <vt:lpstr>4_Conception personnalisée</vt:lpstr>
      <vt:lpstr>3_Conception personnalisée</vt:lpstr>
      <vt:lpstr>CONVENTION ON THE CONSERVATION OF EUROPEAN WILDLIFE AND NATURAL HABITATS 41th Standing Committee  REPORTING UNDER RESOLUTION No. 8 (2012) Development of National Summary Dashboards  Marc Roekaerts</vt:lpstr>
      <vt:lpstr>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narrow-mouthed whorl snail</vt:lpstr>
      <vt:lpstr>PowerPoint Presentation</vt:lpstr>
      <vt:lpstr>PowerPoint Presentation</vt:lpstr>
      <vt:lpstr>PowerPoint Presentation</vt:lpstr>
      <vt:lpstr>PowerPoint Presentation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2015-12-09T08:37:49Z</dcterms:created>
  <dcterms:modified xsi:type="dcterms:W3CDTF">2021-11-30T10:14:09Z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0x010100D8308F1ACEF5D341993D3E72B2C03D81</vt:lpwstr>
  </property>
</Properties>
</file>