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25"/>
  </p:notesMasterIdLst>
  <p:handoutMasterIdLst>
    <p:handoutMasterId r:id="rId26"/>
  </p:handoutMasterIdLst>
  <p:sldIdLst>
    <p:sldId id="350" r:id="rId8"/>
    <p:sldId id="615" r:id="rId9"/>
    <p:sldId id="605" r:id="rId10"/>
    <p:sldId id="339" r:id="rId11"/>
    <p:sldId id="343" r:id="rId12"/>
    <p:sldId id="608" r:id="rId13"/>
    <p:sldId id="592" r:id="rId14"/>
    <p:sldId id="621" r:id="rId15"/>
    <p:sldId id="622" r:id="rId16"/>
    <p:sldId id="609" r:id="rId17"/>
    <p:sldId id="607" r:id="rId18"/>
    <p:sldId id="610" r:id="rId19"/>
    <p:sldId id="623" r:id="rId20"/>
    <p:sldId id="624" r:id="rId21"/>
    <p:sldId id="625" r:id="rId22"/>
    <p:sldId id="620" r:id="rId23"/>
    <p:sldId id="613" r:id="rId24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0"/>
    <a:srgbClr val="0D347D"/>
    <a:srgbClr val="FFD54F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79D6A-0869-41B1-B8FF-E1840DD31EDD}" v="1780" dt="2021-11-29T14:38:13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2" autoAdjust="0"/>
    <p:restoredTop sz="88567" autoAdjust="0"/>
  </p:normalViewPr>
  <p:slideViewPr>
    <p:cSldViewPr snapToGrid="0" snapToObjects="1">
      <p:cViewPr varScale="1">
        <p:scale>
          <a:sx n="59" d="100"/>
          <a:sy n="59" d="100"/>
        </p:scale>
        <p:origin x="126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8872B412-91D1-D643-B84A-E17CF1A8326B}" type="slidenum">
              <a:rPr lang="fr-FR" altLang="en-US">
                <a:solidFill>
                  <a:srgbClr val="000000"/>
                </a:solidFill>
                <a:latin typeface="Comic Sans MS" charset="0"/>
              </a:rPr>
              <a:pPr>
                <a:spcBef>
                  <a:spcPct val="0"/>
                </a:spcBef>
              </a:pPr>
              <a:t>4</a:t>
            </a:fld>
            <a:endParaRPr lang="fr-FR" altLang="en-US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8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8872B412-91D1-D643-B84A-E17CF1A8326B}" type="slidenum">
              <a:rPr lang="fr-FR" altLang="en-US">
                <a:solidFill>
                  <a:srgbClr val="000000"/>
                </a:solidFill>
                <a:latin typeface="Comic Sans MS" charset="0"/>
              </a:rPr>
              <a:pPr>
                <a:spcBef>
                  <a:spcPct val="0"/>
                </a:spcBef>
              </a:pPr>
              <a:t>5</a:t>
            </a:fld>
            <a:endParaRPr lang="fr-FR" altLang="en-US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2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8872B412-91D1-D643-B84A-E17CF1A8326B}" type="slidenum">
              <a:rPr lang="fr-FR" altLang="en-US">
                <a:solidFill>
                  <a:srgbClr val="000000"/>
                </a:solidFill>
                <a:latin typeface="Comic Sans MS" charset="0"/>
              </a:rPr>
              <a:pPr>
                <a:spcBef>
                  <a:spcPct val="0"/>
                </a:spcBef>
              </a:pPr>
              <a:t>6</a:t>
            </a:fld>
            <a:endParaRPr lang="fr-FR" altLang="en-US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8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charset="0"/>
              </a:defRPr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omic Sans MS" charset="0"/>
              </a:defRPr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charset="0"/>
              </a:defRPr>
            </a:lvl1pPr>
          </a:lstStyle>
          <a:p>
            <a:fld id="{830FAB81-B36C-224B-A670-CEAB3995F88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9779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  <p:sldLayoutId id="2147483699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merald.eea.europa.eu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409994"/>
                </a:solidFill>
                <a:latin typeface="+mn-lt"/>
              </a:rPr>
              <a:t>CONVENTION ON THE CONSERVATION OF EUROPEAN WILDLIFE</a:t>
            </a: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r>
              <a:rPr lang="en-US" sz="2400" dirty="0">
                <a:solidFill>
                  <a:srgbClr val="409994"/>
                </a:solidFill>
                <a:latin typeface="+mn-lt"/>
              </a:rPr>
              <a:t>AND NATURAL HABITATS</a:t>
            </a: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r>
              <a:rPr lang="en-BE" sz="2400" dirty="0">
                <a:solidFill>
                  <a:srgbClr val="409994"/>
                </a:solidFill>
                <a:latin typeface="+mn-lt"/>
              </a:rPr>
              <a:t>40th </a:t>
            </a:r>
            <a:r>
              <a:rPr lang="en-US" sz="2400" dirty="0">
                <a:solidFill>
                  <a:srgbClr val="409994"/>
                </a:solidFill>
                <a:latin typeface="+mn-lt"/>
              </a:rPr>
              <a:t>Standing </a:t>
            </a:r>
            <a:r>
              <a:rPr lang="en-US" sz="2400" dirty="0" err="1">
                <a:solidFill>
                  <a:srgbClr val="409994"/>
                </a:solidFill>
                <a:latin typeface="+mn-lt"/>
              </a:rPr>
              <a:t>Committe</a:t>
            </a:r>
            <a:r>
              <a:rPr lang="en-BE" sz="2400" dirty="0">
                <a:solidFill>
                  <a:srgbClr val="409994"/>
                </a:solidFill>
                <a:latin typeface="+mn-lt"/>
              </a:rPr>
              <a:t>e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BE" sz="2400" dirty="0">
                <a:solidFill>
                  <a:srgbClr val="409994"/>
                </a:solidFill>
                <a:latin typeface="+mn-lt"/>
              </a:rPr>
              <a:t>Emerald Network IT-Tools and Barometer</a:t>
            </a: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BE" sz="1800" dirty="0">
                <a:solidFill>
                  <a:srgbClr val="409994"/>
                </a:solidFill>
                <a:latin typeface="+mn-lt"/>
              </a:rPr>
              <a:t>Update</a:t>
            </a:r>
            <a:br>
              <a:rPr lang="en-BE" sz="1800" dirty="0">
                <a:solidFill>
                  <a:srgbClr val="409994"/>
                </a:solidFill>
                <a:latin typeface="+mn-lt"/>
              </a:rPr>
            </a:b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BE" sz="1800" dirty="0">
                <a:solidFill>
                  <a:srgbClr val="409994"/>
                </a:solidFill>
                <a:latin typeface="+mn-lt"/>
              </a:rPr>
              <a:t>Marc Roekaerts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16478" y="649154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BE" sz="1400" dirty="0">
                <a:solidFill>
                  <a:srgbClr val="409994"/>
                </a:solidFill>
                <a:latin typeface="+mn-lt"/>
              </a:rPr>
              <a:t>Virtual meeting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,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30 November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–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4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December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20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20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43568-5842-4BB8-9FA5-D8F50D67B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439"/>
            <a:ext cx="9144000" cy="59865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07546D-7D86-4352-BEB7-CF8CC674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5.8.1b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6967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145495"/>
            <a:ext cx="88764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Emerald Network </a:t>
            </a:r>
            <a:r>
              <a:rPr lang="en-BE" sz="2800" dirty="0" err="1">
                <a:solidFill>
                  <a:schemeClr val="tx1"/>
                </a:solidFill>
              </a:rPr>
              <a:t>IntraNet</a:t>
            </a:r>
            <a:r>
              <a:rPr lang="en-BE" sz="2800" dirty="0">
                <a:solidFill>
                  <a:schemeClr val="tx1"/>
                </a:solidFill>
              </a:rPr>
              <a:t> (WebApp)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85749" y="1878864"/>
            <a:ext cx="8572501" cy="444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dirty="0">
                <a:solidFill>
                  <a:schemeClr val="tx1"/>
                </a:solidFill>
              </a:rPr>
              <a:t>Includes</a:t>
            </a:r>
            <a:r>
              <a:rPr lang="en-BE" sz="1800" dirty="0">
                <a:solidFill>
                  <a:schemeClr val="tx1"/>
                </a:solidFill>
              </a:rPr>
              <a:t>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1600" b="1" dirty="0"/>
              <a:t>Automated harvesting</a:t>
            </a:r>
            <a:r>
              <a:rPr lang="en-BE" sz="1600" dirty="0"/>
              <a:t> of country data from the CDR (every night)</a:t>
            </a:r>
            <a:endParaRPr lang="en-BE" sz="1600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1600" dirty="0">
                <a:solidFill>
                  <a:schemeClr val="tx1"/>
                </a:solidFill>
              </a:rPr>
              <a:t>Creation of </a:t>
            </a:r>
            <a:r>
              <a:rPr lang="en-BE" sz="1600" b="1" dirty="0">
                <a:solidFill>
                  <a:schemeClr val="tx1"/>
                </a:solidFill>
              </a:rPr>
              <a:t>change report</a:t>
            </a:r>
            <a:r>
              <a:rPr lang="en-BE" sz="1600" dirty="0">
                <a:solidFill>
                  <a:schemeClr val="tx1"/>
                </a:solidFill>
              </a:rPr>
              <a:t> for tabular as wel</a:t>
            </a:r>
            <a:r>
              <a:rPr lang="en-BE" sz="1600" dirty="0"/>
              <a:t>l as spatial data (to be able to independently verify the country report on changes)</a:t>
            </a:r>
            <a:endParaRPr lang="en-BE" sz="1600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dirty="0"/>
              <a:t>C</a:t>
            </a:r>
            <a:r>
              <a:rPr lang="en-BE" sz="1600" dirty="0" err="1"/>
              <a:t>reation</a:t>
            </a:r>
            <a:r>
              <a:rPr lang="en-BE" sz="1600" dirty="0"/>
              <a:t> of the Lists of Adopted (</a:t>
            </a:r>
            <a:r>
              <a:rPr lang="en-BE" sz="1600" b="1" dirty="0"/>
              <a:t>ASCI-List</a:t>
            </a:r>
            <a:r>
              <a:rPr lang="en-BE" sz="1600" dirty="0"/>
              <a:t>) and </a:t>
            </a:r>
            <a:r>
              <a:rPr lang="en-BE" sz="1600" b="1" dirty="0"/>
              <a:t>Candidate site lists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1600" dirty="0"/>
              <a:t>From next year on, those lists will include reference to the </a:t>
            </a:r>
            <a:r>
              <a:rPr lang="en-BE" sz="1600" b="1" u="sng" dirty="0"/>
              <a:t>accepted changes </a:t>
            </a:r>
            <a:r>
              <a:rPr lang="en-BE" sz="1600" dirty="0"/>
              <a:t>to the site boundaries and site tabular data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dirty="0"/>
              <a:t>M</a:t>
            </a:r>
            <a:r>
              <a:rPr lang="en-BE" sz="1600" dirty="0"/>
              <a:t>ore elaborated </a:t>
            </a:r>
            <a:r>
              <a:rPr lang="en-BE" sz="1600" b="1" dirty="0"/>
              <a:t>QA/QC reports </a:t>
            </a:r>
            <a:r>
              <a:rPr lang="en-BE" sz="1600" dirty="0"/>
              <a:t>for tabular and spatial data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b="1" dirty="0"/>
              <a:t>H</a:t>
            </a:r>
            <a:r>
              <a:rPr lang="en-BE" sz="1600" b="1" dirty="0" err="1"/>
              <a:t>istorical</a:t>
            </a:r>
            <a:r>
              <a:rPr lang="en-BE" sz="1600" b="1" dirty="0"/>
              <a:t> release management </a:t>
            </a:r>
            <a:r>
              <a:rPr lang="en-BE" sz="1600" dirty="0"/>
              <a:t>(comparing two data sets from different years)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1800" dirty="0">
                <a:solidFill>
                  <a:schemeClr val="tx1"/>
                </a:solidFill>
              </a:rPr>
              <a:t>Will produce </a:t>
            </a:r>
            <a:r>
              <a:rPr lang="en-BE" sz="1800" b="1" dirty="0">
                <a:solidFill>
                  <a:schemeClr val="tx1"/>
                </a:solidFill>
              </a:rPr>
              <a:t>yearly a new release </a:t>
            </a:r>
            <a:r>
              <a:rPr lang="en-BE" sz="1800" dirty="0">
                <a:solidFill>
                  <a:schemeClr val="tx1"/>
                </a:solidFill>
              </a:rPr>
              <a:t>of the Emerald Network database to be used in the Emerald Viewer and be put available for the wider public (without sensitive species)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B0158A-E22F-4E0B-B24D-A395F0C4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5.8.1b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7442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5" y="1300391"/>
            <a:ext cx="88764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Emerald Network Public Viewer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678068" y="1925071"/>
            <a:ext cx="7750629" cy="4301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hlinkClick r:id="rId2"/>
              </a:rPr>
              <a:t>https://emerald.eea.europa.eu/</a:t>
            </a:r>
            <a:r>
              <a:rPr lang="en-BE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dirty="0">
                <a:solidFill>
                  <a:schemeClr val="tx1"/>
                </a:solidFill>
              </a:rPr>
              <a:t>Includes: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/>
              <a:t>A</a:t>
            </a:r>
            <a:r>
              <a:rPr lang="en-BE" dirty="0" err="1"/>
              <a:t>ll</a:t>
            </a:r>
            <a:r>
              <a:rPr lang="en-BE" dirty="0"/>
              <a:t> types of Emerald Network sites: Adopted, Candidate and </a:t>
            </a:r>
            <a:r>
              <a:rPr lang="en-BE" u="sng" dirty="0"/>
              <a:t>Proposed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/>
              <a:t>Q</a:t>
            </a:r>
            <a:r>
              <a:rPr lang="en-BE" dirty="0" err="1"/>
              <a:t>uery</a:t>
            </a:r>
            <a:r>
              <a:rPr lang="en-BE" dirty="0"/>
              <a:t> options for sites, species and habitats</a:t>
            </a:r>
            <a:endParaRPr lang="en-BE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U</a:t>
            </a:r>
            <a:r>
              <a:rPr lang="en-BE" dirty="0">
                <a:solidFill>
                  <a:schemeClr val="tx1"/>
                </a:solidFill>
              </a:rPr>
              <a:t>se of different types of base maps, including the Natura2000 Network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BE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b="1" dirty="0">
                <a:solidFill>
                  <a:schemeClr val="tx1"/>
                </a:solidFill>
              </a:rPr>
              <a:t>Yearly updated </a:t>
            </a:r>
            <a:r>
              <a:rPr lang="en-BE" dirty="0">
                <a:solidFill>
                  <a:schemeClr val="tx1"/>
                </a:solidFill>
              </a:rPr>
              <a:t>according to the new releases of the Emerald Network database created by the Emerald Network WebApp (does not include sensitive species)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DA5B03-58EB-493A-949D-B4AA961E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5.8.1b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8503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341438"/>
            <a:ext cx="8876434" cy="659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The Emerald Network Barometer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98714" y="2088356"/>
            <a:ext cx="8088086" cy="4301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Includes the 3 phases of implementation of the Emerald Network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Indicators for each phase: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000" b="1" dirty="0"/>
              <a:t>Phase I:</a:t>
            </a:r>
            <a:r>
              <a:rPr lang="en-BE" sz="2000" dirty="0"/>
              <a:t> </a:t>
            </a:r>
            <a:r>
              <a:rPr lang="fr-FR" sz="2000" dirty="0"/>
              <a:t>A</a:t>
            </a:r>
            <a:r>
              <a:rPr lang="en-BE" sz="2000" dirty="0" err="1"/>
              <a:t>ll</a:t>
            </a:r>
            <a:r>
              <a:rPr lang="en-BE" sz="2000" dirty="0"/>
              <a:t> types of Emerald Network sites included: Adopted, Candidate </a:t>
            </a:r>
            <a:r>
              <a:rPr lang="en-BE" sz="2000" u="sng" dirty="0"/>
              <a:t>and Proposed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b="1" dirty="0"/>
              <a:t>P</a:t>
            </a:r>
            <a:r>
              <a:rPr lang="en-BE" sz="2000" b="1" dirty="0" err="1"/>
              <a:t>hase</a:t>
            </a:r>
            <a:r>
              <a:rPr lang="en-BE" sz="2000" b="1" dirty="0"/>
              <a:t> II: </a:t>
            </a:r>
            <a:r>
              <a:rPr lang="en-BE" sz="2000" dirty="0"/>
              <a:t>only Adopted sites included and additional indicator for Sufficiency</a:t>
            </a:r>
            <a:endParaRPr lang="en-BE" sz="2000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000" b="1" dirty="0"/>
              <a:t>Phase III: </a:t>
            </a:r>
            <a:r>
              <a:rPr lang="en-BE" sz="2000" dirty="0"/>
              <a:t>Proportion of adopted sites with management plans (as recorded in the Emerald Network database</a:t>
            </a:r>
            <a:endParaRPr lang="en-BE" sz="20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DA5B03-58EB-493A-949D-B4AA961E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5.8.1b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3613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B18C-6F0F-49DB-B0A0-C0E24BD8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45593F-6668-425F-8397-CE5ACC5B2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26385"/>
              </p:ext>
            </p:extLst>
          </p:nvPr>
        </p:nvGraphicFramePr>
        <p:xfrm>
          <a:off x="2" y="989295"/>
          <a:ext cx="9143998" cy="6014466"/>
        </p:xfrm>
        <a:graphic>
          <a:graphicData uri="http://schemas.openxmlformats.org/drawingml/2006/table">
            <a:tbl>
              <a:tblPr firstRow="1" firstCol="1" bandRow="1"/>
              <a:tblGrid>
                <a:gridCol w="909231">
                  <a:extLst>
                    <a:ext uri="{9D8B030D-6E8A-4147-A177-3AD203B41FA5}">
                      <a16:colId xmlns:a16="http://schemas.microsoft.com/office/drawing/2014/main" val="196185505"/>
                    </a:ext>
                  </a:extLst>
                </a:gridCol>
                <a:gridCol w="867670">
                  <a:extLst>
                    <a:ext uri="{9D8B030D-6E8A-4147-A177-3AD203B41FA5}">
                      <a16:colId xmlns:a16="http://schemas.microsoft.com/office/drawing/2014/main" val="3285181386"/>
                    </a:ext>
                  </a:extLst>
                </a:gridCol>
                <a:gridCol w="1048098">
                  <a:extLst>
                    <a:ext uri="{9D8B030D-6E8A-4147-A177-3AD203B41FA5}">
                      <a16:colId xmlns:a16="http://schemas.microsoft.com/office/drawing/2014/main" val="3922427017"/>
                    </a:ext>
                  </a:extLst>
                </a:gridCol>
                <a:gridCol w="1094726">
                  <a:extLst>
                    <a:ext uri="{9D8B030D-6E8A-4147-A177-3AD203B41FA5}">
                      <a16:colId xmlns:a16="http://schemas.microsoft.com/office/drawing/2014/main" val="800874374"/>
                    </a:ext>
                  </a:extLst>
                </a:gridCol>
                <a:gridCol w="1094726">
                  <a:extLst>
                    <a:ext uri="{9D8B030D-6E8A-4147-A177-3AD203B41FA5}">
                      <a16:colId xmlns:a16="http://schemas.microsoft.com/office/drawing/2014/main" val="2167420432"/>
                    </a:ext>
                  </a:extLst>
                </a:gridCol>
                <a:gridCol w="867670">
                  <a:extLst>
                    <a:ext uri="{9D8B030D-6E8A-4147-A177-3AD203B41FA5}">
                      <a16:colId xmlns:a16="http://schemas.microsoft.com/office/drawing/2014/main" val="2312925111"/>
                    </a:ext>
                  </a:extLst>
                </a:gridCol>
                <a:gridCol w="956872">
                  <a:extLst>
                    <a:ext uri="{9D8B030D-6E8A-4147-A177-3AD203B41FA5}">
                      <a16:colId xmlns:a16="http://schemas.microsoft.com/office/drawing/2014/main" val="1669439065"/>
                    </a:ext>
                  </a:extLst>
                </a:gridCol>
                <a:gridCol w="1082563">
                  <a:extLst>
                    <a:ext uri="{9D8B030D-6E8A-4147-A177-3AD203B41FA5}">
                      <a16:colId xmlns:a16="http://schemas.microsoft.com/office/drawing/2014/main" val="331030343"/>
                    </a:ext>
                  </a:extLst>
                </a:gridCol>
                <a:gridCol w="1222442">
                  <a:extLst>
                    <a:ext uri="{9D8B030D-6E8A-4147-A177-3AD203B41FA5}">
                      <a16:colId xmlns:a16="http://schemas.microsoft.com/office/drawing/2014/main" val="2491659527"/>
                    </a:ext>
                  </a:extLst>
                </a:gridCol>
              </a:tblGrid>
              <a:tr h="167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B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</a:t>
                      </a:r>
                      <a:endParaRPr lang="en-B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II</a:t>
                      </a:r>
                      <a:endParaRPr lang="en-B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III</a:t>
                      </a:r>
                      <a:endParaRPr lang="en-BE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96813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Number of all site types</a:t>
                      </a:r>
                      <a:endParaRPr lang="en-B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Area of all site types sites (km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 Bold"/>
                          <a:ea typeface="Calibri" panose="020F0502020204030204" pitchFamily="34" charset="0"/>
                        </a:rPr>
                        <a:t>)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National coverage of all site types [1]</a:t>
                      </a:r>
                      <a:r>
                        <a:rPr lang="en-BE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(%)</a:t>
                      </a:r>
                      <a:endParaRPr lang="en-B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Sufficiency index* [2]</a:t>
                      </a:r>
                      <a:r>
                        <a:rPr lang="en-BE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(%)</a:t>
                      </a:r>
                      <a:endParaRPr lang="en-B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Number of adopted sites 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Area of adopted sites (km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 Bold"/>
                          <a:ea typeface="Calibri" panose="020F0502020204030204" pitchFamily="34" charset="0"/>
                        </a:rPr>
                        <a:t>)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National coverage of adopted sites [3]</a:t>
                      </a:r>
                      <a:r>
                        <a:rPr lang="en-BE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(%)</a:t>
                      </a:r>
                      <a:endParaRPr lang="en-B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Proportion of adopted sites with management plans [4]</a:t>
                      </a:r>
                      <a:r>
                        <a:rPr lang="en-BE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(%)</a:t>
                      </a:r>
                      <a:endParaRPr lang="en-B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23984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26.2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11.9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26.2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100.0</a:t>
                      </a:r>
                      <a:endParaRPr lang="en-B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639043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5224.3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18.2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28.7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998209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10337.2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34.8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68.7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21.7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5908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AZ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16795.3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19.4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21.7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7173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2504.6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4.9 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135680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BF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9966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BY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24038.4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11.6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27.7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23064.7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8.0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671189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642.2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1.4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642.2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564181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12629.1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25.1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10401.9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14.9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613419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49923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KZ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30628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93544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MD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3252.0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24.0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3252.0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47.5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12884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2400.78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18.0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00158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MK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7543.8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29.3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16.1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720986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812973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MC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74110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49687.3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15.3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19.8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568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44033.4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8212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10210.8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13.5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36485"/>
                  </a:ext>
                </a:extLst>
              </a:tr>
              <a:tr h="14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1635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499497.9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12.6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8.4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67088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66436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UA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80982.4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13.4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40.1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377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80982.4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13.4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2.1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77816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TN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34703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4401"/>
                  </a:ext>
                </a:extLst>
              </a:tr>
              <a:tr h="1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BE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466" marR="66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5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4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33783" y="1395867"/>
            <a:ext cx="8876434" cy="659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The Emerald Network Barometer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44286" y="2371386"/>
            <a:ext cx="8360228" cy="3656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Include graphical and thematic options (e.g.)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D</a:t>
            </a:r>
            <a:r>
              <a:rPr lang="en-BE" sz="2000" dirty="0" err="1"/>
              <a:t>istinction</a:t>
            </a:r>
            <a:r>
              <a:rPr lang="en-BE" sz="2000" dirty="0"/>
              <a:t> between marine and terrestrial part of the Emerald Network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T</a:t>
            </a:r>
            <a:r>
              <a:rPr lang="en-BE" sz="2000" dirty="0"/>
              <a:t>hematic </a:t>
            </a:r>
            <a:r>
              <a:rPr lang="en-BE" sz="2000" dirty="0" err="1"/>
              <a:t>suff</a:t>
            </a:r>
            <a:r>
              <a:rPr lang="fr-FR" sz="2000" dirty="0"/>
              <a:t>i</a:t>
            </a:r>
            <a:r>
              <a:rPr lang="en-BE" sz="2000" dirty="0" err="1"/>
              <a:t>ciency</a:t>
            </a:r>
            <a:r>
              <a:rPr lang="en-BE" sz="2000" dirty="0"/>
              <a:t> analysis according to feature groups</a:t>
            </a:r>
            <a:endParaRPr lang="en-BE" sz="2000" b="1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b="1" dirty="0">
                <a:solidFill>
                  <a:schemeClr val="tx1"/>
                </a:solidFill>
              </a:rPr>
              <a:t>Yearly updated automatically </a:t>
            </a:r>
            <a:r>
              <a:rPr lang="en-BE" sz="2400" dirty="0">
                <a:solidFill>
                  <a:schemeClr val="tx1"/>
                </a:solidFill>
              </a:rPr>
              <a:t>according to the new releases of the Emerald Network database created by the Emerald Network WebApp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Unfortunately, not yet ready for presentation due to the late arrival of the funds and the quantity of developments to be made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DA5B03-58EB-493A-949D-B4AA961E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5.8.1b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8334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33783" y="1245169"/>
            <a:ext cx="88764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Conclusion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27957" y="2068285"/>
            <a:ext cx="8088086" cy="4201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P</a:t>
            </a:r>
            <a:r>
              <a:rPr lang="en-BE" sz="2400" dirty="0">
                <a:solidFill>
                  <a:schemeClr val="tx1"/>
                </a:solidFill>
              </a:rPr>
              <a:t>lease take note of the renewed principles for data delivery on the CDR (next years deliveries)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Please be reminded to the need for change reports for each delivery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P</a:t>
            </a:r>
            <a:r>
              <a:rPr lang="en-BE" sz="2400" dirty="0">
                <a:solidFill>
                  <a:schemeClr val="tx1"/>
                </a:solidFill>
              </a:rPr>
              <a:t>lease be reminded to the need for a report on Scientific Reservation Conclusions, before each new seminar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N</a:t>
            </a:r>
            <a:r>
              <a:rPr lang="en-BE" sz="2400" dirty="0" err="1">
                <a:solidFill>
                  <a:schemeClr val="tx1"/>
                </a:solidFill>
              </a:rPr>
              <a:t>eed</a:t>
            </a:r>
            <a:r>
              <a:rPr lang="en-BE" sz="2400" dirty="0">
                <a:solidFill>
                  <a:schemeClr val="tx1"/>
                </a:solidFill>
              </a:rPr>
              <a:t> for a consolidated version of the dataflow guidelines is recognised: will be created next year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The Emerald Network </a:t>
            </a:r>
            <a:r>
              <a:rPr lang="en-BE" sz="2400" dirty="0" err="1">
                <a:solidFill>
                  <a:schemeClr val="tx1"/>
                </a:solidFill>
              </a:rPr>
              <a:t>Barameter</a:t>
            </a:r>
            <a:r>
              <a:rPr lang="en-BE" sz="2400" dirty="0">
                <a:solidFill>
                  <a:schemeClr val="tx1"/>
                </a:solidFill>
              </a:rPr>
              <a:t> will be announced as soon as it is ready</a:t>
            </a:r>
          </a:p>
        </p:txBody>
      </p:sp>
    </p:spTree>
    <p:extLst>
      <p:ext uri="{BB962C8B-B14F-4D97-AF65-F5344CB8AC3E}">
        <p14:creationId xmlns:p14="http://schemas.microsoft.com/office/powerpoint/2010/main" val="227887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tterfly on a yellow flower&#10;&#10;Description automatically generated">
            <a:extLst>
              <a:ext uri="{FF2B5EF4-FFF2-40B4-BE49-F238E27FC236}">
                <a16:creationId xmlns:a16="http://schemas.microsoft.com/office/drawing/2014/main" id="{9A87BEDD-929D-45A3-A8AC-61B85225B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465"/>
            <a:ext cx="9143999" cy="59235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0D82A9-389E-4A75-83F7-8F34FD7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14" y="6353541"/>
            <a:ext cx="6509657" cy="504459"/>
          </a:xfrm>
        </p:spPr>
        <p:txBody>
          <a:bodyPr>
            <a:noAutofit/>
          </a:bodyPr>
          <a:lstStyle/>
          <a:p>
            <a:pPr algn="ctr"/>
            <a:r>
              <a:rPr lang="en-BE" sz="3600" b="1" dirty="0">
                <a:solidFill>
                  <a:schemeClr val="tx1"/>
                </a:solidFill>
                <a:highlight>
                  <a:srgbClr val="FFFF00"/>
                </a:highlight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24851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1795C1-3877-4D0F-99BF-8D804480D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65625"/>
              </p:ext>
            </p:extLst>
          </p:nvPr>
        </p:nvGraphicFramePr>
        <p:xfrm>
          <a:off x="0" y="1317853"/>
          <a:ext cx="9143999" cy="5540147"/>
        </p:xfrm>
        <a:graphic>
          <a:graphicData uri="http://schemas.openxmlformats.org/drawingml/2006/table">
            <a:tbl>
              <a:tblPr firstRow="1" firstCol="1" bandRow="1"/>
              <a:tblGrid>
                <a:gridCol w="976545">
                  <a:extLst>
                    <a:ext uri="{9D8B030D-6E8A-4147-A177-3AD203B41FA5}">
                      <a16:colId xmlns:a16="http://schemas.microsoft.com/office/drawing/2014/main" val="4019418278"/>
                    </a:ext>
                  </a:extLst>
                </a:gridCol>
                <a:gridCol w="1496521">
                  <a:extLst>
                    <a:ext uri="{9D8B030D-6E8A-4147-A177-3AD203B41FA5}">
                      <a16:colId xmlns:a16="http://schemas.microsoft.com/office/drawing/2014/main" val="4037569476"/>
                    </a:ext>
                  </a:extLst>
                </a:gridCol>
                <a:gridCol w="1318968">
                  <a:extLst>
                    <a:ext uri="{9D8B030D-6E8A-4147-A177-3AD203B41FA5}">
                      <a16:colId xmlns:a16="http://schemas.microsoft.com/office/drawing/2014/main" val="2932196846"/>
                    </a:ext>
                  </a:extLst>
                </a:gridCol>
                <a:gridCol w="1318968">
                  <a:extLst>
                    <a:ext uri="{9D8B030D-6E8A-4147-A177-3AD203B41FA5}">
                      <a16:colId xmlns:a16="http://schemas.microsoft.com/office/drawing/2014/main" val="2111463744"/>
                    </a:ext>
                  </a:extLst>
                </a:gridCol>
                <a:gridCol w="1496521">
                  <a:extLst>
                    <a:ext uri="{9D8B030D-6E8A-4147-A177-3AD203B41FA5}">
                      <a16:colId xmlns:a16="http://schemas.microsoft.com/office/drawing/2014/main" val="228527317"/>
                    </a:ext>
                  </a:extLst>
                </a:gridCol>
                <a:gridCol w="1610277">
                  <a:extLst>
                    <a:ext uri="{9D8B030D-6E8A-4147-A177-3AD203B41FA5}">
                      <a16:colId xmlns:a16="http://schemas.microsoft.com/office/drawing/2014/main" val="2352843241"/>
                    </a:ext>
                  </a:extLst>
                </a:gridCol>
                <a:gridCol w="926199">
                  <a:extLst>
                    <a:ext uri="{9D8B030D-6E8A-4147-A177-3AD203B41FA5}">
                      <a16:colId xmlns:a16="http://schemas.microsoft.com/office/drawing/2014/main" val="3815298634"/>
                    </a:ext>
                  </a:extLst>
                </a:gridCol>
              </a:tblGrid>
              <a:tr h="71687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country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Number of Candidate Sites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Number of Adopted Sites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Number of proposed sites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Candidate sites Total Area (ha)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Adopted sites Total Area (ha)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 number of sites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688240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2622,6</a:t>
                      </a:r>
                      <a:r>
                        <a:rPr lang="en-B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10474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522429,54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684646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AM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1033719,70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762504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AZ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1679533,00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37449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250455,00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644960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BY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155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en-B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97368,27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2306470,06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en-B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77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65446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64216,29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000557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36654,07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1030491,58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353286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</a:t>
                      </a: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717678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MD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325197,0</a:t>
                      </a:r>
                      <a:r>
                        <a:rPr lang="en-B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802508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240077,10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20962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MK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754383,00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686974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138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568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565382,30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4403342,81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706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68186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RS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1021077,60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218143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1632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49947606,04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1635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06216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UA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377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600" dirty="0"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8098240,48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538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90754"/>
                  </a:ext>
                </a:extLst>
              </a:tr>
              <a:tr h="2623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UK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943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en-B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verlap ???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943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86526"/>
                  </a:ext>
                </a:extLst>
              </a:tr>
              <a:tr h="31033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2003</a:t>
                      </a:r>
                      <a:endParaRPr lang="en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2189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197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56182203,37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</a:pPr>
                      <a:r>
                        <a:rPr lang="en-BE" sz="1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GB" sz="1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16250699,04</a:t>
                      </a:r>
                      <a:r>
                        <a:rPr lang="en-BE" sz="1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B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4389</a:t>
                      </a:r>
                      <a:endParaRPr lang="en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692" marR="40692" marT="753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38779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503C24B-DC65-442D-9E12-510962D34E3E}"/>
              </a:ext>
            </a:extLst>
          </p:cNvPr>
          <p:cNvSpPr txBox="1">
            <a:spLocks/>
          </p:cNvSpPr>
          <p:nvPr/>
        </p:nvSpPr>
        <p:spPr>
          <a:xfrm>
            <a:off x="114980" y="945203"/>
            <a:ext cx="871401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dirty="0">
                <a:solidFill>
                  <a:schemeClr val="tx1"/>
                </a:solidFill>
              </a:rPr>
              <a:t>Emerald Network Status end 2021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D471C2-F7DB-4098-8A57-7FA51BCF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>
            <a:normAutofit/>
          </a:bodyPr>
          <a:lstStyle/>
          <a:p>
            <a:r>
              <a:rPr lang="en-BE" sz="2800" dirty="0"/>
              <a:t>Agenda Item </a:t>
            </a:r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5.8.1b</a:t>
            </a:r>
            <a:endParaRPr lang="en-BE" sz="2800" dirty="0"/>
          </a:p>
        </p:txBody>
      </p:sp>
    </p:spTree>
    <p:extLst>
      <p:ext uri="{BB962C8B-B14F-4D97-AF65-F5344CB8AC3E}">
        <p14:creationId xmlns:p14="http://schemas.microsoft.com/office/powerpoint/2010/main" val="397410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98893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3600" dirty="0">
                <a:solidFill>
                  <a:schemeClr val="tx1"/>
                </a:solidFill>
              </a:rPr>
              <a:t>Introduction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76944" y="1958725"/>
            <a:ext cx="8338456" cy="4792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IT-Tools are needed to streamline and enforce data quality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Thanks to (very) recent investments further developments are possible </a:t>
            </a:r>
            <a:endParaRPr lang="en-BE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3 levels considered: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200" dirty="0">
                <a:solidFill>
                  <a:schemeClr val="tx1"/>
                </a:solidFill>
              </a:rPr>
              <a:t>CDR data delivery: QA/QC and CDR dashboard on deliveries (since 2008-2009)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sz="2200" dirty="0">
                <a:solidFill>
                  <a:schemeClr val="tx1"/>
                </a:solidFill>
              </a:rPr>
              <a:t>International Emerald Network data </a:t>
            </a:r>
            <a:r>
              <a:rPr lang="en-BE" sz="2200" dirty="0"/>
              <a:t>management: WebApp</a:t>
            </a:r>
            <a:endParaRPr lang="en-BE" sz="2200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200" dirty="0"/>
              <a:t>M</a:t>
            </a:r>
            <a:r>
              <a:rPr lang="en-BE" sz="2200" dirty="0" err="1"/>
              <a:t>aking</a:t>
            </a:r>
            <a:r>
              <a:rPr lang="en-BE" sz="2200" dirty="0"/>
              <a:t> the data public: the Emerald Network Viewer</a:t>
            </a:r>
            <a:endParaRPr lang="en-BE" sz="22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Emerald Network Barometer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2411E1-61A6-4E1D-9E79-058503C7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5.8.1b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1987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4"/>
          <p:cNvSpPr>
            <a:spLocks noChangeArrowheads="1"/>
          </p:cNvSpPr>
          <p:nvPr/>
        </p:nvSpPr>
        <p:spPr bwMode="auto">
          <a:xfrm>
            <a:off x="1835150" y="4797425"/>
            <a:ext cx="2376488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002060"/>
                </a:solidFill>
              </a:rPr>
              <a:t>Preparations</a:t>
            </a:r>
            <a:r>
              <a:rPr lang="fr-FR" altLang="en-US" sz="1800" b="1" dirty="0">
                <a:solidFill>
                  <a:srgbClr val="002060"/>
                </a:solidFill>
              </a:rPr>
              <a:t>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Seminar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002060"/>
                </a:solidFill>
              </a:rPr>
              <a:t>scientific</a:t>
            </a:r>
            <a:r>
              <a:rPr lang="fr-FR" altLang="en-US" sz="1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002060"/>
                </a:solidFill>
              </a:rPr>
              <a:t>assessments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6516688" y="3213100"/>
            <a:ext cx="2376487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solidFill>
                  <a:srgbClr val="222268"/>
                </a:solidFill>
              </a:rPr>
              <a:t>Final agreements 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solidFill>
                  <a:srgbClr val="222268"/>
                </a:solidFill>
              </a:rPr>
              <a:t>seminar conclusions</a:t>
            </a:r>
            <a:endParaRPr lang="en-US" altLang="en-US" sz="1800" b="1">
              <a:solidFill>
                <a:srgbClr val="222268"/>
              </a:solidFill>
            </a:endParaRPr>
          </a:p>
        </p:txBody>
      </p:sp>
      <p:sp>
        <p:nvSpPr>
          <p:cNvPr id="70660" name="Oval 6"/>
          <p:cNvSpPr>
            <a:spLocks noChangeArrowheads="1"/>
          </p:cNvSpPr>
          <p:nvPr/>
        </p:nvSpPr>
        <p:spPr bwMode="auto">
          <a:xfrm>
            <a:off x="2339975" y="1268413"/>
            <a:ext cx="4176713" cy="2159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Homework for countries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to propose new sites and update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Emerald database </a:t>
            </a:r>
          </a:p>
        </p:txBody>
      </p:sp>
      <p:sp>
        <p:nvSpPr>
          <p:cNvPr id="70661" name="Oval 8"/>
          <p:cNvSpPr>
            <a:spLocks noChangeArrowheads="1"/>
          </p:cNvSpPr>
          <p:nvPr/>
        </p:nvSpPr>
        <p:spPr bwMode="auto">
          <a:xfrm>
            <a:off x="4716463" y="4797425"/>
            <a:ext cx="2376487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solidFill>
                  <a:srgbClr val="222268"/>
                </a:solidFill>
              </a:rPr>
              <a:t>Bio-geographical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solidFill>
                  <a:srgbClr val="222268"/>
                </a:solidFill>
              </a:rPr>
              <a:t>Seminar </a:t>
            </a:r>
          </a:p>
        </p:txBody>
      </p:sp>
      <p:sp>
        <p:nvSpPr>
          <p:cNvPr id="70662" name="Oval 9"/>
          <p:cNvSpPr>
            <a:spLocks noChangeArrowheads="1"/>
          </p:cNvSpPr>
          <p:nvPr/>
        </p:nvSpPr>
        <p:spPr bwMode="auto">
          <a:xfrm>
            <a:off x="179388" y="3213100"/>
            <a:ext cx="2376487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002060"/>
                </a:solidFill>
              </a:rPr>
              <a:t>Arrival</a:t>
            </a:r>
            <a:r>
              <a:rPr lang="fr-FR" altLang="en-US" sz="1800" b="1" dirty="0">
                <a:solidFill>
                  <a:srgbClr val="002060"/>
                </a:solidFill>
              </a:rPr>
              <a:t> of new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002060"/>
                </a:solidFill>
              </a:rPr>
              <a:t>databases</a:t>
            </a:r>
            <a:r>
              <a:rPr lang="fr-FR" altLang="en-US" sz="1800" b="1" dirty="0">
                <a:solidFill>
                  <a:srgbClr val="002060"/>
                </a:solidFill>
              </a:rPr>
              <a:t> </a:t>
            </a:r>
            <a:r>
              <a:rPr lang="fr-FR" altLang="en-US" sz="1800" b="1" dirty="0" err="1">
                <a:solidFill>
                  <a:srgbClr val="002060"/>
                </a:solidFill>
              </a:rPr>
              <a:t>from</a:t>
            </a:r>
            <a:r>
              <a:rPr lang="fr-FR" altLang="en-US" sz="1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countries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70663" name="Line 15"/>
          <p:cNvSpPr>
            <a:spLocks noChangeShapeType="1"/>
          </p:cNvSpPr>
          <p:nvPr/>
        </p:nvSpPr>
        <p:spPr bwMode="auto">
          <a:xfrm>
            <a:off x="2051050" y="4724400"/>
            <a:ext cx="21748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64" name="Line 16"/>
          <p:cNvSpPr>
            <a:spLocks noChangeShapeType="1"/>
          </p:cNvSpPr>
          <p:nvPr/>
        </p:nvSpPr>
        <p:spPr bwMode="auto">
          <a:xfrm>
            <a:off x="4211638" y="566102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65" name="Line 17"/>
          <p:cNvSpPr>
            <a:spLocks noChangeShapeType="1"/>
          </p:cNvSpPr>
          <p:nvPr/>
        </p:nvSpPr>
        <p:spPr bwMode="auto">
          <a:xfrm flipV="1">
            <a:off x="6732588" y="4724400"/>
            <a:ext cx="2159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66" name="Line 18"/>
          <p:cNvSpPr>
            <a:spLocks noChangeShapeType="1"/>
          </p:cNvSpPr>
          <p:nvPr/>
        </p:nvSpPr>
        <p:spPr bwMode="auto">
          <a:xfrm flipH="1" flipV="1">
            <a:off x="6300788" y="2852738"/>
            <a:ext cx="6477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67" name="Line 20"/>
          <p:cNvSpPr>
            <a:spLocks noChangeShapeType="1"/>
          </p:cNvSpPr>
          <p:nvPr/>
        </p:nvSpPr>
        <p:spPr bwMode="auto">
          <a:xfrm flipH="1">
            <a:off x="2195512" y="2924176"/>
            <a:ext cx="504826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Box 1"/>
          <p:cNvSpPr txBox="1"/>
          <p:nvPr/>
        </p:nvSpPr>
        <p:spPr>
          <a:xfrm rot="511739">
            <a:off x="3694899" y="602835"/>
            <a:ext cx="5211778" cy="1077218"/>
          </a:xfrm>
          <a:prstGeom prst="rect">
            <a:avLst/>
          </a:prstGeom>
          <a:solidFill>
            <a:srgbClr val="FFD54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GB" sz="3200" dirty="0">
                <a:solidFill>
                  <a:srgbClr val="409994"/>
                </a:solidFill>
                <a:ea typeface="ＭＳ Ｐゴシック" pitchFamily="34" charset="-128"/>
              </a:rPr>
              <a:t>Sufficiency evaluation cycle</a:t>
            </a:r>
          </a:p>
          <a:p>
            <a:pPr marL="0" indent="0" algn="ctr" eaLnBrk="1" hangingPunct="1">
              <a:buNone/>
              <a:defRPr/>
            </a:pPr>
            <a:r>
              <a:rPr lang="en-GB" sz="3200" dirty="0">
                <a:solidFill>
                  <a:srgbClr val="409994"/>
                </a:solidFill>
                <a:ea typeface="ＭＳ Ｐゴシック" pitchFamily="34" charset="-128"/>
              </a:rPr>
              <a:t>but also </a:t>
            </a:r>
            <a:r>
              <a:rPr lang="en-GB" sz="3200" b="1" dirty="0">
                <a:solidFill>
                  <a:srgbClr val="409994"/>
                </a:solidFill>
                <a:ea typeface="ＭＳ Ｐゴシック" pitchFamily="34" charset="-128"/>
              </a:rPr>
              <a:t>data flow cycle</a:t>
            </a: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8D37758F-B07B-4A7D-A54A-E8731D15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12" y="3407343"/>
            <a:ext cx="3086326" cy="1298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BE" altLang="en-US" sz="1400" b="1" dirty="0">
                <a:solidFill>
                  <a:srgbClr val="002060"/>
                </a:solidFill>
              </a:rPr>
              <a:t>Should include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BE" altLang="en-US" sz="1400" b="1" dirty="0">
                <a:solidFill>
                  <a:srgbClr val="002060"/>
                </a:solidFill>
              </a:rPr>
              <a:t>Change report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en-US" sz="1400" b="1" dirty="0">
                <a:solidFill>
                  <a:srgbClr val="002060"/>
                </a:solidFill>
              </a:rPr>
              <a:t>R</a:t>
            </a:r>
            <a:r>
              <a:rPr lang="en-BE" altLang="en-US" sz="1400" b="1" dirty="0" err="1">
                <a:solidFill>
                  <a:srgbClr val="002060"/>
                </a:solidFill>
              </a:rPr>
              <a:t>eport</a:t>
            </a:r>
            <a:r>
              <a:rPr lang="en-BE" altLang="en-US" sz="1400" b="1" dirty="0">
                <a:solidFill>
                  <a:srgbClr val="002060"/>
                </a:solidFill>
              </a:rPr>
              <a:t> on SR conclusions </a:t>
            </a:r>
            <a:br>
              <a:rPr lang="en-BE" altLang="en-US" sz="1400" b="1" dirty="0">
                <a:solidFill>
                  <a:srgbClr val="002060"/>
                </a:solidFill>
              </a:rPr>
            </a:br>
            <a:r>
              <a:rPr lang="en-BE" altLang="en-US" sz="1400" b="1" dirty="0">
                <a:solidFill>
                  <a:srgbClr val="002060"/>
                </a:solidFill>
              </a:rPr>
              <a:t>from previous seminar</a:t>
            </a:r>
            <a:endParaRPr lang="en-US" alt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4"/>
          <p:cNvSpPr>
            <a:spLocks noChangeArrowheads="1"/>
          </p:cNvSpPr>
          <p:nvPr/>
        </p:nvSpPr>
        <p:spPr bwMode="auto">
          <a:xfrm>
            <a:off x="265448" y="3244953"/>
            <a:ext cx="2376488" cy="16573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IT-</a:t>
            </a:r>
            <a:r>
              <a:rPr lang="fr-FR" altLang="en-US" sz="1800" b="1" dirty="0" err="1">
                <a:solidFill>
                  <a:srgbClr val="002060"/>
                </a:solidFill>
              </a:rPr>
              <a:t>Tool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SDF manager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6511540" y="1251630"/>
            <a:ext cx="2376487" cy="16573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European</a:t>
            </a:r>
            <a:r>
              <a:rPr lang="fr-FR" altLang="en-US" sz="1800" b="1" dirty="0">
                <a:solidFill>
                  <a:srgbClr val="222268"/>
                </a:solidFill>
              </a:rPr>
              <a:t> </a:t>
            </a:r>
            <a:r>
              <a:rPr lang="fr-FR" altLang="en-US" sz="1800" b="1" dirty="0" err="1">
                <a:solidFill>
                  <a:srgbClr val="222268"/>
                </a:solidFill>
              </a:rPr>
              <a:t>Dataset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Management</a:t>
            </a:r>
            <a:endParaRPr lang="en-US" altLang="en-US" sz="1800" b="1" dirty="0">
              <a:solidFill>
                <a:srgbClr val="222268"/>
              </a:solidFill>
            </a:endParaRPr>
          </a:p>
        </p:txBody>
      </p:sp>
      <p:sp>
        <p:nvSpPr>
          <p:cNvPr id="70660" name="Oval 6"/>
          <p:cNvSpPr>
            <a:spLocks noChangeArrowheads="1"/>
          </p:cNvSpPr>
          <p:nvPr/>
        </p:nvSpPr>
        <p:spPr bwMode="auto">
          <a:xfrm>
            <a:off x="3236208" y="1251630"/>
            <a:ext cx="2770528" cy="1657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Official Delivery 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Central Data </a:t>
            </a:r>
            <a:r>
              <a:rPr lang="fr-FR" altLang="en-US" sz="1800" b="1" dirty="0" err="1">
                <a:solidFill>
                  <a:srgbClr val="002060"/>
                </a:solidFill>
              </a:rPr>
              <a:t>Repository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CDR </a:t>
            </a:r>
            <a:r>
              <a:rPr lang="fr-FR" altLang="en-US" sz="1800" b="1" dirty="0" err="1">
                <a:solidFill>
                  <a:srgbClr val="002060"/>
                </a:solidFill>
              </a:rPr>
              <a:t>managed</a:t>
            </a:r>
            <a:r>
              <a:rPr lang="fr-FR" altLang="en-US" sz="1800" b="1" dirty="0">
                <a:solidFill>
                  <a:srgbClr val="002060"/>
                </a:solidFill>
              </a:rPr>
              <a:t> by EEA 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70661" name="Oval 8"/>
          <p:cNvSpPr>
            <a:spLocks noChangeArrowheads="1"/>
          </p:cNvSpPr>
          <p:nvPr/>
        </p:nvSpPr>
        <p:spPr bwMode="auto">
          <a:xfrm>
            <a:off x="3433228" y="3290701"/>
            <a:ext cx="2376487" cy="16573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IT-</a:t>
            </a:r>
            <a:r>
              <a:rPr lang="fr-FR" altLang="en-US" sz="1800" b="1" dirty="0" err="1">
                <a:solidFill>
                  <a:srgbClr val="222268"/>
                </a:solidFill>
              </a:rPr>
              <a:t>Tool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CDR</a:t>
            </a:r>
          </a:p>
        </p:txBody>
      </p:sp>
      <p:sp>
        <p:nvSpPr>
          <p:cNvPr id="70662" name="Oval 9"/>
          <p:cNvSpPr>
            <a:spLocks noChangeArrowheads="1"/>
          </p:cNvSpPr>
          <p:nvPr/>
        </p:nvSpPr>
        <p:spPr bwMode="auto">
          <a:xfrm>
            <a:off x="168273" y="1251629"/>
            <a:ext cx="2563131" cy="1657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Country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Standard Data </a:t>
            </a:r>
            <a:r>
              <a:rPr lang="fr-FR" altLang="en-US" sz="1800" b="1" dirty="0" err="1">
                <a:solidFill>
                  <a:srgbClr val="002060"/>
                </a:solidFill>
              </a:rPr>
              <a:t>Form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SDF</a:t>
            </a:r>
            <a:r>
              <a:rPr lang="en-BE" altLang="en-US" sz="1800" b="1" dirty="0">
                <a:solidFill>
                  <a:srgbClr val="002060"/>
                </a:solidFill>
              </a:rPr>
              <a:t> (</a:t>
            </a:r>
            <a:r>
              <a:rPr lang="fr-FR" altLang="en-US" sz="1800" b="1" dirty="0" err="1">
                <a:solidFill>
                  <a:srgbClr val="002060"/>
                </a:solidFill>
              </a:rPr>
              <a:t>Tabular</a:t>
            </a:r>
            <a:r>
              <a:rPr lang="en-BE" altLang="en-US" sz="1800" b="1" dirty="0">
                <a:solidFill>
                  <a:srgbClr val="002060"/>
                </a:solidFill>
              </a:rPr>
              <a:t>)</a:t>
            </a:r>
          </a:p>
          <a:p>
            <a:pPr algn="ctr">
              <a:spcBef>
                <a:spcPct val="0"/>
              </a:spcBef>
              <a:buNone/>
            </a:pPr>
            <a:r>
              <a:rPr lang="en-BE" altLang="en-US" sz="1800" b="1" dirty="0">
                <a:solidFill>
                  <a:srgbClr val="002060"/>
                </a:solidFill>
              </a:rPr>
              <a:t>Site boundaries</a:t>
            </a:r>
            <a:endParaRPr lang="fr-FR" altLang="en-US" sz="1800" b="1" dirty="0">
              <a:solidFill>
                <a:srgbClr val="002060"/>
              </a:solidFill>
            </a:endParaRPr>
          </a:p>
        </p:txBody>
      </p:sp>
      <p:sp>
        <p:nvSpPr>
          <p:cNvPr id="70664" name="Line 16"/>
          <p:cNvSpPr>
            <a:spLocks noChangeShapeType="1"/>
          </p:cNvSpPr>
          <p:nvPr/>
        </p:nvSpPr>
        <p:spPr bwMode="auto">
          <a:xfrm>
            <a:off x="2641936" y="3095220"/>
            <a:ext cx="7075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65" name="Line 17"/>
          <p:cNvSpPr>
            <a:spLocks noChangeShapeType="1"/>
          </p:cNvSpPr>
          <p:nvPr/>
        </p:nvSpPr>
        <p:spPr bwMode="auto">
          <a:xfrm flipV="1">
            <a:off x="5970540" y="3095220"/>
            <a:ext cx="5649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Box 1"/>
          <p:cNvSpPr txBox="1"/>
          <p:nvPr/>
        </p:nvSpPr>
        <p:spPr>
          <a:xfrm rot="462958">
            <a:off x="4192620" y="477725"/>
            <a:ext cx="4428628" cy="584775"/>
          </a:xfrm>
          <a:prstGeom prst="rect">
            <a:avLst/>
          </a:prstGeom>
          <a:solidFill>
            <a:srgbClr val="FFD54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GB" sz="3200" dirty="0">
                <a:solidFill>
                  <a:srgbClr val="409994"/>
                </a:solidFill>
                <a:ea typeface="ＭＳ Ｐゴシック" pitchFamily="34" charset="-128"/>
              </a:rPr>
              <a:t>Data flow cycle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522358" y="3215924"/>
            <a:ext cx="2376487" cy="16573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IT-</a:t>
            </a:r>
            <a:r>
              <a:rPr lang="fr-FR" altLang="en-US" sz="1800" b="1" dirty="0" err="1">
                <a:solidFill>
                  <a:srgbClr val="222268"/>
                </a:solidFill>
              </a:rPr>
              <a:t>Tool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Emerald</a:t>
            </a:r>
            <a:r>
              <a:rPr lang="fr-FR" altLang="en-US" sz="1800" b="1" dirty="0">
                <a:solidFill>
                  <a:srgbClr val="222268"/>
                </a:solidFill>
              </a:rPr>
              <a:t> Web App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231735" y="5180220"/>
            <a:ext cx="2656292" cy="142847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Public version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Emerald Viewer</a:t>
            </a:r>
            <a:endParaRPr lang="en-BE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BE" altLang="en-US" sz="1800" b="1" dirty="0">
                <a:solidFill>
                  <a:srgbClr val="222268"/>
                </a:solidFill>
                <a:highlight>
                  <a:srgbClr val="FF0000"/>
                </a:highlight>
              </a:rPr>
              <a:t>Emerald Barometer</a:t>
            </a:r>
            <a:endParaRPr lang="fr-FR" altLang="en-US" sz="1800" b="1" dirty="0">
              <a:solidFill>
                <a:srgbClr val="222268"/>
              </a:solidFill>
              <a:highlight>
                <a:srgbClr val="FF0000"/>
              </a:highlight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409597" y="5563372"/>
            <a:ext cx="2597139" cy="104531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Used</a:t>
            </a:r>
            <a:r>
              <a:rPr lang="fr-FR" altLang="en-US" sz="1800" b="1" dirty="0">
                <a:solidFill>
                  <a:srgbClr val="222268"/>
                </a:solidFill>
              </a:rPr>
              <a:t>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Evaluation </a:t>
            </a:r>
            <a:r>
              <a:rPr lang="fr-FR" altLang="en-US" sz="1800" b="1" dirty="0" err="1">
                <a:solidFill>
                  <a:srgbClr val="222268"/>
                </a:solidFill>
              </a:rPr>
              <a:t>Seminars</a:t>
            </a:r>
            <a:endParaRPr lang="fr-FR" altLang="en-US" sz="1800" b="1" dirty="0">
              <a:solidFill>
                <a:srgbClr val="222268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315199" y="4615544"/>
            <a:ext cx="304800" cy="5646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515920" y="4615543"/>
            <a:ext cx="1782027" cy="1118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Down Arrow 1"/>
          <p:cNvSpPr/>
          <p:nvPr/>
        </p:nvSpPr>
        <p:spPr>
          <a:xfrm rot="7558536">
            <a:off x="2277752" y="4762008"/>
            <a:ext cx="876084" cy="13643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614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4"/>
          <p:cNvSpPr>
            <a:spLocks noChangeArrowheads="1"/>
          </p:cNvSpPr>
          <p:nvPr/>
        </p:nvSpPr>
        <p:spPr bwMode="auto">
          <a:xfrm>
            <a:off x="265448" y="3244953"/>
            <a:ext cx="2376488" cy="16573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IT-</a:t>
            </a:r>
            <a:r>
              <a:rPr lang="fr-FR" altLang="en-US" sz="1800" b="1" dirty="0" err="1">
                <a:solidFill>
                  <a:srgbClr val="002060"/>
                </a:solidFill>
              </a:rPr>
              <a:t>Tool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SDF manager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6511540" y="1251630"/>
            <a:ext cx="2376487" cy="16573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European</a:t>
            </a:r>
            <a:r>
              <a:rPr lang="fr-FR" altLang="en-US" sz="1800" b="1" dirty="0">
                <a:solidFill>
                  <a:srgbClr val="222268"/>
                </a:solidFill>
              </a:rPr>
              <a:t> </a:t>
            </a:r>
            <a:r>
              <a:rPr lang="fr-FR" altLang="en-US" sz="1800" b="1" dirty="0" err="1">
                <a:solidFill>
                  <a:srgbClr val="222268"/>
                </a:solidFill>
              </a:rPr>
              <a:t>Dataset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Management</a:t>
            </a:r>
            <a:endParaRPr lang="en-US" altLang="en-US" sz="1800" b="1" dirty="0">
              <a:solidFill>
                <a:srgbClr val="222268"/>
              </a:solidFill>
            </a:endParaRPr>
          </a:p>
        </p:txBody>
      </p:sp>
      <p:sp>
        <p:nvSpPr>
          <p:cNvPr id="70660" name="Oval 6"/>
          <p:cNvSpPr>
            <a:spLocks noChangeArrowheads="1"/>
          </p:cNvSpPr>
          <p:nvPr/>
        </p:nvSpPr>
        <p:spPr bwMode="auto">
          <a:xfrm>
            <a:off x="3236208" y="1251630"/>
            <a:ext cx="2770528" cy="1657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Official Delivery 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Central Data </a:t>
            </a:r>
            <a:r>
              <a:rPr lang="fr-FR" altLang="en-US" sz="1800" b="1" dirty="0" err="1">
                <a:solidFill>
                  <a:srgbClr val="002060"/>
                </a:solidFill>
              </a:rPr>
              <a:t>Repository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CDR </a:t>
            </a:r>
            <a:r>
              <a:rPr lang="fr-FR" altLang="en-US" sz="1800" b="1" dirty="0" err="1">
                <a:solidFill>
                  <a:srgbClr val="002060"/>
                </a:solidFill>
              </a:rPr>
              <a:t>managed</a:t>
            </a:r>
            <a:r>
              <a:rPr lang="fr-FR" altLang="en-US" sz="1800" b="1" dirty="0">
                <a:solidFill>
                  <a:srgbClr val="002060"/>
                </a:solidFill>
              </a:rPr>
              <a:t> by EEA 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sp>
        <p:nvSpPr>
          <p:cNvPr id="70661" name="Oval 8"/>
          <p:cNvSpPr>
            <a:spLocks noChangeArrowheads="1"/>
          </p:cNvSpPr>
          <p:nvPr/>
        </p:nvSpPr>
        <p:spPr bwMode="auto">
          <a:xfrm>
            <a:off x="3433228" y="3290701"/>
            <a:ext cx="2376487" cy="1657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IT-</a:t>
            </a:r>
            <a:r>
              <a:rPr lang="fr-FR" altLang="en-US" sz="1800" b="1" dirty="0" err="1">
                <a:solidFill>
                  <a:srgbClr val="222268"/>
                </a:solidFill>
              </a:rPr>
              <a:t>Tool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CDR</a:t>
            </a:r>
          </a:p>
        </p:txBody>
      </p:sp>
      <p:sp>
        <p:nvSpPr>
          <p:cNvPr id="70662" name="Oval 9"/>
          <p:cNvSpPr>
            <a:spLocks noChangeArrowheads="1"/>
          </p:cNvSpPr>
          <p:nvPr/>
        </p:nvSpPr>
        <p:spPr bwMode="auto">
          <a:xfrm>
            <a:off x="168273" y="1251629"/>
            <a:ext cx="2563131" cy="1657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Country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Standard Data </a:t>
            </a:r>
            <a:r>
              <a:rPr lang="fr-FR" altLang="en-US" sz="1800" b="1" dirty="0" err="1">
                <a:solidFill>
                  <a:srgbClr val="002060"/>
                </a:solidFill>
              </a:rPr>
              <a:t>Form</a:t>
            </a:r>
            <a:endParaRPr lang="fr-FR" altLang="en-US" sz="1800" b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en-US" sz="1800" b="1" dirty="0">
                <a:solidFill>
                  <a:srgbClr val="002060"/>
                </a:solidFill>
              </a:rPr>
              <a:t>SDF</a:t>
            </a:r>
            <a:r>
              <a:rPr lang="en-BE" altLang="en-US" sz="1800" b="1" dirty="0">
                <a:solidFill>
                  <a:srgbClr val="002060"/>
                </a:solidFill>
              </a:rPr>
              <a:t> (</a:t>
            </a:r>
            <a:r>
              <a:rPr lang="fr-FR" altLang="en-US" sz="1800" b="1" dirty="0" err="1">
                <a:solidFill>
                  <a:srgbClr val="002060"/>
                </a:solidFill>
              </a:rPr>
              <a:t>Tabular</a:t>
            </a:r>
            <a:r>
              <a:rPr lang="en-BE" altLang="en-US" sz="1800" b="1" dirty="0">
                <a:solidFill>
                  <a:srgbClr val="002060"/>
                </a:solidFill>
              </a:rPr>
              <a:t>)</a:t>
            </a:r>
          </a:p>
          <a:p>
            <a:pPr algn="ctr">
              <a:spcBef>
                <a:spcPct val="0"/>
              </a:spcBef>
              <a:buNone/>
            </a:pPr>
            <a:r>
              <a:rPr lang="en-BE" altLang="en-US" sz="1800" b="1" dirty="0">
                <a:solidFill>
                  <a:srgbClr val="002060"/>
                </a:solidFill>
              </a:rPr>
              <a:t>Site boundaries</a:t>
            </a:r>
            <a:endParaRPr lang="fr-FR" altLang="en-US" sz="1800" b="1" dirty="0">
              <a:solidFill>
                <a:srgbClr val="002060"/>
              </a:solidFill>
            </a:endParaRPr>
          </a:p>
        </p:txBody>
      </p:sp>
      <p:sp>
        <p:nvSpPr>
          <p:cNvPr id="70664" name="Line 16"/>
          <p:cNvSpPr>
            <a:spLocks noChangeShapeType="1"/>
          </p:cNvSpPr>
          <p:nvPr/>
        </p:nvSpPr>
        <p:spPr bwMode="auto">
          <a:xfrm>
            <a:off x="2641936" y="3095220"/>
            <a:ext cx="7075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65" name="Line 17"/>
          <p:cNvSpPr>
            <a:spLocks noChangeShapeType="1"/>
          </p:cNvSpPr>
          <p:nvPr/>
        </p:nvSpPr>
        <p:spPr bwMode="auto">
          <a:xfrm flipV="1">
            <a:off x="5970540" y="3095220"/>
            <a:ext cx="5649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Box 1"/>
          <p:cNvSpPr txBox="1"/>
          <p:nvPr/>
        </p:nvSpPr>
        <p:spPr>
          <a:xfrm rot="462958">
            <a:off x="4192620" y="477725"/>
            <a:ext cx="4428628" cy="584775"/>
          </a:xfrm>
          <a:prstGeom prst="rect">
            <a:avLst/>
          </a:prstGeom>
          <a:solidFill>
            <a:srgbClr val="FFD54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GB" sz="3200" dirty="0">
                <a:solidFill>
                  <a:srgbClr val="409994"/>
                </a:solidFill>
                <a:ea typeface="ＭＳ Ｐゴシック" pitchFamily="34" charset="-128"/>
              </a:rPr>
              <a:t>Data flow cycle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522358" y="3215924"/>
            <a:ext cx="2376487" cy="1657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IT-</a:t>
            </a:r>
            <a:r>
              <a:rPr lang="fr-FR" altLang="en-US" sz="1800" b="1" dirty="0" err="1">
                <a:solidFill>
                  <a:srgbClr val="222268"/>
                </a:solidFill>
              </a:rPr>
              <a:t>Tool</a:t>
            </a:r>
            <a:endParaRPr lang="fr-FR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Emerald</a:t>
            </a:r>
            <a:r>
              <a:rPr lang="fr-FR" altLang="en-US" sz="1800" b="1" dirty="0">
                <a:solidFill>
                  <a:srgbClr val="222268"/>
                </a:solidFill>
              </a:rPr>
              <a:t> Web App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409597" y="5563372"/>
            <a:ext cx="2597139" cy="104531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 err="1">
                <a:solidFill>
                  <a:srgbClr val="222268"/>
                </a:solidFill>
              </a:rPr>
              <a:t>Used</a:t>
            </a:r>
            <a:r>
              <a:rPr lang="fr-FR" altLang="en-US" sz="1800" b="1" dirty="0">
                <a:solidFill>
                  <a:srgbClr val="222268"/>
                </a:solidFill>
              </a:rPr>
              <a:t>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Evaluation </a:t>
            </a:r>
            <a:r>
              <a:rPr lang="fr-FR" altLang="en-US" sz="1800" b="1" dirty="0" err="1">
                <a:solidFill>
                  <a:srgbClr val="222268"/>
                </a:solidFill>
              </a:rPr>
              <a:t>Seminars</a:t>
            </a:r>
            <a:endParaRPr lang="fr-FR" altLang="en-US" sz="1800" b="1" dirty="0">
              <a:solidFill>
                <a:srgbClr val="222268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315199" y="4615544"/>
            <a:ext cx="217714" cy="564676"/>
          </a:xfrm>
          <a:prstGeom prst="line">
            <a:avLst/>
          </a:prstGeom>
          <a:noFill/>
          <a:ln w="38100">
            <a:solidFill>
              <a:srgbClr val="002A4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515920" y="4615543"/>
            <a:ext cx="1782027" cy="1118018"/>
          </a:xfrm>
          <a:prstGeom prst="line">
            <a:avLst/>
          </a:prstGeom>
          <a:noFill/>
          <a:ln w="38100">
            <a:solidFill>
              <a:srgbClr val="002A4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Down Arrow 1"/>
          <p:cNvSpPr/>
          <p:nvPr/>
        </p:nvSpPr>
        <p:spPr>
          <a:xfrm rot="7558536">
            <a:off x="2277752" y="4762008"/>
            <a:ext cx="876084" cy="13643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4FE6E245-B39C-4C16-8C04-4DBD968F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735" y="5180220"/>
            <a:ext cx="2656292" cy="142847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Public version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 dirty="0">
                <a:solidFill>
                  <a:srgbClr val="222268"/>
                </a:solidFill>
              </a:rPr>
              <a:t>Emerald Viewer</a:t>
            </a:r>
            <a:endParaRPr lang="en-BE" altLang="en-US" sz="1800" b="1" dirty="0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BE" altLang="en-US" sz="1800" b="1" dirty="0">
                <a:solidFill>
                  <a:srgbClr val="222268"/>
                </a:solidFill>
              </a:rPr>
              <a:t>Emerald Barometer</a:t>
            </a:r>
            <a:endParaRPr lang="fr-FR" altLang="en-US" sz="1800" b="1" dirty="0">
              <a:solidFill>
                <a:srgbClr val="222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9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33771" y="1561335"/>
            <a:ext cx="88764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3600" dirty="0">
                <a:solidFill>
                  <a:schemeClr val="tx1"/>
                </a:solidFill>
              </a:rPr>
              <a:t>Data Delivery on the CDR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797629"/>
            <a:ext cx="8765289" cy="23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fr-FR" sz="2400" dirty="0">
                <a:solidFill>
                  <a:schemeClr val="tx1"/>
                </a:solidFill>
              </a:rPr>
              <a:t>U</a:t>
            </a:r>
            <a:r>
              <a:rPr lang="en-BE" sz="2400" dirty="0" err="1">
                <a:solidFill>
                  <a:schemeClr val="tx1"/>
                </a:solidFill>
              </a:rPr>
              <a:t>ntil</a:t>
            </a:r>
            <a:r>
              <a:rPr lang="en-BE" sz="2400" dirty="0">
                <a:solidFill>
                  <a:schemeClr val="tx1"/>
                </a:solidFill>
              </a:rPr>
              <a:t> today, the CDR is just a “mailbox” for “organised” data deliveries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9435E1-53B2-4CE2-BB55-64F0A1F9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5.8.1b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4827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33783" y="1136792"/>
            <a:ext cx="88764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3600" dirty="0">
                <a:solidFill>
                  <a:schemeClr val="tx1"/>
                </a:solidFill>
              </a:rPr>
              <a:t>Data Delivery on the CDR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1926401"/>
            <a:ext cx="8333015" cy="465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400" dirty="0">
                <a:solidFill>
                  <a:schemeClr val="tx1"/>
                </a:solidFill>
              </a:rPr>
              <a:t>From next year on: better use of the background tools behind the CDR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T</a:t>
            </a:r>
            <a:r>
              <a:rPr lang="en-BE" dirty="0">
                <a:solidFill>
                  <a:schemeClr val="tx1"/>
                </a:solidFill>
              </a:rPr>
              <a:t>he delivery folder needs to be </a:t>
            </a:r>
            <a:r>
              <a:rPr lang="en-BE" b="1" dirty="0">
                <a:solidFill>
                  <a:schemeClr val="tx1"/>
                </a:solidFill>
              </a:rPr>
              <a:t>officially “released” </a:t>
            </a:r>
            <a:r>
              <a:rPr lang="en-BE" dirty="0">
                <a:solidFill>
                  <a:schemeClr val="tx1"/>
                </a:solidFill>
              </a:rPr>
              <a:t>by the country and the delivery needs to be </a:t>
            </a:r>
            <a:r>
              <a:rPr lang="en-BE" b="1" dirty="0">
                <a:solidFill>
                  <a:schemeClr val="tx1"/>
                </a:solidFill>
              </a:rPr>
              <a:t>“finished” </a:t>
            </a:r>
            <a:r>
              <a:rPr lang="en-BE" dirty="0">
                <a:solidFill>
                  <a:schemeClr val="tx1"/>
                </a:solidFill>
              </a:rPr>
              <a:t>before data can be harvested by </a:t>
            </a:r>
            <a:r>
              <a:rPr lang="en-BE" dirty="0" err="1">
                <a:solidFill>
                  <a:schemeClr val="tx1"/>
                </a:solidFill>
              </a:rPr>
              <a:t>CoE</a:t>
            </a:r>
            <a:endParaRPr lang="en-BE" dirty="0">
              <a:solidFill>
                <a:schemeClr val="tx1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b="1" dirty="0"/>
              <a:t>A</a:t>
            </a:r>
            <a:r>
              <a:rPr lang="en-BE" b="1" dirty="0" err="1"/>
              <a:t>utomated</a:t>
            </a:r>
            <a:r>
              <a:rPr lang="en-BE" b="1" dirty="0"/>
              <a:t> QA/QC </a:t>
            </a:r>
            <a:r>
              <a:rPr lang="en-BE" dirty="0"/>
              <a:t>rules will be implemented and a QA/QC report will be automatically available to the country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BE" dirty="0">
                <a:solidFill>
                  <a:schemeClr val="tx1"/>
                </a:solidFill>
              </a:rPr>
              <a:t>Deliveries with wrong formats or incomplete spatial layers will be automatically </a:t>
            </a:r>
            <a:r>
              <a:rPr lang="en-BE" b="1" dirty="0">
                <a:solidFill>
                  <a:schemeClr val="tx1"/>
                </a:solidFill>
              </a:rPr>
              <a:t>blocked</a:t>
            </a:r>
            <a:r>
              <a:rPr lang="en-BE" dirty="0">
                <a:solidFill>
                  <a:schemeClr val="tx1"/>
                </a:solidFill>
              </a:rPr>
              <a:t> by the system and a warning will be send to the country indicating a new delivery is needed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/>
              <a:t>N</a:t>
            </a:r>
            <a:r>
              <a:rPr lang="en-BE" dirty="0"/>
              <a:t>o </a:t>
            </a:r>
            <a:r>
              <a:rPr lang="en-BE" b="1" dirty="0"/>
              <a:t>content related blockers </a:t>
            </a:r>
            <a:r>
              <a:rPr lang="en-BE" dirty="0"/>
              <a:t>will yet be implemented, but </a:t>
            </a:r>
            <a:r>
              <a:rPr lang="en-BE" b="1" dirty="0"/>
              <a:t>warnings</a:t>
            </a:r>
            <a:r>
              <a:rPr lang="en-BE" dirty="0"/>
              <a:t> for wrong content for important fields will be listed</a:t>
            </a:r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9435E1-53B2-4CE2-BB55-64F0A1F9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5.8.1b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2142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33783" y="1596484"/>
            <a:ext cx="88764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3600" dirty="0">
                <a:solidFill>
                  <a:schemeClr val="tx1"/>
                </a:solidFill>
              </a:rPr>
              <a:t>Data Delivery on the CDR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925287" y="1926400"/>
            <a:ext cx="7587342" cy="3396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When a delivery is accepted, the system will generate a short report, available in the same folder. This report will need to be send to the secretariat, proving a correct delivery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From that moment, the Emerald Network WebApp will start harvesting the data for further integration into the European Dataset.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9435E1-53B2-4CE2-BB55-64F0A1F9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88" y="274638"/>
            <a:ext cx="4214812" cy="504825"/>
          </a:xfrm>
        </p:spPr>
        <p:txBody>
          <a:bodyPr/>
          <a:lstStyle/>
          <a:p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charset="0"/>
              </a:rPr>
              <a:t>Agenda Item 5.8.1b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15102840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24E78F-25CA-44D3-B90B-012340C9D9FE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5a85a8cd-11b6-4c49-b88c-fe5436cf80a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1401</Words>
  <Application>Microsoft Office PowerPoint</Application>
  <PresentationFormat>On-screen Show (4:3)</PresentationFormat>
  <Paragraphs>498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Comic Sans MS</vt:lpstr>
      <vt:lpstr>Times New Roman</vt:lpstr>
      <vt:lpstr>Times New Roman Bold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CONVENTION ON THE CONSERVATION OF EUROPEAN WILDLIFE AND NATURAL HABITATS 40th Standing Committee  Emerald Network IT-Tools and Barometer Update  Marc Roekaerts</vt:lpstr>
      <vt:lpstr>Agenda Item 5.8.1b</vt:lpstr>
      <vt:lpstr>5.8.1b</vt:lpstr>
      <vt:lpstr>PowerPoint Presentation</vt:lpstr>
      <vt:lpstr>PowerPoint Presentation</vt:lpstr>
      <vt:lpstr>PowerPoint Presentation</vt:lpstr>
      <vt:lpstr>Agenda Item 5.8.1b</vt:lpstr>
      <vt:lpstr>Agenda Item 5.8.1b</vt:lpstr>
      <vt:lpstr>Agenda Item 5.8.1b</vt:lpstr>
      <vt:lpstr>Agenda Item 5.8.1b</vt:lpstr>
      <vt:lpstr>Agenda Item 5.8.1b</vt:lpstr>
      <vt:lpstr>Agenda Item 5.8.1b</vt:lpstr>
      <vt:lpstr>Agenda Item 5.8.1b</vt:lpstr>
      <vt:lpstr>PowerPoint Presentation</vt:lpstr>
      <vt:lpstr>Agenda Item 5.8.1b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2021-11-29T14:38:29Z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