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8"/>
  </p:notesMasterIdLst>
  <p:handoutMasterIdLst>
    <p:handoutMasterId r:id="rId19"/>
  </p:handoutMasterIdLst>
  <p:sldIdLst>
    <p:sldId id="350" r:id="rId8"/>
    <p:sldId id="264" r:id="rId9"/>
    <p:sldId id="367" r:id="rId10"/>
    <p:sldId id="389" r:id="rId11"/>
    <p:sldId id="368" r:id="rId12"/>
    <p:sldId id="369" r:id="rId13"/>
    <p:sldId id="370" r:id="rId14"/>
    <p:sldId id="372" r:id="rId15"/>
    <p:sldId id="371" r:id="rId16"/>
    <p:sldId id="381" r:id="rId17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FFD54F"/>
    <a:srgbClr val="409994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2" autoAdjust="0"/>
    <p:restoredTop sz="88567" autoAdjust="0"/>
  </p:normalViewPr>
  <p:slideViewPr>
    <p:cSldViewPr snapToGrid="0" snapToObjects="1">
      <p:cViewPr varScale="1">
        <p:scale>
          <a:sx n="59" d="100"/>
          <a:sy n="59" d="100"/>
        </p:scale>
        <p:origin x="12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04/12/2019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04/12/2019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few</a:t>
            </a:r>
            <a:r>
              <a:rPr lang="fr-FR" baseline="0" dirty="0"/>
              <a:t> </a:t>
            </a:r>
            <a:r>
              <a:rPr lang="fr-FR" baseline="0" dirty="0" err="1"/>
              <a:t>words</a:t>
            </a:r>
            <a:r>
              <a:rPr lang="fr-FR" baseline="0" dirty="0"/>
              <a:t> on the Council of Europe and </a:t>
            </a:r>
            <a:r>
              <a:rPr lang="fr-FR" baseline="0" dirty="0" err="1"/>
              <a:t>why</a:t>
            </a:r>
            <a:r>
              <a:rPr lang="fr-FR" baseline="0" dirty="0"/>
              <a:t> the Convention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negotiated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59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few</a:t>
            </a:r>
            <a:r>
              <a:rPr lang="fr-FR" baseline="0" dirty="0"/>
              <a:t> </a:t>
            </a:r>
            <a:r>
              <a:rPr lang="fr-FR" baseline="0" dirty="0" err="1"/>
              <a:t>words</a:t>
            </a:r>
            <a:r>
              <a:rPr lang="fr-FR" baseline="0" dirty="0"/>
              <a:t> on the Council of Europe and </a:t>
            </a:r>
            <a:r>
              <a:rPr lang="fr-FR" baseline="0" dirty="0" err="1"/>
              <a:t>why</a:t>
            </a:r>
            <a:r>
              <a:rPr lang="fr-FR" baseline="0" dirty="0"/>
              <a:t> the Convention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negotiated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7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98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99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few</a:t>
            </a:r>
            <a:r>
              <a:rPr lang="fr-FR" baseline="0" dirty="0"/>
              <a:t> </a:t>
            </a:r>
            <a:r>
              <a:rPr lang="fr-FR" baseline="0" dirty="0" err="1"/>
              <a:t>words</a:t>
            </a:r>
            <a:r>
              <a:rPr lang="fr-FR" baseline="0" dirty="0"/>
              <a:t> on the Council of Europe and </a:t>
            </a:r>
            <a:r>
              <a:rPr lang="fr-FR" baseline="0" dirty="0" err="1"/>
              <a:t>why</a:t>
            </a:r>
            <a:r>
              <a:rPr lang="fr-FR" baseline="0" dirty="0"/>
              <a:t> the Convention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negotiated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71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00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599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7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04/12/2019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04/12/2019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C472C6-8727-5B44-9473-5A9708BD52F2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4177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04/12/2019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04/12/2019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04/12/2019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04/12/2019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797207"/>
            <a:ext cx="9144000" cy="23513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rgbClr val="409994"/>
                </a:solidFill>
                <a:latin typeface="+mn-lt"/>
              </a:rPr>
              <a:t>CONVENTION ON THE CONSERVATION OF EUROPEAN WILDLIFE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r>
              <a:rPr lang="en-GB" sz="2400" dirty="0">
                <a:solidFill>
                  <a:srgbClr val="409994"/>
                </a:solidFill>
                <a:latin typeface="+mn-lt"/>
              </a:rPr>
              <a:t>AND NATURAL HABITATS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r>
              <a:rPr lang="en-GB" sz="2400" dirty="0">
                <a:solidFill>
                  <a:srgbClr val="409994"/>
                </a:solidFill>
                <a:latin typeface="+mn-lt"/>
              </a:rPr>
              <a:t>Standing Committee</a:t>
            </a:r>
            <a:r>
              <a:rPr lang="en-BE" sz="2400" dirty="0">
                <a:solidFill>
                  <a:srgbClr val="409994"/>
                </a:solidFill>
                <a:latin typeface="+mn-lt"/>
              </a:rPr>
              <a:t> - </a:t>
            </a:r>
            <a:r>
              <a:rPr lang="en-GB" sz="2400" dirty="0">
                <a:solidFill>
                  <a:srgbClr val="409994"/>
                </a:solidFill>
                <a:latin typeface="+mn-lt"/>
              </a:rPr>
              <a:t>39th meeting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r>
              <a:rPr lang="en-GB" sz="3200" dirty="0">
                <a:solidFill>
                  <a:srgbClr val="409994"/>
                </a:solidFill>
                <a:latin typeface="+mn-lt"/>
              </a:rPr>
              <a:t>R</a:t>
            </a:r>
            <a:r>
              <a:rPr lang="en-BE" sz="3200" dirty="0">
                <a:solidFill>
                  <a:srgbClr val="409994"/>
                </a:solidFill>
                <a:latin typeface="+mn-lt"/>
              </a:rPr>
              <a:t>e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v</a:t>
            </a:r>
            <a:r>
              <a:rPr lang="en-BE" sz="3200" dirty="0" err="1">
                <a:solidFill>
                  <a:srgbClr val="409994"/>
                </a:solidFill>
                <a:latin typeface="+mn-lt"/>
              </a:rPr>
              <a:t>i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s</a:t>
            </a:r>
            <a:r>
              <a:rPr lang="en-BE" sz="3200" dirty="0" err="1">
                <a:solidFill>
                  <a:srgbClr val="409994"/>
                </a:solidFill>
                <a:latin typeface="+mn-lt"/>
              </a:rPr>
              <a:t>i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o</a:t>
            </a:r>
            <a:r>
              <a:rPr lang="en-BE" sz="3200" dirty="0">
                <a:solidFill>
                  <a:srgbClr val="409994"/>
                </a:solidFill>
                <a:latin typeface="+mn-lt"/>
              </a:rPr>
              <a:t>n 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o</a:t>
            </a:r>
            <a:r>
              <a:rPr lang="en-BE" sz="3200" dirty="0">
                <a:solidFill>
                  <a:srgbClr val="409994"/>
                </a:solidFill>
                <a:latin typeface="+mn-lt"/>
              </a:rPr>
              <a:t>f 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A</a:t>
            </a:r>
            <a:r>
              <a:rPr lang="en-BE" sz="3200" dirty="0">
                <a:solidFill>
                  <a:srgbClr val="409994"/>
                </a:solidFill>
                <a:latin typeface="+mn-lt"/>
              </a:rPr>
              <a:t>n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n</a:t>
            </a:r>
            <a:r>
              <a:rPr lang="en-BE" sz="3200" dirty="0">
                <a:solidFill>
                  <a:srgbClr val="409994"/>
                </a:solidFill>
                <a:latin typeface="+mn-lt"/>
              </a:rPr>
              <a:t>e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x</a:t>
            </a:r>
            <a:r>
              <a:rPr lang="en-BE" sz="3200" dirty="0">
                <a:solidFill>
                  <a:srgbClr val="409994"/>
                </a:solidFill>
                <a:latin typeface="+mn-lt"/>
              </a:rPr>
              <a:t> 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I</a:t>
            </a:r>
            <a:r>
              <a:rPr lang="en-BE" sz="3200" dirty="0">
                <a:solidFill>
                  <a:srgbClr val="409994"/>
                </a:solidFill>
                <a:latin typeface="+mn-lt"/>
              </a:rPr>
              <a:t> 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o</a:t>
            </a:r>
            <a:r>
              <a:rPr lang="en-BE" sz="3200" dirty="0">
                <a:solidFill>
                  <a:srgbClr val="409994"/>
                </a:solidFill>
                <a:latin typeface="+mn-lt"/>
              </a:rPr>
              <a:t>f 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R</a:t>
            </a:r>
            <a:r>
              <a:rPr lang="en-BE" sz="3200" dirty="0">
                <a:solidFill>
                  <a:srgbClr val="409994"/>
                </a:solidFill>
                <a:latin typeface="+mn-lt"/>
              </a:rPr>
              <a:t>e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s</a:t>
            </a:r>
            <a:r>
              <a:rPr lang="en-BE" sz="3200" dirty="0">
                <a:solidFill>
                  <a:srgbClr val="409994"/>
                </a:solidFill>
                <a:latin typeface="+mn-lt"/>
              </a:rPr>
              <a:t>o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l</a:t>
            </a:r>
            <a:r>
              <a:rPr lang="en-BE" sz="3200" dirty="0">
                <a:solidFill>
                  <a:srgbClr val="409994"/>
                </a:solidFill>
                <a:latin typeface="+mn-lt"/>
              </a:rPr>
              <a:t>u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t</a:t>
            </a:r>
            <a:r>
              <a:rPr lang="en-BE" sz="3200" dirty="0" err="1">
                <a:solidFill>
                  <a:srgbClr val="409994"/>
                </a:solidFill>
                <a:latin typeface="+mn-lt"/>
              </a:rPr>
              <a:t>i</a:t>
            </a:r>
            <a:r>
              <a:rPr lang="en-GB" sz="3200" dirty="0">
                <a:solidFill>
                  <a:srgbClr val="409994"/>
                </a:solidFill>
                <a:latin typeface="+mn-lt"/>
              </a:rPr>
              <a:t>o</a:t>
            </a:r>
            <a:r>
              <a:rPr lang="en-BE" sz="3200" dirty="0">
                <a:solidFill>
                  <a:srgbClr val="409994"/>
                </a:solidFill>
                <a:latin typeface="+mn-lt"/>
              </a:rPr>
              <a:t>n 4 (1996)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5635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GB" sz="1400" dirty="0">
                <a:solidFill>
                  <a:srgbClr val="409994"/>
                </a:solidFill>
                <a:latin typeface="+mn-lt"/>
              </a:rPr>
              <a:t>Strasbourg, 3 – 6 December 2019</a:t>
            </a:r>
            <a:endParaRPr lang="fr-FR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C426-64B1-481C-B84C-34F70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45771"/>
            <a:ext cx="7772400" cy="1121230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</a:t>
            </a:r>
            <a:r>
              <a:rPr lang="en-BE" sz="2800" dirty="0">
                <a:solidFill>
                  <a:schemeClr val="tx1"/>
                </a:solidFill>
              </a:rPr>
              <a:t>e</a:t>
            </a:r>
            <a:r>
              <a:rPr lang="en-GB" sz="2800" dirty="0">
                <a:solidFill>
                  <a:schemeClr val="tx1"/>
                </a:solidFill>
              </a:rPr>
              <a:t>v</a:t>
            </a:r>
            <a:r>
              <a:rPr lang="en-BE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s</a:t>
            </a:r>
            <a:r>
              <a:rPr lang="en-BE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n 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f </a:t>
            </a:r>
            <a:r>
              <a:rPr lang="en-GB" sz="2800" dirty="0">
                <a:solidFill>
                  <a:schemeClr val="tx1"/>
                </a:solidFill>
              </a:rPr>
              <a:t>t</a:t>
            </a:r>
            <a:r>
              <a:rPr lang="en-BE" sz="2800" dirty="0">
                <a:solidFill>
                  <a:schemeClr val="tx1"/>
                </a:solidFill>
              </a:rPr>
              <a:t>h</a:t>
            </a:r>
            <a:r>
              <a:rPr lang="en-GB" sz="2800" dirty="0">
                <a:solidFill>
                  <a:schemeClr val="tx1"/>
                </a:solidFill>
              </a:rPr>
              <a:t>e</a:t>
            </a:r>
            <a:r>
              <a:rPr lang="en-BE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I</a:t>
            </a:r>
            <a:r>
              <a:rPr lang="en-BE" sz="2800" dirty="0" err="1">
                <a:solidFill>
                  <a:schemeClr val="tx1"/>
                </a:solidFill>
              </a:rPr>
              <a:t>nte</a:t>
            </a:r>
            <a:r>
              <a:rPr lang="en-GB" sz="2800" dirty="0">
                <a:solidFill>
                  <a:schemeClr val="tx1"/>
                </a:solidFill>
              </a:rPr>
              <a:t>r</a:t>
            </a:r>
            <a:r>
              <a:rPr lang="en-BE" sz="2800" dirty="0">
                <a:solidFill>
                  <a:schemeClr val="tx1"/>
                </a:solidFill>
              </a:rPr>
              <a:t>p</a:t>
            </a:r>
            <a:r>
              <a:rPr lang="en-GB" sz="2800" dirty="0">
                <a:solidFill>
                  <a:schemeClr val="tx1"/>
                </a:solidFill>
              </a:rPr>
              <a:t>r</a:t>
            </a:r>
            <a:r>
              <a:rPr lang="en-BE" sz="2800" dirty="0">
                <a:solidFill>
                  <a:schemeClr val="tx1"/>
                </a:solidFill>
              </a:rPr>
              <a:t>e</a:t>
            </a:r>
            <a:r>
              <a:rPr lang="en-GB" sz="2800" dirty="0">
                <a:solidFill>
                  <a:schemeClr val="tx1"/>
                </a:solidFill>
              </a:rPr>
              <a:t>t</a:t>
            </a:r>
            <a:r>
              <a:rPr lang="en-BE" sz="2800" dirty="0">
                <a:solidFill>
                  <a:schemeClr val="tx1"/>
                </a:solidFill>
              </a:rPr>
              <a:t>a</a:t>
            </a:r>
            <a:r>
              <a:rPr lang="en-GB" sz="2800" dirty="0">
                <a:solidFill>
                  <a:schemeClr val="tx1"/>
                </a:solidFill>
              </a:rPr>
              <a:t>t</a:t>
            </a:r>
            <a:r>
              <a:rPr lang="en-BE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n </a:t>
            </a:r>
            <a:r>
              <a:rPr lang="en-GB" sz="2800" dirty="0">
                <a:solidFill>
                  <a:schemeClr val="tx1"/>
                </a:solidFill>
              </a:rPr>
              <a:t>M</a:t>
            </a:r>
            <a:r>
              <a:rPr lang="en-BE" sz="2800" dirty="0">
                <a:solidFill>
                  <a:schemeClr val="tx1"/>
                </a:solidFill>
              </a:rPr>
              <a:t>a</a:t>
            </a:r>
            <a:r>
              <a:rPr lang="en-GB" sz="2800" dirty="0">
                <a:solidFill>
                  <a:schemeClr val="tx1"/>
                </a:solidFill>
              </a:rPr>
              <a:t>n</a:t>
            </a:r>
            <a:r>
              <a:rPr lang="en-BE" sz="2800" dirty="0">
                <a:solidFill>
                  <a:schemeClr val="tx1"/>
                </a:solidFill>
              </a:rPr>
              <a:t>u</a:t>
            </a:r>
            <a:r>
              <a:rPr lang="en-GB" sz="2800" dirty="0">
                <a:solidFill>
                  <a:schemeClr val="tx1"/>
                </a:solidFill>
              </a:rPr>
              <a:t>a</a:t>
            </a:r>
            <a:r>
              <a:rPr lang="en-BE" sz="2800" dirty="0">
                <a:solidFill>
                  <a:schemeClr val="tx1"/>
                </a:solidFill>
              </a:rPr>
              <a:t>l 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f </a:t>
            </a:r>
            <a:r>
              <a:rPr lang="en-GB" sz="2800" dirty="0">
                <a:solidFill>
                  <a:schemeClr val="tx1"/>
                </a:solidFill>
              </a:rPr>
              <a:t>t</a:t>
            </a:r>
            <a:r>
              <a:rPr lang="en-BE" sz="2800" dirty="0">
                <a:solidFill>
                  <a:schemeClr val="tx1"/>
                </a:solidFill>
              </a:rPr>
              <a:t>h</a:t>
            </a:r>
            <a:r>
              <a:rPr lang="en-GB" sz="2800" dirty="0">
                <a:solidFill>
                  <a:schemeClr val="tx1"/>
                </a:solidFill>
              </a:rPr>
              <a:t>e</a:t>
            </a:r>
            <a:r>
              <a:rPr lang="en-BE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H</a:t>
            </a:r>
            <a:r>
              <a:rPr lang="en-BE" sz="2800" dirty="0">
                <a:solidFill>
                  <a:schemeClr val="tx1"/>
                </a:solidFill>
              </a:rPr>
              <a:t>a</a:t>
            </a:r>
            <a:r>
              <a:rPr lang="en-GB" sz="2800" dirty="0">
                <a:solidFill>
                  <a:schemeClr val="tx1"/>
                </a:solidFill>
              </a:rPr>
              <a:t>b</a:t>
            </a:r>
            <a:r>
              <a:rPr lang="en-BE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t</a:t>
            </a:r>
            <a:r>
              <a:rPr lang="en-BE" sz="2800" dirty="0">
                <a:solidFill>
                  <a:schemeClr val="tx1"/>
                </a:solidFill>
              </a:rPr>
              <a:t>a</a:t>
            </a:r>
            <a:r>
              <a:rPr lang="en-GB" sz="2800" dirty="0">
                <a:solidFill>
                  <a:schemeClr val="tx1"/>
                </a:solidFill>
              </a:rPr>
              <a:t>t</a:t>
            </a:r>
            <a:r>
              <a:rPr lang="en-BE" sz="2800" dirty="0">
                <a:solidFill>
                  <a:schemeClr val="tx1"/>
                </a:solidFill>
              </a:rPr>
              <a:t>s </a:t>
            </a:r>
            <a:r>
              <a:rPr lang="en-GB" sz="2800" dirty="0">
                <a:solidFill>
                  <a:schemeClr val="tx1"/>
                </a:solidFill>
              </a:rPr>
              <a:t>l</a:t>
            </a:r>
            <a:r>
              <a:rPr lang="en-BE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s</a:t>
            </a:r>
            <a:r>
              <a:rPr lang="en-BE" sz="2800" dirty="0">
                <a:solidFill>
                  <a:schemeClr val="tx1"/>
                </a:solidFill>
              </a:rPr>
              <a:t>t</a:t>
            </a:r>
            <a:r>
              <a:rPr lang="en-GB" sz="2800" dirty="0">
                <a:solidFill>
                  <a:schemeClr val="tx1"/>
                </a:solidFill>
              </a:rPr>
              <a:t>e</a:t>
            </a:r>
            <a:r>
              <a:rPr lang="en-BE" sz="2800" dirty="0">
                <a:solidFill>
                  <a:schemeClr val="tx1"/>
                </a:solidFill>
              </a:rPr>
              <a:t>d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en-BE" sz="2800" dirty="0">
                <a:solidFill>
                  <a:schemeClr val="tx1"/>
                </a:solidFill>
              </a:rPr>
              <a:t>n </a:t>
            </a:r>
            <a:r>
              <a:rPr lang="en-GB" sz="2800" dirty="0">
                <a:solidFill>
                  <a:schemeClr val="tx1"/>
                </a:solidFill>
              </a:rPr>
              <a:t>R</a:t>
            </a:r>
            <a:r>
              <a:rPr lang="en-BE" sz="2800" dirty="0">
                <a:solidFill>
                  <a:schemeClr val="tx1"/>
                </a:solidFill>
              </a:rPr>
              <a:t>e</a:t>
            </a:r>
            <a:r>
              <a:rPr lang="en-GB" sz="2800" dirty="0">
                <a:solidFill>
                  <a:schemeClr val="tx1"/>
                </a:solidFill>
              </a:rPr>
              <a:t>s</a:t>
            </a:r>
            <a:r>
              <a:rPr lang="en-BE" sz="2800" dirty="0">
                <a:solidFill>
                  <a:schemeClr val="tx1"/>
                </a:solidFill>
              </a:rPr>
              <a:t>o</a:t>
            </a:r>
            <a:r>
              <a:rPr lang="en-GB" sz="2800" dirty="0">
                <a:solidFill>
                  <a:schemeClr val="tx1"/>
                </a:solidFill>
              </a:rPr>
              <a:t>l</a:t>
            </a:r>
            <a:r>
              <a:rPr lang="en-BE" sz="2800" dirty="0">
                <a:solidFill>
                  <a:schemeClr val="tx1"/>
                </a:solidFill>
              </a:rPr>
              <a:t>u</a:t>
            </a:r>
            <a:r>
              <a:rPr lang="en-GB" sz="2800" dirty="0">
                <a:solidFill>
                  <a:schemeClr val="tx1"/>
                </a:solidFill>
              </a:rPr>
              <a:t>t</a:t>
            </a:r>
            <a:r>
              <a:rPr lang="en-BE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n 4 (1996)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B5F94-E99C-446E-9117-9B3D3D6D4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2100" y="3156857"/>
            <a:ext cx="6019800" cy="544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BE" sz="3200" dirty="0"/>
              <a:t>see document T-PVS/PA (2019) 18</a:t>
            </a:r>
          </a:p>
        </p:txBody>
      </p:sp>
    </p:spTree>
    <p:extLst>
      <p:ext uri="{BB962C8B-B14F-4D97-AF65-F5344CB8AC3E}">
        <p14:creationId xmlns:p14="http://schemas.microsoft.com/office/powerpoint/2010/main" val="144643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4009977"/>
            <a:ext cx="9144000" cy="27114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solidFill>
                  <a:srgbClr val="409994"/>
                </a:solidFill>
                <a:latin typeface="+mn-lt"/>
              </a:rPr>
              <a:t>10th meeting of the Group of Experts on Protected Areas 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r>
              <a:rPr lang="en-GB" sz="2400" dirty="0">
                <a:solidFill>
                  <a:srgbClr val="409994"/>
                </a:solidFill>
                <a:latin typeface="+mn-lt"/>
              </a:rPr>
              <a:t>and Ecological Networks</a:t>
            </a: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br>
              <a:rPr lang="en-BE" sz="3100" dirty="0">
                <a:solidFill>
                  <a:srgbClr val="409994"/>
                </a:solidFill>
                <a:latin typeface="+mn-lt"/>
              </a:rPr>
            </a:br>
            <a:r>
              <a:rPr lang="en-GB" sz="2700" b="1" dirty="0">
                <a:solidFill>
                  <a:srgbClr val="409994"/>
                </a:solidFill>
                <a:latin typeface="+mn-lt"/>
              </a:rPr>
              <a:t>ADDITION OF MARINE HABITATS TO RESOLUTION NO. 4 (1996) </a:t>
            </a:r>
            <a:br>
              <a:rPr lang="en-GB" sz="3200" b="1" dirty="0">
                <a:solidFill>
                  <a:srgbClr val="0D347D"/>
                </a:solidFill>
                <a:latin typeface="+mn-lt"/>
              </a:rPr>
            </a:br>
            <a:br>
              <a:rPr lang="en-BE" sz="3200" b="1" dirty="0">
                <a:solidFill>
                  <a:srgbClr val="0D347D"/>
                </a:solidFill>
                <a:latin typeface="+mn-lt"/>
              </a:rPr>
            </a:br>
            <a:r>
              <a:rPr lang="en-GB" sz="2400" b="1" dirty="0">
                <a:solidFill>
                  <a:srgbClr val="0D347D"/>
                </a:solidFill>
                <a:latin typeface="+mn-lt"/>
              </a:rPr>
              <a:t>Douglas Evans</a:t>
            </a:r>
            <a:r>
              <a:rPr lang="en-BE" sz="2400" b="1" dirty="0">
                <a:solidFill>
                  <a:srgbClr val="0D347D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rgbClr val="0D347D"/>
                </a:solidFill>
                <a:latin typeface="+mn-lt"/>
              </a:rPr>
              <a:t>(European Topic Centre on Biological Diversity)</a:t>
            </a:r>
            <a:br>
              <a:rPr lang="en-GB" sz="2400" b="1" dirty="0">
                <a:solidFill>
                  <a:srgbClr val="0D347D"/>
                </a:solidFill>
                <a:latin typeface="+mn-lt"/>
              </a:rPr>
            </a:br>
            <a:r>
              <a:rPr lang="en-BE" sz="1800" dirty="0">
                <a:solidFill>
                  <a:srgbClr val="0D347D"/>
                </a:solidFill>
                <a:latin typeface="+mn-lt"/>
              </a:rPr>
              <a:t>w</a:t>
            </a:r>
            <a:r>
              <a:rPr lang="en-GB" sz="1800" dirty="0" err="1">
                <a:solidFill>
                  <a:srgbClr val="0D347D"/>
                </a:solidFill>
                <a:latin typeface="+mn-lt"/>
              </a:rPr>
              <a:t>i</a:t>
            </a:r>
            <a:r>
              <a:rPr lang="en-BE" sz="1800" dirty="0">
                <a:solidFill>
                  <a:srgbClr val="0D347D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D347D"/>
                </a:solidFill>
                <a:latin typeface="+mn-lt"/>
              </a:rPr>
              <a:t>h</a:t>
            </a:r>
            <a:r>
              <a:rPr lang="en-BE" sz="1800" dirty="0">
                <a:solidFill>
                  <a:srgbClr val="0D347D"/>
                </a:solidFill>
                <a:latin typeface="+mn-lt"/>
              </a:rPr>
              <a:t> </a:t>
            </a:r>
            <a:r>
              <a:rPr lang="en-GB" sz="1800" dirty="0">
                <a:solidFill>
                  <a:srgbClr val="0D347D"/>
                </a:solidFill>
                <a:latin typeface="+mn-lt"/>
              </a:rPr>
              <a:t>a</a:t>
            </a:r>
            <a:r>
              <a:rPr lang="en-BE" sz="1800" dirty="0">
                <a:solidFill>
                  <a:srgbClr val="0D347D"/>
                </a:solidFill>
                <a:latin typeface="+mn-lt"/>
              </a:rPr>
              <a:t>s</a:t>
            </a:r>
            <a:r>
              <a:rPr lang="en-GB" sz="1800" dirty="0">
                <a:solidFill>
                  <a:srgbClr val="0D347D"/>
                </a:solidFill>
                <a:latin typeface="+mn-lt"/>
              </a:rPr>
              <a:t>s</a:t>
            </a:r>
            <a:r>
              <a:rPr lang="en-BE" sz="1800" dirty="0" err="1">
                <a:solidFill>
                  <a:srgbClr val="0D347D"/>
                </a:solidFill>
                <a:latin typeface="+mn-lt"/>
              </a:rPr>
              <a:t>i</a:t>
            </a:r>
            <a:r>
              <a:rPr lang="en-GB" sz="1800" dirty="0">
                <a:solidFill>
                  <a:srgbClr val="0D347D"/>
                </a:solidFill>
                <a:latin typeface="+mn-lt"/>
              </a:rPr>
              <a:t>s</a:t>
            </a:r>
            <a:r>
              <a:rPr lang="en-BE" sz="1800" dirty="0">
                <a:solidFill>
                  <a:srgbClr val="0D347D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D347D"/>
                </a:solidFill>
                <a:latin typeface="+mn-lt"/>
              </a:rPr>
              <a:t>a</a:t>
            </a:r>
            <a:r>
              <a:rPr lang="en-BE" sz="1800" dirty="0">
                <a:solidFill>
                  <a:srgbClr val="0D347D"/>
                </a:solidFill>
                <a:latin typeface="+mn-lt"/>
              </a:rPr>
              <a:t>n</a:t>
            </a:r>
            <a:r>
              <a:rPr lang="en-GB" sz="1800" dirty="0">
                <a:solidFill>
                  <a:srgbClr val="0D347D"/>
                </a:solidFill>
                <a:latin typeface="+mn-lt"/>
              </a:rPr>
              <a:t>c</a:t>
            </a:r>
            <a:r>
              <a:rPr lang="en-BE" sz="1800" dirty="0">
                <a:solidFill>
                  <a:srgbClr val="0D347D"/>
                </a:solidFill>
                <a:latin typeface="+mn-lt"/>
              </a:rPr>
              <a:t>e </a:t>
            </a:r>
            <a:r>
              <a:rPr lang="en-GB" sz="1800" dirty="0">
                <a:solidFill>
                  <a:srgbClr val="0D347D"/>
                </a:solidFill>
                <a:latin typeface="+mn-lt"/>
              </a:rPr>
              <a:t>o</a:t>
            </a:r>
            <a:r>
              <a:rPr lang="en-BE" sz="1800" dirty="0">
                <a:solidFill>
                  <a:srgbClr val="0D347D"/>
                </a:solidFill>
                <a:latin typeface="+mn-lt"/>
              </a:rPr>
              <a:t>f 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j-ea"/>
                <a:cs typeface="Arial" panose="020B0604020202020204" pitchFamily="34" charset="0"/>
              </a:rPr>
              <a:t>Marc Roekaerts, Expert to the Bern Convention</a:t>
            </a:r>
            <a:br>
              <a:rPr lang="en-BE" sz="1800" dirty="0">
                <a:solidFill>
                  <a:prstClr val="black"/>
                </a:solidFill>
                <a:latin typeface="Calibri" panose="020F0502020204030204"/>
                <a:ea typeface="+mj-ea"/>
                <a:cs typeface="Arial" panose="020B0604020202020204" pitchFamily="34" charset="0"/>
              </a:rPr>
            </a:br>
            <a:r>
              <a:rPr lang="en-BE" sz="1800" dirty="0">
                <a:solidFill>
                  <a:prstClr val="black"/>
                </a:solidFill>
                <a:latin typeface="Calibri" panose="020F0502020204030204"/>
                <a:ea typeface="+mj-ea"/>
                <a:cs typeface="Arial" panose="020B0604020202020204" pitchFamily="34" charset="0"/>
              </a:rPr>
              <a:t>and 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j-ea"/>
                <a:cs typeface="Arial" panose="020B0604020202020204" pitchFamily="34" charset="0"/>
              </a:rPr>
              <a:t>Alexandra </a:t>
            </a:r>
            <a:r>
              <a:rPr lang="en-GB" sz="1800" dirty="0" err="1">
                <a:solidFill>
                  <a:prstClr val="black"/>
                </a:solidFill>
                <a:latin typeface="Calibri" panose="020F0502020204030204"/>
                <a:ea typeface="+mj-ea"/>
                <a:cs typeface="Arial" panose="020B0604020202020204" pitchFamily="34" charset="0"/>
              </a:rPr>
              <a:t>Cuhna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j-ea"/>
                <a:cs typeface="Arial" panose="020B0604020202020204" pitchFamily="34" charset="0"/>
              </a:rPr>
              <a:t>, Megan Parry, James Williams &amp; Hugh Wright</a:t>
            </a:r>
            <a:r>
              <a:rPr lang="en-BE" sz="1800" dirty="0">
                <a:solidFill>
                  <a:prstClr val="black"/>
                </a:solidFill>
                <a:latin typeface="Calibri" panose="020F0502020204030204"/>
                <a:ea typeface="+mj-ea"/>
                <a:cs typeface="Arial" panose="020B0604020202020204" pitchFamily="34" charset="0"/>
              </a:rPr>
              <a:t> (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j-ea"/>
                <a:cs typeface="Arial" panose="020B0604020202020204" pitchFamily="34" charset="0"/>
              </a:rPr>
              <a:t>J</a:t>
            </a:r>
            <a:r>
              <a:rPr lang="en-BE" sz="1800" dirty="0">
                <a:solidFill>
                  <a:prstClr val="black"/>
                </a:solidFill>
                <a:latin typeface="Calibri" panose="020F0502020204030204"/>
                <a:ea typeface="+mj-ea"/>
                <a:cs typeface="Arial" panose="020B0604020202020204" pitchFamily="34" charset="0"/>
              </a:rPr>
              <a:t>N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j-ea"/>
                <a:cs typeface="Arial" panose="020B0604020202020204" pitchFamily="34" charset="0"/>
              </a:rPr>
              <a:t>C</a:t>
            </a:r>
            <a:r>
              <a:rPr lang="en-BE" sz="1800" dirty="0">
                <a:solidFill>
                  <a:prstClr val="black"/>
                </a:solidFill>
                <a:latin typeface="Calibri" panose="020F0502020204030204"/>
                <a:ea typeface="+mj-ea"/>
                <a:cs typeface="Arial" panose="020B0604020202020204" pitchFamily="34" charset="0"/>
              </a:rPr>
              <a:t>C)</a:t>
            </a:r>
            <a:br>
              <a:rPr lang="en-GB" sz="1600" dirty="0">
                <a:solidFill>
                  <a:prstClr val="black"/>
                </a:solidFill>
                <a:latin typeface="Calibri" panose="020F0502020204030204"/>
                <a:ea typeface="+mj-ea"/>
                <a:cs typeface="Arial" panose="020B0604020202020204" pitchFamily="34" charset="0"/>
              </a:rPr>
            </a:br>
            <a:endParaRPr lang="en-GB" sz="1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2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4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C426-64B1-481C-B84C-34F70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21228"/>
            <a:ext cx="7772400" cy="664029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</a:t>
            </a:r>
            <a:r>
              <a:rPr lang="en-BE" sz="2800" dirty="0">
                <a:solidFill>
                  <a:schemeClr val="tx1"/>
                </a:solidFill>
              </a:rPr>
              <a:t>a</a:t>
            </a:r>
            <a:r>
              <a:rPr lang="en-GB" sz="2800" dirty="0">
                <a:solidFill>
                  <a:schemeClr val="tx1"/>
                </a:solidFill>
              </a:rPr>
              <a:t>c</a:t>
            </a:r>
            <a:r>
              <a:rPr lang="en-BE" sz="2800" dirty="0">
                <a:solidFill>
                  <a:schemeClr val="tx1"/>
                </a:solidFill>
              </a:rPr>
              <a:t>k</a:t>
            </a:r>
            <a:r>
              <a:rPr lang="en-GB" sz="2800" dirty="0">
                <a:solidFill>
                  <a:schemeClr val="tx1"/>
                </a:solidFill>
              </a:rPr>
              <a:t>g</a:t>
            </a:r>
            <a:r>
              <a:rPr lang="en-BE" sz="2800" dirty="0">
                <a:solidFill>
                  <a:schemeClr val="tx1"/>
                </a:solidFill>
              </a:rPr>
              <a:t>r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u</a:t>
            </a:r>
            <a:r>
              <a:rPr lang="en-GB" sz="2800" dirty="0">
                <a:solidFill>
                  <a:schemeClr val="tx1"/>
                </a:solidFill>
              </a:rPr>
              <a:t>n</a:t>
            </a:r>
            <a:r>
              <a:rPr lang="en-BE" sz="2800" dirty="0">
                <a:solidFill>
                  <a:schemeClr val="tx1"/>
                </a:solidFill>
              </a:rPr>
              <a:t>d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B5F94-E99C-446E-9117-9B3D3D6D4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771" y="1959429"/>
            <a:ext cx="8338458" cy="439782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dirty="0"/>
              <a:t>T</a:t>
            </a:r>
            <a:r>
              <a:rPr lang="en-BE" dirty="0"/>
              <a:t>h</a:t>
            </a:r>
            <a:r>
              <a:rPr lang="en-GB" dirty="0"/>
              <a:t>e</a:t>
            </a:r>
            <a:r>
              <a:rPr lang="en-BE" dirty="0"/>
              <a:t> </a:t>
            </a:r>
            <a:r>
              <a:rPr lang="en-GB" dirty="0"/>
              <a:t>R</a:t>
            </a:r>
            <a:r>
              <a:rPr lang="en-BE" dirty="0"/>
              <a:t>e</a:t>
            </a:r>
            <a:r>
              <a:rPr lang="en-GB" dirty="0"/>
              <a:t>s</a:t>
            </a:r>
            <a:r>
              <a:rPr lang="en-BE" dirty="0"/>
              <a:t>. 4 (1996) </a:t>
            </a:r>
            <a:r>
              <a:rPr lang="en-GB" dirty="0"/>
              <a:t>r</a:t>
            </a:r>
            <a:r>
              <a:rPr lang="en-BE" dirty="0"/>
              <a:t>e</a:t>
            </a:r>
            <a:r>
              <a:rPr lang="en-GB" dirty="0"/>
              <a:t>v</a:t>
            </a:r>
            <a:r>
              <a:rPr lang="en-BE" dirty="0" err="1"/>
              <a:t>i</a:t>
            </a:r>
            <a:r>
              <a:rPr lang="en-GB" dirty="0"/>
              <a:t>s</a:t>
            </a:r>
            <a:r>
              <a:rPr lang="en-BE" dirty="0" err="1"/>
              <a:t>i</a:t>
            </a:r>
            <a:r>
              <a:rPr lang="en-GB" dirty="0"/>
              <a:t>o</a:t>
            </a:r>
            <a:r>
              <a:rPr lang="en-BE" dirty="0"/>
              <a:t>n </a:t>
            </a:r>
            <a:r>
              <a:rPr lang="en-GB" dirty="0"/>
              <a:t>f</a:t>
            </a:r>
            <a:r>
              <a:rPr lang="en-BE" dirty="0"/>
              <a:t>o</a:t>
            </a:r>
            <a:r>
              <a:rPr lang="en-GB" dirty="0"/>
              <a:t>r</a:t>
            </a:r>
            <a:r>
              <a:rPr lang="en-BE" dirty="0"/>
              <a:t> </a:t>
            </a:r>
            <a:r>
              <a:rPr lang="en-GB" dirty="0"/>
              <a:t>t</a:t>
            </a:r>
            <a:r>
              <a:rPr lang="en-BE" dirty="0"/>
              <a:t>h</a:t>
            </a:r>
            <a:r>
              <a:rPr lang="en-GB" dirty="0"/>
              <a:t>e</a:t>
            </a:r>
            <a:r>
              <a:rPr lang="en-BE" dirty="0"/>
              <a:t> </a:t>
            </a:r>
            <a:r>
              <a:rPr lang="en-GB" dirty="0"/>
              <a:t>c</a:t>
            </a:r>
            <a:r>
              <a:rPr lang="en-BE" dirty="0"/>
              <a:t>o</a:t>
            </a:r>
            <a:r>
              <a:rPr lang="en-GB" dirty="0"/>
              <a:t>h</a:t>
            </a:r>
            <a:r>
              <a:rPr lang="en-BE" dirty="0"/>
              <a:t>e</a:t>
            </a:r>
            <a:r>
              <a:rPr lang="en-GB" dirty="0"/>
              <a:t>r</a:t>
            </a:r>
            <a:r>
              <a:rPr lang="en-BE" dirty="0"/>
              <a:t>e</a:t>
            </a:r>
            <a:r>
              <a:rPr lang="en-GB" dirty="0"/>
              <a:t>n</a:t>
            </a:r>
            <a:r>
              <a:rPr lang="en-BE" dirty="0"/>
              <a:t>c</a:t>
            </a:r>
            <a:r>
              <a:rPr lang="en-GB" dirty="0"/>
              <a:t>e</a:t>
            </a:r>
            <a:r>
              <a:rPr lang="en-BE" dirty="0"/>
              <a:t> </a:t>
            </a:r>
            <a:r>
              <a:rPr lang="en-GB" dirty="0"/>
              <a:t>w</a:t>
            </a:r>
            <a:r>
              <a:rPr lang="en-BE" dirty="0" err="1"/>
              <a:t>i</a:t>
            </a:r>
            <a:r>
              <a:rPr lang="en-GB" dirty="0"/>
              <a:t>t</a:t>
            </a:r>
            <a:r>
              <a:rPr lang="en-BE" dirty="0"/>
              <a:t>h </a:t>
            </a:r>
            <a:r>
              <a:rPr lang="en-GB" dirty="0"/>
              <a:t>A</a:t>
            </a:r>
            <a:r>
              <a:rPr lang="en-BE" dirty="0"/>
              <a:t>n</a:t>
            </a:r>
            <a:r>
              <a:rPr lang="en-GB" dirty="0"/>
              <a:t>n</a:t>
            </a:r>
            <a:r>
              <a:rPr lang="en-BE" dirty="0"/>
              <a:t>e</a:t>
            </a:r>
            <a:r>
              <a:rPr lang="en-GB" dirty="0"/>
              <a:t>x</a:t>
            </a:r>
            <a:r>
              <a:rPr lang="en-BE" dirty="0"/>
              <a:t> </a:t>
            </a:r>
            <a:r>
              <a:rPr lang="en-GB" dirty="0"/>
              <a:t>I</a:t>
            </a:r>
            <a:r>
              <a:rPr lang="en-BE" dirty="0"/>
              <a:t> </a:t>
            </a:r>
            <a:r>
              <a:rPr lang="en-GB" dirty="0"/>
              <a:t>o</a:t>
            </a:r>
            <a:r>
              <a:rPr lang="en-BE" dirty="0"/>
              <a:t>f </a:t>
            </a:r>
            <a:r>
              <a:rPr lang="en-GB" dirty="0"/>
              <a:t>t</a:t>
            </a:r>
            <a:r>
              <a:rPr lang="en-BE" dirty="0"/>
              <a:t>h</a:t>
            </a:r>
            <a:r>
              <a:rPr lang="en-GB" dirty="0"/>
              <a:t>e</a:t>
            </a:r>
            <a:r>
              <a:rPr lang="en-BE" dirty="0"/>
              <a:t> </a:t>
            </a:r>
            <a:r>
              <a:rPr lang="en-GB" dirty="0"/>
              <a:t>H</a:t>
            </a:r>
            <a:r>
              <a:rPr lang="en-BE" dirty="0"/>
              <a:t>a</a:t>
            </a:r>
            <a:r>
              <a:rPr lang="en-GB" dirty="0"/>
              <a:t>b</a:t>
            </a:r>
            <a:r>
              <a:rPr lang="en-BE" dirty="0" err="1"/>
              <a:t>i</a:t>
            </a:r>
            <a:r>
              <a:rPr lang="en-GB" dirty="0"/>
              <a:t>t</a:t>
            </a:r>
            <a:r>
              <a:rPr lang="en-BE" dirty="0"/>
              <a:t>a</a:t>
            </a:r>
            <a:r>
              <a:rPr lang="en-GB" dirty="0"/>
              <a:t>t</a:t>
            </a:r>
            <a:r>
              <a:rPr lang="en-BE" dirty="0"/>
              <a:t>s </a:t>
            </a:r>
            <a:r>
              <a:rPr lang="en-GB" dirty="0"/>
              <a:t>D</a:t>
            </a:r>
            <a:r>
              <a:rPr lang="en-BE" dirty="0" err="1"/>
              <a:t>i</a:t>
            </a:r>
            <a:r>
              <a:rPr lang="en-GB" dirty="0"/>
              <a:t>r</a:t>
            </a:r>
            <a:r>
              <a:rPr lang="en-BE" dirty="0"/>
              <a:t>e</a:t>
            </a:r>
            <a:r>
              <a:rPr lang="en-GB" dirty="0"/>
              <a:t>c</a:t>
            </a:r>
            <a:r>
              <a:rPr lang="en-BE" dirty="0"/>
              <a:t>t</a:t>
            </a:r>
            <a:r>
              <a:rPr lang="en-GB" dirty="0" err="1"/>
              <a:t>i</a:t>
            </a:r>
            <a:r>
              <a:rPr lang="en-BE" dirty="0"/>
              <a:t>v</a:t>
            </a:r>
            <a:r>
              <a:rPr lang="en-GB" dirty="0"/>
              <a:t>e</a:t>
            </a:r>
            <a:r>
              <a:rPr lang="en-BE" dirty="0"/>
              <a:t> </a:t>
            </a:r>
            <a:r>
              <a:rPr lang="en-GB" dirty="0"/>
              <a:t>d</a:t>
            </a:r>
            <a:r>
              <a:rPr lang="en-BE" dirty="0" err="1"/>
              <a:t>i</a:t>
            </a:r>
            <a:r>
              <a:rPr lang="en-GB" dirty="0"/>
              <a:t>d</a:t>
            </a:r>
            <a:r>
              <a:rPr lang="en-BE" dirty="0"/>
              <a:t> </a:t>
            </a:r>
            <a:r>
              <a:rPr lang="en-GB" dirty="0"/>
              <a:t>n</a:t>
            </a:r>
            <a:r>
              <a:rPr lang="en-BE" dirty="0"/>
              <a:t>o</a:t>
            </a:r>
            <a:r>
              <a:rPr lang="en-GB" dirty="0"/>
              <a:t>t</a:t>
            </a:r>
            <a:r>
              <a:rPr lang="en-BE" dirty="0"/>
              <a:t> </a:t>
            </a:r>
            <a:r>
              <a:rPr lang="en-GB" dirty="0" err="1"/>
              <a:t>i</a:t>
            </a:r>
            <a:r>
              <a:rPr lang="en-BE" dirty="0"/>
              <a:t>n</a:t>
            </a:r>
            <a:r>
              <a:rPr lang="en-GB" dirty="0"/>
              <a:t>c</a:t>
            </a:r>
            <a:r>
              <a:rPr lang="en-BE" dirty="0"/>
              <a:t>l</a:t>
            </a:r>
            <a:r>
              <a:rPr lang="en-GB" dirty="0"/>
              <a:t>u</a:t>
            </a:r>
            <a:r>
              <a:rPr lang="en-BE" dirty="0"/>
              <a:t>d</a:t>
            </a:r>
            <a:r>
              <a:rPr lang="en-GB" dirty="0"/>
              <a:t>e</a:t>
            </a:r>
            <a:r>
              <a:rPr lang="en-BE" dirty="0"/>
              <a:t> </a:t>
            </a:r>
            <a:r>
              <a:rPr lang="en-GB" dirty="0"/>
              <a:t>t</a:t>
            </a:r>
            <a:r>
              <a:rPr lang="en-BE" dirty="0"/>
              <a:t>h</a:t>
            </a:r>
            <a:r>
              <a:rPr lang="en-GB" dirty="0"/>
              <a:t>e</a:t>
            </a:r>
            <a:r>
              <a:rPr lang="en-BE" dirty="0"/>
              <a:t> </a:t>
            </a:r>
            <a:r>
              <a:rPr lang="en-GB" dirty="0"/>
              <a:t>m</a:t>
            </a:r>
            <a:r>
              <a:rPr lang="en-BE" dirty="0"/>
              <a:t>a</a:t>
            </a:r>
            <a:r>
              <a:rPr lang="en-GB" dirty="0"/>
              <a:t>r</a:t>
            </a:r>
            <a:r>
              <a:rPr lang="en-BE" dirty="0" err="1"/>
              <a:t>i</a:t>
            </a:r>
            <a:r>
              <a:rPr lang="en-GB" dirty="0"/>
              <a:t>n</a:t>
            </a:r>
            <a:r>
              <a:rPr lang="en-BE" dirty="0"/>
              <a:t>e </a:t>
            </a:r>
            <a:r>
              <a:rPr lang="en-GB" dirty="0"/>
              <a:t>c</a:t>
            </a:r>
            <a:r>
              <a:rPr lang="en-BE" dirty="0"/>
              <a:t>o</a:t>
            </a:r>
            <a:r>
              <a:rPr lang="en-GB" dirty="0"/>
              <a:t>m</a:t>
            </a:r>
            <a:r>
              <a:rPr lang="en-BE" dirty="0"/>
              <a:t>p</a:t>
            </a:r>
            <a:r>
              <a:rPr lang="en-GB" dirty="0"/>
              <a:t>o</a:t>
            </a:r>
            <a:r>
              <a:rPr lang="en-BE" dirty="0"/>
              <a:t>n</a:t>
            </a:r>
            <a:r>
              <a:rPr lang="en-GB" dirty="0"/>
              <a:t>e</a:t>
            </a:r>
            <a:r>
              <a:rPr lang="en-BE" dirty="0"/>
              <a:t>n</a:t>
            </a:r>
            <a:r>
              <a:rPr lang="en-GB" dirty="0"/>
              <a:t>t</a:t>
            </a:r>
            <a:r>
              <a:rPr lang="en-BE" dirty="0"/>
              <a:t>.</a:t>
            </a:r>
          </a:p>
          <a:p>
            <a:pPr>
              <a:spcBef>
                <a:spcPts val="1800"/>
              </a:spcBef>
            </a:pPr>
            <a:r>
              <a:rPr lang="en-BE" dirty="0"/>
              <a:t>On the other hand, </a:t>
            </a:r>
            <a:r>
              <a:rPr lang="en-GB" dirty="0"/>
              <a:t>s</a:t>
            </a:r>
            <a:r>
              <a:rPr lang="en-BE" dirty="0"/>
              <a:t>o</a:t>
            </a:r>
            <a:r>
              <a:rPr lang="en-GB" dirty="0"/>
              <a:t>m</a:t>
            </a:r>
            <a:r>
              <a:rPr lang="en-BE" dirty="0"/>
              <a:t>e </a:t>
            </a:r>
            <a:r>
              <a:rPr lang="en-GB" dirty="0"/>
              <a:t>n</a:t>
            </a:r>
            <a:r>
              <a:rPr lang="en-BE" dirty="0"/>
              <a:t>o</a:t>
            </a:r>
            <a:r>
              <a:rPr lang="en-GB" dirty="0"/>
              <a:t>n</a:t>
            </a:r>
            <a:r>
              <a:rPr lang="en-BE" dirty="0"/>
              <a:t>-</a:t>
            </a:r>
            <a:r>
              <a:rPr lang="en-GB" dirty="0"/>
              <a:t>E</a:t>
            </a:r>
            <a:r>
              <a:rPr lang="en-BE" dirty="0"/>
              <a:t>U </a:t>
            </a:r>
            <a:r>
              <a:rPr lang="en-GB" dirty="0"/>
              <a:t>c</a:t>
            </a:r>
            <a:r>
              <a:rPr lang="en-BE" dirty="0"/>
              <a:t>o</a:t>
            </a:r>
            <a:r>
              <a:rPr lang="en-GB" dirty="0"/>
              <a:t>n</a:t>
            </a:r>
            <a:r>
              <a:rPr lang="en-BE" dirty="0"/>
              <a:t>t</a:t>
            </a:r>
            <a:r>
              <a:rPr lang="en-GB" dirty="0"/>
              <a:t>r</a:t>
            </a:r>
            <a:r>
              <a:rPr lang="en-BE" dirty="0"/>
              <a:t>a</a:t>
            </a:r>
            <a:r>
              <a:rPr lang="en-GB" dirty="0"/>
              <a:t>c</a:t>
            </a:r>
            <a:r>
              <a:rPr lang="en-BE" dirty="0"/>
              <a:t>t</a:t>
            </a:r>
            <a:r>
              <a:rPr lang="en-GB" dirty="0" err="1"/>
              <a:t>i</a:t>
            </a:r>
            <a:r>
              <a:rPr lang="en-BE" dirty="0"/>
              <a:t>n</a:t>
            </a:r>
            <a:r>
              <a:rPr lang="en-GB" dirty="0"/>
              <a:t>g</a:t>
            </a:r>
            <a:r>
              <a:rPr lang="en-BE" dirty="0"/>
              <a:t> </a:t>
            </a:r>
            <a:r>
              <a:rPr lang="en-GB" dirty="0"/>
              <a:t>p</a:t>
            </a:r>
            <a:r>
              <a:rPr lang="en-BE" dirty="0"/>
              <a:t>a</a:t>
            </a:r>
            <a:r>
              <a:rPr lang="en-GB" dirty="0"/>
              <a:t>r</a:t>
            </a:r>
            <a:r>
              <a:rPr lang="en-BE" dirty="0"/>
              <a:t>t</a:t>
            </a:r>
            <a:r>
              <a:rPr lang="en-GB" dirty="0" err="1"/>
              <a:t>i</a:t>
            </a:r>
            <a:r>
              <a:rPr lang="en-BE" dirty="0"/>
              <a:t>e</a:t>
            </a:r>
            <a:r>
              <a:rPr lang="en-GB" dirty="0"/>
              <a:t>s</a:t>
            </a:r>
            <a:r>
              <a:rPr lang="en-BE" dirty="0"/>
              <a:t> (</a:t>
            </a:r>
            <a:r>
              <a:rPr lang="en-GB" dirty="0"/>
              <a:t>N</a:t>
            </a:r>
            <a:r>
              <a:rPr lang="en-BE" dirty="0"/>
              <a:t>O </a:t>
            </a:r>
            <a:r>
              <a:rPr lang="en-GB" dirty="0"/>
              <a:t>a</a:t>
            </a:r>
            <a:r>
              <a:rPr lang="en-BE" dirty="0"/>
              <a:t>n</a:t>
            </a:r>
            <a:r>
              <a:rPr lang="en-GB" dirty="0"/>
              <a:t>d</a:t>
            </a:r>
            <a:r>
              <a:rPr lang="en-BE" dirty="0"/>
              <a:t> </a:t>
            </a:r>
            <a:r>
              <a:rPr lang="en-GB" dirty="0"/>
              <a:t>I</a:t>
            </a:r>
            <a:r>
              <a:rPr lang="en-BE" dirty="0"/>
              <a:t>S), </a:t>
            </a:r>
            <a:r>
              <a:rPr lang="en-GB" dirty="0"/>
              <a:t>h</a:t>
            </a:r>
            <a:r>
              <a:rPr lang="en-BE" dirty="0"/>
              <a:t>a</a:t>
            </a:r>
            <a:r>
              <a:rPr lang="en-GB" dirty="0"/>
              <a:t>v</a:t>
            </a:r>
            <a:r>
              <a:rPr lang="en-BE" dirty="0"/>
              <a:t>e </a:t>
            </a:r>
            <a:r>
              <a:rPr lang="en-GB" dirty="0"/>
              <a:t>c</a:t>
            </a:r>
            <a:r>
              <a:rPr lang="en-BE" dirty="0"/>
              <a:t>o</a:t>
            </a:r>
            <a:r>
              <a:rPr lang="en-GB" dirty="0"/>
              <a:t>n</a:t>
            </a:r>
            <a:r>
              <a:rPr lang="en-BE" dirty="0"/>
              <a:t>s</a:t>
            </a:r>
            <a:r>
              <a:rPr lang="en-GB" dirty="0" err="1"/>
              <a:t>i</a:t>
            </a:r>
            <a:r>
              <a:rPr lang="en-BE" dirty="0"/>
              <a:t>d</a:t>
            </a:r>
            <a:r>
              <a:rPr lang="en-GB" dirty="0"/>
              <a:t>e</a:t>
            </a:r>
            <a:r>
              <a:rPr lang="en-BE" dirty="0"/>
              <a:t>r</a:t>
            </a:r>
            <a:r>
              <a:rPr lang="en-GB" dirty="0"/>
              <a:t>a</a:t>
            </a:r>
            <a:r>
              <a:rPr lang="en-BE" dirty="0"/>
              <a:t>b</a:t>
            </a:r>
            <a:r>
              <a:rPr lang="en-GB" dirty="0"/>
              <a:t>l</a:t>
            </a:r>
            <a:r>
              <a:rPr lang="en-BE" dirty="0"/>
              <a:t>e </a:t>
            </a:r>
            <a:r>
              <a:rPr lang="en-GB" dirty="0"/>
              <a:t>m</a:t>
            </a:r>
            <a:r>
              <a:rPr lang="en-BE" dirty="0"/>
              <a:t>a</a:t>
            </a:r>
            <a:r>
              <a:rPr lang="en-GB" dirty="0"/>
              <a:t>r</a:t>
            </a:r>
            <a:r>
              <a:rPr lang="en-BE" dirty="0" err="1"/>
              <a:t>i</a:t>
            </a:r>
            <a:r>
              <a:rPr lang="en-GB" dirty="0"/>
              <a:t>n</a:t>
            </a:r>
            <a:r>
              <a:rPr lang="en-BE" dirty="0"/>
              <a:t>e </a:t>
            </a:r>
            <a:r>
              <a:rPr lang="en-GB" dirty="0"/>
              <a:t>a</a:t>
            </a:r>
            <a:r>
              <a:rPr lang="en-BE" dirty="0"/>
              <a:t>r</a:t>
            </a:r>
            <a:r>
              <a:rPr lang="en-GB" dirty="0"/>
              <a:t>e</a:t>
            </a:r>
            <a:r>
              <a:rPr lang="en-BE" dirty="0"/>
              <a:t>a, </a:t>
            </a:r>
            <a:r>
              <a:rPr lang="en-GB" dirty="0"/>
              <a:t>s</a:t>
            </a:r>
            <a:r>
              <a:rPr lang="en-BE" dirty="0"/>
              <a:t>o</a:t>
            </a:r>
            <a:r>
              <a:rPr lang="en-GB" dirty="0"/>
              <a:t>m</a:t>
            </a:r>
            <a:r>
              <a:rPr lang="en-BE" dirty="0"/>
              <a:t>e</a:t>
            </a:r>
            <a:r>
              <a:rPr lang="en-GB" dirty="0"/>
              <a:t>t</a:t>
            </a:r>
            <a:r>
              <a:rPr lang="en-BE" dirty="0" err="1"/>
              <a:t>i</a:t>
            </a:r>
            <a:r>
              <a:rPr lang="en-GB" dirty="0"/>
              <a:t>m</a:t>
            </a:r>
            <a:r>
              <a:rPr lang="en-BE" dirty="0"/>
              <a:t>e</a:t>
            </a:r>
            <a:r>
              <a:rPr lang="en-GB" dirty="0"/>
              <a:t>s</a:t>
            </a:r>
            <a:r>
              <a:rPr lang="en-BE" dirty="0"/>
              <a:t> </a:t>
            </a:r>
            <a:r>
              <a:rPr lang="en-GB" dirty="0"/>
              <a:t>e</a:t>
            </a:r>
            <a:r>
              <a:rPr lang="en-BE" dirty="0"/>
              <a:t>v</a:t>
            </a:r>
            <a:r>
              <a:rPr lang="en-GB" dirty="0"/>
              <a:t>e</a:t>
            </a:r>
            <a:r>
              <a:rPr lang="en-BE" dirty="0"/>
              <a:t>n </a:t>
            </a:r>
            <a:r>
              <a:rPr lang="en-GB" dirty="0"/>
              <a:t>l</a:t>
            </a:r>
            <a:r>
              <a:rPr lang="en-BE" dirty="0"/>
              <a:t>a</a:t>
            </a:r>
            <a:r>
              <a:rPr lang="en-GB" dirty="0"/>
              <a:t>r</a:t>
            </a:r>
            <a:r>
              <a:rPr lang="en-BE" dirty="0"/>
              <a:t>g</a:t>
            </a:r>
            <a:r>
              <a:rPr lang="en-GB" dirty="0"/>
              <a:t>e</a:t>
            </a:r>
            <a:r>
              <a:rPr lang="en-BE" dirty="0"/>
              <a:t>r </a:t>
            </a:r>
            <a:r>
              <a:rPr lang="en-GB" dirty="0"/>
              <a:t>t</a:t>
            </a:r>
            <a:r>
              <a:rPr lang="en-BE" dirty="0"/>
              <a:t>h</a:t>
            </a:r>
            <a:r>
              <a:rPr lang="en-GB" dirty="0"/>
              <a:t>e</a:t>
            </a:r>
            <a:r>
              <a:rPr lang="en-BE" dirty="0"/>
              <a:t>n </a:t>
            </a:r>
            <a:r>
              <a:rPr lang="en-GB" dirty="0"/>
              <a:t>t</a:t>
            </a:r>
            <a:r>
              <a:rPr lang="en-BE" dirty="0"/>
              <a:t>h</a:t>
            </a:r>
            <a:r>
              <a:rPr lang="en-GB" dirty="0"/>
              <a:t>e</a:t>
            </a:r>
            <a:r>
              <a:rPr lang="en-BE" dirty="0" err="1"/>
              <a:t>i</a:t>
            </a:r>
            <a:r>
              <a:rPr lang="en-GB" dirty="0"/>
              <a:t>r</a:t>
            </a:r>
            <a:r>
              <a:rPr lang="en-BE" dirty="0"/>
              <a:t> </a:t>
            </a:r>
            <a:r>
              <a:rPr lang="en-GB" dirty="0"/>
              <a:t>t</a:t>
            </a:r>
            <a:r>
              <a:rPr lang="en-BE" dirty="0"/>
              <a:t>e</a:t>
            </a:r>
            <a:r>
              <a:rPr lang="en-GB" dirty="0"/>
              <a:t>r</a:t>
            </a:r>
            <a:r>
              <a:rPr lang="en-BE" dirty="0"/>
              <a:t>r</a:t>
            </a:r>
            <a:r>
              <a:rPr lang="en-GB" dirty="0"/>
              <a:t>e</a:t>
            </a:r>
            <a:r>
              <a:rPr lang="en-BE" dirty="0"/>
              <a:t>s</a:t>
            </a:r>
            <a:r>
              <a:rPr lang="en-GB" dirty="0"/>
              <a:t>t</a:t>
            </a:r>
            <a:r>
              <a:rPr lang="en-BE" dirty="0"/>
              <a:t>r</a:t>
            </a:r>
            <a:r>
              <a:rPr lang="en-GB" dirty="0" err="1"/>
              <a:t>i</a:t>
            </a:r>
            <a:r>
              <a:rPr lang="en-BE" dirty="0"/>
              <a:t>a</a:t>
            </a:r>
            <a:r>
              <a:rPr lang="en-GB" dirty="0"/>
              <a:t>l</a:t>
            </a:r>
            <a:r>
              <a:rPr lang="en-BE" dirty="0"/>
              <a:t> </a:t>
            </a:r>
            <a:r>
              <a:rPr lang="en-GB" dirty="0"/>
              <a:t>a</a:t>
            </a:r>
            <a:r>
              <a:rPr lang="en-BE" dirty="0"/>
              <a:t>r</a:t>
            </a:r>
            <a:r>
              <a:rPr lang="en-GB" dirty="0"/>
              <a:t>e</a:t>
            </a:r>
            <a:r>
              <a:rPr lang="en-BE" dirty="0"/>
              <a:t>a</a:t>
            </a:r>
          </a:p>
          <a:p>
            <a:pPr>
              <a:spcBef>
                <a:spcPts val="1800"/>
              </a:spcBef>
            </a:pPr>
            <a:r>
              <a:rPr lang="en-GB" dirty="0"/>
              <a:t>T</a:t>
            </a:r>
            <a:r>
              <a:rPr lang="en-BE" dirty="0"/>
              <a:t>he marine component within the Emerald Network is still rather low compared to the Nature2000 network</a:t>
            </a:r>
          </a:p>
        </p:txBody>
      </p:sp>
    </p:spTree>
    <p:extLst>
      <p:ext uri="{BB962C8B-B14F-4D97-AF65-F5344CB8AC3E}">
        <p14:creationId xmlns:p14="http://schemas.microsoft.com/office/powerpoint/2010/main" val="249314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C426-64B1-481C-B84C-34F70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21228"/>
            <a:ext cx="7772400" cy="664029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</a:t>
            </a:r>
            <a:r>
              <a:rPr lang="en-BE" sz="2800" dirty="0">
                <a:solidFill>
                  <a:schemeClr val="tx1"/>
                </a:solidFill>
              </a:rPr>
              <a:t>a</a:t>
            </a:r>
            <a:r>
              <a:rPr lang="en-GB" sz="2800" dirty="0">
                <a:solidFill>
                  <a:schemeClr val="tx1"/>
                </a:solidFill>
              </a:rPr>
              <a:t>c</a:t>
            </a:r>
            <a:r>
              <a:rPr lang="en-BE" sz="2800" dirty="0">
                <a:solidFill>
                  <a:schemeClr val="tx1"/>
                </a:solidFill>
              </a:rPr>
              <a:t>k</a:t>
            </a:r>
            <a:r>
              <a:rPr lang="en-GB" sz="2800" dirty="0">
                <a:solidFill>
                  <a:schemeClr val="tx1"/>
                </a:solidFill>
              </a:rPr>
              <a:t>g</a:t>
            </a:r>
            <a:r>
              <a:rPr lang="en-BE" sz="2800" dirty="0">
                <a:solidFill>
                  <a:schemeClr val="tx1"/>
                </a:solidFill>
              </a:rPr>
              <a:t>r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u</a:t>
            </a:r>
            <a:r>
              <a:rPr lang="en-GB" sz="2800" dirty="0">
                <a:solidFill>
                  <a:schemeClr val="tx1"/>
                </a:solidFill>
              </a:rPr>
              <a:t>n</a:t>
            </a:r>
            <a:r>
              <a:rPr lang="en-BE" sz="2800" dirty="0">
                <a:solidFill>
                  <a:schemeClr val="tx1"/>
                </a:solidFill>
              </a:rPr>
              <a:t>d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B5F94-E99C-446E-9117-9B3D3D6D4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771" y="1959429"/>
            <a:ext cx="8338458" cy="439782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dirty="0"/>
              <a:t>T</a:t>
            </a:r>
            <a:r>
              <a:rPr lang="en-BE" dirty="0"/>
              <a:t>his discussion originates in the negotiations with UK on the possible transfer from the N2000 sites to the Emerald Network in case of Brexit.</a:t>
            </a:r>
          </a:p>
          <a:p>
            <a:pPr>
              <a:spcBef>
                <a:spcPts val="1800"/>
              </a:spcBef>
            </a:pPr>
            <a:r>
              <a:rPr lang="en-BE" dirty="0"/>
              <a:t>The marine component within the N2000 network in UK is very large and will considerably increase the </a:t>
            </a:r>
            <a:r>
              <a:rPr lang="en-GB" dirty="0"/>
              <a:t>m</a:t>
            </a:r>
            <a:r>
              <a:rPr lang="en-BE" dirty="0"/>
              <a:t>a</a:t>
            </a:r>
            <a:r>
              <a:rPr lang="en-GB" dirty="0"/>
              <a:t>r</a:t>
            </a:r>
            <a:r>
              <a:rPr lang="en-BE" dirty="0" err="1"/>
              <a:t>i</a:t>
            </a:r>
            <a:r>
              <a:rPr lang="en-GB" dirty="0"/>
              <a:t>n</a:t>
            </a:r>
            <a:r>
              <a:rPr lang="en-BE" dirty="0"/>
              <a:t>e </a:t>
            </a:r>
            <a:r>
              <a:rPr lang="en-GB" dirty="0"/>
              <a:t>a</a:t>
            </a:r>
            <a:r>
              <a:rPr lang="en-BE" dirty="0"/>
              <a:t>r</a:t>
            </a:r>
            <a:r>
              <a:rPr lang="en-GB" dirty="0"/>
              <a:t>e</a:t>
            </a:r>
            <a:r>
              <a:rPr lang="en-BE" dirty="0"/>
              <a:t>a </a:t>
            </a:r>
            <a:r>
              <a:rPr lang="en-GB" dirty="0"/>
              <a:t>c</a:t>
            </a:r>
            <a:r>
              <a:rPr lang="en-BE" dirty="0"/>
              <a:t>o</a:t>
            </a:r>
            <a:r>
              <a:rPr lang="en-GB" dirty="0"/>
              <a:t>v</a:t>
            </a:r>
            <a:r>
              <a:rPr lang="en-BE" dirty="0"/>
              <a:t>e</a:t>
            </a:r>
            <a:r>
              <a:rPr lang="en-GB" dirty="0"/>
              <a:t>r</a:t>
            </a:r>
            <a:r>
              <a:rPr lang="en-BE" dirty="0"/>
              <a:t>a</a:t>
            </a:r>
            <a:r>
              <a:rPr lang="en-GB" dirty="0"/>
              <a:t>g</a:t>
            </a:r>
            <a:r>
              <a:rPr lang="en-BE" dirty="0"/>
              <a:t>e </a:t>
            </a:r>
            <a:r>
              <a:rPr lang="en-GB" dirty="0" err="1"/>
              <a:t>i</a:t>
            </a:r>
            <a:r>
              <a:rPr lang="en-BE" dirty="0"/>
              <a:t>n </a:t>
            </a:r>
            <a:r>
              <a:rPr lang="en-GB" dirty="0"/>
              <a:t>t</a:t>
            </a:r>
            <a:r>
              <a:rPr lang="en-BE" dirty="0"/>
              <a:t>h</a:t>
            </a:r>
            <a:r>
              <a:rPr lang="en-GB" dirty="0"/>
              <a:t>e</a:t>
            </a:r>
            <a:r>
              <a:rPr lang="en-BE" dirty="0"/>
              <a:t> </a:t>
            </a:r>
            <a:r>
              <a:rPr lang="en-GB" dirty="0"/>
              <a:t>E</a:t>
            </a:r>
            <a:r>
              <a:rPr lang="en-BE" dirty="0"/>
              <a:t>m</a:t>
            </a:r>
            <a:r>
              <a:rPr lang="en-GB" dirty="0"/>
              <a:t>e</a:t>
            </a:r>
            <a:r>
              <a:rPr lang="en-BE" dirty="0"/>
              <a:t>r</a:t>
            </a:r>
            <a:r>
              <a:rPr lang="en-GB" dirty="0"/>
              <a:t>a</a:t>
            </a:r>
            <a:r>
              <a:rPr lang="en-BE" dirty="0"/>
              <a:t>l</a:t>
            </a:r>
            <a:r>
              <a:rPr lang="en-GB" dirty="0"/>
              <a:t>d</a:t>
            </a:r>
            <a:r>
              <a:rPr lang="en-BE" dirty="0"/>
              <a:t> </a:t>
            </a:r>
            <a:r>
              <a:rPr lang="en-GB" dirty="0"/>
              <a:t>N</a:t>
            </a:r>
            <a:r>
              <a:rPr lang="en-BE" dirty="0"/>
              <a:t>e</a:t>
            </a:r>
            <a:r>
              <a:rPr lang="en-GB" dirty="0"/>
              <a:t>t</a:t>
            </a:r>
            <a:r>
              <a:rPr lang="en-BE" dirty="0"/>
              <a:t>w</a:t>
            </a:r>
            <a:r>
              <a:rPr lang="en-GB" dirty="0"/>
              <a:t>o</a:t>
            </a:r>
            <a:r>
              <a:rPr lang="en-BE" dirty="0"/>
              <a:t>r</a:t>
            </a:r>
            <a:r>
              <a:rPr lang="en-GB" dirty="0"/>
              <a:t>k</a:t>
            </a:r>
            <a:r>
              <a:rPr lang="en-BE" dirty="0"/>
              <a:t>.</a:t>
            </a:r>
          </a:p>
          <a:p>
            <a:pPr>
              <a:spcBef>
                <a:spcPts val="1800"/>
              </a:spcBef>
            </a:pPr>
            <a:r>
              <a:rPr lang="en-BE" dirty="0"/>
              <a:t>For some N2000 sites, transfer would not be possible as they are based on habitats which are not listed in Res. 4 (1996): Annex I habitat “1170 Reefs”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14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C426-64B1-481C-B84C-34F70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73628"/>
            <a:ext cx="7772400" cy="664029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P</a:t>
            </a:r>
            <a:r>
              <a:rPr lang="en-BE" sz="2800" dirty="0">
                <a:solidFill>
                  <a:schemeClr val="tx1"/>
                </a:solidFill>
              </a:rPr>
              <a:t>r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p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s</a:t>
            </a:r>
            <a:r>
              <a:rPr lang="en-GB" sz="2800" dirty="0">
                <a:solidFill>
                  <a:schemeClr val="tx1"/>
                </a:solidFill>
              </a:rPr>
              <a:t>a</a:t>
            </a:r>
            <a:r>
              <a:rPr lang="en-BE" sz="2800" dirty="0">
                <a:solidFill>
                  <a:schemeClr val="tx1"/>
                </a:solidFill>
              </a:rPr>
              <a:t>l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B5F94-E99C-446E-9117-9B3D3D6D4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771" y="2373085"/>
            <a:ext cx="8338458" cy="3984171"/>
          </a:xfrm>
        </p:spPr>
        <p:txBody>
          <a:bodyPr>
            <a:normAutofit/>
          </a:bodyPr>
          <a:lstStyle/>
          <a:p>
            <a:r>
              <a:rPr lang="en-GB" sz="2400" dirty="0"/>
              <a:t>I</a:t>
            </a:r>
            <a:r>
              <a:rPr lang="en-BE" sz="2400" dirty="0"/>
              <a:t>t </a:t>
            </a:r>
            <a:r>
              <a:rPr lang="en-GB" sz="2400" dirty="0" err="1"/>
              <a:t>i</a:t>
            </a:r>
            <a:r>
              <a:rPr lang="en-BE" sz="2400" dirty="0"/>
              <a:t>s </a:t>
            </a:r>
            <a:r>
              <a:rPr lang="en-GB" sz="2400" dirty="0"/>
              <a:t>p</a:t>
            </a:r>
            <a:r>
              <a:rPr lang="en-BE" sz="2400" dirty="0"/>
              <a:t>r</a:t>
            </a:r>
            <a:r>
              <a:rPr lang="en-GB" sz="2400" dirty="0"/>
              <a:t>o</a:t>
            </a:r>
            <a:r>
              <a:rPr lang="en-BE" sz="2400" dirty="0"/>
              <a:t>p</a:t>
            </a:r>
            <a:r>
              <a:rPr lang="en-GB" sz="2400" dirty="0"/>
              <a:t>o</a:t>
            </a:r>
            <a:r>
              <a:rPr lang="en-BE" sz="2400" dirty="0"/>
              <a:t>s</a:t>
            </a:r>
            <a:r>
              <a:rPr lang="en-GB" sz="2400" dirty="0"/>
              <a:t>e</a:t>
            </a:r>
            <a:r>
              <a:rPr lang="en-BE" sz="2400" dirty="0"/>
              <a:t>d </a:t>
            </a:r>
            <a:r>
              <a:rPr lang="en-GB" sz="2400" dirty="0"/>
              <a:t>t</a:t>
            </a:r>
            <a:r>
              <a:rPr lang="en-BE" sz="2400" dirty="0"/>
              <a:t>o </a:t>
            </a:r>
            <a:r>
              <a:rPr lang="en-GB" sz="2400" dirty="0"/>
              <a:t>a</a:t>
            </a:r>
            <a:r>
              <a:rPr lang="en-BE" sz="2400" dirty="0"/>
              <a:t>d</a:t>
            </a:r>
            <a:r>
              <a:rPr lang="en-GB" sz="2400" dirty="0"/>
              <a:t>d</a:t>
            </a:r>
            <a:r>
              <a:rPr lang="en-BE" sz="2400" dirty="0"/>
              <a:t> </a:t>
            </a:r>
            <a:r>
              <a:rPr lang="en-GB" sz="2400" dirty="0"/>
              <a:t>t</a:t>
            </a:r>
            <a:r>
              <a:rPr lang="en-BE" sz="2400" dirty="0"/>
              <a:t>w</a:t>
            </a:r>
            <a:r>
              <a:rPr lang="en-GB" sz="2400" dirty="0"/>
              <a:t>o</a:t>
            </a:r>
            <a:r>
              <a:rPr lang="en-BE" sz="2400" dirty="0"/>
              <a:t> </a:t>
            </a:r>
            <a:r>
              <a:rPr lang="en-GB" sz="2400" dirty="0"/>
              <a:t>h</a:t>
            </a:r>
            <a:r>
              <a:rPr lang="en-BE" sz="2400" dirty="0"/>
              <a:t>a</a:t>
            </a:r>
            <a:r>
              <a:rPr lang="en-GB" sz="2400" dirty="0"/>
              <a:t>b</a:t>
            </a:r>
            <a:r>
              <a:rPr lang="en-BE" sz="2400" dirty="0" err="1"/>
              <a:t>i</a:t>
            </a:r>
            <a:r>
              <a:rPr lang="en-GB" sz="2400" dirty="0"/>
              <a:t>t</a:t>
            </a:r>
            <a:r>
              <a:rPr lang="en-BE" sz="2400" dirty="0"/>
              <a:t>a</a:t>
            </a:r>
            <a:r>
              <a:rPr lang="en-GB" sz="2400" dirty="0"/>
              <a:t>t</a:t>
            </a:r>
            <a:r>
              <a:rPr lang="en-BE" sz="2400" dirty="0"/>
              <a:t>s </a:t>
            </a:r>
            <a:r>
              <a:rPr lang="en-GB" sz="2400" dirty="0"/>
              <a:t>t</a:t>
            </a:r>
            <a:r>
              <a:rPr lang="en-BE" sz="2400" dirty="0"/>
              <a:t>o </a:t>
            </a:r>
            <a:r>
              <a:rPr lang="en-GB" sz="2400" dirty="0"/>
              <a:t>R</a:t>
            </a:r>
            <a:r>
              <a:rPr lang="en-BE" sz="2400" dirty="0"/>
              <a:t>e</a:t>
            </a:r>
            <a:r>
              <a:rPr lang="en-GB" sz="2400" dirty="0"/>
              <a:t>s</a:t>
            </a:r>
            <a:r>
              <a:rPr lang="en-BE" sz="2400" dirty="0"/>
              <a:t>o</a:t>
            </a:r>
            <a:r>
              <a:rPr lang="en-GB" sz="2400" dirty="0"/>
              <a:t>l</a:t>
            </a:r>
            <a:r>
              <a:rPr lang="en-BE" sz="2400" dirty="0"/>
              <a:t>u</a:t>
            </a:r>
            <a:r>
              <a:rPr lang="en-GB" sz="2400" dirty="0"/>
              <a:t>t</a:t>
            </a:r>
            <a:r>
              <a:rPr lang="en-BE" sz="2400" dirty="0" err="1"/>
              <a:t>i</a:t>
            </a:r>
            <a:r>
              <a:rPr lang="en-GB" sz="2400" dirty="0"/>
              <a:t>o</a:t>
            </a:r>
            <a:r>
              <a:rPr lang="en-BE" sz="2400" dirty="0"/>
              <a:t>n 4 (1996) </a:t>
            </a:r>
            <a:r>
              <a:rPr lang="en-GB" sz="2400" dirty="0"/>
              <a:t>to</a:t>
            </a:r>
            <a:r>
              <a:rPr lang="en-BE" sz="2400" dirty="0"/>
              <a:t> </a:t>
            </a:r>
            <a:r>
              <a:rPr lang="en-GB" sz="2400" dirty="0"/>
              <a:t>f</a:t>
            </a:r>
            <a:r>
              <a:rPr lang="en-BE" sz="2400" dirty="0"/>
              <a:t>a</a:t>
            </a:r>
            <a:r>
              <a:rPr lang="en-GB" sz="2400" dirty="0"/>
              <a:t>s</a:t>
            </a:r>
            <a:r>
              <a:rPr lang="en-BE" sz="2400" dirty="0"/>
              <a:t>c</a:t>
            </a:r>
            <a:r>
              <a:rPr lang="en-GB" sz="2400" dirty="0" err="1"/>
              <a:t>i</a:t>
            </a:r>
            <a:r>
              <a:rPr lang="en-BE" sz="2400" dirty="0"/>
              <a:t>l</a:t>
            </a:r>
            <a:r>
              <a:rPr lang="en-GB" sz="2400" dirty="0" err="1"/>
              <a:t>i</a:t>
            </a:r>
            <a:r>
              <a:rPr lang="en-BE" sz="2400" dirty="0"/>
              <a:t>t</a:t>
            </a:r>
            <a:r>
              <a:rPr lang="en-GB" sz="2400" dirty="0"/>
              <a:t>a</a:t>
            </a:r>
            <a:r>
              <a:rPr lang="en-BE" sz="2400" dirty="0"/>
              <a:t>t</a:t>
            </a:r>
            <a:r>
              <a:rPr lang="en-GB" sz="2400" dirty="0"/>
              <a:t>e</a:t>
            </a:r>
            <a:r>
              <a:rPr lang="en-BE" sz="2400" dirty="0"/>
              <a:t> </a:t>
            </a:r>
            <a:r>
              <a:rPr lang="en-GB" sz="2400" dirty="0"/>
              <a:t>t</a:t>
            </a:r>
            <a:r>
              <a:rPr lang="en-BE" sz="2400" dirty="0"/>
              <a:t>h</a:t>
            </a:r>
            <a:r>
              <a:rPr lang="en-GB" sz="2400" dirty="0"/>
              <a:t>e</a:t>
            </a:r>
            <a:r>
              <a:rPr lang="en-BE" sz="2400" dirty="0"/>
              <a:t> </a:t>
            </a:r>
            <a:r>
              <a:rPr lang="en-GB" sz="2400" dirty="0"/>
              <a:t>t</a:t>
            </a:r>
            <a:r>
              <a:rPr lang="en-BE" sz="2400" dirty="0"/>
              <a:t>r</a:t>
            </a:r>
            <a:r>
              <a:rPr lang="en-GB" sz="2400" dirty="0"/>
              <a:t>a</a:t>
            </a:r>
            <a:r>
              <a:rPr lang="en-BE" sz="2400" dirty="0"/>
              <a:t>n</a:t>
            </a:r>
            <a:r>
              <a:rPr lang="en-GB" sz="2400" dirty="0"/>
              <a:t>s</a:t>
            </a:r>
            <a:r>
              <a:rPr lang="en-BE" sz="2400" dirty="0"/>
              <a:t>f</a:t>
            </a:r>
            <a:r>
              <a:rPr lang="en-GB" sz="2400" dirty="0"/>
              <a:t>e</a:t>
            </a:r>
            <a:r>
              <a:rPr lang="en-BE" sz="2400" dirty="0"/>
              <a:t>r </a:t>
            </a:r>
            <a:r>
              <a:rPr lang="en-GB" sz="2400" dirty="0"/>
              <a:t>a</a:t>
            </a:r>
            <a:r>
              <a:rPr lang="en-BE" sz="2400" dirty="0"/>
              <a:t>l</a:t>
            </a:r>
            <a:r>
              <a:rPr lang="en-GB" sz="2400" dirty="0"/>
              <a:t>l</a:t>
            </a:r>
            <a:r>
              <a:rPr lang="en-BE" sz="2400" dirty="0"/>
              <a:t> </a:t>
            </a:r>
            <a:r>
              <a:rPr lang="en-GB" sz="2400" dirty="0"/>
              <a:t>o</a:t>
            </a:r>
            <a:r>
              <a:rPr lang="en-BE" sz="2400" dirty="0"/>
              <a:t>f </a:t>
            </a:r>
            <a:r>
              <a:rPr lang="en-GB" sz="2400" dirty="0"/>
              <a:t>U</a:t>
            </a:r>
            <a:r>
              <a:rPr lang="en-BE" sz="2400" dirty="0"/>
              <a:t>K’</a:t>
            </a:r>
            <a:r>
              <a:rPr lang="en-GB" sz="2400" dirty="0"/>
              <a:t>s</a:t>
            </a:r>
            <a:r>
              <a:rPr lang="en-BE" sz="2400" dirty="0"/>
              <a:t> </a:t>
            </a:r>
            <a:r>
              <a:rPr lang="en-GB" sz="2400" dirty="0"/>
              <a:t>N</a:t>
            </a:r>
            <a:r>
              <a:rPr lang="en-BE" sz="2400" dirty="0"/>
              <a:t>2000 </a:t>
            </a:r>
            <a:r>
              <a:rPr lang="en-GB" sz="2400" dirty="0"/>
              <a:t>s</a:t>
            </a:r>
            <a:r>
              <a:rPr lang="en-BE" sz="2400" dirty="0" err="1"/>
              <a:t>i</a:t>
            </a:r>
            <a:r>
              <a:rPr lang="en-GB" sz="2400" dirty="0"/>
              <a:t>t</a:t>
            </a:r>
            <a:r>
              <a:rPr lang="en-BE" sz="2400" dirty="0"/>
              <a:t>e</a:t>
            </a:r>
            <a:r>
              <a:rPr lang="en-GB" sz="2400" dirty="0"/>
              <a:t>s</a:t>
            </a:r>
            <a:r>
              <a:rPr lang="en-BE" sz="2400" dirty="0"/>
              <a:t> (</a:t>
            </a:r>
            <a:r>
              <a:rPr lang="en-GB" sz="2400" dirty="0"/>
              <a:t>w</a:t>
            </a:r>
            <a:r>
              <a:rPr lang="en-BE" sz="2400" dirty="0"/>
              <a:t>h</a:t>
            </a:r>
            <a:r>
              <a:rPr lang="en-GB" sz="2400" dirty="0" err="1"/>
              <a:t>i</a:t>
            </a:r>
            <a:r>
              <a:rPr lang="en-BE" sz="2400" dirty="0"/>
              <a:t>c</a:t>
            </a:r>
            <a:r>
              <a:rPr lang="en-GB" sz="2400" dirty="0"/>
              <a:t>h</a:t>
            </a:r>
            <a:r>
              <a:rPr lang="en-BE" sz="2400" dirty="0"/>
              <a:t> </a:t>
            </a:r>
            <a:r>
              <a:rPr lang="en-GB" sz="2400" dirty="0"/>
              <a:t>b</a:t>
            </a:r>
            <a:r>
              <a:rPr lang="en-BE" sz="2400" dirty="0"/>
              <a:t>y </a:t>
            </a:r>
            <a:r>
              <a:rPr lang="en-GB" sz="2400" dirty="0"/>
              <a:t>t</a:t>
            </a:r>
            <a:r>
              <a:rPr lang="en-BE" sz="2400" dirty="0"/>
              <a:t>h</a:t>
            </a:r>
            <a:r>
              <a:rPr lang="en-GB" sz="2400" dirty="0"/>
              <a:t>e</a:t>
            </a:r>
            <a:r>
              <a:rPr lang="en-BE" sz="2400" dirty="0"/>
              <a:t> </a:t>
            </a:r>
            <a:r>
              <a:rPr lang="en-GB" sz="2400" dirty="0"/>
              <a:t>w</a:t>
            </a:r>
            <a:r>
              <a:rPr lang="en-BE" sz="2400" dirty="0"/>
              <a:t>a</a:t>
            </a:r>
            <a:r>
              <a:rPr lang="en-GB" sz="2400" dirty="0"/>
              <a:t>y</a:t>
            </a:r>
            <a:r>
              <a:rPr lang="en-BE" sz="2400" dirty="0"/>
              <a:t>, </a:t>
            </a:r>
            <a:r>
              <a:rPr lang="en-GB" sz="2400" dirty="0"/>
              <a:t>a</a:t>
            </a:r>
            <a:r>
              <a:rPr lang="en-BE" sz="2400" dirty="0"/>
              <a:t>r</a:t>
            </a:r>
            <a:r>
              <a:rPr lang="en-GB" sz="2400" dirty="0"/>
              <a:t>e</a:t>
            </a:r>
            <a:r>
              <a:rPr lang="en-BE" sz="2400" dirty="0"/>
              <a:t> </a:t>
            </a:r>
            <a:r>
              <a:rPr lang="en-GB" sz="2400" dirty="0"/>
              <a:t>a</a:t>
            </a:r>
            <a:r>
              <a:rPr lang="en-BE" sz="2400" dirty="0"/>
              <a:t>l</a:t>
            </a:r>
            <a:r>
              <a:rPr lang="en-GB" sz="2400" dirty="0"/>
              <a:t>r</a:t>
            </a:r>
            <a:r>
              <a:rPr lang="en-BE" sz="2400" dirty="0"/>
              <a:t>e</a:t>
            </a:r>
            <a:r>
              <a:rPr lang="en-GB" sz="2400" dirty="0"/>
              <a:t>a</a:t>
            </a:r>
            <a:r>
              <a:rPr lang="en-BE" sz="2400" dirty="0"/>
              <a:t>d</a:t>
            </a:r>
            <a:r>
              <a:rPr lang="en-GB" sz="2400" dirty="0"/>
              <a:t>y</a:t>
            </a:r>
            <a:r>
              <a:rPr lang="en-BE" sz="2400" dirty="0"/>
              <a:t> </a:t>
            </a:r>
            <a:r>
              <a:rPr lang="en-GB" sz="2400" dirty="0"/>
              <a:t>c</a:t>
            </a:r>
            <a:r>
              <a:rPr lang="en-BE" sz="2400" dirty="0"/>
              <a:t>o</a:t>
            </a:r>
            <a:r>
              <a:rPr lang="en-GB" sz="2400" dirty="0"/>
              <a:t>n</a:t>
            </a:r>
            <a:r>
              <a:rPr lang="en-BE" sz="2400" dirty="0"/>
              <a:t>s</a:t>
            </a:r>
            <a:r>
              <a:rPr lang="en-GB" sz="2400" dirty="0" err="1"/>
              <a:t>i</a:t>
            </a:r>
            <a:r>
              <a:rPr lang="en-BE" sz="2400" dirty="0"/>
              <a:t>d</a:t>
            </a:r>
            <a:r>
              <a:rPr lang="en-GB" sz="2400" dirty="0"/>
              <a:t>e</a:t>
            </a:r>
            <a:r>
              <a:rPr lang="en-BE" sz="2400" dirty="0"/>
              <a:t>r</a:t>
            </a:r>
            <a:r>
              <a:rPr lang="en-GB" sz="2400" dirty="0"/>
              <a:t>e</a:t>
            </a:r>
            <a:r>
              <a:rPr lang="en-BE" sz="2400" dirty="0"/>
              <a:t>d </a:t>
            </a:r>
            <a:r>
              <a:rPr lang="en-GB" sz="2400" dirty="0"/>
              <a:t>a</a:t>
            </a:r>
            <a:r>
              <a:rPr lang="en-BE" sz="2400" dirty="0"/>
              <a:t>s </a:t>
            </a:r>
            <a:r>
              <a:rPr lang="en-GB" sz="2400" dirty="0"/>
              <a:t>E</a:t>
            </a:r>
            <a:r>
              <a:rPr lang="en-BE" sz="2400" dirty="0"/>
              <a:t>m</a:t>
            </a:r>
            <a:r>
              <a:rPr lang="en-GB" sz="2400" dirty="0"/>
              <a:t>e</a:t>
            </a:r>
            <a:r>
              <a:rPr lang="en-BE" sz="2400" dirty="0"/>
              <a:t>r</a:t>
            </a:r>
            <a:r>
              <a:rPr lang="en-GB" sz="2400" dirty="0"/>
              <a:t>a</a:t>
            </a:r>
            <a:r>
              <a:rPr lang="en-BE" sz="2400" dirty="0"/>
              <a:t>l</a:t>
            </a:r>
            <a:r>
              <a:rPr lang="en-GB" sz="2400" dirty="0"/>
              <a:t>d</a:t>
            </a:r>
            <a:r>
              <a:rPr lang="en-BE" sz="2400" dirty="0"/>
              <a:t> </a:t>
            </a:r>
            <a:r>
              <a:rPr lang="en-GB" sz="2400" dirty="0"/>
              <a:t>s</a:t>
            </a:r>
            <a:r>
              <a:rPr lang="en-BE" sz="2400" dirty="0" err="1"/>
              <a:t>i</a:t>
            </a:r>
            <a:r>
              <a:rPr lang="en-GB" sz="2400" dirty="0"/>
              <a:t>t</a:t>
            </a:r>
            <a:r>
              <a:rPr lang="en-BE" sz="2400" dirty="0"/>
              <a:t>e</a:t>
            </a:r>
            <a:r>
              <a:rPr lang="en-GB" sz="2400" dirty="0"/>
              <a:t>s</a:t>
            </a:r>
            <a:r>
              <a:rPr lang="en-BE" sz="2400" dirty="0"/>
              <a:t>) </a:t>
            </a:r>
            <a:r>
              <a:rPr lang="en-GB" sz="2400" dirty="0"/>
              <a:t>t</a:t>
            </a:r>
            <a:r>
              <a:rPr lang="en-BE" sz="2400" dirty="0"/>
              <a:t>o </a:t>
            </a:r>
            <a:r>
              <a:rPr lang="en-GB" sz="2400" dirty="0"/>
              <a:t>t</a:t>
            </a:r>
            <a:r>
              <a:rPr lang="en-BE" sz="2400" dirty="0"/>
              <a:t>h</a:t>
            </a:r>
            <a:r>
              <a:rPr lang="en-GB" sz="2400" dirty="0"/>
              <a:t>e</a:t>
            </a:r>
            <a:r>
              <a:rPr lang="en-BE" sz="2400" dirty="0"/>
              <a:t> </a:t>
            </a:r>
            <a:r>
              <a:rPr lang="en-GB" sz="2400" dirty="0"/>
              <a:t>E</a:t>
            </a:r>
            <a:r>
              <a:rPr lang="en-BE" sz="2400" dirty="0"/>
              <a:t>m</a:t>
            </a:r>
            <a:r>
              <a:rPr lang="en-GB" sz="2400" dirty="0"/>
              <a:t>e</a:t>
            </a:r>
            <a:r>
              <a:rPr lang="en-BE" sz="2400" dirty="0"/>
              <a:t>r</a:t>
            </a:r>
            <a:r>
              <a:rPr lang="en-GB" sz="2400" dirty="0"/>
              <a:t>a</a:t>
            </a:r>
            <a:r>
              <a:rPr lang="en-BE" sz="2400" dirty="0"/>
              <a:t>l</a:t>
            </a:r>
            <a:r>
              <a:rPr lang="en-GB" sz="2400" dirty="0"/>
              <a:t>d</a:t>
            </a:r>
            <a:r>
              <a:rPr lang="en-BE" sz="2400" dirty="0"/>
              <a:t> </a:t>
            </a:r>
            <a:r>
              <a:rPr lang="en-GB" sz="2400" dirty="0"/>
              <a:t>d</a:t>
            </a:r>
            <a:r>
              <a:rPr lang="en-BE" sz="2400" dirty="0"/>
              <a:t>a</a:t>
            </a:r>
            <a:r>
              <a:rPr lang="en-GB" sz="2400" dirty="0"/>
              <a:t>t</a:t>
            </a:r>
            <a:r>
              <a:rPr lang="en-BE" sz="2400" dirty="0"/>
              <a:t>a</a:t>
            </a:r>
            <a:r>
              <a:rPr lang="en-GB" sz="2400" dirty="0"/>
              <a:t>b</a:t>
            </a:r>
            <a:r>
              <a:rPr lang="en-BE" sz="2400" dirty="0"/>
              <a:t>a</a:t>
            </a:r>
            <a:r>
              <a:rPr lang="en-GB" sz="2400" dirty="0"/>
              <a:t>s</a:t>
            </a:r>
            <a:r>
              <a:rPr lang="en-BE" sz="2400" dirty="0"/>
              <a:t>e</a:t>
            </a:r>
          </a:p>
          <a:p>
            <a:r>
              <a:rPr lang="en-BE" sz="2400" dirty="0"/>
              <a:t>The two additional habitats will ensure proper transfer of sites indicated for Reefs (</a:t>
            </a:r>
            <a:r>
              <a:rPr lang="en-GB" sz="2400" dirty="0"/>
              <a:t>a</a:t>
            </a:r>
            <a:r>
              <a:rPr lang="en-BE" sz="2400" dirty="0"/>
              <a:t>n</a:t>
            </a:r>
            <a:r>
              <a:rPr lang="en-GB" sz="2400" dirty="0"/>
              <a:t>n</a:t>
            </a:r>
            <a:r>
              <a:rPr lang="en-BE" sz="2400" dirty="0"/>
              <a:t>e</a:t>
            </a:r>
            <a:r>
              <a:rPr lang="en-GB" sz="2400" dirty="0"/>
              <a:t>x</a:t>
            </a:r>
            <a:r>
              <a:rPr lang="en-BE" sz="2400" dirty="0"/>
              <a:t> </a:t>
            </a:r>
            <a:r>
              <a:rPr lang="en-GB" sz="2400" dirty="0"/>
              <a:t>I</a:t>
            </a:r>
            <a:r>
              <a:rPr lang="en-BE" sz="2400" dirty="0"/>
              <a:t> 1170): </a:t>
            </a:r>
          </a:p>
          <a:p>
            <a:endParaRPr lang="en-BE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 b="1" dirty="0"/>
              <a:t>A6.1 - Deep-sea rock and artificial hard substrata</a:t>
            </a:r>
            <a:endParaRPr lang="en-BE" sz="2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 b="1" dirty="0"/>
              <a:t>A6.61 - Communities of deep-sea corals</a:t>
            </a:r>
            <a:r>
              <a:rPr lang="en-GB" sz="1800" dirty="0"/>
              <a:t> </a:t>
            </a:r>
            <a:br>
              <a:rPr lang="en-GB" sz="1800" dirty="0"/>
            </a:b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6792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4009977"/>
            <a:ext cx="9144000" cy="27114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solidFill>
                  <a:srgbClr val="409994"/>
                </a:solidFill>
                <a:latin typeface="+mn-lt"/>
              </a:rPr>
              <a:t>10th meeting of the Group of Experts on Protected Areas 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r>
              <a:rPr lang="en-GB" sz="2400" dirty="0">
                <a:solidFill>
                  <a:srgbClr val="409994"/>
                </a:solidFill>
                <a:latin typeface="+mn-lt"/>
              </a:rPr>
              <a:t>and Ecological Networks</a:t>
            </a: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br>
              <a:rPr lang="en-BE" sz="3100" dirty="0">
                <a:solidFill>
                  <a:srgbClr val="409994"/>
                </a:solidFill>
                <a:latin typeface="+mn-lt"/>
              </a:rPr>
            </a:br>
            <a:r>
              <a:rPr lang="en-GB" sz="2700" b="1" dirty="0">
                <a:solidFill>
                  <a:srgbClr val="409994"/>
                </a:solidFill>
                <a:latin typeface="+mn-lt"/>
              </a:rPr>
              <a:t>ADDITION OF ALPINE AND SUBALPINE HEATHS TO</a:t>
            </a:r>
            <a:br>
              <a:rPr lang="en-GB" sz="2700" b="1" dirty="0">
                <a:solidFill>
                  <a:srgbClr val="409994"/>
                </a:solidFill>
                <a:latin typeface="+mn-lt"/>
              </a:rPr>
            </a:br>
            <a:r>
              <a:rPr lang="en-GB" sz="2700" b="1" dirty="0">
                <a:solidFill>
                  <a:srgbClr val="409994"/>
                </a:solidFill>
                <a:latin typeface="+mn-lt"/>
              </a:rPr>
              <a:t>RESOLUTION NO. 4 (1996)</a:t>
            </a:r>
            <a:br>
              <a:rPr lang="en-GB" sz="3200" b="1" dirty="0">
                <a:solidFill>
                  <a:srgbClr val="0D347D"/>
                </a:solidFill>
                <a:latin typeface="+mn-lt"/>
              </a:rPr>
            </a:br>
            <a:br>
              <a:rPr lang="en-BE" sz="3200" b="1" dirty="0">
                <a:solidFill>
                  <a:srgbClr val="0D347D"/>
                </a:solidFill>
                <a:latin typeface="+mn-lt"/>
              </a:rPr>
            </a:br>
            <a:r>
              <a:rPr lang="en-GB" sz="2400" b="1" dirty="0">
                <a:solidFill>
                  <a:srgbClr val="0D347D"/>
                </a:solidFill>
                <a:latin typeface="+mn-lt"/>
              </a:rPr>
              <a:t>Douglas Evans</a:t>
            </a:r>
            <a:r>
              <a:rPr lang="en-BE" sz="2400" b="1" dirty="0">
                <a:solidFill>
                  <a:srgbClr val="0D347D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rgbClr val="0D347D"/>
                </a:solidFill>
                <a:latin typeface="+mn-lt"/>
              </a:rPr>
              <a:t>(European Topic Centre on Biological Diversity)</a:t>
            </a:r>
            <a:br>
              <a:rPr lang="en-GB" sz="2400" b="1" dirty="0">
                <a:solidFill>
                  <a:srgbClr val="0D347D"/>
                </a:solidFill>
                <a:latin typeface="+mn-lt"/>
              </a:rPr>
            </a:br>
            <a:endParaRPr lang="en-GB" sz="1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6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C426-64B1-481C-B84C-34F70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21228"/>
            <a:ext cx="7772400" cy="664029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</a:t>
            </a:r>
            <a:r>
              <a:rPr lang="en-BE" sz="2800" dirty="0">
                <a:solidFill>
                  <a:schemeClr val="tx1"/>
                </a:solidFill>
              </a:rPr>
              <a:t>a</a:t>
            </a:r>
            <a:r>
              <a:rPr lang="en-GB" sz="2800" dirty="0">
                <a:solidFill>
                  <a:schemeClr val="tx1"/>
                </a:solidFill>
              </a:rPr>
              <a:t>c</a:t>
            </a:r>
            <a:r>
              <a:rPr lang="en-BE" sz="2800" dirty="0">
                <a:solidFill>
                  <a:schemeClr val="tx1"/>
                </a:solidFill>
              </a:rPr>
              <a:t>k</a:t>
            </a:r>
            <a:r>
              <a:rPr lang="en-GB" sz="2800" dirty="0">
                <a:solidFill>
                  <a:schemeClr val="tx1"/>
                </a:solidFill>
              </a:rPr>
              <a:t>g</a:t>
            </a:r>
            <a:r>
              <a:rPr lang="en-BE" sz="2800" dirty="0">
                <a:solidFill>
                  <a:schemeClr val="tx1"/>
                </a:solidFill>
              </a:rPr>
              <a:t>r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u</a:t>
            </a:r>
            <a:r>
              <a:rPr lang="en-GB" sz="2800" dirty="0">
                <a:solidFill>
                  <a:schemeClr val="tx1"/>
                </a:solidFill>
              </a:rPr>
              <a:t>n</a:t>
            </a:r>
            <a:r>
              <a:rPr lang="en-BE" sz="2800" dirty="0">
                <a:solidFill>
                  <a:schemeClr val="tx1"/>
                </a:solidFill>
              </a:rPr>
              <a:t>d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B5F94-E99C-446E-9117-9B3D3D6D4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771" y="1959429"/>
            <a:ext cx="8338458" cy="4397828"/>
          </a:xfrm>
        </p:spPr>
        <p:txBody>
          <a:bodyPr>
            <a:normAutofit/>
          </a:bodyPr>
          <a:lstStyle/>
          <a:p>
            <a:r>
              <a:rPr lang="en-GB" sz="2000" dirty="0"/>
              <a:t>T</a:t>
            </a:r>
            <a:r>
              <a:rPr lang="en-BE" sz="2000" dirty="0"/>
              <a:t>h</a:t>
            </a:r>
            <a:r>
              <a:rPr lang="en-GB" sz="2000" dirty="0"/>
              <a:t>e</a:t>
            </a:r>
            <a:r>
              <a:rPr lang="en-BE" sz="2000" dirty="0"/>
              <a:t> </a:t>
            </a:r>
            <a:r>
              <a:rPr lang="en-GB" sz="2000" dirty="0"/>
              <a:t>o</a:t>
            </a:r>
            <a:r>
              <a:rPr lang="en-BE" sz="2000" dirty="0"/>
              <a:t>r</a:t>
            </a:r>
            <a:r>
              <a:rPr lang="en-GB" sz="2000" dirty="0" err="1"/>
              <a:t>i</a:t>
            </a:r>
            <a:r>
              <a:rPr lang="en-BE" sz="2000" dirty="0"/>
              <a:t>g</a:t>
            </a:r>
            <a:r>
              <a:rPr lang="en-GB" sz="2000" dirty="0" err="1"/>
              <a:t>i</a:t>
            </a:r>
            <a:r>
              <a:rPr lang="en-BE" sz="2000" dirty="0"/>
              <a:t>n</a:t>
            </a:r>
            <a:r>
              <a:rPr lang="en-GB" sz="2000" dirty="0"/>
              <a:t>a</a:t>
            </a:r>
            <a:r>
              <a:rPr lang="en-BE" sz="2000" dirty="0"/>
              <a:t>l </a:t>
            </a:r>
            <a:r>
              <a:rPr lang="en-GB" sz="2000" dirty="0"/>
              <a:t>R</a:t>
            </a:r>
            <a:r>
              <a:rPr lang="en-BE" sz="2000" dirty="0"/>
              <a:t>e</a:t>
            </a:r>
            <a:r>
              <a:rPr lang="en-GB" sz="2000" dirty="0"/>
              <a:t>s</a:t>
            </a:r>
            <a:r>
              <a:rPr lang="en-BE" sz="2000" dirty="0"/>
              <a:t>. 4 adopted in 1996 included three alpine and subalpine heaths (Palaearctic classification), </a:t>
            </a:r>
            <a:r>
              <a:rPr lang="en-GB" sz="2000" dirty="0"/>
              <a:t>w</a:t>
            </a:r>
            <a:r>
              <a:rPr lang="en-BE" sz="2000" dirty="0"/>
              <a:t>ere replaced </a:t>
            </a:r>
            <a:r>
              <a:rPr lang="en-GB" sz="2000" dirty="0" err="1"/>
              <a:t>i</a:t>
            </a:r>
            <a:r>
              <a:rPr lang="en-BE" sz="2000" dirty="0"/>
              <a:t>n 2010 by </a:t>
            </a:r>
            <a:r>
              <a:rPr lang="en-GB" sz="2000" dirty="0"/>
              <a:t>t</a:t>
            </a:r>
            <a:r>
              <a:rPr lang="en-BE" sz="2000" dirty="0"/>
              <a:t>h</a:t>
            </a:r>
            <a:r>
              <a:rPr lang="en-GB" sz="2000" dirty="0"/>
              <a:t>e</a:t>
            </a:r>
            <a:r>
              <a:rPr lang="en-BE" sz="2000" dirty="0" err="1"/>
              <a:t>i</a:t>
            </a:r>
            <a:r>
              <a:rPr lang="en-GB" sz="2000" dirty="0"/>
              <a:t>r</a:t>
            </a:r>
            <a:r>
              <a:rPr lang="en-BE" sz="2000" dirty="0"/>
              <a:t> </a:t>
            </a:r>
            <a:r>
              <a:rPr lang="en-GB" sz="2000" dirty="0"/>
              <a:t>E</a:t>
            </a:r>
            <a:r>
              <a:rPr lang="en-BE" sz="2000" dirty="0"/>
              <a:t>U</a:t>
            </a:r>
            <a:r>
              <a:rPr lang="en-GB" sz="2000" dirty="0"/>
              <a:t>N</a:t>
            </a:r>
            <a:r>
              <a:rPr lang="en-BE" sz="2000" dirty="0"/>
              <a:t>I</a:t>
            </a:r>
            <a:r>
              <a:rPr lang="en-GB" sz="2000" dirty="0"/>
              <a:t>S</a:t>
            </a:r>
            <a:r>
              <a:rPr lang="en-BE" sz="2000" dirty="0"/>
              <a:t> </a:t>
            </a:r>
            <a:r>
              <a:rPr lang="en-GB" sz="2000" dirty="0"/>
              <a:t>e</a:t>
            </a:r>
            <a:r>
              <a:rPr lang="en-BE" sz="2000" dirty="0"/>
              <a:t>q</a:t>
            </a:r>
            <a:r>
              <a:rPr lang="en-GB" sz="2000" dirty="0"/>
              <a:t>u</a:t>
            </a:r>
            <a:r>
              <a:rPr lang="en-BE" sz="2000" dirty="0" err="1"/>
              <a:t>i</a:t>
            </a:r>
            <a:r>
              <a:rPr lang="en-GB" sz="2000" dirty="0"/>
              <a:t>v</a:t>
            </a:r>
            <a:r>
              <a:rPr lang="en-BE" sz="2000" dirty="0"/>
              <a:t>a</a:t>
            </a:r>
            <a:r>
              <a:rPr lang="en-GB" sz="2000" dirty="0"/>
              <a:t>l</a:t>
            </a:r>
            <a:r>
              <a:rPr lang="en-BE" sz="2000" dirty="0"/>
              <a:t>e</a:t>
            </a:r>
            <a:r>
              <a:rPr lang="en-GB" sz="2000" dirty="0"/>
              <a:t>n</a:t>
            </a:r>
            <a:r>
              <a:rPr lang="en-BE" sz="2000" dirty="0"/>
              <a:t>t</a:t>
            </a:r>
            <a:r>
              <a:rPr lang="en-GB" sz="2000" dirty="0"/>
              <a:t>s</a:t>
            </a:r>
            <a:r>
              <a:rPr lang="en-BE" sz="2000" dirty="0"/>
              <a:t> (</a:t>
            </a:r>
            <a:r>
              <a:rPr lang="en-GB" sz="2000" dirty="0"/>
              <a:t>T</a:t>
            </a:r>
            <a:r>
              <a:rPr lang="en-BE" sz="2000" dirty="0"/>
              <a:t>-</a:t>
            </a:r>
            <a:r>
              <a:rPr lang="en-GB" sz="2000" dirty="0"/>
              <a:t>P</a:t>
            </a:r>
            <a:r>
              <a:rPr lang="en-BE" sz="2000" dirty="0"/>
              <a:t>V</a:t>
            </a:r>
            <a:r>
              <a:rPr lang="en-GB" sz="2000" dirty="0"/>
              <a:t>S</a:t>
            </a:r>
            <a:r>
              <a:rPr lang="en-BE" sz="2000" dirty="0"/>
              <a:t>/</a:t>
            </a:r>
            <a:r>
              <a:rPr lang="en-GB" sz="2000" dirty="0"/>
              <a:t>P</a:t>
            </a:r>
            <a:r>
              <a:rPr lang="en-BE" sz="2000" dirty="0"/>
              <a:t>A (2010) 10 </a:t>
            </a:r>
            <a:r>
              <a:rPr lang="en-GB" sz="2000" dirty="0"/>
              <a:t>r</a:t>
            </a:r>
            <a:r>
              <a:rPr lang="en-BE" sz="2000" dirty="0"/>
              <a:t>e</a:t>
            </a:r>
            <a:r>
              <a:rPr lang="en-GB" sz="2000" dirty="0"/>
              <a:t>v</a:t>
            </a:r>
            <a:r>
              <a:rPr lang="en-BE" sz="2000" dirty="0"/>
              <a:t>):</a:t>
            </a:r>
          </a:p>
          <a:p>
            <a:endParaRPr lang="en-BE" sz="2000" dirty="0"/>
          </a:p>
          <a:p>
            <a:endParaRPr lang="en-BE" sz="2000" dirty="0"/>
          </a:p>
          <a:p>
            <a:endParaRPr lang="en-BE" sz="2000" dirty="0"/>
          </a:p>
          <a:p>
            <a:endParaRPr lang="en-BE" sz="2000" dirty="0"/>
          </a:p>
          <a:p>
            <a:endParaRPr lang="en-BE" sz="2000" dirty="0"/>
          </a:p>
          <a:p>
            <a:r>
              <a:rPr lang="en-BE" sz="2000" dirty="0"/>
              <a:t>In 2014, Resolution 4 (1996) was harmonised with Annex I of the </a:t>
            </a:r>
            <a:r>
              <a:rPr lang="en-GB" sz="2000" dirty="0"/>
              <a:t>H</a:t>
            </a:r>
            <a:r>
              <a:rPr lang="en-BE" sz="2000" dirty="0"/>
              <a:t>a</a:t>
            </a:r>
            <a:r>
              <a:rPr lang="en-GB" sz="2000" dirty="0"/>
              <a:t>b</a:t>
            </a:r>
            <a:r>
              <a:rPr lang="en-BE" sz="2000" dirty="0" err="1"/>
              <a:t>i</a:t>
            </a:r>
            <a:r>
              <a:rPr lang="en-GB" sz="2000" dirty="0"/>
              <a:t>t</a:t>
            </a:r>
            <a:r>
              <a:rPr lang="en-BE" sz="2000" dirty="0"/>
              <a:t>a</a:t>
            </a:r>
            <a:r>
              <a:rPr lang="en-GB" sz="2000" dirty="0"/>
              <a:t>t</a:t>
            </a:r>
            <a:r>
              <a:rPr lang="en-BE" sz="2000" dirty="0"/>
              <a:t>s </a:t>
            </a:r>
            <a:r>
              <a:rPr lang="en-GB" sz="2000" dirty="0"/>
              <a:t>D</a:t>
            </a:r>
            <a:r>
              <a:rPr lang="en-BE" sz="2000" dirty="0" err="1"/>
              <a:t>i</a:t>
            </a:r>
            <a:r>
              <a:rPr lang="en-GB" sz="2000" dirty="0"/>
              <a:t>r</a:t>
            </a:r>
            <a:r>
              <a:rPr lang="en-BE" sz="2000" dirty="0"/>
              <a:t>e</a:t>
            </a:r>
            <a:r>
              <a:rPr lang="en-GB" sz="2000" dirty="0"/>
              <a:t>c</a:t>
            </a:r>
            <a:r>
              <a:rPr lang="en-BE" sz="2000" dirty="0"/>
              <a:t>t</a:t>
            </a:r>
            <a:r>
              <a:rPr lang="en-GB" sz="2000" dirty="0" err="1"/>
              <a:t>i</a:t>
            </a:r>
            <a:r>
              <a:rPr lang="en-BE" sz="2000" dirty="0"/>
              <a:t>v</a:t>
            </a:r>
            <a:r>
              <a:rPr lang="en-GB" sz="2000" dirty="0"/>
              <a:t>e</a:t>
            </a:r>
            <a:r>
              <a:rPr lang="en-BE" sz="2000" dirty="0"/>
              <a:t> </a:t>
            </a:r>
            <a:r>
              <a:rPr lang="en-GB" sz="2000" dirty="0"/>
              <a:t>t</a:t>
            </a:r>
            <a:r>
              <a:rPr lang="en-BE" sz="2000" dirty="0"/>
              <a:t>o </a:t>
            </a:r>
            <a:r>
              <a:rPr lang="en-GB" sz="2000" dirty="0"/>
              <a:t>e</a:t>
            </a:r>
            <a:r>
              <a:rPr lang="en-BE" sz="2000" dirty="0"/>
              <a:t>n</a:t>
            </a:r>
            <a:r>
              <a:rPr lang="en-GB" sz="2000" dirty="0"/>
              <a:t>s</a:t>
            </a:r>
            <a:r>
              <a:rPr lang="en-BE" sz="2000" dirty="0"/>
              <a:t>u</a:t>
            </a:r>
            <a:r>
              <a:rPr lang="en-GB" sz="2000" dirty="0"/>
              <a:t>r</a:t>
            </a:r>
            <a:r>
              <a:rPr lang="en-BE" sz="2000" dirty="0"/>
              <a:t>e </a:t>
            </a:r>
            <a:r>
              <a:rPr lang="en-GB" sz="2000" dirty="0"/>
              <a:t>c</a:t>
            </a:r>
            <a:r>
              <a:rPr lang="en-BE" sz="2000" dirty="0"/>
              <a:t>o</a:t>
            </a:r>
            <a:r>
              <a:rPr lang="en-GB" sz="2000" dirty="0"/>
              <a:t>m</a:t>
            </a:r>
            <a:r>
              <a:rPr lang="en-BE" sz="2000" dirty="0"/>
              <a:t>p</a:t>
            </a:r>
            <a:r>
              <a:rPr lang="en-GB" sz="2000" dirty="0"/>
              <a:t>a</a:t>
            </a:r>
            <a:r>
              <a:rPr lang="en-BE" sz="2000" dirty="0"/>
              <a:t>t</a:t>
            </a:r>
            <a:r>
              <a:rPr lang="en-GB" sz="2000" dirty="0" err="1"/>
              <a:t>i</a:t>
            </a:r>
            <a:r>
              <a:rPr lang="en-BE" sz="2000" dirty="0"/>
              <a:t>b</a:t>
            </a:r>
            <a:r>
              <a:rPr lang="en-GB" sz="2000" dirty="0" err="1"/>
              <a:t>i</a:t>
            </a:r>
            <a:r>
              <a:rPr lang="en-BE" sz="2000" dirty="0"/>
              <a:t>l</a:t>
            </a:r>
            <a:r>
              <a:rPr lang="en-GB" sz="2000" dirty="0" err="1"/>
              <a:t>i</a:t>
            </a:r>
            <a:r>
              <a:rPr lang="en-BE" sz="2000" dirty="0"/>
              <a:t>t</a:t>
            </a:r>
            <a:r>
              <a:rPr lang="en-GB" sz="2000" dirty="0"/>
              <a:t>y</a:t>
            </a:r>
            <a:r>
              <a:rPr lang="en-BE" sz="2000" dirty="0"/>
              <a:t> </a:t>
            </a:r>
            <a:r>
              <a:rPr lang="en-GB" sz="2000" dirty="0"/>
              <a:t>b</a:t>
            </a:r>
            <a:r>
              <a:rPr lang="en-BE" sz="2000" dirty="0"/>
              <a:t>e</a:t>
            </a:r>
            <a:r>
              <a:rPr lang="en-GB" sz="2000" dirty="0"/>
              <a:t>t</a:t>
            </a:r>
            <a:r>
              <a:rPr lang="en-BE" sz="2000" dirty="0"/>
              <a:t>w</a:t>
            </a:r>
            <a:r>
              <a:rPr lang="en-GB" sz="2000" dirty="0"/>
              <a:t>e</a:t>
            </a:r>
            <a:r>
              <a:rPr lang="en-BE" sz="2000" dirty="0"/>
              <a:t>e</a:t>
            </a:r>
            <a:r>
              <a:rPr lang="en-GB" sz="2000" dirty="0"/>
              <a:t>n</a:t>
            </a:r>
            <a:r>
              <a:rPr lang="en-BE" sz="2000" dirty="0"/>
              <a:t> </a:t>
            </a:r>
            <a:r>
              <a:rPr lang="en-GB" sz="2000" dirty="0"/>
              <a:t>t</a:t>
            </a:r>
            <a:r>
              <a:rPr lang="en-BE" sz="2000" dirty="0"/>
              <a:t>h</a:t>
            </a:r>
            <a:r>
              <a:rPr lang="en-GB" sz="2000" dirty="0"/>
              <a:t>e</a:t>
            </a:r>
            <a:r>
              <a:rPr lang="en-BE" sz="2000" dirty="0"/>
              <a:t> </a:t>
            </a:r>
            <a:r>
              <a:rPr lang="en-GB" sz="2000" dirty="0"/>
              <a:t>n</a:t>
            </a:r>
            <a:r>
              <a:rPr lang="en-BE" sz="2000" dirty="0"/>
              <a:t>e</a:t>
            </a:r>
            <a:r>
              <a:rPr lang="en-GB" sz="2000" dirty="0"/>
              <a:t>t</a:t>
            </a:r>
            <a:r>
              <a:rPr lang="en-BE" sz="2000" dirty="0"/>
              <a:t>w</a:t>
            </a:r>
            <a:r>
              <a:rPr lang="en-GB" sz="2000" dirty="0"/>
              <a:t>o</a:t>
            </a:r>
            <a:r>
              <a:rPr lang="en-BE" sz="2000" dirty="0"/>
              <a:t>r</a:t>
            </a:r>
            <a:r>
              <a:rPr lang="en-GB" sz="2000" dirty="0"/>
              <a:t>k</a:t>
            </a:r>
            <a:r>
              <a:rPr lang="en-BE" sz="2000" dirty="0"/>
              <a:t>s.</a:t>
            </a:r>
          </a:p>
          <a:p>
            <a:endParaRPr lang="en-BE" sz="2000" dirty="0"/>
          </a:p>
          <a:p>
            <a:endParaRPr lang="en-BE" sz="2000" dirty="0"/>
          </a:p>
          <a:p>
            <a:endParaRPr lang="en-GB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816B4A-4D3A-4D76-90D2-3D1A326ECA09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013718"/>
          <a:ext cx="7630886" cy="1767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5443">
                  <a:extLst>
                    <a:ext uri="{9D8B030D-6E8A-4147-A177-3AD203B41FA5}">
                      <a16:colId xmlns:a16="http://schemas.microsoft.com/office/drawing/2014/main" val="2940328774"/>
                    </a:ext>
                  </a:extLst>
                </a:gridCol>
                <a:gridCol w="3815443">
                  <a:extLst>
                    <a:ext uri="{9D8B030D-6E8A-4147-A177-3AD203B41FA5}">
                      <a16:colId xmlns:a16="http://schemas.microsoft.com/office/drawing/2014/main" val="3328848709"/>
                    </a:ext>
                  </a:extLst>
                </a:gridCol>
              </a:tblGrid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Palaearctic (1996)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EUNIS (2010)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524925"/>
                  </a:ext>
                </a:extLst>
              </a:tr>
              <a:tr h="632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31.424 Carpathian </a:t>
                      </a:r>
                      <a:r>
                        <a:rPr lang="en-GB" sz="1800" dirty="0" err="1">
                          <a:effectLst/>
                        </a:rPr>
                        <a:t>Kotschy's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alpenrose</a:t>
                      </a:r>
                      <a:r>
                        <a:rPr lang="en-BE" sz="1800" dirty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heaths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F2.224 Carpathian Rhododendron </a:t>
                      </a:r>
                      <a:r>
                        <a:rPr lang="en-GB" sz="1800" dirty="0" err="1">
                          <a:effectLst/>
                        </a:rPr>
                        <a:t>kotschyi</a:t>
                      </a:r>
                      <a:r>
                        <a:rPr lang="en-BE" sz="1800" dirty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heaths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450128"/>
                  </a:ext>
                </a:extLst>
              </a:tr>
              <a:tr h="418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31.425 Balkan </a:t>
                      </a:r>
                      <a:r>
                        <a:rPr lang="en-GB" sz="1800" dirty="0" err="1">
                          <a:effectLst/>
                        </a:rPr>
                        <a:t>Kotschy's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alpenrose</a:t>
                      </a:r>
                      <a:r>
                        <a:rPr lang="en-BE" sz="1800" dirty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heaths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F2.225 Balkan Rhododendron kotschyi heaths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086924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31.46 </a:t>
                      </a:r>
                      <a:r>
                        <a:rPr lang="en-GB" sz="1800" dirty="0" err="1">
                          <a:effectLst/>
                        </a:rPr>
                        <a:t>Bruckenthalia</a:t>
                      </a:r>
                      <a:r>
                        <a:rPr lang="en-GB" sz="1800" dirty="0">
                          <a:effectLst/>
                        </a:rPr>
                        <a:t> heaths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F2.26 </a:t>
                      </a:r>
                      <a:r>
                        <a:rPr lang="en-GB" sz="1800" dirty="0" err="1">
                          <a:effectLst/>
                        </a:rPr>
                        <a:t>Bruckenthalia</a:t>
                      </a:r>
                      <a:r>
                        <a:rPr lang="en-GB" sz="1800" dirty="0">
                          <a:effectLst/>
                        </a:rPr>
                        <a:t> heaths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53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06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C426-64B1-481C-B84C-34F70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21228"/>
            <a:ext cx="7772400" cy="664029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</a:t>
            </a:r>
            <a:r>
              <a:rPr lang="en-BE" sz="2800" dirty="0">
                <a:solidFill>
                  <a:schemeClr val="tx1"/>
                </a:solidFill>
              </a:rPr>
              <a:t>a</a:t>
            </a:r>
            <a:r>
              <a:rPr lang="en-GB" sz="2800" dirty="0">
                <a:solidFill>
                  <a:schemeClr val="tx1"/>
                </a:solidFill>
              </a:rPr>
              <a:t>c</a:t>
            </a:r>
            <a:r>
              <a:rPr lang="en-BE" sz="2800" dirty="0">
                <a:solidFill>
                  <a:schemeClr val="tx1"/>
                </a:solidFill>
              </a:rPr>
              <a:t>k</a:t>
            </a:r>
            <a:r>
              <a:rPr lang="en-GB" sz="2800" dirty="0">
                <a:solidFill>
                  <a:schemeClr val="tx1"/>
                </a:solidFill>
              </a:rPr>
              <a:t>g</a:t>
            </a:r>
            <a:r>
              <a:rPr lang="en-BE" sz="2800" dirty="0">
                <a:solidFill>
                  <a:schemeClr val="tx1"/>
                </a:solidFill>
              </a:rPr>
              <a:t>r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u</a:t>
            </a:r>
            <a:r>
              <a:rPr lang="en-GB" sz="2800" dirty="0">
                <a:solidFill>
                  <a:schemeClr val="tx1"/>
                </a:solidFill>
              </a:rPr>
              <a:t>n</a:t>
            </a:r>
            <a:r>
              <a:rPr lang="en-BE" sz="2800" dirty="0">
                <a:solidFill>
                  <a:schemeClr val="tx1"/>
                </a:solidFill>
              </a:rPr>
              <a:t>d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B5F94-E99C-446E-9117-9B3D3D6D4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771" y="1959429"/>
            <a:ext cx="8338458" cy="4397828"/>
          </a:xfrm>
        </p:spPr>
        <p:txBody>
          <a:bodyPr>
            <a:normAutofit/>
          </a:bodyPr>
          <a:lstStyle/>
          <a:p>
            <a:r>
              <a:rPr lang="en-BE" sz="2000" dirty="0"/>
              <a:t>In 2014, Resolution 4 (1996) was harmonised with Annex I of the </a:t>
            </a:r>
            <a:r>
              <a:rPr lang="en-GB" sz="2000" dirty="0"/>
              <a:t>H</a:t>
            </a:r>
            <a:r>
              <a:rPr lang="en-BE" sz="2000" dirty="0"/>
              <a:t>a</a:t>
            </a:r>
            <a:r>
              <a:rPr lang="en-GB" sz="2000" dirty="0"/>
              <a:t>b</a:t>
            </a:r>
            <a:r>
              <a:rPr lang="en-BE" sz="2000" dirty="0" err="1"/>
              <a:t>i</a:t>
            </a:r>
            <a:r>
              <a:rPr lang="en-GB" sz="2000" dirty="0"/>
              <a:t>t</a:t>
            </a:r>
            <a:r>
              <a:rPr lang="en-BE" sz="2000" dirty="0"/>
              <a:t>a</a:t>
            </a:r>
            <a:r>
              <a:rPr lang="en-GB" sz="2000" dirty="0"/>
              <a:t>t</a:t>
            </a:r>
            <a:r>
              <a:rPr lang="en-BE" sz="2000" dirty="0"/>
              <a:t>s </a:t>
            </a:r>
            <a:r>
              <a:rPr lang="en-GB" sz="2000" dirty="0"/>
              <a:t>D</a:t>
            </a:r>
            <a:r>
              <a:rPr lang="en-BE" sz="2000" dirty="0" err="1"/>
              <a:t>i</a:t>
            </a:r>
            <a:r>
              <a:rPr lang="en-GB" sz="2000" dirty="0"/>
              <a:t>r</a:t>
            </a:r>
            <a:r>
              <a:rPr lang="en-BE" sz="2000" dirty="0"/>
              <a:t>e</a:t>
            </a:r>
            <a:r>
              <a:rPr lang="en-GB" sz="2000" dirty="0"/>
              <a:t>c</a:t>
            </a:r>
            <a:r>
              <a:rPr lang="en-BE" sz="2000" dirty="0"/>
              <a:t>t</a:t>
            </a:r>
            <a:r>
              <a:rPr lang="en-GB" sz="2000" dirty="0" err="1"/>
              <a:t>i</a:t>
            </a:r>
            <a:r>
              <a:rPr lang="en-BE" sz="2000" dirty="0"/>
              <a:t>v</a:t>
            </a:r>
            <a:r>
              <a:rPr lang="en-GB" sz="2000" dirty="0"/>
              <a:t>e</a:t>
            </a:r>
            <a:r>
              <a:rPr lang="en-BE" sz="2000" dirty="0"/>
              <a:t> </a:t>
            </a:r>
            <a:r>
              <a:rPr lang="en-GB" sz="2000" dirty="0"/>
              <a:t>t</a:t>
            </a:r>
            <a:r>
              <a:rPr lang="en-BE" sz="2000" dirty="0"/>
              <a:t>o </a:t>
            </a:r>
            <a:r>
              <a:rPr lang="en-GB" sz="2000" dirty="0"/>
              <a:t>e</a:t>
            </a:r>
            <a:r>
              <a:rPr lang="en-BE" sz="2000" dirty="0"/>
              <a:t>n</a:t>
            </a:r>
            <a:r>
              <a:rPr lang="en-GB" sz="2000" dirty="0"/>
              <a:t>s</a:t>
            </a:r>
            <a:r>
              <a:rPr lang="en-BE" sz="2000" dirty="0"/>
              <a:t>u</a:t>
            </a:r>
            <a:r>
              <a:rPr lang="en-GB" sz="2000" dirty="0"/>
              <a:t>r</a:t>
            </a:r>
            <a:r>
              <a:rPr lang="en-BE" sz="2000" dirty="0"/>
              <a:t>e </a:t>
            </a:r>
            <a:r>
              <a:rPr lang="en-GB" sz="2000" dirty="0"/>
              <a:t>c</a:t>
            </a:r>
            <a:r>
              <a:rPr lang="en-BE" sz="2000" dirty="0"/>
              <a:t>o</a:t>
            </a:r>
            <a:r>
              <a:rPr lang="en-GB" sz="2000" dirty="0"/>
              <a:t>m</a:t>
            </a:r>
            <a:r>
              <a:rPr lang="en-BE" sz="2000" dirty="0"/>
              <a:t>p</a:t>
            </a:r>
            <a:r>
              <a:rPr lang="en-GB" sz="2000" dirty="0"/>
              <a:t>a</a:t>
            </a:r>
            <a:r>
              <a:rPr lang="en-BE" sz="2000" dirty="0"/>
              <a:t>t</a:t>
            </a:r>
            <a:r>
              <a:rPr lang="en-GB" sz="2000" dirty="0" err="1"/>
              <a:t>i</a:t>
            </a:r>
            <a:r>
              <a:rPr lang="en-BE" sz="2000" dirty="0"/>
              <a:t>b</a:t>
            </a:r>
            <a:r>
              <a:rPr lang="en-GB" sz="2000" dirty="0" err="1"/>
              <a:t>i</a:t>
            </a:r>
            <a:r>
              <a:rPr lang="en-BE" sz="2000" dirty="0"/>
              <a:t>l</a:t>
            </a:r>
            <a:r>
              <a:rPr lang="en-GB" sz="2000" dirty="0" err="1"/>
              <a:t>i</a:t>
            </a:r>
            <a:r>
              <a:rPr lang="en-BE" sz="2000" dirty="0"/>
              <a:t>t</a:t>
            </a:r>
            <a:r>
              <a:rPr lang="en-GB" sz="2000" dirty="0"/>
              <a:t>y</a:t>
            </a:r>
            <a:r>
              <a:rPr lang="en-BE" sz="2000" dirty="0"/>
              <a:t> </a:t>
            </a:r>
            <a:r>
              <a:rPr lang="en-GB" sz="2000" dirty="0"/>
              <a:t>b</a:t>
            </a:r>
            <a:r>
              <a:rPr lang="en-BE" sz="2000" dirty="0"/>
              <a:t>e</a:t>
            </a:r>
            <a:r>
              <a:rPr lang="en-GB" sz="2000" dirty="0"/>
              <a:t>t</a:t>
            </a:r>
            <a:r>
              <a:rPr lang="en-BE" sz="2000" dirty="0"/>
              <a:t>w</a:t>
            </a:r>
            <a:r>
              <a:rPr lang="en-GB" sz="2000" dirty="0"/>
              <a:t>e</a:t>
            </a:r>
            <a:r>
              <a:rPr lang="en-BE" sz="2000" dirty="0"/>
              <a:t>e</a:t>
            </a:r>
            <a:r>
              <a:rPr lang="en-GB" sz="2000" dirty="0"/>
              <a:t>n</a:t>
            </a:r>
            <a:r>
              <a:rPr lang="en-BE" sz="2000" dirty="0"/>
              <a:t> </a:t>
            </a:r>
            <a:r>
              <a:rPr lang="en-GB" sz="2000" dirty="0"/>
              <a:t>t</a:t>
            </a:r>
            <a:r>
              <a:rPr lang="en-BE" sz="2000" dirty="0"/>
              <a:t>h</a:t>
            </a:r>
            <a:r>
              <a:rPr lang="en-GB" sz="2000" dirty="0"/>
              <a:t>e</a:t>
            </a:r>
            <a:r>
              <a:rPr lang="en-BE" sz="2000" dirty="0"/>
              <a:t> </a:t>
            </a:r>
            <a:r>
              <a:rPr lang="en-GB" sz="2000" dirty="0"/>
              <a:t>n</a:t>
            </a:r>
            <a:r>
              <a:rPr lang="en-BE" sz="2000" dirty="0"/>
              <a:t>e</a:t>
            </a:r>
            <a:r>
              <a:rPr lang="en-GB" sz="2000" dirty="0"/>
              <a:t>t</a:t>
            </a:r>
            <a:r>
              <a:rPr lang="en-BE" sz="2000" dirty="0"/>
              <a:t>w</a:t>
            </a:r>
            <a:r>
              <a:rPr lang="en-GB" sz="2000" dirty="0"/>
              <a:t>o</a:t>
            </a:r>
            <a:r>
              <a:rPr lang="en-BE" sz="2000" dirty="0"/>
              <a:t>r</a:t>
            </a:r>
            <a:r>
              <a:rPr lang="en-GB" sz="2000" dirty="0"/>
              <a:t>k</a:t>
            </a:r>
            <a:r>
              <a:rPr lang="en-BE" sz="2000" dirty="0"/>
              <a:t>s.</a:t>
            </a:r>
          </a:p>
          <a:p>
            <a:endParaRPr lang="en-BE" sz="2000" dirty="0"/>
          </a:p>
          <a:p>
            <a:endParaRPr lang="en-BE" sz="2000" dirty="0"/>
          </a:p>
          <a:p>
            <a:endParaRPr lang="en-BE" sz="2000" dirty="0"/>
          </a:p>
          <a:p>
            <a:endParaRPr lang="en-BE" sz="2000" dirty="0"/>
          </a:p>
          <a:p>
            <a:endParaRPr lang="en-BE" sz="2000" dirty="0"/>
          </a:p>
          <a:p>
            <a:r>
              <a:rPr lang="en-BE" sz="2000" dirty="0"/>
              <a:t>However, the </a:t>
            </a:r>
            <a:r>
              <a:rPr lang="en-GB" sz="2000" dirty="0"/>
              <a:t>r</a:t>
            </a:r>
            <a:r>
              <a:rPr lang="en-BE" sz="2000" dirty="0"/>
              <a:t>e</a:t>
            </a:r>
            <a:r>
              <a:rPr lang="en-GB" sz="2000" dirty="0"/>
              <a:t>m</a:t>
            </a:r>
            <a:r>
              <a:rPr lang="en-BE" sz="2000" dirty="0"/>
              <a:t>a</a:t>
            </a:r>
            <a:r>
              <a:rPr lang="en-GB" sz="2000" dirty="0" err="1"/>
              <a:t>i</a:t>
            </a:r>
            <a:r>
              <a:rPr lang="en-BE" sz="2000" dirty="0"/>
              <a:t>n</a:t>
            </a:r>
            <a:r>
              <a:rPr lang="en-GB" sz="2000" dirty="0" err="1"/>
              <a:t>i</a:t>
            </a:r>
            <a:r>
              <a:rPr lang="en-BE" sz="2000" dirty="0"/>
              <a:t>n</a:t>
            </a:r>
            <a:r>
              <a:rPr lang="en-GB" sz="2000" dirty="0"/>
              <a:t>g</a:t>
            </a:r>
            <a:r>
              <a:rPr lang="en-BE" sz="2000" dirty="0"/>
              <a:t> </a:t>
            </a:r>
            <a:r>
              <a:rPr lang="en-GB" sz="2000" dirty="0"/>
              <a:t>t</a:t>
            </a:r>
            <a:r>
              <a:rPr lang="en-BE" sz="2000" dirty="0"/>
              <a:t>w</a:t>
            </a:r>
            <a:r>
              <a:rPr lang="en-GB" sz="2000" dirty="0"/>
              <a:t>o</a:t>
            </a:r>
            <a:r>
              <a:rPr lang="en-BE" sz="2000" dirty="0"/>
              <a:t> </a:t>
            </a:r>
            <a:r>
              <a:rPr lang="en-GB" sz="2000" dirty="0"/>
              <a:t>h</a:t>
            </a:r>
            <a:r>
              <a:rPr lang="en-BE" sz="2000" dirty="0"/>
              <a:t>a</a:t>
            </a:r>
            <a:r>
              <a:rPr lang="en-GB" sz="2000" dirty="0"/>
              <a:t>b</a:t>
            </a:r>
            <a:r>
              <a:rPr lang="en-BE" sz="2000" dirty="0" err="1"/>
              <a:t>i</a:t>
            </a:r>
            <a:r>
              <a:rPr lang="en-GB" sz="2000" dirty="0"/>
              <a:t>t</a:t>
            </a:r>
            <a:r>
              <a:rPr lang="en-BE" sz="2000" dirty="0"/>
              <a:t>a</a:t>
            </a:r>
            <a:r>
              <a:rPr lang="en-GB" sz="2000" dirty="0"/>
              <a:t>t</a:t>
            </a:r>
            <a:r>
              <a:rPr lang="en-BE" sz="2000" dirty="0"/>
              <a:t>s </a:t>
            </a:r>
            <a:r>
              <a:rPr lang="en-GB" sz="2000" dirty="0"/>
              <a:t>o</a:t>
            </a:r>
            <a:r>
              <a:rPr lang="en-BE" sz="2000" dirty="0"/>
              <a:t>n</a:t>
            </a:r>
            <a:r>
              <a:rPr lang="en-GB" sz="2000" dirty="0"/>
              <a:t>l</a:t>
            </a:r>
            <a:r>
              <a:rPr lang="en-BE" sz="2000" dirty="0"/>
              <a:t>y </a:t>
            </a:r>
            <a:r>
              <a:rPr lang="en-GB" sz="2000" dirty="0"/>
              <a:t>c</a:t>
            </a:r>
            <a:r>
              <a:rPr lang="en-BE" sz="2000" dirty="0"/>
              <a:t>o</a:t>
            </a:r>
            <a:r>
              <a:rPr lang="en-GB" sz="2000" dirty="0"/>
              <a:t>v</a:t>
            </a:r>
            <a:r>
              <a:rPr lang="en-BE" sz="2000" dirty="0"/>
              <a:t>e</a:t>
            </a:r>
            <a:r>
              <a:rPr lang="en-GB" sz="2000" dirty="0"/>
              <a:t>r</a:t>
            </a:r>
            <a:r>
              <a:rPr lang="en-BE" sz="2000" dirty="0"/>
              <a:t> </a:t>
            </a:r>
            <a:r>
              <a:rPr lang="en-GB" sz="2000" dirty="0"/>
              <a:t>p</a:t>
            </a:r>
            <a:r>
              <a:rPr lang="en-BE" sz="2000" dirty="0"/>
              <a:t>a</a:t>
            </a:r>
            <a:r>
              <a:rPr lang="en-GB" sz="2000" dirty="0"/>
              <a:t>r</a:t>
            </a:r>
            <a:r>
              <a:rPr lang="en-BE" sz="2000" dirty="0"/>
              <a:t>t </a:t>
            </a:r>
            <a:r>
              <a:rPr lang="en-GB" sz="2000" dirty="0"/>
              <a:t>o</a:t>
            </a:r>
            <a:r>
              <a:rPr lang="en-BE" sz="2000" dirty="0"/>
              <a:t>f </a:t>
            </a:r>
            <a:r>
              <a:rPr lang="en-GB" sz="2000" dirty="0"/>
              <a:t>t</a:t>
            </a:r>
            <a:r>
              <a:rPr lang="en-BE" sz="2000" dirty="0"/>
              <a:t>h</a:t>
            </a:r>
            <a:r>
              <a:rPr lang="en-GB" sz="2000" dirty="0"/>
              <a:t>e</a:t>
            </a:r>
            <a:r>
              <a:rPr lang="en-BE" sz="2000" dirty="0"/>
              <a:t> </a:t>
            </a:r>
            <a:r>
              <a:rPr lang="en-GB" sz="2000" dirty="0"/>
              <a:t>v</a:t>
            </a:r>
            <a:r>
              <a:rPr lang="en-BE" sz="2000" dirty="0"/>
              <a:t>a</a:t>
            </a:r>
            <a:r>
              <a:rPr lang="en-GB" sz="2000" dirty="0"/>
              <a:t>r</a:t>
            </a:r>
            <a:r>
              <a:rPr lang="en-BE" sz="2000" dirty="0" err="1"/>
              <a:t>i</a:t>
            </a:r>
            <a:r>
              <a:rPr lang="en-GB" sz="2000" dirty="0"/>
              <a:t>a</a:t>
            </a:r>
            <a:r>
              <a:rPr lang="en-BE" sz="2000" dirty="0"/>
              <a:t>t</a:t>
            </a:r>
            <a:r>
              <a:rPr lang="en-GB" sz="2000" dirty="0" err="1"/>
              <a:t>i</a:t>
            </a:r>
            <a:r>
              <a:rPr lang="en-BE" sz="2000" dirty="0"/>
              <a:t>o</a:t>
            </a:r>
            <a:r>
              <a:rPr lang="en-GB" sz="2000" dirty="0"/>
              <a:t>n</a:t>
            </a:r>
            <a:r>
              <a:rPr lang="en-BE" sz="2000" dirty="0"/>
              <a:t> </a:t>
            </a:r>
            <a:r>
              <a:rPr lang="en-GB" sz="2000" dirty="0"/>
              <a:t>o</a:t>
            </a:r>
            <a:r>
              <a:rPr lang="en-BE" sz="2000" dirty="0"/>
              <a:t>f </a:t>
            </a:r>
            <a:r>
              <a:rPr lang="en-GB" sz="2000" dirty="0"/>
              <a:t>H</a:t>
            </a:r>
            <a:r>
              <a:rPr lang="en-BE" sz="2000" dirty="0"/>
              <a:t>a</a:t>
            </a:r>
            <a:r>
              <a:rPr lang="en-GB" sz="2000" dirty="0"/>
              <a:t>b</a:t>
            </a:r>
            <a:r>
              <a:rPr lang="en-BE" sz="2000" dirty="0" err="1"/>
              <a:t>i</a:t>
            </a:r>
            <a:r>
              <a:rPr lang="en-GB" sz="2000" dirty="0"/>
              <a:t>t</a:t>
            </a:r>
            <a:r>
              <a:rPr lang="en-BE" sz="2000" dirty="0"/>
              <a:t>a</a:t>
            </a:r>
            <a:r>
              <a:rPr lang="en-GB" sz="2000" dirty="0"/>
              <a:t>t</a:t>
            </a:r>
            <a:r>
              <a:rPr lang="en-BE" sz="2000" dirty="0"/>
              <a:t>s </a:t>
            </a:r>
            <a:r>
              <a:rPr lang="en-GB" sz="2000" dirty="0"/>
              <a:t>D</a:t>
            </a:r>
            <a:r>
              <a:rPr lang="en-BE" sz="2000" dirty="0" err="1"/>
              <a:t>i</a:t>
            </a:r>
            <a:r>
              <a:rPr lang="en-GB" sz="2000" dirty="0"/>
              <a:t>t</a:t>
            </a:r>
            <a:r>
              <a:rPr lang="en-BE" sz="2000" dirty="0"/>
              <a:t>e</a:t>
            </a:r>
            <a:r>
              <a:rPr lang="en-GB" sz="2000" dirty="0"/>
              <a:t>c</a:t>
            </a:r>
            <a:r>
              <a:rPr lang="en-BE" sz="2000" dirty="0"/>
              <a:t>t</a:t>
            </a:r>
            <a:r>
              <a:rPr lang="en-GB" sz="2000" dirty="0" err="1"/>
              <a:t>i</a:t>
            </a:r>
            <a:r>
              <a:rPr lang="en-BE" sz="2000" dirty="0"/>
              <a:t>v</a:t>
            </a:r>
            <a:r>
              <a:rPr lang="en-GB" sz="2000" dirty="0"/>
              <a:t>e</a:t>
            </a:r>
            <a:r>
              <a:rPr lang="en-BE" sz="2000" dirty="0"/>
              <a:t> </a:t>
            </a:r>
            <a:r>
              <a:rPr lang="en-GB" sz="2000" dirty="0"/>
              <a:t>A</a:t>
            </a:r>
            <a:r>
              <a:rPr lang="en-BE" sz="2000" dirty="0"/>
              <a:t>n</a:t>
            </a:r>
            <a:r>
              <a:rPr lang="en-GB" sz="2000" dirty="0"/>
              <a:t>n</a:t>
            </a:r>
            <a:r>
              <a:rPr lang="en-BE" sz="2000" dirty="0"/>
              <a:t>e</a:t>
            </a:r>
            <a:r>
              <a:rPr lang="en-GB" sz="2000" dirty="0"/>
              <a:t>x</a:t>
            </a:r>
            <a:r>
              <a:rPr lang="en-BE" sz="2000" dirty="0"/>
              <a:t> </a:t>
            </a:r>
            <a:r>
              <a:rPr lang="en-GB" sz="2000" dirty="0"/>
              <a:t>I</a:t>
            </a:r>
            <a:r>
              <a:rPr lang="en-BE" sz="2000" dirty="0"/>
              <a:t> “4060 </a:t>
            </a:r>
            <a:r>
              <a:rPr lang="en-GB" sz="2000" dirty="0"/>
              <a:t>A</a:t>
            </a:r>
            <a:r>
              <a:rPr lang="en-BE" sz="2000" dirty="0"/>
              <a:t>l</a:t>
            </a:r>
            <a:r>
              <a:rPr lang="en-GB" sz="2000" dirty="0"/>
              <a:t>p</a:t>
            </a:r>
            <a:r>
              <a:rPr lang="en-BE" sz="2000" dirty="0" err="1"/>
              <a:t>i</a:t>
            </a:r>
            <a:r>
              <a:rPr lang="en-GB" sz="2000" dirty="0"/>
              <a:t>n</a:t>
            </a:r>
            <a:r>
              <a:rPr lang="en-BE" sz="2000" dirty="0"/>
              <a:t>e </a:t>
            </a:r>
            <a:r>
              <a:rPr lang="en-GB" sz="2000" dirty="0"/>
              <a:t>a</a:t>
            </a:r>
            <a:r>
              <a:rPr lang="en-BE" sz="2000" dirty="0"/>
              <a:t>n</a:t>
            </a:r>
            <a:r>
              <a:rPr lang="en-GB" sz="2000" dirty="0"/>
              <a:t>d</a:t>
            </a:r>
            <a:r>
              <a:rPr lang="en-BE" sz="2000" dirty="0"/>
              <a:t> </a:t>
            </a:r>
            <a:r>
              <a:rPr lang="en-GB" sz="2000" dirty="0"/>
              <a:t>B</a:t>
            </a:r>
            <a:r>
              <a:rPr lang="en-BE" sz="2000" dirty="0"/>
              <a:t>o</a:t>
            </a:r>
            <a:r>
              <a:rPr lang="en-GB" sz="2000" dirty="0"/>
              <a:t>r</a:t>
            </a:r>
            <a:r>
              <a:rPr lang="en-BE" sz="2000" dirty="0"/>
              <a:t>e</a:t>
            </a:r>
            <a:r>
              <a:rPr lang="en-GB" sz="2000" dirty="0"/>
              <a:t>a</a:t>
            </a:r>
            <a:r>
              <a:rPr lang="en-BE" sz="2000" dirty="0"/>
              <a:t>l </a:t>
            </a:r>
            <a:r>
              <a:rPr lang="en-GB" sz="2000" dirty="0"/>
              <a:t>h</a:t>
            </a:r>
            <a:r>
              <a:rPr lang="en-BE" sz="2000" dirty="0"/>
              <a:t>e</a:t>
            </a:r>
            <a:r>
              <a:rPr lang="en-GB" sz="2000" dirty="0"/>
              <a:t>a</a:t>
            </a:r>
            <a:r>
              <a:rPr lang="en-BE" sz="2000" dirty="0"/>
              <a:t>t</a:t>
            </a:r>
            <a:r>
              <a:rPr lang="en-GB" sz="2000" dirty="0"/>
              <a:t>h</a:t>
            </a:r>
            <a:r>
              <a:rPr lang="en-BE" sz="2000" dirty="0"/>
              <a:t>s”, </a:t>
            </a:r>
            <a:r>
              <a:rPr lang="en-GB" sz="2000" dirty="0"/>
              <a:t>w</a:t>
            </a:r>
            <a:r>
              <a:rPr lang="en-BE" sz="2000" dirty="0"/>
              <a:t>h</a:t>
            </a:r>
            <a:r>
              <a:rPr lang="en-GB" sz="2000" dirty="0" err="1"/>
              <a:t>i</a:t>
            </a:r>
            <a:r>
              <a:rPr lang="en-BE" sz="2000" dirty="0"/>
              <a:t>c</a:t>
            </a:r>
            <a:r>
              <a:rPr lang="en-GB" sz="2000" dirty="0"/>
              <a:t>h</a:t>
            </a:r>
            <a:r>
              <a:rPr lang="en-BE" sz="2000" dirty="0"/>
              <a:t> </a:t>
            </a:r>
            <a:r>
              <a:rPr lang="en-GB" sz="2000" dirty="0" err="1"/>
              <a:t>i</a:t>
            </a:r>
            <a:r>
              <a:rPr lang="en-BE" sz="2000" dirty="0"/>
              <a:t>s equivalent to EUNIS level 3 unit F2.2 Evergreen alpine and subalpine heath and scrub. </a:t>
            </a:r>
            <a:r>
              <a:rPr lang="en-GB" sz="2000" dirty="0"/>
              <a:t>I</a:t>
            </a:r>
            <a:r>
              <a:rPr lang="en-BE" sz="2000" dirty="0"/>
              <a:t>t’</a:t>
            </a:r>
            <a:r>
              <a:rPr lang="en-GB" sz="2000" dirty="0"/>
              <a:t>s</a:t>
            </a:r>
            <a:r>
              <a:rPr lang="en-BE" sz="2000" dirty="0"/>
              <a:t> </a:t>
            </a:r>
            <a:r>
              <a:rPr lang="en-GB" sz="2000" dirty="0"/>
              <a:t>a</a:t>
            </a:r>
            <a:r>
              <a:rPr lang="en-BE" sz="2000" dirty="0"/>
              <a:t> bit unclear why this EUNIS level 3 was not proposed in the final adopted revision. </a:t>
            </a:r>
            <a:endParaRPr lang="en-GB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816B4A-4D3A-4D76-90D2-3D1A326ECA09}"/>
              </a:ext>
            </a:extLst>
          </p:cNvPr>
          <p:cNvGraphicFramePr>
            <a:graphicFrameLocks noGrp="1"/>
          </p:cNvGraphicFramePr>
          <p:nvPr/>
        </p:nvGraphicFramePr>
        <p:xfrm>
          <a:off x="685799" y="2785117"/>
          <a:ext cx="7957457" cy="1767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6294">
                  <a:extLst>
                    <a:ext uri="{9D8B030D-6E8A-4147-A177-3AD203B41FA5}">
                      <a16:colId xmlns:a16="http://schemas.microsoft.com/office/drawing/2014/main" val="2940328774"/>
                    </a:ext>
                  </a:extLst>
                </a:gridCol>
                <a:gridCol w="4041163">
                  <a:extLst>
                    <a:ext uri="{9D8B030D-6E8A-4147-A177-3AD203B41FA5}">
                      <a16:colId xmlns:a16="http://schemas.microsoft.com/office/drawing/2014/main" val="3328848709"/>
                    </a:ext>
                  </a:extLst>
                </a:gridCol>
              </a:tblGrid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EUNIS (2010)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Res. 4 as revised in 2014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524925"/>
                  </a:ext>
                </a:extLst>
              </a:tr>
              <a:tr h="632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F2.224 Carpathian Rhododendron </a:t>
                      </a:r>
                      <a:r>
                        <a:rPr lang="en-GB" sz="1800" dirty="0" err="1">
                          <a:effectLst/>
                        </a:rPr>
                        <a:t>kotschyi</a:t>
                      </a:r>
                      <a:r>
                        <a:rPr lang="en-BE" sz="1800" dirty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heaths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F2.22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B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B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450128"/>
                  </a:ext>
                </a:extLst>
              </a:tr>
              <a:tr h="418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F2.225 Balkan Rhododendron kotschyi heaths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1086924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F2.26 </a:t>
                      </a:r>
                      <a:r>
                        <a:rPr lang="en-GB" sz="1800" dirty="0" err="1">
                          <a:effectLst/>
                        </a:rPr>
                        <a:t>Bruckenthalia</a:t>
                      </a:r>
                      <a:r>
                        <a:rPr lang="en-GB" sz="1800" dirty="0">
                          <a:effectLst/>
                        </a:rPr>
                        <a:t> heaths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F2.26 </a:t>
                      </a:r>
                      <a:r>
                        <a:rPr lang="en-GB" sz="1600" dirty="0" err="1">
                          <a:effectLst/>
                        </a:rPr>
                        <a:t>Bruckenthalia</a:t>
                      </a:r>
                      <a:r>
                        <a:rPr lang="en-GB" sz="1600" dirty="0">
                          <a:effectLst/>
                        </a:rPr>
                        <a:t> heaths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53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53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C426-64B1-481C-B84C-34F70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73628"/>
            <a:ext cx="7772400" cy="664029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P</a:t>
            </a:r>
            <a:r>
              <a:rPr lang="en-BE" sz="2800" dirty="0">
                <a:solidFill>
                  <a:schemeClr val="tx1"/>
                </a:solidFill>
              </a:rPr>
              <a:t>r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p</a:t>
            </a: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s</a:t>
            </a:r>
            <a:r>
              <a:rPr lang="en-GB" sz="2800" dirty="0">
                <a:solidFill>
                  <a:schemeClr val="tx1"/>
                </a:solidFill>
              </a:rPr>
              <a:t>a</a:t>
            </a:r>
            <a:r>
              <a:rPr lang="en-BE" sz="2800" dirty="0">
                <a:solidFill>
                  <a:schemeClr val="tx1"/>
                </a:solidFill>
              </a:rPr>
              <a:t>l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B5F94-E99C-446E-9117-9B3D3D6D4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771" y="2079171"/>
            <a:ext cx="8338458" cy="3984171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It is proposed that: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/>
              <a:t>F2.22 Alpine </a:t>
            </a:r>
            <a:r>
              <a:rPr lang="en-GB" sz="1600" dirty="0" err="1"/>
              <a:t>acidocline</a:t>
            </a:r>
            <a:r>
              <a:rPr lang="en-GB" sz="1600" dirty="0"/>
              <a:t> Rhododendron heaths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/>
              <a:t>F2.26 </a:t>
            </a:r>
            <a:r>
              <a:rPr lang="en-GB" sz="1600" dirty="0" err="1"/>
              <a:t>Bruckenthalia</a:t>
            </a:r>
            <a:r>
              <a:rPr lang="en-GB" sz="1600" dirty="0"/>
              <a:t> heaths</a:t>
            </a:r>
          </a:p>
          <a:p>
            <a:pPr marL="0" indent="0">
              <a:buNone/>
            </a:pPr>
            <a:r>
              <a:rPr lang="en-BE" sz="2000" dirty="0"/>
              <a:t>    </a:t>
            </a:r>
            <a:r>
              <a:rPr lang="en-GB" sz="2000" dirty="0"/>
              <a:t>are replaced 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b="1" dirty="0"/>
              <a:t>F2.2 Evergreen alpine and subalpine heath and scrub</a:t>
            </a:r>
          </a:p>
          <a:p>
            <a:r>
              <a:rPr lang="en-GB" sz="2000" dirty="0"/>
              <a:t>This change would allow an easier transfer of information between the Natura 2000 Standard Data Form</a:t>
            </a:r>
            <a:r>
              <a:rPr lang="en-BE" sz="2000" dirty="0"/>
              <a:t> </a:t>
            </a:r>
            <a:r>
              <a:rPr lang="en-GB" sz="2000" dirty="0"/>
              <a:t>and the Emerald Network Standard Data Forms. </a:t>
            </a:r>
            <a:endParaRPr lang="en-BE" sz="2000" dirty="0"/>
          </a:p>
          <a:p>
            <a:r>
              <a:rPr lang="en-GB" sz="2000" dirty="0"/>
              <a:t>It would increase the scope and geographical range of the</a:t>
            </a:r>
            <a:r>
              <a:rPr lang="en-BE" sz="2000" dirty="0"/>
              <a:t> </a:t>
            </a:r>
            <a:r>
              <a:rPr lang="en-GB" sz="2000" dirty="0"/>
              <a:t>habitat by clearly including alpine and subalpine heaths in the Caucasus, Scandinavia and the British Isles.</a:t>
            </a:r>
          </a:p>
          <a:p>
            <a:r>
              <a:rPr lang="en-BE" sz="2000" dirty="0"/>
              <a:t>T</a:t>
            </a:r>
            <a:r>
              <a:rPr lang="en-GB" sz="2000" dirty="0"/>
              <a:t>h</a:t>
            </a:r>
            <a:r>
              <a:rPr lang="en-BE" sz="2000" dirty="0"/>
              <a:t>e </a:t>
            </a:r>
            <a:r>
              <a:rPr lang="en-GB" sz="2000" dirty="0"/>
              <a:t>r</a:t>
            </a:r>
            <a:r>
              <a:rPr lang="en-BE" sz="2000" dirty="0"/>
              <a:t>e</a:t>
            </a:r>
            <a:r>
              <a:rPr lang="en-GB" sz="2000" dirty="0"/>
              <a:t>v</a:t>
            </a:r>
            <a:r>
              <a:rPr lang="en-BE" sz="2000" dirty="0" err="1"/>
              <a:t>i</a:t>
            </a:r>
            <a:r>
              <a:rPr lang="en-GB" sz="2000" dirty="0"/>
              <a:t>s</a:t>
            </a:r>
            <a:r>
              <a:rPr lang="en-BE" sz="2000" dirty="0"/>
              <a:t>e</a:t>
            </a:r>
            <a:r>
              <a:rPr lang="en-GB" sz="2000" dirty="0"/>
              <a:t>d</a:t>
            </a:r>
            <a:r>
              <a:rPr lang="en-BE" sz="2000" dirty="0"/>
              <a:t> </a:t>
            </a:r>
            <a:r>
              <a:rPr lang="en-GB" sz="2000" dirty="0"/>
              <a:t>a</a:t>
            </a:r>
            <a:r>
              <a:rPr lang="en-BE" sz="2000" dirty="0"/>
              <a:t>n</a:t>
            </a:r>
            <a:r>
              <a:rPr lang="en-GB" sz="2000" dirty="0"/>
              <a:t>n</a:t>
            </a:r>
            <a:r>
              <a:rPr lang="en-BE" sz="2000" dirty="0"/>
              <a:t>e</a:t>
            </a:r>
            <a:r>
              <a:rPr lang="en-GB" sz="2000" dirty="0"/>
              <a:t>x</a:t>
            </a:r>
            <a:r>
              <a:rPr lang="en-BE" sz="2000" dirty="0"/>
              <a:t> </a:t>
            </a:r>
            <a:r>
              <a:rPr lang="en-GB" sz="2000" dirty="0"/>
              <a:t>I</a:t>
            </a:r>
            <a:r>
              <a:rPr lang="en-BE" sz="2000" dirty="0"/>
              <a:t> </a:t>
            </a:r>
            <a:r>
              <a:rPr lang="en-GB" sz="2000" dirty="0"/>
              <a:t>o</a:t>
            </a:r>
            <a:r>
              <a:rPr lang="en-BE" sz="2000" dirty="0"/>
              <a:t>f </a:t>
            </a:r>
            <a:r>
              <a:rPr lang="en-GB" sz="2000" dirty="0"/>
              <a:t>R</a:t>
            </a:r>
            <a:r>
              <a:rPr lang="en-BE" sz="2000" dirty="0"/>
              <a:t>e</a:t>
            </a:r>
            <a:r>
              <a:rPr lang="en-GB" sz="2000" dirty="0"/>
              <a:t>s</a:t>
            </a:r>
            <a:r>
              <a:rPr lang="en-BE" sz="2000" dirty="0"/>
              <a:t>o</a:t>
            </a:r>
            <a:r>
              <a:rPr lang="en-GB" sz="2000" dirty="0"/>
              <a:t>l</a:t>
            </a:r>
            <a:r>
              <a:rPr lang="en-BE" sz="2000" dirty="0"/>
              <a:t>u</a:t>
            </a:r>
            <a:r>
              <a:rPr lang="en-GB" sz="2000" dirty="0"/>
              <a:t>t</a:t>
            </a:r>
            <a:r>
              <a:rPr lang="en-BE" sz="2000" dirty="0" err="1"/>
              <a:t>i</a:t>
            </a:r>
            <a:r>
              <a:rPr lang="en-GB" sz="2000" dirty="0"/>
              <a:t>o</a:t>
            </a:r>
            <a:r>
              <a:rPr lang="en-BE" sz="2000" dirty="0"/>
              <a:t>n 4 (1996) </a:t>
            </a:r>
            <a:r>
              <a:rPr lang="en-GB" sz="2000" dirty="0"/>
              <a:t>c</a:t>
            </a:r>
            <a:r>
              <a:rPr lang="en-BE" sz="2000" dirty="0"/>
              <a:t>a</a:t>
            </a:r>
            <a:r>
              <a:rPr lang="en-GB" sz="2000" dirty="0"/>
              <a:t>n</a:t>
            </a:r>
            <a:r>
              <a:rPr lang="en-BE" sz="2000" dirty="0"/>
              <a:t> </a:t>
            </a:r>
            <a:r>
              <a:rPr lang="en-GB" sz="2000" dirty="0"/>
              <a:t>b</a:t>
            </a:r>
            <a:r>
              <a:rPr lang="en-BE" sz="2000" dirty="0"/>
              <a:t>e </a:t>
            </a:r>
            <a:r>
              <a:rPr lang="en-GB" sz="2000" dirty="0"/>
              <a:t>c</a:t>
            </a:r>
            <a:r>
              <a:rPr lang="en-BE" sz="2000" dirty="0"/>
              <a:t>o</a:t>
            </a:r>
            <a:r>
              <a:rPr lang="en-GB" sz="2000" dirty="0"/>
              <a:t>n</a:t>
            </a:r>
            <a:r>
              <a:rPr lang="en-BE" sz="2000" dirty="0"/>
              <a:t>s</a:t>
            </a:r>
            <a:r>
              <a:rPr lang="en-GB" sz="2000" dirty="0"/>
              <a:t>u</a:t>
            </a:r>
            <a:r>
              <a:rPr lang="en-BE" sz="2000" dirty="0"/>
              <a:t>l</a:t>
            </a:r>
            <a:r>
              <a:rPr lang="en-GB" sz="2000" dirty="0"/>
              <a:t>t</a:t>
            </a:r>
            <a:r>
              <a:rPr lang="en-BE" sz="2000" dirty="0"/>
              <a:t>e</a:t>
            </a:r>
            <a:r>
              <a:rPr lang="en-GB" sz="2000" dirty="0"/>
              <a:t>d</a:t>
            </a:r>
            <a:r>
              <a:rPr lang="en-BE" sz="2000" dirty="0"/>
              <a:t> </a:t>
            </a:r>
            <a:r>
              <a:rPr lang="en-GB" sz="2000" dirty="0" err="1"/>
              <a:t>i</a:t>
            </a:r>
            <a:r>
              <a:rPr lang="en-BE" sz="2000" dirty="0"/>
              <a:t>n </a:t>
            </a:r>
            <a:r>
              <a:rPr lang="en-GB" sz="2000" dirty="0"/>
              <a:t>d</a:t>
            </a:r>
            <a:r>
              <a:rPr lang="en-BE" sz="2000" dirty="0"/>
              <a:t>o</a:t>
            </a:r>
            <a:r>
              <a:rPr lang="en-GB" sz="2000" dirty="0"/>
              <a:t>c</a:t>
            </a:r>
            <a:r>
              <a:rPr lang="en-BE" sz="2000" dirty="0"/>
              <a:t>u</a:t>
            </a:r>
            <a:r>
              <a:rPr lang="en-GB" sz="2000" dirty="0"/>
              <a:t>m</a:t>
            </a:r>
            <a:r>
              <a:rPr lang="en-BE" sz="2000" dirty="0"/>
              <a:t>e</a:t>
            </a:r>
            <a:r>
              <a:rPr lang="en-GB" sz="2000" dirty="0"/>
              <a:t>n</a:t>
            </a:r>
            <a:r>
              <a:rPr lang="en-BE" sz="2000" dirty="0"/>
              <a:t>t: </a:t>
            </a:r>
            <a:br>
              <a:rPr lang="en-BE" sz="2000" dirty="0"/>
            </a:br>
            <a:r>
              <a:rPr lang="en-GB" sz="2000" dirty="0"/>
              <a:t>T</a:t>
            </a:r>
            <a:r>
              <a:rPr lang="en-BE" sz="2000" dirty="0"/>
              <a:t>-</a:t>
            </a:r>
            <a:r>
              <a:rPr lang="en-GB" sz="2000" dirty="0"/>
              <a:t>P</a:t>
            </a:r>
            <a:r>
              <a:rPr lang="en-BE" sz="2000" dirty="0"/>
              <a:t>V</a:t>
            </a:r>
            <a:r>
              <a:rPr lang="en-GB" sz="2000" dirty="0"/>
              <a:t>S</a:t>
            </a:r>
            <a:r>
              <a:rPr lang="en-BE" sz="2000" dirty="0"/>
              <a:t>/</a:t>
            </a:r>
            <a:r>
              <a:rPr lang="en-GB" sz="2000" dirty="0"/>
              <a:t>P</a:t>
            </a:r>
            <a:r>
              <a:rPr lang="en-BE" sz="2000" dirty="0"/>
              <a:t>A (2019) 19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984909596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8" ma:contentTypeDescription="Een nieuw document maken." ma:contentTypeScope="" ma:versionID="a5daa488caa40389c44fd6ad02853db4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bb9e0387837f0009796f21251b468b9f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24E78F-25CA-44D3-B90B-012340C9D9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DEF33E-70FA-4222-B2A6-94DA5EC6E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1513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Century Gothic</vt:lpstr>
      <vt:lpstr>Wingdings</vt:lpstr>
      <vt:lpstr>1_Conception personnalisée</vt:lpstr>
      <vt:lpstr>Conception personnalisée</vt:lpstr>
      <vt:lpstr>4_Conception personnalisée</vt:lpstr>
      <vt:lpstr>3_Conception personnalisée</vt:lpstr>
      <vt:lpstr>CONVENTION ON THE CONSERVATION OF EUROPEAN WILDLIFE AND NATURAL HABITATS Standing Committee - 39th meeting  Revision of Annex I of Resolution 4 (1996)</vt:lpstr>
      <vt:lpstr>10th meeting of the Group of Experts on Protected Areas  and Ecological Networks  ADDITION OF MARINE HABITATS TO RESOLUTION NO. 4 (1996)   Douglas Evans (European Topic Centre on Biological Diversity) with assistance of Marc Roekaerts, Expert to the Bern Convention and Alexandra Cuhna, Megan Parry, James Williams &amp; Hugh Wright (JNCC) </vt:lpstr>
      <vt:lpstr>Background</vt:lpstr>
      <vt:lpstr>Background</vt:lpstr>
      <vt:lpstr>Proposal</vt:lpstr>
      <vt:lpstr>10th meeting of the Group of Experts on Protected Areas  and Ecological Networks  ADDITION OF ALPINE AND SUBALPINE HEATHS TO RESOLUTION NO. 4 (1996)  Douglas Evans (European Topic Centre on Biological Diversity) </vt:lpstr>
      <vt:lpstr>Background</vt:lpstr>
      <vt:lpstr>Background</vt:lpstr>
      <vt:lpstr>Proposal</vt:lpstr>
      <vt:lpstr>Revision of the Interpretation Manual of the Habitats listed in Resolution 4 (1996)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2019-12-04T08:11:32Z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