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24"/>
  </p:notesMasterIdLst>
  <p:handoutMasterIdLst>
    <p:handoutMasterId r:id="rId25"/>
  </p:handoutMasterIdLst>
  <p:sldIdLst>
    <p:sldId id="350" r:id="rId8"/>
    <p:sldId id="592" r:id="rId9"/>
    <p:sldId id="593" r:id="rId10"/>
    <p:sldId id="359" r:id="rId11"/>
    <p:sldId id="580" r:id="rId12"/>
    <p:sldId id="581" r:id="rId13"/>
    <p:sldId id="582" r:id="rId14"/>
    <p:sldId id="583" r:id="rId15"/>
    <p:sldId id="585" r:id="rId16"/>
    <p:sldId id="584" r:id="rId17"/>
    <p:sldId id="586" r:id="rId18"/>
    <p:sldId id="587" r:id="rId19"/>
    <p:sldId id="588" r:id="rId20"/>
    <p:sldId id="589" r:id="rId21"/>
    <p:sldId id="590" r:id="rId22"/>
    <p:sldId id="591" r:id="rId23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FFD54F"/>
    <a:srgbClr val="409994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700E8-966D-4811-B55D-830B74A2A7E1}" v="96" dt="2019-12-02T22:17:48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2" autoAdjust="0"/>
    <p:restoredTop sz="88567" autoAdjust="0"/>
  </p:normalViewPr>
  <p:slideViewPr>
    <p:cSldViewPr snapToGrid="0" snapToObjects="1">
      <p:cViewPr varScale="1">
        <p:scale>
          <a:sx n="59" d="100"/>
          <a:sy n="59" d="100"/>
        </p:scale>
        <p:origin x="12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'Pivot 2016 Caucasus'!$O$10</c:f>
              <c:strCache>
                <c:ptCount val="1"/>
                <c:pt idx="0">
                  <c:v>IN MAJ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2016 Caucasus'!$N$11:$N$13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'Pivot 2016 Caucasus'!$O$11:$O$13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5-4974-8303-EBD77C795C5D}"/>
            </c:ext>
          </c:extLst>
        </c:ser>
        <c:ser>
          <c:idx val="1"/>
          <c:order val="1"/>
          <c:tx>
            <c:strRef>
              <c:f>'Pivot 2016 Caucasus'!$P$10</c:f>
              <c:strCache>
                <c:ptCount val="1"/>
                <c:pt idx="0">
                  <c:v>IN MOD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2016 Caucasus'!$N$11:$N$13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'Pivot 2016 Caucasus'!$P$11:$P$13</c:f>
              <c:numCache>
                <c:formatCode>General</c:formatCode>
                <c:ptCount val="3"/>
                <c:pt idx="0">
                  <c:v>23</c:v>
                </c:pt>
                <c:pt idx="1">
                  <c:v>71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5-4974-8303-EBD77C795C5D}"/>
            </c:ext>
          </c:extLst>
        </c:ser>
        <c:ser>
          <c:idx val="2"/>
          <c:order val="2"/>
          <c:tx>
            <c:strRef>
              <c:f>'Pivot 2016 Caucasus'!$Q$10</c:f>
              <c:strCache>
                <c:ptCount val="1"/>
                <c:pt idx="0">
                  <c:v>IN MIN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2016 Caucasus'!$N$11:$N$13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'Pivot 2016 Caucasus'!$Q$11:$Q$13</c:f>
              <c:numCache>
                <c:formatCode>General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95-4974-8303-EBD77C795C5D}"/>
            </c:ext>
          </c:extLst>
        </c:ser>
        <c:ser>
          <c:idx val="3"/>
          <c:order val="3"/>
          <c:tx>
            <c:strRef>
              <c:f>'Pivot 2016 Caucasus'!$R$10</c:f>
              <c:strCache>
                <c:ptCount val="1"/>
                <c:pt idx="0">
                  <c:v>SR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2016 Caucasus'!$N$11:$N$13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'Pivot 2016 Caucasus'!$R$11:$R$13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95-4974-8303-EBD77C795C5D}"/>
            </c:ext>
          </c:extLst>
        </c:ser>
        <c:ser>
          <c:idx val="4"/>
          <c:order val="4"/>
          <c:tx>
            <c:strRef>
              <c:f>'Pivot 2016 Caucasus'!$S$10</c:f>
              <c:strCache>
                <c:ptCount val="1"/>
                <c:pt idx="0">
                  <c:v>CD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2016 Caucasus'!$N$11:$N$13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'Pivot 2016 Caucasus'!$S$11:$S$13</c:f>
              <c:numCache>
                <c:formatCode>General</c:formatCode>
                <c:ptCount val="3"/>
                <c:pt idx="0">
                  <c:v>3</c:v>
                </c:pt>
                <c:pt idx="1">
                  <c:v>17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95-4974-8303-EBD77C795C5D}"/>
            </c:ext>
          </c:extLst>
        </c:ser>
        <c:ser>
          <c:idx val="5"/>
          <c:order val="5"/>
          <c:tx>
            <c:strRef>
              <c:f>'Pivot 2016 Caucasus'!$T$10</c:f>
              <c:strCache>
                <c:ptCount val="1"/>
                <c:pt idx="0">
                  <c:v>SUF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2016 Caucasus'!$N$11:$N$13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'Pivot 2016 Caucasus'!$T$11:$T$13</c:f>
              <c:numCache>
                <c:formatCode>General</c:formatCode>
                <c:ptCount val="3"/>
                <c:pt idx="0">
                  <c:v>61</c:v>
                </c:pt>
                <c:pt idx="1">
                  <c:v>4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95-4974-8303-EBD77C795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180352"/>
        <c:axId val="238177632"/>
      </c:barChart>
      <c:catAx>
        <c:axId val="23818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77632"/>
        <c:crosses val="autoZero"/>
        <c:auto val="1"/>
        <c:lblAlgn val="ctr"/>
        <c:lblOffset val="100"/>
        <c:noMultiLvlLbl val="0"/>
      </c:catAx>
      <c:valAx>
        <c:axId val="23817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8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 Pivot 2019 Caucasus'!$O$10</c:f>
              <c:strCache>
                <c:ptCount val="1"/>
                <c:pt idx="0">
                  <c:v>IN MAJ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 Pivot 2019 Caucasus'!$N$11:$N$13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' Pivot 2019 Caucasus'!$O$11:$O$13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8-4AD3-9BB8-03A7BEE060C1}"/>
            </c:ext>
          </c:extLst>
        </c:ser>
        <c:ser>
          <c:idx val="1"/>
          <c:order val="1"/>
          <c:tx>
            <c:strRef>
              <c:f>' Pivot 2019 Caucasus'!$P$10</c:f>
              <c:strCache>
                <c:ptCount val="1"/>
                <c:pt idx="0">
                  <c:v>IN MOD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 Pivot 2019 Caucasus'!$N$11:$N$13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' Pivot 2019 Caucasus'!$P$11:$P$13</c:f>
              <c:numCache>
                <c:formatCode>General</c:formatCode>
                <c:ptCount val="3"/>
                <c:pt idx="0">
                  <c:v>1</c:v>
                </c:pt>
                <c:pt idx="1">
                  <c:v>63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8-4AD3-9BB8-03A7BEE060C1}"/>
            </c:ext>
          </c:extLst>
        </c:ser>
        <c:ser>
          <c:idx val="2"/>
          <c:order val="2"/>
          <c:tx>
            <c:strRef>
              <c:f>' Pivot 2019 Caucasus'!$Q$10</c:f>
              <c:strCache>
                <c:ptCount val="1"/>
                <c:pt idx="0">
                  <c:v>IN MIN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 Pivot 2019 Caucasus'!$N$11:$N$13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' Pivot 2019 Caucasus'!$Q$11:$Q$13</c:f>
              <c:numCache>
                <c:formatCode>General</c:formatCode>
                <c:ptCount val="3"/>
                <c:pt idx="0">
                  <c:v>8</c:v>
                </c:pt>
                <c:pt idx="1">
                  <c:v>17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8-4AD3-9BB8-03A7BEE060C1}"/>
            </c:ext>
          </c:extLst>
        </c:ser>
        <c:ser>
          <c:idx val="3"/>
          <c:order val="3"/>
          <c:tx>
            <c:strRef>
              <c:f>' Pivot 2019 Caucasus'!$R$10</c:f>
              <c:strCache>
                <c:ptCount val="1"/>
                <c:pt idx="0">
                  <c:v>SR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 Pivot 2019 Caucasus'!$N$11:$N$13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' Pivot 2019 Caucasus'!$R$11:$R$13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88-4AD3-9BB8-03A7BEE060C1}"/>
            </c:ext>
          </c:extLst>
        </c:ser>
        <c:ser>
          <c:idx val="4"/>
          <c:order val="4"/>
          <c:tx>
            <c:strRef>
              <c:f>' Pivot 2019 Caucasus'!$S$10</c:f>
              <c:strCache>
                <c:ptCount val="1"/>
                <c:pt idx="0">
                  <c:v>CD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 Pivot 2019 Caucasus'!$N$11:$N$13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' Pivot 2019 Caucasus'!$S$11:$S$13</c:f>
              <c:numCache>
                <c:formatCode>General</c:formatCode>
                <c:ptCount val="3"/>
                <c:pt idx="0">
                  <c:v>9</c:v>
                </c:pt>
                <c:pt idx="1">
                  <c:v>17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88-4AD3-9BB8-03A7BEE060C1}"/>
            </c:ext>
          </c:extLst>
        </c:ser>
        <c:ser>
          <c:idx val="5"/>
          <c:order val="5"/>
          <c:tx>
            <c:strRef>
              <c:f>' Pivot 2019 Caucasus'!$T$10</c:f>
              <c:strCache>
                <c:ptCount val="1"/>
                <c:pt idx="0">
                  <c:v>SUF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 Pivot 2019 Caucasus'!$N$11:$N$13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' Pivot 2019 Caucasus'!$T$11:$T$13</c:f>
              <c:numCache>
                <c:formatCode>General</c:formatCode>
                <c:ptCount val="3"/>
                <c:pt idx="0">
                  <c:v>86</c:v>
                </c:pt>
                <c:pt idx="1">
                  <c:v>12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88-4AD3-9BB8-03A7BEE06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174912"/>
        <c:axId val="238187424"/>
      </c:barChart>
      <c:catAx>
        <c:axId val="23817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87424"/>
        <c:crosses val="autoZero"/>
        <c:auto val="1"/>
        <c:lblAlgn val="ctr"/>
        <c:lblOffset val="100"/>
        <c:noMultiLvlLbl val="0"/>
      </c:catAx>
      <c:valAx>
        <c:axId val="23818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7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'Pivot 2016 East'!$O$11</c:f>
              <c:strCache>
                <c:ptCount val="1"/>
                <c:pt idx="0">
                  <c:v>IN MAJ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2016 East'!$N$12:$N$14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'Pivot 2016 East'!$O$12:$O$14</c:f>
              <c:numCache>
                <c:formatCode>General</c:formatCode>
                <c:ptCount val="3"/>
                <c:pt idx="0">
                  <c:v>26</c:v>
                </c:pt>
                <c:pt idx="1">
                  <c:v>27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D-4F69-9D02-40D7BA0E3DB2}"/>
            </c:ext>
          </c:extLst>
        </c:ser>
        <c:ser>
          <c:idx val="1"/>
          <c:order val="1"/>
          <c:tx>
            <c:strRef>
              <c:f>'Pivot 2016 East'!$P$11</c:f>
              <c:strCache>
                <c:ptCount val="1"/>
                <c:pt idx="0">
                  <c:v>IN MOD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2016 East'!$N$12:$N$14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'Pivot 2016 East'!$P$12:$P$14</c:f>
              <c:numCache>
                <c:formatCode>General</c:formatCode>
                <c:ptCount val="3"/>
                <c:pt idx="0">
                  <c:v>123</c:v>
                </c:pt>
                <c:pt idx="1">
                  <c:v>60</c:v>
                </c:pt>
                <c:pt idx="2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3D-4F69-9D02-40D7BA0E3DB2}"/>
            </c:ext>
          </c:extLst>
        </c:ser>
        <c:ser>
          <c:idx val="2"/>
          <c:order val="2"/>
          <c:tx>
            <c:strRef>
              <c:f>'Pivot 2016 East'!$Q$11</c:f>
              <c:strCache>
                <c:ptCount val="1"/>
                <c:pt idx="0">
                  <c:v>IN MIN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2016 East'!$N$12:$N$14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'Pivot 2016 East'!$Q$12:$Q$14</c:f>
              <c:numCache>
                <c:formatCode>General</c:formatCode>
                <c:ptCount val="3"/>
                <c:pt idx="0">
                  <c:v>22</c:v>
                </c:pt>
                <c:pt idx="1">
                  <c:v>38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3D-4F69-9D02-40D7BA0E3DB2}"/>
            </c:ext>
          </c:extLst>
        </c:ser>
        <c:ser>
          <c:idx val="3"/>
          <c:order val="3"/>
          <c:tx>
            <c:strRef>
              <c:f>'Pivot 2016 East'!$R$11</c:f>
              <c:strCache>
                <c:ptCount val="1"/>
                <c:pt idx="0">
                  <c:v>SR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2016 East'!$N$12:$N$14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'Pivot 2016 East'!$R$12:$R$14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3D-4F69-9D02-40D7BA0E3DB2}"/>
            </c:ext>
          </c:extLst>
        </c:ser>
        <c:ser>
          <c:idx val="4"/>
          <c:order val="4"/>
          <c:tx>
            <c:strRef>
              <c:f>'Pivot 2016 East'!$S$11</c:f>
              <c:strCache>
                <c:ptCount val="1"/>
                <c:pt idx="0">
                  <c:v>CD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2016 East'!$N$12:$N$14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'Pivot 2016 East'!$S$12:$S$14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3D-4F69-9D02-40D7BA0E3DB2}"/>
            </c:ext>
          </c:extLst>
        </c:ser>
        <c:ser>
          <c:idx val="5"/>
          <c:order val="5"/>
          <c:tx>
            <c:strRef>
              <c:f>'Pivot 2016 East'!$T$11</c:f>
              <c:strCache>
                <c:ptCount val="1"/>
                <c:pt idx="0">
                  <c:v>SUF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2016 East'!$N$12:$N$14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'Pivot 2016 East'!$T$12:$T$14</c:f>
              <c:numCache>
                <c:formatCode>General</c:formatCode>
                <c:ptCount val="3"/>
                <c:pt idx="0">
                  <c:v>5</c:v>
                </c:pt>
                <c:pt idx="1">
                  <c:v>12</c:v>
                </c:pt>
                <c:pt idx="2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3D-4F69-9D02-40D7BA0E3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181440"/>
        <c:axId val="238181984"/>
      </c:barChart>
      <c:catAx>
        <c:axId val="23818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81984"/>
        <c:crosses val="autoZero"/>
        <c:auto val="1"/>
        <c:lblAlgn val="ctr"/>
        <c:lblOffset val="100"/>
        <c:noMultiLvlLbl val="0"/>
      </c:catAx>
      <c:valAx>
        <c:axId val="23818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'Pivot 2019 East'!$O$11</c:f>
              <c:strCache>
                <c:ptCount val="1"/>
                <c:pt idx="0">
                  <c:v>IN MAJ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2019 East'!$N$12:$N$14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'Pivot 2019 East'!$O$12:$O$14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9-47D9-AD7C-C52ED575A90B}"/>
            </c:ext>
          </c:extLst>
        </c:ser>
        <c:ser>
          <c:idx val="1"/>
          <c:order val="1"/>
          <c:tx>
            <c:strRef>
              <c:f>'Pivot 2019 East'!$P$11</c:f>
              <c:strCache>
                <c:ptCount val="1"/>
                <c:pt idx="0">
                  <c:v>IN MOD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2019 East'!$N$12:$N$14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'Pivot 2019 East'!$P$12:$P$14</c:f>
              <c:numCache>
                <c:formatCode>General</c:formatCode>
                <c:ptCount val="3"/>
                <c:pt idx="0">
                  <c:v>44</c:v>
                </c:pt>
                <c:pt idx="1">
                  <c:v>47</c:v>
                </c:pt>
                <c:pt idx="2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9-47D9-AD7C-C52ED575A90B}"/>
            </c:ext>
          </c:extLst>
        </c:ser>
        <c:ser>
          <c:idx val="2"/>
          <c:order val="2"/>
          <c:tx>
            <c:strRef>
              <c:f>'Pivot 2019 East'!$Q$11</c:f>
              <c:strCache>
                <c:ptCount val="1"/>
                <c:pt idx="0">
                  <c:v>IN MIN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2019 East'!$N$12:$N$14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'Pivot 2019 East'!$Q$12:$Q$14</c:f>
              <c:numCache>
                <c:formatCode>General</c:formatCode>
                <c:ptCount val="3"/>
                <c:pt idx="0">
                  <c:v>36</c:v>
                </c:pt>
                <c:pt idx="1">
                  <c:v>37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09-47D9-AD7C-C52ED575A90B}"/>
            </c:ext>
          </c:extLst>
        </c:ser>
        <c:ser>
          <c:idx val="3"/>
          <c:order val="3"/>
          <c:tx>
            <c:strRef>
              <c:f>'Pivot 2019 East'!$R$11</c:f>
              <c:strCache>
                <c:ptCount val="1"/>
                <c:pt idx="0">
                  <c:v>SR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2019 East'!$N$12:$N$14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'Pivot 2019 East'!$R$12:$R$14</c:f>
              <c:numCache>
                <c:formatCode>General</c:formatCode>
                <c:ptCount val="3"/>
                <c:pt idx="0">
                  <c:v>43</c:v>
                </c:pt>
                <c:pt idx="1">
                  <c:v>35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09-47D9-AD7C-C52ED575A90B}"/>
            </c:ext>
          </c:extLst>
        </c:ser>
        <c:ser>
          <c:idx val="4"/>
          <c:order val="4"/>
          <c:tx>
            <c:strRef>
              <c:f>'Pivot 2019 East'!$S$11</c:f>
              <c:strCache>
                <c:ptCount val="1"/>
                <c:pt idx="0">
                  <c:v>CD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2019 East'!$N$12:$N$14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'Pivot 2019 East'!$S$12:$S$14</c:f>
              <c:numCache>
                <c:formatCode>General</c:formatCode>
                <c:ptCount val="3"/>
                <c:pt idx="0">
                  <c:v>17</c:v>
                </c:pt>
                <c:pt idx="1">
                  <c:v>18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09-47D9-AD7C-C52ED575A90B}"/>
            </c:ext>
          </c:extLst>
        </c:ser>
        <c:ser>
          <c:idx val="5"/>
          <c:order val="5"/>
          <c:tx>
            <c:strRef>
              <c:f>'Pivot 2019 East'!$T$11</c:f>
              <c:strCache>
                <c:ptCount val="1"/>
                <c:pt idx="0">
                  <c:v>SUF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2019 East'!$N$12:$N$14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'Pivot 2019 East'!$T$12:$T$14</c:f>
              <c:numCache>
                <c:formatCode>General</c:formatCode>
                <c:ptCount val="3"/>
                <c:pt idx="0">
                  <c:v>103</c:v>
                </c:pt>
                <c:pt idx="1">
                  <c:v>55</c:v>
                </c:pt>
                <c:pt idx="2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09-47D9-AD7C-C52ED575A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174368"/>
        <c:axId val="238183616"/>
      </c:barChart>
      <c:catAx>
        <c:axId val="23817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83616"/>
        <c:crosses val="autoZero"/>
        <c:auto val="1"/>
        <c:lblAlgn val="ctr"/>
        <c:lblOffset val="100"/>
        <c:noMultiLvlLbl val="0"/>
      </c:catAx>
      <c:valAx>
        <c:axId val="23818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7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Cau_balances!$J$17</c:f>
              <c:strCache>
                <c:ptCount val="1"/>
                <c:pt idx="0">
                  <c:v>Negative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Cau_balances!$K$16:$M$16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Cau_balances!$K$17:$M$17</c:f>
              <c:numCache>
                <c:formatCode>General</c:formatCode>
                <c:ptCount val="3"/>
                <c:pt idx="0">
                  <c:v>-18</c:v>
                </c:pt>
                <c:pt idx="1">
                  <c:v>-10</c:v>
                </c:pt>
                <c:pt idx="2">
                  <c:v>-45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0-4070-A75E-A4D98FB3F4E4}"/>
            </c:ext>
          </c:extLst>
        </c:ser>
        <c:ser>
          <c:idx val="1"/>
          <c:order val="1"/>
          <c:tx>
            <c:strRef>
              <c:f>Cau_balances!$J$18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Cau_balances!$K$16:$M$16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Cau_balances!$K$18:$M$18</c:f>
              <c:numCache>
                <c:formatCode>General</c:formatCode>
                <c:ptCount val="3"/>
                <c:pt idx="0">
                  <c:v>135</c:v>
                </c:pt>
                <c:pt idx="1">
                  <c:v>42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A0-4070-A75E-A4D98FB3F4E4}"/>
            </c:ext>
          </c:extLst>
        </c:ser>
        <c:ser>
          <c:idx val="2"/>
          <c:order val="2"/>
          <c:tx>
            <c:strRef>
              <c:f>Cau_balances!$J$19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Cau_balances!$K$16:$M$16</c:f>
              <c:strCache>
                <c:ptCount val="3"/>
                <c:pt idx="0">
                  <c:v>AM</c:v>
                </c:pt>
                <c:pt idx="1">
                  <c:v>AZ</c:v>
                </c:pt>
                <c:pt idx="2">
                  <c:v>GE</c:v>
                </c:pt>
              </c:strCache>
            </c:strRef>
          </c:cat>
          <c:val>
            <c:numRef>
              <c:f>Cau_balances!$K$19:$M$19</c:f>
              <c:numCache>
                <c:formatCode>General</c:formatCode>
                <c:ptCount val="3"/>
                <c:pt idx="0">
                  <c:v>117</c:v>
                </c:pt>
                <c:pt idx="1">
                  <c:v>32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A0-4070-A75E-A4D98FB3F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173824"/>
        <c:axId val="238178720"/>
      </c:barChart>
      <c:catAx>
        <c:axId val="23817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78720"/>
        <c:crosses val="autoZero"/>
        <c:auto val="1"/>
        <c:lblAlgn val="ctr"/>
        <c:lblOffset val="100"/>
        <c:noMultiLvlLbl val="0"/>
      </c:catAx>
      <c:valAx>
        <c:axId val="23817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7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East_balances!$K$18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East_balances!$L$17:$N$17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East_balances!$L$18:$N$18</c:f>
              <c:numCache>
                <c:formatCode>General</c:formatCode>
                <c:ptCount val="3"/>
                <c:pt idx="0">
                  <c:v>-21</c:v>
                </c:pt>
                <c:pt idx="1">
                  <c:v>-15</c:v>
                </c:pt>
                <c:pt idx="2">
                  <c:v>-101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7-4276-A084-08BDD870B2C2}"/>
            </c:ext>
          </c:extLst>
        </c:ser>
        <c:ser>
          <c:idx val="1"/>
          <c:order val="1"/>
          <c:tx>
            <c:strRef>
              <c:f>East_balances!$K$19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East_balances!$L$17:$N$17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East_balances!$L$19:$N$19</c:f>
              <c:numCache>
                <c:formatCode>General</c:formatCode>
                <c:ptCount val="3"/>
                <c:pt idx="0">
                  <c:v>434</c:v>
                </c:pt>
                <c:pt idx="1">
                  <c:v>197</c:v>
                </c:pt>
                <c:pt idx="2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7-4276-A084-08BDD870B2C2}"/>
            </c:ext>
          </c:extLst>
        </c:ser>
        <c:ser>
          <c:idx val="2"/>
          <c:order val="2"/>
          <c:tx>
            <c:strRef>
              <c:f>East_balances!$K$20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East_balances!$L$17:$N$17</c:f>
              <c:strCache>
                <c:ptCount val="3"/>
                <c:pt idx="0">
                  <c:v>BY</c:v>
                </c:pt>
                <c:pt idx="1">
                  <c:v>MD</c:v>
                </c:pt>
                <c:pt idx="2">
                  <c:v>UA</c:v>
                </c:pt>
              </c:strCache>
            </c:strRef>
          </c:cat>
          <c:val>
            <c:numRef>
              <c:f>East_balances!$L$20:$N$20</c:f>
              <c:numCache>
                <c:formatCode>General</c:formatCode>
                <c:ptCount val="3"/>
                <c:pt idx="0">
                  <c:v>413</c:v>
                </c:pt>
                <c:pt idx="1">
                  <c:v>182</c:v>
                </c:pt>
                <c:pt idx="2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97-4276-A084-08BDD870B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184160"/>
        <c:axId val="238184704"/>
      </c:barChart>
      <c:catAx>
        <c:axId val="23818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84704"/>
        <c:crosses val="autoZero"/>
        <c:auto val="1"/>
        <c:lblAlgn val="ctr"/>
        <c:lblOffset val="100"/>
        <c:noMultiLvlLbl val="0"/>
      </c:catAx>
      <c:valAx>
        <c:axId val="2381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8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04/12/2019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04/12/2019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few</a:t>
            </a:r>
            <a:r>
              <a:rPr lang="fr-FR" baseline="0" dirty="0"/>
              <a:t> </a:t>
            </a:r>
            <a:r>
              <a:rPr lang="fr-FR" baseline="0" dirty="0" err="1"/>
              <a:t>words</a:t>
            </a:r>
            <a:r>
              <a:rPr lang="fr-FR" baseline="0" dirty="0"/>
              <a:t> on the Council of Europe and </a:t>
            </a:r>
            <a:r>
              <a:rPr lang="fr-FR" baseline="0" dirty="0" err="1"/>
              <a:t>why</a:t>
            </a:r>
            <a:r>
              <a:rPr lang="fr-FR" baseline="0" dirty="0"/>
              <a:t> the Convention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negotiated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80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04/12/2019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04/12/2019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C472C6-8727-5B44-9473-5A9708BD52F2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4177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‹#›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04/12/2019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04/12/2019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04/12/2019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7" r:id="rId2"/>
    <p:sldLayoutId id="2147483698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04/12/2019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684362"/>
            <a:ext cx="9144000" cy="3037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GB" sz="2400" dirty="0">
                <a:solidFill>
                  <a:srgbClr val="409994"/>
                </a:solidFill>
                <a:latin typeface="+mn-lt"/>
              </a:rPr>
              <a:t>CONVENTION ON THE CONSERVATION OF EUROPEAN WILDLIFE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r>
              <a:rPr lang="en-GB" sz="2400" dirty="0">
                <a:solidFill>
                  <a:srgbClr val="409994"/>
                </a:solidFill>
                <a:latin typeface="+mn-lt"/>
              </a:rPr>
              <a:t>AND NATURAL HABITATS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r>
              <a:rPr lang="en-GB" sz="2400" dirty="0">
                <a:solidFill>
                  <a:srgbClr val="409994"/>
                </a:solidFill>
                <a:latin typeface="+mn-lt"/>
              </a:rPr>
              <a:t>Standing Committee</a:t>
            </a:r>
            <a:r>
              <a:rPr lang="en-BE" sz="2400" dirty="0">
                <a:solidFill>
                  <a:srgbClr val="409994"/>
                </a:solidFill>
                <a:latin typeface="+mn-lt"/>
              </a:rPr>
              <a:t> - </a:t>
            </a:r>
            <a:r>
              <a:rPr lang="en-GB" sz="2400" dirty="0">
                <a:solidFill>
                  <a:srgbClr val="409994"/>
                </a:solidFill>
                <a:latin typeface="+mn-lt"/>
              </a:rPr>
              <a:t>39th meeting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r>
              <a:rPr lang="en-BE" sz="2800" dirty="0">
                <a:solidFill>
                  <a:srgbClr val="409994"/>
                </a:solidFill>
                <a:latin typeface="+mn-lt"/>
              </a:rPr>
              <a:t>Emerald Network Stat</a:t>
            </a:r>
            <a:r>
              <a:rPr lang="en-GB" sz="2800" dirty="0">
                <a:solidFill>
                  <a:srgbClr val="409994"/>
                </a:solidFill>
                <a:latin typeface="+mn-lt"/>
              </a:rPr>
              <a:t>u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s </a:t>
            </a:r>
            <a:r>
              <a:rPr lang="en-GB" sz="2800" dirty="0">
                <a:solidFill>
                  <a:srgbClr val="409994"/>
                </a:solidFill>
                <a:latin typeface="+mn-lt"/>
              </a:rPr>
              <a:t>a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n</a:t>
            </a:r>
            <a:r>
              <a:rPr lang="en-GB" sz="2800" dirty="0">
                <a:solidFill>
                  <a:srgbClr val="409994"/>
                </a:solidFill>
                <a:latin typeface="+mn-lt"/>
              </a:rPr>
              <a:t>d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 </a:t>
            </a:r>
            <a:r>
              <a:rPr lang="en-GB" sz="2800" dirty="0">
                <a:solidFill>
                  <a:srgbClr val="409994"/>
                </a:solidFill>
                <a:latin typeface="+mn-lt"/>
              </a:rPr>
              <a:t>s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u</a:t>
            </a:r>
            <a:r>
              <a:rPr lang="en-GB" sz="2800" dirty="0">
                <a:solidFill>
                  <a:srgbClr val="409994"/>
                </a:solidFill>
                <a:latin typeface="+mn-lt"/>
              </a:rPr>
              <a:t>f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f</a:t>
            </a:r>
            <a:r>
              <a:rPr lang="en-GB" sz="2800" dirty="0" err="1">
                <a:solidFill>
                  <a:srgbClr val="409994"/>
                </a:solidFill>
                <a:latin typeface="+mn-lt"/>
              </a:rPr>
              <a:t>i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c</a:t>
            </a:r>
            <a:r>
              <a:rPr lang="en-GB" sz="2800" dirty="0" err="1">
                <a:solidFill>
                  <a:srgbClr val="409994"/>
                </a:solidFill>
                <a:latin typeface="+mn-lt"/>
              </a:rPr>
              <a:t>i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e</a:t>
            </a:r>
            <a:r>
              <a:rPr lang="en-GB" sz="2800" dirty="0">
                <a:solidFill>
                  <a:srgbClr val="409994"/>
                </a:solidFill>
                <a:latin typeface="+mn-lt"/>
              </a:rPr>
              <a:t>n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c</a:t>
            </a:r>
            <a:r>
              <a:rPr lang="en-GB" sz="2800" dirty="0">
                <a:solidFill>
                  <a:srgbClr val="409994"/>
                </a:solidFill>
                <a:latin typeface="+mn-lt"/>
              </a:rPr>
              <a:t>y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 </a:t>
            </a:r>
            <a:r>
              <a:rPr lang="en-GB" sz="2800" dirty="0">
                <a:solidFill>
                  <a:srgbClr val="409994"/>
                </a:solidFill>
                <a:latin typeface="+mn-lt"/>
              </a:rPr>
              <a:t>a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n</a:t>
            </a:r>
            <a:r>
              <a:rPr lang="en-GB" sz="2800" dirty="0">
                <a:solidFill>
                  <a:srgbClr val="409994"/>
                </a:solidFill>
                <a:latin typeface="+mn-lt"/>
              </a:rPr>
              <a:t>a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l</a:t>
            </a:r>
            <a:r>
              <a:rPr lang="en-GB" sz="2800" dirty="0">
                <a:solidFill>
                  <a:srgbClr val="409994"/>
                </a:solidFill>
                <a:latin typeface="+mn-lt"/>
              </a:rPr>
              <a:t>y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s</a:t>
            </a:r>
            <a:r>
              <a:rPr lang="en-GB" sz="2800" dirty="0" err="1">
                <a:solidFill>
                  <a:srgbClr val="409994"/>
                </a:solidFill>
                <a:latin typeface="+mn-lt"/>
              </a:rPr>
              <a:t>i</a:t>
            </a:r>
            <a:r>
              <a:rPr lang="en-BE" sz="2800" dirty="0">
                <a:solidFill>
                  <a:srgbClr val="409994"/>
                </a:solidFill>
                <a:latin typeface="+mn-lt"/>
              </a:rPr>
              <a:t>s</a:t>
            </a:r>
            <a:br>
              <a:rPr lang="en-BE" sz="2800" dirty="0">
                <a:solidFill>
                  <a:srgbClr val="409994"/>
                </a:solidFill>
                <a:latin typeface="+mn-lt"/>
              </a:rPr>
            </a:br>
            <a:br>
              <a:rPr lang="en-BE" sz="2800" dirty="0">
                <a:solidFill>
                  <a:srgbClr val="409994"/>
                </a:solidFill>
                <a:latin typeface="+mn-lt"/>
              </a:rPr>
            </a:br>
            <a:r>
              <a:rPr lang="en-BE" dirty="0">
                <a:solidFill>
                  <a:srgbClr val="409994"/>
                </a:solidFill>
                <a:latin typeface="+mn-lt"/>
              </a:rPr>
              <a:t>Marc Roekaerts &amp; 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O</a:t>
            </a:r>
            <a:r>
              <a:rPr lang="en-BE" dirty="0">
                <a:solidFill>
                  <a:srgbClr val="409994"/>
                </a:solidFill>
                <a:latin typeface="+mn-lt"/>
              </a:rPr>
              <a:t>t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a</a:t>
            </a:r>
            <a:r>
              <a:rPr lang="en-BE" dirty="0">
                <a:solidFill>
                  <a:srgbClr val="409994"/>
                </a:solidFill>
                <a:latin typeface="+mn-lt"/>
              </a:rPr>
              <a:t>r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s</a:t>
            </a:r>
            <a:r>
              <a:rPr lang="en-BE" dirty="0">
                <a:solidFill>
                  <a:srgbClr val="409994"/>
                </a:solidFill>
                <a:latin typeface="+mn-lt"/>
              </a:rPr>
              <a:t> 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O</a:t>
            </a:r>
            <a:r>
              <a:rPr lang="en-BE" dirty="0">
                <a:solidFill>
                  <a:srgbClr val="409994"/>
                </a:solidFill>
                <a:latin typeface="+mn-lt"/>
              </a:rPr>
              <a:t>p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e</a:t>
            </a:r>
            <a:r>
              <a:rPr lang="en-BE" dirty="0">
                <a:solidFill>
                  <a:srgbClr val="409994"/>
                </a:solidFill>
                <a:latin typeface="+mn-lt"/>
              </a:rPr>
              <a:t>r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m</a:t>
            </a:r>
            <a:r>
              <a:rPr lang="en-BE" dirty="0">
                <a:solidFill>
                  <a:srgbClr val="409994"/>
                </a:solidFill>
                <a:latin typeface="+mn-lt"/>
              </a:rPr>
              <a:t>a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n</a:t>
            </a:r>
            <a:r>
              <a:rPr lang="en-BE" dirty="0" err="1">
                <a:solidFill>
                  <a:srgbClr val="409994"/>
                </a:solidFill>
                <a:latin typeface="+mn-lt"/>
              </a:rPr>
              <a:t>i</a:t>
            </a:r>
            <a:r>
              <a:rPr lang="en-GB" dirty="0">
                <a:solidFill>
                  <a:srgbClr val="409994"/>
                </a:solidFill>
                <a:latin typeface="+mn-lt"/>
              </a:rPr>
              <a:t>s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5635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GB" sz="1400" dirty="0">
                <a:solidFill>
                  <a:srgbClr val="409994"/>
                </a:solidFill>
                <a:latin typeface="+mn-lt"/>
              </a:rPr>
              <a:t>Strasbourg, 3 – 6 December 2019</a:t>
            </a:r>
            <a:endParaRPr lang="fr-FR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3366-CF53-41BB-97BE-FC6D7C07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7010"/>
            <a:ext cx="8229600" cy="1946047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p 1: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l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l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d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o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h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“</a:t>
            </a:r>
            <a:r>
              <a:rPr lang="en-GB" sz="3200" dirty="0">
                <a:solidFill>
                  <a:schemeClr val="tx1"/>
                </a:solidFill>
              </a:rPr>
              <a:t>w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 err="1">
                <a:solidFill>
                  <a:schemeClr val="tx1"/>
                </a:solidFill>
              </a:rPr>
              <a:t>st</a:t>
            </a:r>
            <a:r>
              <a:rPr lang="en-BE" sz="3200" dirty="0">
                <a:solidFill>
                  <a:schemeClr val="tx1"/>
                </a:solidFill>
              </a:rPr>
              <a:t>” conclusion: e.g. IN MOD/IN MIN = IN MOD</a:t>
            </a:r>
            <a:br>
              <a:rPr lang="en-BE" sz="3200" dirty="0">
                <a:solidFill>
                  <a:schemeClr val="tx1"/>
                </a:solidFill>
              </a:rPr>
            </a:br>
            <a:br>
              <a:rPr lang="en-BE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p 2: 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s 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o 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h “</a:t>
            </a:r>
            <a:r>
              <a:rPr lang="en-GB" sz="3200" dirty="0">
                <a:solidFill>
                  <a:schemeClr val="tx1"/>
                </a:solidFill>
              </a:rPr>
              <a:t>w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”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D136A-976D-45F7-B8B4-D7EE9C064F20}"/>
              </a:ext>
            </a:extLst>
          </p:cNvPr>
          <p:cNvSpPr txBox="1"/>
          <p:nvPr/>
        </p:nvSpPr>
        <p:spPr>
          <a:xfrm>
            <a:off x="1240971" y="21662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A8BAAE-4D56-4EF9-8D27-8605B5203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38795"/>
              </p:ext>
            </p:extLst>
          </p:nvPr>
        </p:nvGraphicFramePr>
        <p:xfrm>
          <a:off x="2815045" y="3309257"/>
          <a:ext cx="3513910" cy="3287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6955">
                  <a:extLst>
                    <a:ext uri="{9D8B030D-6E8A-4147-A177-3AD203B41FA5}">
                      <a16:colId xmlns:a16="http://schemas.microsoft.com/office/drawing/2014/main" val="2731395666"/>
                    </a:ext>
                  </a:extLst>
                </a:gridCol>
                <a:gridCol w="1756955">
                  <a:extLst>
                    <a:ext uri="{9D8B030D-6E8A-4147-A177-3AD203B41FA5}">
                      <a16:colId xmlns:a16="http://schemas.microsoft.com/office/drawing/2014/main" val="1276984953"/>
                    </a:ext>
                  </a:extLst>
                </a:gridCol>
              </a:tblGrid>
              <a:tr h="54791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IN MAJ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0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1481707"/>
                  </a:ext>
                </a:extLst>
              </a:tr>
              <a:tr h="54791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IN MOD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1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82764282"/>
                  </a:ext>
                </a:extLst>
              </a:tr>
              <a:tr h="54791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IN MIN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2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3544276"/>
                  </a:ext>
                </a:extLst>
              </a:tr>
              <a:tr h="54791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SR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3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5619742"/>
                  </a:ext>
                </a:extLst>
              </a:tr>
              <a:tr h="54791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CD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4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9311004"/>
                  </a:ext>
                </a:extLst>
              </a:tr>
              <a:tr h="547914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SUF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6722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79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C403-2CD2-44FA-B795-E940CCA0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ECAB50-D3BC-40BE-AB41-A1B8DE566A5E}"/>
              </a:ext>
            </a:extLst>
          </p:cNvPr>
          <p:cNvSpPr txBox="1">
            <a:spLocks/>
          </p:cNvSpPr>
          <p:nvPr/>
        </p:nvSpPr>
        <p:spPr>
          <a:xfrm>
            <a:off x="685800" y="1287010"/>
            <a:ext cx="8229600" cy="19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p 3: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h </a:t>
            </a: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g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p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m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,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l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ach country</a:t>
            </a:r>
            <a:br>
              <a:rPr lang="en-BE" sz="3200" dirty="0">
                <a:solidFill>
                  <a:schemeClr val="tx1"/>
                </a:solidFill>
              </a:rPr>
            </a:br>
            <a:br>
              <a:rPr lang="en-BE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p 4: </a:t>
            </a:r>
            <a:r>
              <a:rPr lang="en-GB" sz="3200" dirty="0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f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q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t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m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s,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f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h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l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AA8503-AC0A-4CC0-8052-0F3BDB69D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43900"/>
              </p:ext>
            </p:extLst>
          </p:nvPr>
        </p:nvGraphicFramePr>
        <p:xfrm>
          <a:off x="685801" y="3370579"/>
          <a:ext cx="7848600" cy="2953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770">
                  <a:extLst>
                    <a:ext uri="{9D8B030D-6E8A-4147-A177-3AD203B41FA5}">
                      <a16:colId xmlns:a16="http://schemas.microsoft.com/office/drawing/2014/main" val="1999497056"/>
                    </a:ext>
                  </a:extLst>
                </a:gridCol>
                <a:gridCol w="2426540">
                  <a:extLst>
                    <a:ext uri="{9D8B030D-6E8A-4147-A177-3AD203B41FA5}">
                      <a16:colId xmlns:a16="http://schemas.microsoft.com/office/drawing/2014/main" val="2803319804"/>
                    </a:ext>
                  </a:extLst>
                </a:gridCol>
                <a:gridCol w="370692">
                  <a:extLst>
                    <a:ext uri="{9D8B030D-6E8A-4147-A177-3AD203B41FA5}">
                      <a16:colId xmlns:a16="http://schemas.microsoft.com/office/drawing/2014/main" val="105901057"/>
                    </a:ext>
                  </a:extLst>
                </a:gridCol>
                <a:gridCol w="1236804">
                  <a:extLst>
                    <a:ext uri="{9D8B030D-6E8A-4147-A177-3AD203B41FA5}">
                      <a16:colId xmlns:a16="http://schemas.microsoft.com/office/drawing/2014/main" val="1528036280"/>
                    </a:ext>
                  </a:extLst>
                </a:gridCol>
                <a:gridCol w="2649794">
                  <a:extLst>
                    <a:ext uri="{9D8B030D-6E8A-4147-A177-3AD203B41FA5}">
                      <a16:colId xmlns:a16="http://schemas.microsoft.com/office/drawing/2014/main" val="880305958"/>
                    </a:ext>
                  </a:extLst>
                </a:gridCol>
              </a:tblGrid>
              <a:tr h="4400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South Caucasus </a:t>
                      </a:r>
                      <a:br>
                        <a:rPr lang="en-BE" sz="2400" dirty="0">
                          <a:effectLst/>
                        </a:rPr>
                      </a:br>
                      <a:r>
                        <a:rPr lang="lv-LV" sz="2400" dirty="0">
                          <a:effectLst/>
                        </a:rPr>
                        <a:t>2016 vs 2019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BY, MD, UA </a:t>
                      </a:r>
                      <a:br>
                        <a:rPr lang="en-BE" sz="2400" dirty="0">
                          <a:effectLst/>
                        </a:rPr>
                      </a:br>
                      <a:r>
                        <a:rPr lang="lv-LV" sz="2400" dirty="0">
                          <a:effectLst/>
                        </a:rPr>
                        <a:t>2016 vs 2019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696233"/>
                  </a:ext>
                </a:extLst>
              </a:tr>
              <a:tr h="44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Country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Total progress balance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Country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Total progress balance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824124"/>
                  </a:ext>
                </a:extLst>
              </a:tr>
              <a:tr h="44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+117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+413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9592422"/>
                  </a:ext>
                </a:extLst>
              </a:tr>
              <a:tr h="44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AZ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+32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+182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862812"/>
                  </a:ext>
                </a:extLst>
              </a:tr>
              <a:tr h="44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+29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UA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+289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5876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68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B659-2D07-4384-9485-A5C84711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D9D517-4308-40AA-9D15-F2D90218B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515253"/>
              </p:ext>
            </p:extLst>
          </p:nvPr>
        </p:nvGraphicFramePr>
        <p:xfrm>
          <a:off x="925286" y="2525938"/>
          <a:ext cx="7141028" cy="4234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D6CFE79-8E43-46C8-9312-28996E0E88DD}"/>
              </a:ext>
            </a:extLst>
          </p:cNvPr>
          <p:cNvSpPr txBox="1">
            <a:spLocks/>
          </p:cNvSpPr>
          <p:nvPr/>
        </p:nvSpPr>
        <p:spPr>
          <a:xfrm>
            <a:off x="92528" y="1028702"/>
            <a:ext cx="8958943" cy="911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p 5: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k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g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o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p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d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p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g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br>
              <a:rPr lang="en-BE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9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B659-2D07-4384-9485-A5C84711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6CFE79-8E43-46C8-9312-28996E0E88DD}"/>
              </a:ext>
            </a:extLst>
          </p:cNvPr>
          <p:cNvSpPr txBox="1">
            <a:spLocks/>
          </p:cNvSpPr>
          <p:nvPr/>
        </p:nvSpPr>
        <p:spPr>
          <a:xfrm>
            <a:off x="92528" y="1028702"/>
            <a:ext cx="8958943" cy="911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p 5: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k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g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o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p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d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p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g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br>
              <a:rPr lang="en-BE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>
                <a:solidFill>
                  <a:schemeClr val="tx1"/>
                </a:solidFill>
              </a:rPr>
              <a:t>Y – </a:t>
            </a:r>
            <a:r>
              <a:rPr lang="en-GB" sz="3200" dirty="0">
                <a:solidFill>
                  <a:schemeClr val="tx1"/>
                </a:solidFill>
              </a:rPr>
              <a:t>M</a:t>
            </a:r>
            <a:r>
              <a:rPr lang="en-BE" sz="3200" dirty="0">
                <a:solidFill>
                  <a:schemeClr val="tx1"/>
                </a:solidFill>
              </a:rPr>
              <a:t>D - 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556CDD-5D42-4A22-A29F-DC32CB94B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022416"/>
              </p:ext>
            </p:extLst>
          </p:nvPr>
        </p:nvGraphicFramePr>
        <p:xfrm>
          <a:off x="783771" y="1940606"/>
          <a:ext cx="7609115" cy="464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88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319E-8713-4793-B6A4-4D1B7D621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1357EB-0E42-450A-8B21-22C0E47E54AD}"/>
              </a:ext>
            </a:extLst>
          </p:cNvPr>
          <p:cNvSpPr txBox="1">
            <a:spLocks/>
          </p:cNvSpPr>
          <p:nvPr/>
        </p:nvSpPr>
        <p:spPr>
          <a:xfrm>
            <a:off x="92528" y="1484654"/>
            <a:ext cx="8958943" cy="911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p 6: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l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o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h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p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b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within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h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B8B675-9921-4AF9-85E4-221F0052AB8E}"/>
              </a:ext>
            </a:extLst>
          </p:cNvPr>
          <p:cNvSpPr txBox="1">
            <a:spLocks/>
          </p:cNvSpPr>
          <p:nvPr/>
        </p:nvSpPr>
        <p:spPr>
          <a:xfrm>
            <a:off x="244928" y="3102115"/>
            <a:ext cx="8958943" cy="3396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3200" dirty="0">
                <a:solidFill>
                  <a:schemeClr val="tx1"/>
                </a:solidFill>
              </a:rPr>
              <a:t>Maximum total absolute value which can be reached by a co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y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l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d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m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h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.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. 400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s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 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t =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m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x</a:t>
            </a:r>
            <a:r>
              <a:rPr lang="en-BE" sz="3200" dirty="0" err="1">
                <a:solidFill>
                  <a:schemeClr val="tx1"/>
                </a:solidFill>
              </a:rPr>
              <a:t>imum</a:t>
            </a:r>
            <a:r>
              <a:rPr lang="en-BE" sz="3200" dirty="0">
                <a:solidFill>
                  <a:schemeClr val="tx1"/>
                </a:solidFill>
              </a:rPr>
              <a:t> of 400 x 5 = 2000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3200" dirty="0">
                <a:solidFill>
                  <a:schemeClr val="tx1"/>
                </a:solidFill>
              </a:rPr>
              <a:t>Imaging 200 features with SUF  (5) and 200 IN MAJ (0) =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f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y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f 50 %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T</a:t>
            </a:r>
            <a:r>
              <a:rPr lang="en-BE" sz="3200" dirty="0">
                <a:solidFill>
                  <a:srgbClr val="0070C0"/>
                </a:solidFill>
              </a:rPr>
              <a:t>h</a:t>
            </a:r>
            <a:r>
              <a:rPr lang="en-GB" sz="3200" dirty="0" err="1">
                <a:solidFill>
                  <a:srgbClr val="0070C0"/>
                </a:solidFill>
              </a:rPr>
              <a:t>i</a:t>
            </a:r>
            <a:r>
              <a:rPr lang="en-BE" sz="3200" dirty="0">
                <a:solidFill>
                  <a:srgbClr val="0070C0"/>
                </a:solidFill>
              </a:rPr>
              <a:t>s </a:t>
            </a:r>
            <a:r>
              <a:rPr lang="en-GB" sz="3200" dirty="0">
                <a:solidFill>
                  <a:srgbClr val="0070C0"/>
                </a:solidFill>
              </a:rPr>
              <a:t>m</a:t>
            </a:r>
            <a:r>
              <a:rPr lang="en-BE" sz="3200" dirty="0">
                <a:solidFill>
                  <a:srgbClr val="0070C0"/>
                </a:solidFill>
              </a:rPr>
              <a:t>e</a:t>
            </a:r>
            <a:r>
              <a:rPr lang="en-GB" sz="3200" dirty="0">
                <a:solidFill>
                  <a:srgbClr val="0070C0"/>
                </a:solidFill>
              </a:rPr>
              <a:t>t</a:t>
            </a:r>
            <a:r>
              <a:rPr lang="en-BE" sz="3200" dirty="0">
                <a:solidFill>
                  <a:srgbClr val="0070C0"/>
                </a:solidFill>
              </a:rPr>
              <a:t>h</a:t>
            </a:r>
            <a:r>
              <a:rPr lang="en-GB" sz="3200" dirty="0">
                <a:solidFill>
                  <a:srgbClr val="0070C0"/>
                </a:solidFill>
              </a:rPr>
              <a:t>o</a:t>
            </a:r>
            <a:r>
              <a:rPr lang="en-BE" sz="3200" dirty="0">
                <a:solidFill>
                  <a:srgbClr val="0070C0"/>
                </a:solidFill>
              </a:rPr>
              <a:t>d</a:t>
            </a:r>
            <a:r>
              <a:rPr lang="en-GB" sz="3200" dirty="0">
                <a:solidFill>
                  <a:srgbClr val="0070C0"/>
                </a:solidFill>
              </a:rPr>
              <a:t>o</a:t>
            </a:r>
            <a:r>
              <a:rPr lang="en-BE" sz="3200" dirty="0">
                <a:solidFill>
                  <a:srgbClr val="0070C0"/>
                </a:solidFill>
              </a:rPr>
              <a:t>l</a:t>
            </a:r>
            <a:r>
              <a:rPr lang="en-GB" sz="3200" dirty="0">
                <a:solidFill>
                  <a:srgbClr val="0070C0"/>
                </a:solidFill>
              </a:rPr>
              <a:t>o</a:t>
            </a:r>
            <a:r>
              <a:rPr lang="en-BE" sz="3200" dirty="0">
                <a:solidFill>
                  <a:srgbClr val="0070C0"/>
                </a:solidFill>
              </a:rPr>
              <a:t>g</a:t>
            </a:r>
            <a:r>
              <a:rPr lang="en-GB" sz="3200" dirty="0">
                <a:solidFill>
                  <a:srgbClr val="0070C0"/>
                </a:solidFill>
              </a:rPr>
              <a:t>y</a:t>
            </a:r>
            <a:r>
              <a:rPr lang="en-BE" sz="3200" dirty="0">
                <a:solidFill>
                  <a:srgbClr val="0070C0"/>
                </a:solidFill>
              </a:rPr>
              <a:t> </a:t>
            </a:r>
            <a:r>
              <a:rPr lang="en-GB" sz="3200" dirty="0">
                <a:solidFill>
                  <a:srgbClr val="0070C0"/>
                </a:solidFill>
              </a:rPr>
              <a:t>c</a:t>
            </a:r>
            <a:r>
              <a:rPr lang="en-BE" sz="3200" dirty="0">
                <a:solidFill>
                  <a:srgbClr val="0070C0"/>
                </a:solidFill>
              </a:rPr>
              <a:t>a</a:t>
            </a:r>
            <a:r>
              <a:rPr lang="en-GB" sz="3200" dirty="0">
                <a:solidFill>
                  <a:srgbClr val="0070C0"/>
                </a:solidFill>
              </a:rPr>
              <a:t>n</a:t>
            </a:r>
            <a:r>
              <a:rPr lang="en-BE" sz="3200" dirty="0">
                <a:solidFill>
                  <a:srgbClr val="0070C0"/>
                </a:solidFill>
              </a:rPr>
              <a:t> </a:t>
            </a:r>
            <a:r>
              <a:rPr lang="en-GB" sz="3200" dirty="0">
                <a:solidFill>
                  <a:srgbClr val="0070C0"/>
                </a:solidFill>
              </a:rPr>
              <a:t>b</a:t>
            </a:r>
            <a:r>
              <a:rPr lang="en-BE" sz="3200" dirty="0">
                <a:solidFill>
                  <a:srgbClr val="0070C0"/>
                </a:solidFill>
              </a:rPr>
              <a:t>e </a:t>
            </a:r>
            <a:r>
              <a:rPr lang="en-GB" sz="3200" dirty="0">
                <a:solidFill>
                  <a:srgbClr val="0070C0"/>
                </a:solidFill>
              </a:rPr>
              <a:t>c</a:t>
            </a:r>
            <a:r>
              <a:rPr lang="en-BE" sz="3200" dirty="0">
                <a:solidFill>
                  <a:srgbClr val="0070C0"/>
                </a:solidFill>
              </a:rPr>
              <a:t>a</a:t>
            </a:r>
            <a:r>
              <a:rPr lang="en-GB" sz="3200" dirty="0">
                <a:solidFill>
                  <a:srgbClr val="0070C0"/>
                </a:solidFill>
              </a:rPr>
              <a:t>l</a:t>
            </a:r>
            <a:r>
              <a:rPr lang="en-BE" sz="3200" dirty="0">
                <a:solidFill>
                  <a:srgbClr val="0070C0"/>
                </a:solidFill>
              </a:rPr>
              <a:t>c</a:t>
            </a:r>
            <a:r>
              <a:rPr lang="en-GB" sz="3200" dirty="0">
                <a:solidFill>
                  <a:srgbClr val="0070C0"/>
                </a:solidFill>
              </a:rPr>
              <a:t>u</a:t>
            </a:r>
            <a:r>
              <a:rPr lang="en-BE" sz="3200" dirty="0">
                <a:solidFill>
                  <a:srgbClr val="0070C0"/>
                </a:solidFill>
              </a:rPr>
              <a:t>l</a:t>
            </a:r>
            <a:r>
              <a:rPr lang="en-GB" sz="3200" dirty="0">
                <a:solidFill>
                  <a:srgbClr val="0070C0"/>
                </a:solidFill>
              </a:rPr>
              <a:t>a</a:t>
            </a:r>
            <a:r>
              <a:rPr lang="en-BE" sz="3200" dirty="0">
                <a:solidFill>
                  <a:srgbClr val="0070C0"/>
                </a:solidFill>
              </a:rPr>
              <a:t>t</a:t>
            </a:r>
            <a:r>
              <a:rPr lang="en-GB" sz="3200" dirty="0">
                <a:solidFill>
                  <a:srgbClr val="0070C0"/>
                </a:solidFill>
              </a:rPr>
              <a:t>e</a:t>
            </a:r>
            <a:r>
              <a:rPr lang="en-BE" sz="3200" dirty="0">
                <a:solidFill>
                  <a:srgbClr val="0070C0"/>
                </a:solidFill>
              </a:rPr>
              <a:t>d </a:t>
            </a:r>
            <a:r>
              <a:rPr lang="en-GB" sz="3200" dirty="0">
                <a:solidFill>
                  <a:srgbClr val="0070C0"/>
                </a:solidFill>
              </a:rPr>
              <a:t>f</a:t>
            </a:r>
            <a:r>
              <a:rPr lang="en-BE" sz="3200" dirty="0">
                <a:solidFill>
                  <a:srgbClr val="0070C0"/>
                </a:solidFill>
              </a:rPr>
              <a:t>o</a:t>
            </a:r>
            <a:r>
              <a:rPr lang="en-GB" sz="3200" dirty="0">
                <a:solidFill>
                  <a:srgbClr val="0070C0"/>
                </a:solidFill>
              </a:rPr>
              <a:t>r</a:t>
            </a:r>
            <a:r>
              <a:rPr lang="en-BE" sz="3200" dirty="0">
                <a:solidFill>
                  <a:srgbClr val="0070C0"/>
                </a:solidFill>
              </a:rPr>
              <a:t> </a:t>
            </a:r>
            <a:r>
              <a:rPr lang="en-GB" sz="3200" dirty="0">
                <a:solidFill>
                  <a:srgbClr val="0070C0"/>
                </a:solidFill>
              </a:rPr>
              <a:t>e</a:t>
            </a:r>
            <a:r>
              <a:rPr lang="en-BE" sz="3200" dirty="0">
                <a:solidFill>
                  <a:srgbClr val="0070C0"/>
                </a:solidFill>
              </a:rPr>
              <a:t>a</a:t>
            </a:r>
            <a:r>
              <a:rPr lang="en-GB" sz="3200" dirty="0">
                <a:solidFill>
                  <a:srgbClr val="0070C0"/>
                </a:solidFill>
              </a:rPr>
              <a:t>c</a:t>
            </a:r>
            <a:r>
              <a:rPr lang="en-BE" sz="3200" dirty="0">
                <a:solidFill>
                  <a:srgbClr val="0070C0"/>
                </a:solidFill>
              </a:rPr>
              <a:t>h </a:t>
            </a:r>
            <a:r>
              <a:rPr lang="en-GB" sz="3200" dirty="0">
                <a:solidFill>
                  <a:srgbClr val="0070C0"/>
                </a:solidFill>
              </a:rPr>
              <a:t>f</a:t>
            </a:r>
            <a:r>
              <a:rPr lang="en-BE" sz="3200" dirty="0">
                <a:solidFill>
                  <a:srgbClr val="0070C0"/>
                </a:solidFill>
              </a:rPr>
              <a:t>e</a:t>
            </a:r>
            <a:r>
              <a:rPr lang="en-GB" sz="3200" dirty="0">
                <a:solidFill>
                  <a:srgbClr val="0070C0"/>
                </a:solidFill>
              </a:rPr>
              <a:t>a</a:t>
            </a:r>
            <a:r>
              <a:rPr lang="en-BE" sz="3200" dirty="0">
                <a:solidFill>
                  <a:srgbClr val="0070C0"/>
                </a:solidFill>
              </a:rPr>
              <a:t>t</a:t>
            </a:r>
            <a:r>
              <a:rPr lang="en-GB" sz="3200" dirty="0">
                <a:solidFill>
                  <a:srgbClr val="0070C0"/>
                </a:solidFill>
              </a:rPr>
              <a:t>u</a:t>
            </a:r>
            <a:r>
              <a:rPr lang="en-BE" sz="3200" dirty="0">
                <a:solidFill>
                  <a:srgbClr val="0070C0"/>
                </a:solidFill>
              </a:rPr>
              <a:t>r</a:t>
            </a:r>
            <a:r>
              <a:rPr lang="en-GB" sz="3200" dirty="0">
                <a:solidFill>
                  <a:srgbClr val="0070C0"/>
                </a:solidFill>
              </a:rPr>
              <a:t>e</a:t>
            </a:r>
            <a:r>
              <a:rPr lang="en-BE" sz="3200" dirty="0">
                <a:solidFill>
                  <a:srgbClr val="0070C0"/>
                </a:solidFill>
              </a:rPr>
              <a:t> </a:t>
            </a:r>
            <a:r>
              <a:rPr lang="en-GB" sz="3200" dirty="0">
                <a:solidFill>
                  <a:srgbClr val="0070C0"/>
                </a:solidFill>
              </a:rPr>
              <a:t>g</a:t>
            </a:r>
            <a:r>
              <a:rPr lang="en-BE" sz="3200" dirty="0">
                <a:solidFill>
                  <a:srgbClr val="0070C0"/>
                </a:solidFill>
              </a:rPr>
              <a:t>r</a:t>
            </a:r>
            <a:r>
              <a:rPr lang="en-GB" sz="3200" dirty="0">
                <a:solidFill>
                  <a:srgbClr val="0070C0"/>
                </a:solidFill>
              </a:rPr>
              <a:t>o</a:t>
            </a:r>
            <a:r>
              <a:rPr lang="en-BE" sz="3200" dirty="0">
                <a:solidFill>
                  <a:srgbClr val="0070C0"/>
                </a:solidFill>
              </a:rPr>
              <a:t>u</a:t>
            </a:r>
            <a:r>
              <a:rPr lang="en-GB" sz="3200" dirty="0">
                <a:solidFill>
                  <a:srgbClr val="0070C0"/>
                </a:solidFill>
              </a:rPr>
              <a:t>p</a:t>
            </a:r>
            <a:r>
              <a:rPr lang="en-BE" sz="3200" dirty="0">
                <a:solidFill>
                  <a:srgbClr val="0070C0"/>
                </a:solidFill>
              </a:rPr>
              <a:t> </a:t>
            </a:r>
            <a:r>
              <a:rPr lang="en-GB" sz="3200" dirty="0">
                <a:solidFill>
                  <a:srgbClr val="0070C0"/>
                </a:solidFill>
              </a:rPr>
              <a:t>t</a:t>
            </a:r>
            <a:r>
              <a:rPr lang="en-BE" sz="3200" dirty="0">
                <a:solidFill>
                  <a:srgbClr val="0070C0"/>
                </a:solidFill>
              </a:rPr>
              <a:t>o highlight main </a:t>
            </a:r>
            <a:r>
              <a:rPr lang="en-GB" sz="3200" dirty="0">
                <a:solidFill>
                  <a:srgbClr val="0070C0"/>
                </a:solidFill>
              </a:rPr>
              <a:t>incompleteness's</a:t>
            </a:r>
            <a:r>
              <a:rPr lang="en-BE" sz="3200" dirty="0">
                <a:solidFill>
                  <a:srgbClr val="0070C0"/>
                </a:solidFill>
              </a:rPr>
              <a:t> </a:t>
            </a:r>
            <a:endParaRPr lang="en-GB" sz="3200" dirty="0">
              <a:solidFill>
                <a:srgbClr val="0070C0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8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214992" y="1244796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dirty="0">
                <a:solidFill>
                  <a:schemeClr val="tx1"/>
                </a:solidFill>
              </a:rPr>
              <a:t>C</a:t>
            </a:r>
            <a:r>
              <a:rPr lang="en-BE" sz="3600" dirty="0">
                <a:solidFill>
                  <a:schemeClr val="tx1"/>
                </a:solidFill>
              </a:rPr>
              <a:t>o</a:t>
            </a:r>
            <a:r>
              <a:rPr lang="en-GB" sz="3600" dirty="0">
                <a:solidFill>
                  <a:schemeClr val="tx1"/>
                </a:solidFill>
              </a:rPr>
              <a:t>n</a:t>
            </a:r>
            <a:r>
              <a:rPr lang="en-BE" sz="3600" dirty="0">
                <a:solidFill>
                  <a:schemeClr val="tx1"/>
                </a:solidFill>
              </a:rPr>
              <a:t>c</a:t>
            </a:r>
            <a:r>
              <a:rPr lang="en-GB" sz="3600" dirty="0">
                <a:solidFill>
                  <a:schemeClr val="tx1"/>
                </a:solidFill>
              </a:rPr>
              <a:t>l</a:t>
            </a:r>
            <a:r>
              <a:rPr lang="en-BE" sz="3600" dirty="0">
                <a:solidFill>
                  <a:schemeClr val="tx1"/>
                </a:solidFill>
              </a:rPr>
              <a:t>u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n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>
                <a:solidFill>
                  <a:schemeClr val="tx1"/>
                </a:solidFill>
              </a:rPr>
              <a:t>: </a:t>
            </a:r>
            <a:r>
              <a:rPr lang="en-GB" sz="3600" dirty="0">
                <a:solidFill>
                  <a:schemeClr val="tx1"/>
                </a:solidFill>
              </a:rPr>
              <a:t>b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g</a:t>
            </a:r>
            <a:r>
              <a:rPr lang="en-GB" sz="3600" dirty="0">
                <a:solidFill>
                  <a:schemeClr val="tx1"/>
                </a:solidFill>
              </a:rPr>
              <a:t>e</a:t>
            </a:r>
            <a:r>
              <a:rPr lang="en-BE" sz="3600" dirty="0">
                <a:solidFill>
                  <a:schemeClr val="tx1"/>
                </a:solidFill>
              </a:rPr>
              <a:t>o</a:t>
            </a:r>
            <a:r>
              <a:rPr lang="en-GB" sz="3600" dirty="0">
                <a:solidFill>
                  <a:schemeClr val="tx1"/>
                </a:solidFill>
              </a:rPr>
              <a:t>g</a:t>
            </a:r>
            <a:r>
              <a:rPr lang="en-BE" sz="3600" dirty="0">
                <a:solidFill>
                  <a:schemeClr val="tx1"/>
                </a:solidFill>
              </a:rPr>
              <a:t>r</a:t>
            </a:r>
            <a:r>
              <a:rPr lang="en-GB" sz="3600" dirty="0">
                <a:solidFill>
                  <a:schemeClr val="tx1"/>
                </a:solidFill>
              </a:rPr>
              <a:t>a</a:t>
            </a:r>
            <a:r>
              <a:rPr lang="en-BE" sz="3600" dirty="0">
                <a:solidFill>
                  <a:schemeClr val="tx1"/>
                </a:solidFill>
              </a:rPr>
              <a:t>p</a:t>
            </a:r>
            <a:r>
              <a:rPr lang="en-GB" sz="3600" dirty="0">
                <a:solidFill>
                  <a:schemeClr val="tx1"/>
                </a:solidFill>
              </a:rPr>
              <a:t>h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c</a:t>
            </a:r>
            <a:r>
              <a:rPr lang="en-BE" sz="3600" dirty="0">
                <a:solidFill>
                  <a:schemeClr val="tx1"/>
                </a:solidFill>
              </a:rPr>
              <a:t>a</a:t>
            </a:r>
            <a:r>
              <a:rPr lang="en-GB" sz="3600" dirty="0">
                <a:solidFill>
                  <a:schemeClr val="tx1"/>
                </a:solidFill>
              </a:rPr>
              <a:t>l</a:t>
            </a:r>
            <a:r>
              <a:rPr lang="en-BE" sz="3600" dirty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</a:rPr>
              <a:t>p</a:t>
            </a:r>
            <a:r>
              <a:rPr lang="en-BE" sz="3600" dirty="0">
                <a:solidFill>
                  <a:schemeClr val="tx1"/>
                </a:solidFill>
              </a:rPr>
              <a:t>r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c</a:t>
            </a:r>
            <a:r>
              <a:rPr lang="en-GB" sz="3600" dirty="0">
                <a:solidFill>
                  <a:schemeClr val="tx1"/>
                </a:solidFill>
              </a:rPr>
              <a:t>e</a:t>
            </a:r>
            <a:r>
              <a:rPr lang="en-BE" sz="3600" dirty="0">
                <a:solidFill>
                  <a:schemeClr val="tx1"/>
                </a:solidFill>
              </a:rPr>
              <a:t>s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057400"/>
            <a:ext cx="8958943" cy="4441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3200" dirty="0">
                <a:solidFill>
                  <a:schemeClr val="tx1"/>
                </a:solidFill>
              </a:rPr>
              <a:t>6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m</a:t>
            </a:r>
            <a:r>
              <a:rPr lang="en-BE" sz="3200" dirty="0">
                <a:solidFill>
                  <a:schemeClr val="tx1"/>
                </a:solidFill>
              </a:rPr>
              <a:t>p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d</a:t>
            </a:r>
            <a:r>
              <a:rPr lang="en-BE" sz="3200" dirty="0">
                <a:solidFill>
                  <a:schemeClr val="tx1"/>
                </a:solidFill>
              </a:rPr>
              <a:t> 2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q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t </a:t>
            </a: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g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p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m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p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d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h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l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b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 err="1">
                <a:solidFill>
                  <a:schemeClr val="tx1"/>
                </a:solidFill>
              </a:rPr>
              <a:t>rative</a:t>
            </a:r>
            <a:r>
              <a:rPr lang="en-BE" sz="3200" dirty="0">
                <a:solidFill>
                  <a:schemeClr val="tx1"/>
                </a:solidFill>
              </a:rPr>
              <a:t> process of such seminars, between authorities, scientist and NGO’s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3200" dirty="0">
                <a:solidFill>
                  <a:schemeClr val="tx1"/>
                </a:solidFill>
              </a:rPr>
              <a:t>G</a:t>
            </a:r>
            <a:r>
              <a:rPr lang="en-GB" sz="3200" dirty="0" err="1">
                <a:solidFill>
                  <a:schemeClr val="tx1"/>
                </a:solidFill>
              </a:rPr>
              <a:t>eneral</a:t>
            </a:r>
            <a:r>
              <a:rPr lang="en-GB" sz="3200" dirty="0">
                <a:solidFill>
                  <a:schemeClr val="tx1"/>
                </a:solidFill>
              </a:rPr>
              <a:t> data quality and completeness ha</a:t>
            </a:r>
            <a:r>
              <a:rPr lang="en-BE" sz="3200" dirty="0">
                <a:solidFill>
                  <a:schemeClr val="tx1"/>
                </a:solidFill>
              </a:rPr>
              <a:t>v</a:t>
            </a:r>
            <a:r>
              <a:rPr lang="en-GB" sz="3200" dirty="0">
                <a:solidFill>
                  <a:schemeClr val="tx1"/>
                </a:solidFill>
              </a:rPr>
              <a:t>e </a:t>
            </a:r>
            <a:r>
              <a:rPr lang="en-BE" sz="3200" dirty="0">
                <a:solidFill>
                  <a:schemeClr val="tx1"/>
                </a:solidFill>
              </a:rPr>
              <a:t>l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y</a:t>
            </a:r>
            <a:r>
              <a:rPr lang="en-GB" sz="3200" dirty="0">
                <a:solidFill>
                  <a:schemeClr val="tx1"/>
                </a:solidFill>
              </a:rPr>
              <a:t> improved compared to 2015/2016 seminars</a:t>
            </a:r>
            <a:r>
              <a:rPr lang="en-BE" sz="3200" dirty="0">
                <a:solidFill>
                  <a:schemeClr val="tx1"/>
                </a:solidFill>
              </a:rPr>
              <a:t>, </a:t>
            </a: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Q</a:t>
            </a:r>
            <a:r>
              <a:rPr lang="en-BE" sz="3200" dirty="0">
                <a:solidFill>
                  <a:schemeClr val="tx1"/>
                </a:solidFill>
              </a:rPr>
              <a:t>A/</a:t>
            </a:r>
            <a:r>
              <a:rPr lang="en-GB" sz="3200" dirty="0">
                <a:solidFill>
                  <a:schemeClr val="tx1"/>
                </a:solidFill>
              </a:rPr>
              <a:t>Q</a:t>
            </a:r>
            <a:r>
              <a:rPr lang="en-BE" sz="3200" dirty="0">
                <a:solidFill>
                  <a:schemeClr val="tx1"/>
                </a:solidFill>
              </a:rPr>
              <a:t>C 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s 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3200" dirty="0">
                <a:solidFill>
                  <a:schemeClr val="tx1"/>
                </a:solidFill>
              </a:rPr>
              <a:t>Main outcomes show significant improve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 </a:t>
            </a:r>
            <a:r>
              <a:rPr lang="en-BE" sz="3200" dirty="0" err="1">
                <a:solidFill>
                  <a:schemeClr val="tx1"/>
                </a:solidFill>
              </a:rPr>
              <a:t>suff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 err="1">
                <a:solidFill>
                  <a:schemeClr val="tx1"/>
                </a:solidFill>
              </a:rPr>
              <a:t>ciency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4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214992" y="1454969"/>
            <a:ext cx="8714015" cy="867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dirty="0">
                <a:solidFill>
                  <a:schemeClr val="tx1"/>
                </a:solidFill>
              </a:rPr>
              <a:t>C</a:t>
            </a:r>
            <a:r>
              <a:rPr lang="en-BE" sz="3600" dirty="0">
                <a:solidFill>
                  <a:schemeClr val="tx1"/>
                </a:solidFill>
              </a:rPr>
              <a:t>o</a:t>
            </a:r>
            <a:r>
              <a:rPr lang="en-GB" sz="3600" dirty="0">
                <a:solidFill>
                  <a:schemeClr val="tx1"/>
                </a:solidFill>
              </a:rPr>
              <a:t>n</a:t>
            </a:r>
            <a:r>
              <a:rPr lang="en-BE" sz="3600" dirty="0">
                <a:solidFill>
                  <a:schemeClr val="tx1"/>
                </a:solidFill>
              </a:rPr>
              <a:t>c</a:t>
            </a:r>
            <a:r>
              <a:rPr lang="en-GB" sz="3600" dirty="0">
                <a:solidFill>
                  <a:schemeClr val="tx1"/>
                </a:solidFill>
              </a:rPr>
              <a:t>l</a:t>
            </a:r>
            <a:r>
              <a:rPr lang="en-BE" sz="3600" dirty="0">
                <a:solidFill>
                  <a:schemeClr val="tx1"/>
                </a:solidFill>
              </a:rPr>
              <a:t>u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n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>
                <a:solidFill>
                  <a:schemeClr val="tx1"/>
                </a:solidFill>
              </a:rPr>
              <a:t>: 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p</a:t>
            </a:r>
            <a:r>
              <a:rPr lang="en-GB" sz="3600" dirty="0">
                <a:solidFill>
                  <a:schemeClr val="tx1"/>
                </a:solidFill>
              </a:rPr>
              <a:t>t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n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>
                <a:solidFill>
                  <a:schemeClr val="tx1"/>
                </a:solidFill>
              </a:rPr>
              <a:t> for </a:t>
            </a:r>
            <a:r>
              <a:rPr lang="en-GB" sz="3600" dirty="0">
                <a:solidFill>
                  <a:schemeClr val="tx1"/>
                </a:solidFill>
              </a:rPr>
              <a:t>m</a:t>
            </a:r>
            <a:r>
              <a:rPr lang="en-BE" sz="3600" dirty="0">
                <a:solidFill>
                  <a:schemeClr val="tx1"/>
                </a:solidFill>
              </a:rPr>
              <a:t>e</a:t>
            </a:r>
            <a:r>
              <a:rPr lang="en-GB" sz="3600" dirty="0">
                <a:solidFill>
                  <a:schemeClr val="tx1"/>
                </a:solidFill>
              </a:rPr>
              <a:t>a</a:t>
            </a:r>
            <a:r>
              <a:rPr lang="en-BE" sz="3600" dirty="0">
                <a:solidFill>
                  <a:schemeClr val="tx1"/>
                </a:solidFill>
              </a:rPr>
              <a:t>s</a:t>
            </a:r>
            <a:r>
              <a:rPr lang="en-GB" sz="3600" dirty="0">
                <a:solidFill>
                  <a:schemeClr val="tx1"/>
                </a:solidFill>
              </a:rPr>
              <a:t>u</a:t>
            </a:r>
            <a:r>
              <a:rPr lang="en-BE" sz="3600" dirty="0">
                <a:solidFill>
                  <a:schemeClr val="tx1"/>
                </a:solidFill>
              </a:rPr>
              <a:t>ring </a:t>
            </a:r>
            <a:r>
              <a:rPr lang="en-GB" sz="3600" dirty="0">
                <a:solidFill>
                  <a:schemeClr val="tx1"/>
                </a:solidFill>
              </a:rPr>
              <a:t>p</a:t>
            </a:r>
            <a:r>
              <a:rPr lang="en-BE" sz="3600" dirty="0">
                <a:solidFill>
                  <a:schemeClr val="tx1"/>
                </a:solidFill>
              </a:rPr>
              <a:t>r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g</a:t>
            </a:r>
            <a:r>
              <a:rPr lang="en-GB" sz="3600" dirty="0">
                <a:solidFill>
                  <a:schemeClr val="tx1"/>
                </a:solidFill>
              </a:rPr>
              <a:t>r</a:t>
            </a:r>
            <a:r>
              <a:rPr lang="en-BE" sz="3600" dirty="0">
                <a:solidFill>
                  <a:schemeClr val="tx1"/>
                </a:solidFill>
              </a:rPr>
              <a:t>e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>
                <a:solidFill>
                  <a:schemeClr val="tx1"/>
                </a:solidFill>
              </a:rPr>
              <a:t>s</a:t>
            </a:r>
            <a:br>
              <a:rPr lang="en-BE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T</a:t>
            </a:r>
            <a:r>
              <a:rPr lang="en-BE" sz="3600" dirty="0">
                <a:solidFill>
                  <a:schemeClr val="tx1"/>
                </a:solidFill>
              </a:rPr>
              <a:t>h</a:t>
            </a:r>
            <a:r>
              <a:rPr lang="en-GB" sz="3600" dirty="0" err="1">
                <a:solidFill>
                  <a:schemeClr val="tx1"/>
                </a:solidFill>
              </a:rPr>
              <a:t>i</a:t>
            </a:r>
            <a:r>
              <a:rPr lang="en-BE" sz="3600" dirty="0">
                <a:solidFill>
                  <a:schemeClr val="tx1"/>
                </a:solidFill>
              </a:rPr>
              <a:t>n</a:t>
            </a:r>
            <a:r>
              <a:rPr lang="en-GB" sz="3600" dirty="0">
                <a:solidFill>
                  <a:schemeClr val="tx1"/>
                </a:solidFill>
              </a:rPr>
              <a:t>k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n</a:t>
            </a:r>
            <a:r>
              <a:rPr lang="en-BE" sz="3600" dirty="0">
                <a:solidFill>
                  <a:schemeClr val="tx1"/>
                </a:solidFill>
              </a:rPr>
              <a:t>g </a:t>
            </a:r>
            <a:r>
              <a:rPr lang="en-GB" sz="3600" dirty="0">
                <a:solidFill>
                  <a:schemeClr val="tx1"/>
                </a:solidFill>
              </a:rPr>
              <a:t>a</a:t>
            </a:r>
            <a:r>
              <a:rPr lang="en-BE" sz="3600" dirty="0">
                <a:solidFill>
                  <a:schemeClr val="tx1"/>
                </a:solidFill>
              </a:rPr>
              <a:t>b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u</a:t>
            </a:r>
            <a:r>
              <a:rPr lang="en-GB" sz="3600" dirty="0">
                <a:solidFill>
                  <a:schemeClr val="tx1"/>
                </a:solidFill>
              </a:rPr>
              <a:t>t</a:t>
            </a:r>
            <a:r>
              <a:rPr lang="en-BE" sz="3600" dirty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</a:rPr>
              <a:t>a</a:t>
            </a:r>
            <a:r>
              <a:rPr lang="en-BE" sz="3600" dirty="0">
                <a:solidFill>
                  <a:schemeClr val="tx1"/>
                </a:solidFill>
              </a:rPr>
              <a:t> “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>
                <a:solidFill>
                  <a:schemeClr val="tx1"/>
                </a:solidFill>
              </a:rPr>
              <a:t>u</a:t>
            </a:r>
            <a:r>
              <a:rPr lang="en-GB" sz="3600" dirty="0">
                <a:solidFill>
                  <a:schemeClr val="tx1"/>
                </a:solidFill>
              </a:rPr>
              <a:t>f</a:t>
            </a:r>
            <a:r>
              <a:rPr lang="en-BE" sz="3600" dirty="0">
                <a:solidFill>
                  <a:schemeClr val="tx1"/>
                </a:solidFill>
              </a:rPr>
              <a:t>f</a:t>
            </a:r>
            <a:r>
              <a:rPr lang="en-GB" sz="3600" dirty="0" err="1">
                <a:solidFill>
                  <a:schemeClr val="tx1"/>
                </a:solidFill>
              </a:rPr>
              <a:t>ic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e</a:t>
            </a:r>
            <a:r>
              <a:rPr lang="en-BE" sz="3600" dirty="0">
                <a:solidFill>
                  <a:schemeClr val="tx1"/>
                </a:solidFill>
              </a:rPr>
              <a:t>n</a:t>
            </a:r>
            <a:r>
              <a:rPr lang="en-GB" sz="3600" dirty="0">
                <a:solidFill>
                  <a:schemeClr val="tx1"/>
                </a:solidFill>
              </a:rPr>
              <a:t>c</a:t>
            </a:r>
            <a:r>
              <a:rPr lang="en-BE" sz="3600" dirty="0">
                <a:solidFill>
                  <a:schemeClr val="tx1"/>
                </a:solidFill>
              </a:rPr>
              <a:t>y </a:t>
            </a:r>
            <a:r>
              <a:rPr lang="en-GB" sz="3600" dirty="0" err="1">
                <a:solidFill>
                  <a:schemeClr val="tx1"/>
                </a:solidFill>
              </a:rPr>
              <a:t>i</a:t>
            </a:r>
            <a:r>
              <a:rPr lang="en-BE" sz="3600" dirty="0">
                <a:solidFill>
                  <a:schemeClr val="tx1"/>
                </a:solidFill>
              </a:rPr>
              <a:t>n</a:t>
            </a:r>
            <a:r>
              <a:rPr lang="en-GB" sz="3600" dirty="0">
                <a:solidFill>
                  <a:schemeClr val="tx1"/>
                </a:solidFill>
              </a:rPr>
              <a:t>d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c</a:t>
            </a:r>
            <a:r>
              <a:rPr lang="en-BE" sz="3600" dirty="0">
                <a:solidFill>
                  <a:schemeClr val="tx1"/>
                </a:solidFill>
              </a:rPr>
              <a:t>a</a:t>
            </a:r>
            <a:r>
              <a:rPr lang="en-GB" sz="3600" dirty="0">
                <a:solidFill>
                  <a:schemeClr val="tx1"/>
                </a:solidFill>
              </a:rPr>
              <a:t>t</a:t>
            </a:r>
            <a:r>
              <a:rPr lang="en-BE" sz="3600" dirty="0">
                <a:solidFill>
                  <a:schemeClr val="tx1"/>
                </a:solidFill>
              </a:rPr>
              <a:t>o</a:t>
            </a:r>
            <a:r>
              <a:rPr lang="en-GB" sz="3600" dirty="0">
                <a:solidFill>
                  <a:schemeClr val="tx1"/>
                </a:solidFill>
              </a:rPr>
              <a:t>r</a:t>
            </a:r>
            <a:r>
              <a:rPr lang="en-BE" sz="3600" dirty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r </a:t>
            </a:r>
            <a:r>
              <a:rPr lang="en-GB" sz="3600" dirty="0">
                <a:solidFill>
                  <a:schemeClr val="tx1"/>
                </a:solidFill>
              </a:rPr>
              <a:t>b</a:t>
            </a:r>
            <a:r>
              <a:rPr lang="en-BE" sz="3600" dirty="0">
                <a:solidFill>
                  <a:schemeClr val="tx1"/>
                </a:solidFill>
              </a:rPr>
              <a:t>a</a:t>
            </a:r>
            <a:r>
              <a:rPr lang="en-GB" sz="3600" dirty="0">
                <a:solidFill>
                  <a:schemeClr val="tx1"/>
                </a:solidFill>
              </a:rPr>
              <a:t>r</a:t>
            </a:r>
            <a:r>
              <a:rPr lang="en-BE" sz="3600" dirty="0">
                <a:solidFill>
                  <a:schemeClr val="tx1"/>
                </a:solidFill>
              </a:rPr>
              <a:t>o</a:t>
            </a:r>
            <a:r>
              <a:rPr lang="en-GB" sz="3600" dirty="0">
                <a:solidFill>
                  <a:schemeClr val="tx1"/>
                </a:solidFill>
              </a:rPr>
              <a:t>m</a:t>
            </a:r>
            <a:r>
              <a:rPr lang="en-BE" sz="3600" dirty="0">
                <a:solidFill>
                  <a:schemeClr val="tx1"/>
                </a:solidFill>
              </a:rPr>
              <a:t>e</a:t>
            </a:r>
            <a:r>
              <a:rPr lang="en-GB" sz="3600" dirty="0">
                <a:solidFill>
                  <a:schemeClr val="tx1"/>
                </a:solidFill>
              </a:rPr>
              <a:t>t</a:t>
            </a:r>
            <a:r>
              <a:rPr lang="en-BE" sz="3600" dirty="0">
                <a:solidFill>
                  <a:schemeClr val="tx1"/>
                </a:solidFill>
              </a:rPr>
              <a:t>e</a:t>
            </a:r>
            <a:r>
              <a:rPr lang="en-GB" sz="3600" dirty="0">
                <a:solidFill>
                  <a:schemeClr val="tx1"/>
                </a:solidFill>
              </a:rPr>
              <a:t>r</a:t>
            </a:r>
            <a:r>
              <a:rPr lang="en-BE" sz="3600" dirty="0">
                <a:solidFill>
                  <a:schemeClr val="tx1"/>
                </a:solidFill>
              </a:rPr>
              <a:t>”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674914" y="2634343"/>
            <a:ext cx="8011885" cy="351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3200" dirty="0">
                <a:solidFill>
                  <a:schemeClr val="tx1"/>
                </a:solidFill>
              </a:rPr>
              <a:t>% </a:t>
            </a:r>
            <a:r>
              <a:rPr lang="en-GB" sz="3200" dirty="0">
                <a:solidFill>
                  <a:schemeClr val="tx1"/>
                </a:solidFill>
              </a:rPr>
              <a:t>Are</a:t>
            </a:r>
            <a:r>
              <a:rPr lang="en-BE" sz="3200" dirty="0">
                <a:solidFill>
                  <a:schemeClr val="tx1"/>
                </a:solidFill>
              </a:rPr>
              <a:t>a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p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y</a:t>
            </a:r>
            <a:endParaRPr lang="en-BE" sz="32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%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 conclusions according to total number of conclusions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l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f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y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d</a:t>
            </a:r>
            <a:r>
              <a:rPr lang="en-BE" sz="3200" dirty="0">
                <a:solidFill>
                  <a:schemeClr val="tx1"/>
                </a:solidFill>
              </a:rPr>
              <a:t>ex, measuring </a:t>
            </a:r>
            <a:r>
              <a:rPr lang="en-GB" sz="3200" dirty="0">
                <a:solidFill>
                  <a:schemeClr val="tx1"/>
                </a:solidFill>
              </a:rPr>
              <a:t>p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g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s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 more detail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d </a:t>
            </a:r>
            <a:r>
              <a:rPr lang="en-GB" sz="3200" dirty="0">
                <a:solidFill>
                  <a:schemeClr val="tx1"/>
                </a:solidFill>
              </a:rPr>
              <a:t>w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y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d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p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b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y 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o </a:t>
            </a:r>
            <a:r>
              <a:rPr lang="en-GB" sz="3200" dirty="0">
                <a:solidFill>
                  <a:schemeClr val="tx1"/>
                </a:solidFill>
              </a:rPr>
              <a:t>m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 precise advice for future work</a:t>
            </a:r>
          </a:p>
        </p:txBody>
      </p:sp>
    </p:spTree>
    <p:extLst>
      <p:ext uri="{BB962C8B-B14F-4D97-AF65-F5344CB8AC3E}">
        <p14:creationId xmlns:p14="http://schemas.microsoft.com/office/powerpoint/2010/main" val="119835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115166" y="1266568"/>
            <a:ext cx="8714015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dirty="0">
                <a:solidFill>
                  <a:schemeClr val="tx1"/>
                </a:solidFill>
              </a:rPr>
              <a:t>C</a:t>
            </a:r>
            <a:r>
              <a:rPr lang="en-BE" sz="3600" dirty="0">
                <a:solidFill>
                  <a:schemeClr val="tx1"/>
                </a:solidFill>
              </a:rPr>
              <a:t>o</a:t>
            </a:r>
            <a:r>
              <a:rPr lang="en-GB" sz="3600" dirty="0">
                <a:solidFill>
                  <a:schemeClr val="tx1"/>
                </a:solidFill>
              </a:rPr>
              <a:t>n</a:t>
            </a:r>
            <a:r>
              <a:rPr lang="en-BE" sz="3600" dirty="0">
                <a:solidFill>
                  <a:schemeClr val="tx1"/>
                </a:solidFill>
              </a:rPr>
              <a:t>c</a:t>
            </a:r>
            <a:r>
              <a:rPr lang="en-GB" sz="3600" dirty="0">
                <a:solidFill>
                  <a:schemeClr val="tx1"/>
                </a:solidFill>
              </a:rPr>
              <a:t>l</a:t>
            </a:r>
            <a:r>
              <a:rPr lang="en-BE" sz="3600" dirty="0">
                <a:solidFill>
                  <a:schemeClr val="tx1"/>
                </a:solidFill>
              </a:rPr>
              <a:t>u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n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>
                <a:solidFill>
                  <a:schemeClr val="tx1"/>
                </a:solidFill>
              </a:rPr>
              <a:t>: </a:t>
            </a:r>
            <a:r>
              <a:rPr lang="en-GB" sz="3600" dirty="0">
                <a:solidFill>
                  <a:schemeClr val="tx1"/>
                </a:solidFill>
              </a:rPr>
              <a:t>b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g</a:t>
            </a:r>
            <a:r>
              <a:rPr lang="en-GB" sz="3600" dirty="0">
                <a:solidFill>
                  <a:schemeClr val="tx1"/>
                </a:solidFill>
              </a:rPr>
              <a:t>e</a:t>
            </a:r>
            <a:r>
              <a:rPr lang="en-BE" sz="3600" dirty="0">
                <a:solidFill>
                  <a:schemeClr val="tx1"/>
                </a:solidFill>
              </a:rPr>
              <a:t>o</a:t>
            </a:r>
            <a:r>
              <a:rPr lang="en-GB" sz="3600" dirty="0">
                <a:solidFill>
                  <a:schemeClr val="tx1"/>
                </a:solidFill>
              </a:rPr>
              <a:t>g</a:t>
            </a:r>
            <a:r>
              <a:rPr lang="en-BE" sz="3600" dirty="0">
                <a:solidFill>
                  <a:schemeClr val="tx1"/>
                </a:solidFill>
              </a:rPr>
              <a:t>r</a:t>
            </a:r>
            <a:r>
              <a:rPr lang="en-GB" sz="3600" dirty="0">
                <a:solidFill>
                  <a:schemeClr val="tx1"/>
                </a:solidFill>
              </a:rPr>
              <a:t>a</a:t>
            </a:r>
            <a:r>
              <a:rPr lang="en-BE" sz="3600" dirty="0">
                <a:solidFill>
                  <a:schemeClr val="tx1"/>
                </a:solidFill>
              </a:rPr>
              <a:t>p</a:t>
            </a:r>
            <a:r>
              <a:rPr lang="en-GB" sz="3600" dirty="0">
                <a:solidFill>
                  <a:schemeClr val="tx1"/>
                </a:solidFill>
              </a:rPr>
              <a:t>h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c</a:t>
            </a:r>
            <a:r>
              <a:rPr lang="en-BE" sz="3600" dirty="0">
                <a:solidFill>
                  <a:schemeClr val="tx1"/>
                </a:solidFill>
              </a:rPr>
              <a:t>a</a:t>
            </a:r>
            <a:r>
              <a:rPr lang="en-GB" sz="3600" dirty="0">
                <a:solidFill>
                  <a:schemeClr val="tx1"/>
                </a:solidFill>
              </a:rPr>
              <a:t>l</a:t>
            </a:r>
            <a:r>
              <a:rPr lang="en-BE" sz="3600" dirty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</a:rPr>
              <a:t>p</a:t>
            </a:r>
            <a:r>
              <a:rPr lang="en-BE" sz="3600" dirty="0">
                <a:solidFill>
                  <a:schemeClr val="tx1"/>
                </a:solidFill>
              </a:rPr>
              <a:t>r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c</a:t>
            </a:r>
            <a:r>
              <a:rPr lang="en-GB" sz="3600" dirty="0">
                <a:solidFill>
                  <a:schemeClr val="tx1"/>
                </a:solidFill>
              </a:rPr>
              <a:t>e</a:t>
            </a:r>
            <a:r>
              <a:rPr lang="en-BE" sz="3600" dirty="0">
                <a:solidFill>
                  <a:schemeClr val="tx1"/>
                </a:solidFill>
              </a:rPr>
              <a:t>s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244928" y="2057400"/>
            <a:ext cx="8714015" cy="4441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3200" dirty="0">
                <a:solidFill>
                  <a:schemeClr val="tx1"/>
                </a:solidFill>
              </a:rPr>
              <a:t>6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m</a:t>
            </a:r>
            <a:r>
              <a:rPr lang="en-BE" sz="3200" dirty="0">
                <a:solidFill>
                  <a:schemeClr val="tx1"/>
                </a:solidFill>
              </a:rPr>
              <a:t>p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d</a:t>
            </a:r>
            <a:r>
              <a:rPr lang="en-BE" sz="3200" dirty="0">
                <a:solidFill>
                  <a:schemeClr val="tx1"/>
                </a:solidFill>
              </a:rPr>
              <a:t> 2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q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t </a:t>
            </a: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g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p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m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s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l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s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d</a:t>
            </a:r>
            <a:r>
              <a:rPr lang="en-BE" sz="3200" dirty="0">
                <a:solidFill>
                  <a:schemeClr val="tx1"/>
                </a:solidFill>
              </a:rPr>
              <a:t> re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endParaRPr lang="en-BE" sz="32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p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d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h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l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b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 err="1">
                <a:solidFill>
                  <a:schemeClr val="tx1"/>
                </a:solidFill>
              </a:rPr>
              <a:t>rative</a:t>
            </a:r>
            <a:r>
              <a:rPr lang="en-BE" sz="3200" dirty="0">
                <a:solidFill>
                  <a:schemeClr val="tx1"/>
                </a:solidFill>
              </a:rPr>
              <a:t> process </a:t>
            </a:r>
            <a:r>
              <a:rPr lang="en-GB" sz="3200" dirty="0">
                <a:solidFill>
                  <a:schemeClr val="tx1"/>
                </a:solidFill>
              </a:rPr>
              <a:t>d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g such seminars, between authorities, scientist and NGO’s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3200" dirty="0">
                <a:solidFill>
                  <a:schemeClr val="tx1"/>
                </a:solidFill>
              </a:rPr>
              <a:t>G</a:t>
            </a:r>
            <a:r>
              <a:rPr lang="en-GB" sz="3200" dirty="0" err="1">
                <a:solidFill>
                  <a:schemeClr val="tx1"/>
                </a:solidFill>
              </a:rPr>
              <a:t>eneral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l </a:t>
            </a:r>
            <a:r>
              <a:rPr lang="en-GB" sz="3200" dirty="0">
                <a:solidFill>
                  <a:schemeClr val="tx1"/>
                </a:solidFill>
              </a:rPr>
              <a:t>data quality and completeness ha</a:t>
            </a:r>
            <a:r>
              <a:rPr lang="en-BE" sz="3200" dirty="0">
                <a:solidFill>
                  <a:schemeClr val="tx1"/>
                </a:solidFill>
              </a:rPr>
              <a:t>v</a:t>
            </a:r>
            <a:r>
              <a:rPr lang="en-GB" sz="3200" dirty="0">
                <a:solidFill>
                  <a:schemeClr val="tx1"/>
                </a:solidFill>
              </a:rPr>
              <a:t>e </a:t>
            </a:r>
            <a:r>
              <a:rPr lang="en-BE" sz="3200" dirty="0">
                <a:solidFill>
                  <a:schemeClr val="tx1"/>
                </a:solidFill>
              </a:rPr>
              <a:t>l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y</a:t>
            </a:r>
            <a:r>
              <a:rPr lang="en-GB" sz="3200" dirty="0">
                <a:solidFill>
                  <a:schemeClr val="tx1"/>
                </a:solidFill>
              </a:rPr>
              <a:t> improved compared to 2015/2016 seminars</a:t>
            </a:r>
            <a:r>
              <a:rPr lang="en-BE" sz="3200" dirty="0">
                <a:solidFill>
                  <a:schemeClr val="tx1"/>
                </a:solidFill>
              </a:rPr>
              <a:t>, </a:t>
            </a: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Q</a:t>
            </a:r>
            <a:r>
              <a:rPr lang="en-BE" sz="3200" dirty="0">
                <a:solidFill>
                  <a:schemeClr val="tx1"/>
                </a:solidFill>
              </a:rPr>
              <a:t>A/</a:t>
            </a:r>
            <a:r>
              <a:rPr lang="en-GB" sz="3200" dirty="0">
                <a:solidFill>
                  <a:schemeClr val="tx1"/>
                </a:solidFill>
              </a:rPr>
              <a:t>Q</a:t>
            </a:r>
            <a:r>
              <a:rPr lang="en-BE" sz="3200" dirty="0">
                <a:solidFill>
                  <a:schemeClr val="tx1"/>
                </a:solidFill>
              </a:rPr>
              <a:t>C 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s 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3200" dirty="0">
                <a:solidFill>
                  <a:schemeClr val="tx1"/>
                </a:solidFill>
              </a:rPr>
              <a:t>Main outcomes show significant improve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 </a:t>
            </a:r>
            <a:r>
              <a:rPr lang="en-BE" sz="3200" dirty="0" err="1">
                <a:solidFill>
                  <a:schemeClr val="tx1"/>
                </a:solidFill>
              </a:rPr>
              <a:t>suff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 err="1">
                <a:solidFill>
                  <a:schemeClr val="tx1"/>
                </a:solidFill>
              </a:rPr>
              <a:t>ciency</a:t>
            </a:r>
            <a:r>
              <a:rPr lang="en-BE" sz="3200" dirty="0">
                <a:solidFill>
                  <a:schemeClr val="tx1"/>
                </a:solidFill>
              </a:rPr>
              <a:t>, </a:t>
            </a:r>
            <a:r>
              <a:rPr lang="en-GB" sz="3200" dirty="0">
                <a:solidFill>
                  <a:schemeClr val="tx1"/>
                </a:solidFill>
              </a:rPr>
              <a:t>b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w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k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s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l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7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214992" y="1454969"/>
            <a:ext cx="8714015" cy="867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GB" sz="3600" dirty="0">
                <a:solidFill>
                  <a:schemeClr val="tx1"/>
                </a:solidFill>
              </a:rPr>
              <a:t>C</a:t>
            </a:r>
            <a:r>
              <a:rPr lang="en-BE" sz="3600" dirty="0">
                <a:solidFill>
                  <a:schemeClr val="tx1"/>
                </a:solidFill>
              </a:rPr>
              <a:t>o</a:t>
            </a:r>
            <a:r>
              <a:rPr lang="en-GB" sz="3600" dirty="0">
                <a:solidFill>
                  <a:schemeClr val="tx1"/>
                </a:solidFill>
              </a:rPr>
              <a:t>n</a:t>
            </a:r>
            <a:r>
              <a:rPr lang="en-BE" sz="3600" dirty="0">
                <a:solidFill>
                  <a:schemeClr val="tx1"/>
                </a:solidFill>
              </a:rPr>
              <a:t>c</a:t>
            </a:r>
            <a:r>
              <a:rPr lang="en-GB" sz="3600" dirty="0">
                <a:solidFill>
                  <a:schemeClr val="tx1"/>
                </a:solidFill>
              </a:rPr>
              <a:t>l</a:t>
            </a:r>
            <a:r>
              <a:rPr lang="en-BE" sz="3600" dirty="0">
                <a:solidFill>
                  <a:schemeClr val="tx1"/>
                </a:solidFill>
              </a:rPr>
              <a:t>u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n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>
                <a:solidFill>
                  <a:schemeClr val="tx1"/>
                </a:solidFill>
              </a:rPr>
              <a:t>: 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p</a:t>
            </a:r>
            <a:r>
              <a:rPr lang="en-GB" sz="3600" dirty="0">
                <a:solidFill>
                  <a:schemeClr val="tx1"/>
                </a:solidFill>
              </a:rPr>
              <a:t>t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n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>
                <a:solidFill>
                  <a:schemeClr val="tx1"/>
                </a:solidFill>
              </a:rPr>
              <a:t> for </a:t>
            </a:r>
            <a:r>
              <a:rPr lang="en-GB" sz="3600" dirty="0">
                <a:solidFill>
                  <a:schemeClr val="tx1"/>
                </a:solidFill>
              </a:rPr>
              <a:t>m</a:t>
            </a:r>
            <a:r>
              <a:rPr lang="en-BE" sz="3600" dirty="0">
                <a:solidFill>
                  <a:schemeClr val="tx1"/>
                </a:solidFill>
              </a:rPr>
              <a:t>e</a:t>
            </a:r>
            <a:r>
              <a:rPr lang="en-GB" sz="3600" dirty="0">
                <a:solidFill>
                  <a:schemeClr val="tx1"/>
                </a:solidFill>
              </a:rPr>
              <a:t>a</a:t>
            </a:r>
            <a:r>
              <a:rPr lang="en-BE" sz="3600" dirty="0">
                <a:solidFill>
                  <a:schemeClr val="tx1"/>
                </a:solidFill>
              </a:rPr>
              <a:t>s</a:t>
            </a:r>
            <a:r>
              <a:rPr lang="en-GB" sz="3600" dirty="0">
                <a:solidFill>
                  <a:schemeClr val="tx1"/>
                </a:solidFill>
              </a:rPr>
              <a:t>u</a:t>
            </a:r>
            <a:r>
              <a:rPr lang="en-BE" sz="3600" dirty="0">
                <a:solidFill>
                  <a:schemeClr val="tx1"/>
                </a:solidFill>
              </a:rPr>
              <a:t>ring </a:t>
            </a:r>
            <a:r>
              <a:rPr lang="en-GB" sz="3600" dirty="0">
                <a:solidFill>
                  <a:schemeClr val="tx1"/>
                </a:solidFill>
              </a:rPr>
              <a:t>p</a:t>
            </a:r>
            <a:r>
              <a:rPr lang="en-BE" sz="3600" dirty="0">
                <a:solidFill>
                  <a:schemeClr val="tx1"/>
                </a:solidFill>
              </a:rPr>
              <a:t>r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g</a:t>
            </a:r>
            <a:r>
              <a:rPr lang="en-GB" sz="3600" dirty="0">
                <a:solidFill>
                  <a:schemeClr val="tx1"/>
                </a:solidFill>
              </a:rPr>
              <a:t>r</a:t>
            </a:r>
            <a:r>
              <a:rPr lang="en-BE" sz="3600" dirty="0">
                <a:solidFill>
                  <a:schemeClr val="tx1"/>
                </a:solidFill>
              </a:rPr>
              <a:t>e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>
                <a:solidFill>
                  <a:schemeClr val="tx1"/>
                </a:solidFill>
              </a:rPr>
              <a:t>s</a:t>
            </a:r>
            <a:br>
              <a:rPr lang="en-BE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T</a:t>
            </a:r>
            <a:r>
              <a:rPr lang="en-BE" sz="3600" dirty="0">
                <a:solidFill>
                  <a:schemeClr val="tx1"/>
                </a:solidFill>
              </a:rPr>
              <a:t>h</a:t>
            </a:r>
            <a:r>
              <a:rPr lang="en-GB" sz="3600" dirty="0" err="1">
                <a:solidFill>
                  <a:schemeClr val="tx1"/>
                </a:solidFill>
              </a:rPr>
              <a:t>i</a:t>
            </a:r>
            <a:r>
              <a:rPr lang="en-BE" sz="3600" dirty="0">
                <a:solidFill>
                  <a:schemeClr val="tx1"/>
                </a:solidFill>
              </a:rPr>
              <a:t>n</a:t>
            </a:r>
            <a:r>
              <a:rPr lang="en-GB" sz="3600" dirty="0">
                <a:solidFill>
                  <a:schemeClr val="tx1"/>
                </a:solidFill>
              </a:rPr>
              <a:t>k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n</a:t>
            </a:r>
            <a:r>
              <a:rPr lang="en-BE" sz="3600" dirty="0">
                <a:solidFill>
                  <a:schemeClr val="tx1"/>
                </a:solidFill>
              </a:rPr>
              <a:t>g </a:t>
            </a:r>
            <a:r>
              <a:rPr lang="en-GB" sz="3600" dirty="0">
                <a:solidFill>
                  <a:schemeClr val="tx1"/>
                </a:solidFill>
              </a:rPr>
              <a:t>a</a:t>
            </a:r>
            <a:r>
              <a:rPr lang="en-BE" sz="3600" dirty="0">
                <a:solidFill>
                  <a:schemeClr val="tx1"/>
                </a:solidFill>
              </a:rPr>
              <a:t>b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u</a:t>
            </a:r>
            <a:r>
              <a:rPr lang="en-GB" sz="3600" dirty="0">
                <a:solidFill>
                  <a:schemeClr val="tx1"/>
                </a:solidFill>
              </a:rPr>
              <a:t>t</a:t>
            </a:r>
            <a:r>
              <a:rPr lang="en-BE" sz="3600" dirty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</a:rPr>
              <a:t>a</a:t>
            </a:r>
            <a:r>
              <a:rPr lang="en-BE" sz="3600" dirty="0">
                <a:solidFill>
                  <a:schemeClr val="tx1"/>
                </a:solidFill>
              </a:rPr>
              <a:t> “</a:t>
            </a:r>
            <a:r>
              <a:rPr lang="en-GB" sz="3600" dirty="0">
                <a:solidFill>
                  <a:schemeClr val="tx1"/>
                </a:solidFill>
              </a:rPr>
              <a:t>s</a:t>
            </a:r>
            <a:r>
              <a:rPr lang="en-BE" sz="3600" dirty="0">
                <a:solidFill>
                  <a:schemeClr val="tx1"/>
                </a:solidFill>
              </a:rPr>
              <a:t>u</a:t>
            </a:r>
            <a:r>
              <a:rPr lang="en-GB" sz="3600" dirty="0">
                <a:solidFill>
                  <a:schemeClr val="tx1"/>
                </a:solidFill>
              </a:rPr>
              <a:t>f</a:t>
            </a:r>
            <a:r>
              <a:rPr lang="en-BE" sz="3600" dirty="0">
                <a:solidFill>
                  <a:schemeClr val="tx1"/>
                </a:solidFill>
              </a:rPr>
              <a:t>f</a:t>
            </a:r>
            <a:r>
              <a:rPr lang="en-GB" sz="3600" dirty="0" err="1">
                <a:solidFill>
                  <a:schemeClr val="tx1"/>
                </a:solidFill>
              </a:rPr>
              <a:t>ic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e</a:t>
            </a:r>
            <a:r>
              <a:rPr lang="en-BE" sz="3600" dirty="0">
                <a:solidFill>
                  <a:schemeClr val="tx1"/>
                </a:solidFill>
              </a:rPr>
              <a:t>n</a:t>
            </a:r>
            <a:r>
              <a:rPr lang="en-GB" sz="3600" dirty="0">
                <a:solidFill>
                  <a:schemeClr val="tx1"/>
                </a:solidFill>
              </a:rPr>
              <a:t>c</a:t>
            </a:r>
            <a:r>
              <a:rPr lang="en-BE" sz="3600" dirty="0">
                <a:solidFill>
                  <a:schemeClr val="tx1"/>
                </a:solidFill>
              </a:rPr>
              <a:t>y </a:t>
            </a:r>
            <a:r>
              <a:rPr lang="en-GB" sz="3600" dirty="0" err="1">
                <a:solidFill>
                  <a:schemeClr val="tx1"/>
                </a:solidFill>
              </a:rPr>
              <a:t>i</a:t>
            </a:r>
            <a:r>
              <a:rPr lang="en-BE" sz="3600" dirty="0">
                <a:solidFill>
                  <a:schemeClr val="tx1"/>
                </a:solidFill>
              </a:rPr>
              <a:t>n</a:t>
            </a:r>
            <a:r>
              <a:rPr lang="en-GB" sz="3600" dirty="0">
                <a:solidFill>
                  <a:schemeClr val="tx1"/>
                </a:solidFill>
              </a:rPr>
              <a:t>d</a:t>
            </a:r>
            <a:r>
              <a:rPr lang="en-BE" sz="3600" dirty="0" err="1">
                <a:solidFill>
                  <a:schemeClr val="tx1"/>
                </a:solidFill>
              </a:rPr>
              <a:t>i</a:t>
            </a:r>
            <a:r>
              <a:rPr lang="en-GB" sz="3600" dirty="0">
                <a:solidFill>
                  <a:schemeClr val="tx1"/>
                </a:solidFill>
              </a:rPr>
              <a:t>c</a:t>
            </a:r>
            <a:r>
              <a:rPr lang="en-BE" sz="3600" dirty="0">
                <a:solidFill>
                  <a:schemeClr val="tx1"/>
                </a:solidFill>
              </a:rPr>
              <a:t>a</a:t>
            </a:r>
            <a:r>
              <a:rPr lang="en-GB" sz="3600" dirty="0">
                <a:solidFill>
                  <a:schemeClr val="tx1"/>
                </a:solidFill>
              </a:rPr>
              <a:t>t</a:t>
            </a:r>
            <a:r>
              <a:rPr lang="en-BE" sz="3600" dirty="0">
                <a:solidFill>
                  <a:schemeClr val="tx1"/>
                </a:solidFill>
              </a:rPr>
              <a:t>o</a:t>
            </a:r>
            <a:r>
              <a:rPr lang="en-GB" sz="3600" dirty="0">
                <a:solidFill>
                  <a:schemeClr val="tx1"/>
                </a:solidFill>
              </a:rPr>
              <a:t>r</a:t>
            </a:r>
            <a:r>
              <a:rPr lang="en-BE" sz="3600" dirty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</a:rPr>
              <a:t>o</a:t>
            </a:r>
            <a:r>
              <a:rPr lang="en-BE" sz="3600" dirty="0">
                <a:solidFill>
                  <a:schemeClr val="tx1"/>
                </a:solidFill>
              </a:rPr>
              <a:t>r </a:t>
            </a:r>
            <a:r>
              <a:rPr lang="en-GB" sz="3600" dirty="0">
                <a:solidFill>
                  <a:schemeClr val="tx1"/>
                </a:solidFill>
              </a:rPr>
              <a:t>b</a:t>
            </a:r>
            <a:r>
              <a:rPr lang="en-BE" sz="3600" dirty="0">
                <a:solidFill>
                  <a:schemeClr val="tx1"/>
                </a:solidFill>
              </a:rPr>
              <a:t>a</a:t>
            </a:r>
            <a:r>
              <a:rPr lang="en-GB" sz="3600" dirty="0">
                <a:solidFill>
                  <a:schemeClr val="tx1"/>
                </a:solidFill>
              </a:rPr>
              <a:t>r</a:t>
            </a:r>
            <a:r>
              <a:rPr lang="en-BE" sz="3600" dirty="0">
                <a:solidFill>
                  <a:schemeClr val="tx1"/>
                </a:solidFill>
              </a:rPr>
              <a:t>o</a:t>
            </a:r>
            <a:r>
              <a:rPr lang="en-GB" sz="3600" dirty="0">
                <a:solidFill>
                  <a:schemeClr val="tx1"/>
                </a:solidFill>
              </a:rPr>
              <a:t>m</a:t>
            </a:r>
            <a:r>
              <a:rPr lang="en-BE" sz="3600" dirty="0">
                <a:solidFill>
                  <a:schemeClr val="tx1"/>
                </a:solidFill>
              </a:rPr>
              <a:t>e</a:t>
            </a:r>
            <a:r>
              <a:rPr lang="en-GB" sz="3600" dirty="0">
                <a:solidFill>
                  <a:schemeClr val="tx1"/>
                </a:solidFill>
              </a:rPr>
              <a:t>t</a:t>
            </a:r>
            <a:r>
              <a:rPr lang="en-BE" sz="3600" dirty="0">
                <a:solidFill>
                  <a:schemeClr val="tx1"/>
                </a:solidFill>
              </a:rPr>
              <a:t>e</a:t>
            </a:r>
            <a:r>
              <a:rPr lang="en-GB" sz="3600" dirty="0">
                <a:solidFill>
                  <a:schemeClr val="tx1"/>
                </a:solidFill>
              </a:rPr>
              <a:t>r</a:t>
            </a:r>
            <a:r>
              <a:rPr lang="en-BE" sz="3600" dirty="0">
                <a:solidFill>
                  <a:schemeClr val="tx1"/>
                </a:solidFill>
              </a:rPr>
              <a:t>”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674914" y="2634343"/>
            <a:ext cx="8011885" cy="351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3200" dirty="0">
                <a:solidFill>
                  <a:schemeClr val="tx1"/>
                </a:solidFill>
              </a:rPr>
              <a:t>% </a:t>
            </a:r>
            <a:r>
              <a:rPr lang="en-GB" sz="3200" dirty="0">
                <a:solidFill>
                  <a:schemeClr val="tx1"/>
                </a:solidFill>
              </a:rPr>
              <a:t>Are</a:t>
            </a:r>
            <a:r>
              <a:rPr lang="en-BE" sz="3200" dirty="0">
                <a:solidFill>
                  <a:schemeClr val="tx1"/>
                </a:solidFill>
              </a:rPr>
              <a:t>a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p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y</a:t>
            </a:r>
            <a:endParaRPr lang="en-BE" sz="3200" dirty="0">
              <a:solidFill>
                <a:schemeClr val="tx1"/>
              </a:solidFill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%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 conclusions according to total number of conclusions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l 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f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n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y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d</a:t>
            </a:r>
            <a:r>
              <a:rPr lang="en-BE" sz="3200" dirty="0">
                <a:solidFill>
                  <a:schemeClr val="tx1"/>
                </a:solidFill>
              </a:rPr>
              <a:t>ex, measuring </a:t>
            </a:r>
            <a:r>
              <a:rPr lang="en-GB" sz="3200" dirty="0">
                <a:solidFill>
                  <a:schemeClr val="tx1"/>
                </a:solidFill>
              </a:rPr>
              <a:t>p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g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s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 more detail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d </a:t>
            </a:r>
            <a:r>
              <a:rPr lang="en-GB" sz="3200" dirty="0">
                <a:solidFill>
                  <a:schemeClr val="tx1"/>
                </a:solidFill>
              </a:rPr>
              <a:t>w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y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d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p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b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y </a:t>
            </a:r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d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o </a:t>
            </a:r>
            <a:r>
              <a:rPr lang="en-GB" sz="3200" dirty="0">
                <a:solidFill>
                  <a:schemeClr val="tx1"/>
                </a:solidFill>
              </a:rPr>
              <a:t>m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 precise advice for future work</a:t>
            </a:r>
          </a:p>
        </p:txBody>
      </p:sp>
    </p:spTree>
    <p:extLst>
      <p:ext uri="{BB962C8B-B14F-4D97-AF65-F5344CB8AC3E}">
        <p14:creationId xmlns:p14="http://schemas.microsoft.com/office/powerpoint/2010/main" val="64412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BA082A6-9A40-4DF4-9CC2-87F63CBF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96197"/>
              </p:ext>
            </p:extLst>
          </p:nvPr>
        </p:nvGraphicFramePr>
        <p:xfrm>
          <a:off x="0" y="1023256"/>
          <a:ext cx="9143999" cy="583887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79714">
                  <a:extLst>
                    <a:ext uri="{9D8B030D-6E8A-4147-A177-3AD203B41FA5}">
                      <a16:colId xmlns:a16="http://schemas.microsoft.com/office/drawing/2014/main" val="4027074335"/>
                    </a:ext>
                  </a:extLst>
                </a:gridCol>
                <a:gridCol w="1496785">
                  <a:extLst>
                    <a:ext uri="{9D8B030D-6E8A-4147-A177-3AD203B41FA5}">
                      <a16:colId xmlns:a16="http://schemas.microsoft.com/office/drawing/2014/main" val="3717548311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853704103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2666935241"/>
                    </a:ext>
                  </a:extLst>
                </a:gridCol>
                <a:gridCol w="1697182">
                  <a:extLst>
                    <a:ext uri="{9D8B030D-6E8A-4147-A177-3AD203B41FA5}">
                      <a16:colId xmlns:a16="http://schemas.microsoft.com/office/drawing/2014/main" val="1405594736"/>
                    </a:ext>
                  </a:extLst>
                </a:gridCol>
                <a:gridCol w="1336469">
                  <a:extLst>
                    <a:ext uri="{9D8B030D-6E8A-4147-A177-3AD203B41FA5}">
                      <a16:colId xmlns:a16="http://schemas.microsoft.com/office/drawing/2014/main" val="3374168993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266438601"/>
                    </a:ext>
                  </a:extLst>
                </a:gridCol>
              </a:tblGrid>
              <a:tr h="97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country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Number of Candidate Sites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Number of Adopted Sites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Number of proposed sites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Candidate sites Total Area (ha)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Adopted sites Total Area (ha)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Total number of sites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484037211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BE" sz="1800" dirty="0">
                          <a:effectLst/>
                        </a:rPr>
                        <a:t>A</a:t>
                      </a:r>
                      <a:r>
                        <a:rPr lang="en-GB" sz="1800" dirty="0">
                          <a:effectLst/>
                        </a:rPr>
                        <a:t>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2622,6</a:t>
                      </a:r>
                      <a:r>
                        <a:rPr lang="en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BE" sz="1800" dirty="0">
                          <a:effectLst/>
                        </a:rPr>
                        <a:t>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790082742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522429,54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94757671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1033719,70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23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92396835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AZ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1679533,00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74146846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250455,00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29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838946730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155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97368,27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2306470,06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162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320731286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CH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64216,29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37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727727263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BE" sz="1800" dirty="0">
                          <a:effectLst/>
                        </a:rPr>
                        <a:t>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222720,15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1040191,65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58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615631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BE" sz="1800" dirty="0">
                          <a:effectLst/>
                        </a:rPr>
                        <a:t>61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325197,0</a:t>
                      </a:r>
                      <a:r>
                        <a:rPr lang="en-BE" sz="18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61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898569769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240077,10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32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860381298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MK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754383,00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644715483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568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565382,30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4403342,81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706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252677251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1021077,60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61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997991257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RU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1632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49947606,04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1635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1802610"/>
                  </a:ext>
                </a:extLst>
              </a:tr>
              <a:tr h="3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BE" sz="1800" dirty="0">
                          <a:effectLst/>
                        </a:rPr>
                        <a:t>377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BE" sz="1800" dirty="0">
                        <a:effectLst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8098240,48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BE" sz="1800" dirty="0">
                          <a:effectLst/>
                        </a:rPr>
                        <a:t>3</a:t>
                      </a:r>
                      <a:r>
                        <a:rPr lang="en-GB" sz="1800" dirty="0">
                          <a:effectLst/>
                        </a:rPr>
                        <a:t>7</a:t>
                      </a:r>
                      <a:r>
                        <a:rPr lang="en-BE" sz="1800" dirty="0">
                          <a:effectLst/>
                        </a:rPr>
                        <a:t>7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754388953"/>
                  </a:ext>
                </a:extLst>
              </a:tr>
              <a:tr h="340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2011</a:t>
                      </a: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1246</a:t>
                      </a: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BE" sz="1800" b="1" dirty="0">
                          <a:effectLst/>
                        </a:rPr>
                        <a:t>3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56334751,7</a:t>
                      </a: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16240280,89</a:t>
                      </a: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3</a:t>
                      </a:r>
                      <a:r>
                        <a:rPr lang="en-BE" sz="1800" b="1" dirty="0">
                          <a:effectLst/>
                        </a:rPr>
                        <a:t>260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124690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4067666-38B1-42CD-9AFC-B66C4678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171" y="329067"/>
            <a:ext cx="5540828" cy="443819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GB" dirty="0" err="1"/>
              <a:t>Va</a:t>
            </a:r>
            <a:r>
              <a:rPr lang="en-BE" dirty="0"/>
              <a:t>l</a:t>
            </a:r>
            <a:r>
              <a:rPr lang="en-GB" dirty="0"/>
              <a:t>u</a:t>
            </a:r>
            <a:r>
              <a:rPr lang="en-BE" dirty="0"/>
              <a:t>e: </a:t>
            </a:r>
            <a:r>
              <a:rPr lang="en-GB" dirty="0"/>
              <a:t>c</a:t>
            </a:r>
            <a:r>
              <a:rPr lang="en-BE" dirty="0"/>
              <a:t>h</a:t>
            </a:r>
            <a:r>
              <a:rPr lang="en-GB" dirty="0"/>
              <a:t>a</a:t>
            </a:r>
            <a:r>
              <a:rPr lang="en-BE" dirty="0"/>
              <a:t>n</a:t>
            </a:r>
            <a:r>
              <a:rPr lang="en-GB" dirty="0"/>
              <a:t>g</a:t>
            </a:r>
            <a:r>
              <a:rPr lang="en-BE" dirty="0"/>
              <a:t>e</a:t>
            </a:r>
            <a:r>
              <a:rPr lang="en-GB" dirty="0"/>
              <a:t>s</a:t>
            </a:r>
            <a:r>
              <a:rPr lang="en-BE" dirty="0"/>
              <a:t> </a:t>
            </a:r>
            <a:r>
              <a:rPr lang="en-GB" dirty="0"/>
              <a:t>f</a:t>
            </a:r>
            <a:r>
              <a:rPr lang="en-BE" dirty="0"/>
              <a:t>o</a:t>
            </a:r>
            <a:r>
              <a:rPr lang="en-GB" dirty="0"/>
              <a:t>r</a:t>
            </a:r>
            <a:r>
              <a:rPr lang="en-BE" dirty="0"/>
              <a:t> </a:t>
            </a:r>
            <a:r>
              <a:rPr lang="en-GB" dirty="0"/>
              <a:t>t</a:t>
            </a:r>
            <a:r>
              <a:rPr lang="en-BE" dirty="0"/>
              <a:t>h</a:t>
            </a:r>
            <a:r>
              <a:rPr lang="en-GB" dirty="0"/>
              <a:t>e</a:t>
            </a:r>
            <a:r>
              <a:rPr lang="en-BE" dirty="0"/>
              <a:t> 2019 Sta</a:t>
            </a:r>
            <a:r>
              <a:rPr lang="en-GB" dirty="0"/>
              <a:t>n</a:t>
            </a:r>
            <a:r>
              <a:rPr lang="en-BE" dirty="0"/>
              <a:t>d</a:t>
            </a:r>
            <a:r>
              <a:rPr lang="en-GB" dirty="0" err="1"/>
              <a:t>i</a:t>
            </a:r>
            <a:r>
              <a:rPr lang="en-BE" dirty="0"/>
              <a:t>n</a:t>
            </a:r>
            <a:r>
              <a:rPr lang="en-GB" dirty="0"/>
              <a:t>g</a:t>
            </a:r>
            <a:r>
              <a:rPr lang="en-BE" dirty="0"/>
              <a:t> </a:t>
            </a:r>
            <a:r>
              <a:rPr lang="en-GB" dirty="0"/>
              <a:t>C</a:t>
            </a:r>
            <a:r>
              <a:rPr lang="en-BE" dirty="0"/>
              <a:t>o</a:t>
            </a:r>
            <a:r>
              <a:rPr lang="en-GB" dirty="0"/>
              <a:t>m</a:t>
            </a:r>
            <a:r>
              <a:rPr lang="en-BE" dirty="0"/>
              <a:t>m</a:t>
            </a:r>
            <a:r>
              <a:rPr lang="en-GB" dirty="0" err="1"/>
              <a:t>i</a:t>
            </a:r>
            <a:r>
              <a:rPr lang="en-BE" dirty="0"/>
              <a:t>t</a:t>
            </a:r>
            <a:r>
              <a:rPr lang="en-GB" dirty="0"/>
              <a:t>t</a:t>
            </a:r>
            <a:r>
              <a:rPr lang="en-BE" dirty="0"/>
              <a:t>e</a:t>
            </a:r>
            <a:r>
              <a:rPr lang="en-GB" dirty="0"/>
              <a:t>e</a:t>
            </a:r>
            <a:r>
              <a:rPr lang="en-BE" dirty="0"/>
              <a:t> </a:t>
            </a:r>
            <a:r>
              <a:rPr lang="en-GB" dirty="0"/>
              <a:t>m</a:t>
            </a:r>
            <a:r>
              <a:rPr lang="en-BE" dirty="0"/>
              <a:t>e</a:t>
            </a:r>
            <a:r>
              <a:rPr lang="en-GB" dirty="0"/>
              <a:t>e</a:t>
            </a:r>
            <a:r>
              <a:rPr lang="en-BE" dirty="0"/>
              <a:t>t</a:t>
            </a:r>
            <a:r>
              <a:rPr lang="en-GB" dirty="0" err="1"/>
              <a:t>i</a:t>
            </a:r>
            <a:r>
              <a:rPr lang="en-BE" dirty="0"/>
              <a:t>n</a:t>
            </a:r>
            <a:r>
              <a:rPr lang="en-GB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10897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3D39-C058-41FE-8CA8-FF97133F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A20EBB-BAA2-4C4E-AEA2-009B87A71685}"/>
              </a:ext>
            </a:extLst>
          </p:cNvPr>
          <p:cNvGraphicFramePr>
            <a:graphicFrameLocks noGrp="1"/>
          </p:cNvGraphicFramePr>
          <p:nvPr/>
        </p:nvGraphicFramePr>
        <p:xfrm>
          <a:off x="0" y="1099457"/>
          <a:ext cx="9144001" cy="5570995"/>
        </p:xfrm>
        <a:graphic>
          <a:graphicData uri="http://schemas.openxmlformats.org/drawingml/2006/table">
            <a:tbl>
              <a:tblPr firstRow="1" firstCol="1" bandRow="1"/>
              <a:tblGrid>
                <a:gridCol w="895895">
                  <a:extLst>
                    <a:ext uri="{9D8B030D-6E8A-4147-A177-3AD203B41FA5}">
                      <a16:colId xmlns:a16="http://schemas.microsoft.com/office/drawing/2014/main" val="3434162530"/>
                    </a:ext>
                  </a:extLst>
                </a:gridCol>
                <a:gridCol w="895895">
                  <a:extLst>
                    <a:ext uri="{9D8B030D-6E8A-4147-A177-3AD203B41FA5}">
                      <a16:colId xmlns:a16="http://schemas.microsoft.com/office/drawing/2014/main" val="3716519589"/>
                    </a:ext>
                  </a:extLst>
                </a:gridCol>
                <a:gridCol w="895895">
                  <a:extLst>
                    <a:ext uri="{9D8B030D-6E8A-4147-A177-3AD203B41FA5}">
                      <a16:colId xmlns:a16="http://schemas.microsoft.com/office/drawing/2014/main" val="477746717"/>
                    </a:ext>
                  </a:extLst>
                </a:gridCol>
                <a:gridCol w="2344927">
                  <a:extLst>
                    <a:ext uri="{9D8B030D-6E8A-4147-A177-3AD203B41FA5}">
                      <a16:colId xmlns:a16="http://schemas.microsoft.com/office/drawing/2014/main" val="4291238738"/>
                    </a:ext>
                  </a:extLst>
                </a:gridCol>
                <a:gridCol w="1607441">
                  <a:extLst>
                    <a:ext uri="{9D8B030D-6E8A-4147-A177-3AD203B41FA5}">
                      <a16:colId xmlns:a16="http://schemas.microsoft.com/office/drawing/2014/main" val="3057074832"/>
                    </a:ext>
                  </a:extLst>
                </a:gridCol>
                <a:gridCol w="2503948">
                  <a:extLst>
                    <a:ext uri="{9D8B030D-6E8A-4147-A177-3AD203B41FA5}">
                      <a16:colId xmlns:a16="http://schemas.microsoft.com/office/drawing/2014/main" val="523741432"/>
                    </a:ext>
                  </a:extLst>
                </a:gridCol>
              </a:tblGrid>
              <a:tr h="439596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BE" sz="2100" dirty="0">
                          <a:effectLst/>
                        </a:rPr>
                        <a:t>Biogeographical S</a:t>
                      </a:r>
                      <a:r>
                        <a:rPr lang="en-GB" sz="2100" dirty="0" err="1">
                          <a:effectLst/>
                        </a:rPr>
                        <a:t>eminars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67214"/>
                  </a:ext>
                </a:extLst>
              </a:tr>
              <a:tr h="591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number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seminar-year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country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subject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biogeo-regions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45345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Bar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MED, ALP, CON, PAN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2264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Basel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ALP, CON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32489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Trondheim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ARC, ALP, ATL, BOR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376923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Tbilisi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(except Birds)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ALP-</a:t>
                      </a:r>
                      <a:r>
                        <a:rPr lang="en-GB" sz="1600" dirty="0" err="1">
                          <a:effectLst/>
                        </a:rPr>
                        <a:t>Cau</a:t>
                      </a:r>
                      <a:r>
                        <a:rPr lang="en-GB" sz="1600" dirty="0">
                          <a:effectLst/>
                        </a:rPr>
                        <a:t>, ANA, STE, BLS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854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RU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Petrozavodsk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(except Birds)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ARC, BOR, ALP-</a:t>
                      </a:r>
                      <a:r>
                        <a:rPr lang="en-GB" sz="1600" dirty="0" err="1">
                          <a:effectLst/>
                        </a:rPr>
                        <a:t>Ura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53212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Minsk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Birds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n/a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20002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Chisinau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all (except Birds)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CON, ALP-Car, PAN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24022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Trondheim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ARC, ALP, ATL, BOR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39918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Kiev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(except Birds)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STE, ALP-Cau, BLS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75336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Tbilisi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Birds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n/a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990849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Tbilisi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(except Birds)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ALP-</a:t>
                      </a:r>
                      <a:r>
                        <a:rPr lang="en-GB" sz="1600" dirty="0" err="1">
                          <a:effectLst/>
                        </a:rPr>
                        <a:t>Cau</a:t>
                      </a:r>
                      <a:r>
                        <a:rPr lang="en-GB" sz="1600" dirty="0">
                          <a:effectLst/>
                        </a:rPr>
                        <a:t>, ANA, STE, BLS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65360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Kiev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Birds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n/a (BY-MD-UA)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28774"/>
                  </a:ext>
                </a:extLst>
              </a:tr>
              <a:tr h="300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Strasbourg-Andorra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1395"/>
                  </a:ext>
                </a:extLst>
              </a:tr>
              <a:tr h="305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Minsk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all (except Birds)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ALP, BOR, CON, PAN, STE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04965"/>
                  </a:ext>
                </a:extLst>
              </a:tr>
              <a:tr h="302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HU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Budapest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Birds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Pro"/>
                          <a:cs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n/a (AM-AZ-GE)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714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7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70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3366-CF53-41BB-97BE-FC6D7C07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687" y="1156381"/>
            <a:ext cx="4214625" cy="504459"/>
          </a:xfrm>
        </p:spPr>
        <p:txBody>
          <a:bodyPr>
            <a:normAutofit fontScale="90000"/>
          </a:bodyPr>
          <a:lstStyle/>
          <a:p>
            <a:pPr algn="ctr"/>
            <a:r>
              <a:rPr lang="en-BE" sz="3200" dirty="0">
                <a:solidFill>
                  <a:schemeClr val="tx1"/>
                </a:solidFill>
              </a:rPr>
              <a:t>% A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e </a:t>
            </a:r>
            <a:r>
              <a:rPr lang="en-GB" sz="3200" dirty="0">
                <a:solidFill>
                  <a:schemeClr val="tx1"/>
                </a:solidFill>
              </a:rPr>
              <a:t>p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t</a:t>
            </a:r>
            <a:r>
              <a:rPr lang="en-BE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4A6101-0B5A-4D4A-A377-A93A36678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50860"/>
              </p:ext>
            </p:extLst>
          </p:nvPr>
        </p:nvGraphicFramePr>
        <p:xfrm>
          <a:off x="702127" y="1926770"/>
          <a:ext cx="7739744" cy="1980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008">
                  <a:extLst>
                    <a:ext uri="{9D8B030D-6E8A-4147-A177-3AD203B41FA5}">
                      <a16:colId xmlns:a16="http://schemas.microsoft.com/office/drawing/2014/main" val="3315496893"/>
                    </a:ext>
                  </a:extLst>
                </a:gridCol>
                <a:gridCol w="1154930">
                  <a:extLst>
                    <a:ext uri="{9D8B030D-6E8A-4147-A177-3AD203B41FA5}">
                      <a16:colId xmlns:a16="http://schemas.microsoft.com/office/drawing/2014/main" val="970838547"/>
                    </a:ext>
                  </a:extLst>
                </a:gridCol>
                <a:gridCol w="1154930">
                  <a:extLst>
                    <a:ext uri="{9D8B030D-6E8A-4147-A177-3AD203B41FA5}">
                      <a16:colId xmlns:a16="http://schemas.microsoft.com/office/drawing/2014/main" val="3272280564"/>
                    </a:ext>
                  </a:extLst>
                </a:gridCol>
                <a:gridCol w="1040008">
                  <a:extLst>
                    <a:ext uri="{9D8B030D-6E8A-4147-A177-3AD203B41FA5}">
                      <a16:colId xmlns:a16="http://schemas.microsoft.com/office/drawing/2014/main" val="1922041594"/>
                    </a:ext>
                  </a:extLst>
                </a:gridCol>
                <a:gridCol w="1154930">
                  <a:extLst>
                    <a:ext uri="{9D8B030D-6E8A-4147-A177-3AD203B41FA5}">
                      <a16:colId xmlns:a16="http://schemas.microsoft.com/office/drawing/2014/main" val="2375046843"/>
                    </a:ext>
                  </a:extLst>
                </a:gridCol>
                <a:gridCol w="1154930">
                  <a:extLst>
                    <a:ext uri="{9D8B030D-6E8A-4147-A177-3AD203B41FA5}">
                      <a16:colId xmlns:a16="http://schemas.microsoft.com/office/drawing/2014/main" val="240809073"/>
                    </a:ext>
                  </a:extLst>
                </a:gridCol>
                <a:gridCol w="1040008">
                  <a:extLst>
                    <a:ext uri="{9D8B030D-6E8A-4147-A177-3AD203B41FA5}">
                      <a16:colId xmlns:a16="http://schemas.microsoft.com/office/drawing/2014/main" val="3899928716"/>
                    </a:ext>
                  </a:extLst>
                </a:gridCol>
              </a:tblGrid>
              <a:tr h="3125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Country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2016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2019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12174"/>
                  </a:ext>
                </a:extLst>
              </a:tr>
              <a:tr h="6446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No of sites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Emerald area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% national coverage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No of sites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Emerald area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</a:rPr>
                        <a:t>% national coverage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745362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BY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1 824 749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2 411 13</a:t>
                      </a:r>
                      <a:r>
                        <a:rPr lang="en-BE" sz="18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05898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MD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373 679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271 780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695214"/>
                  </a:ext>
                </a:extLst>
              </a:tr>
              <a:tr h="34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UA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4 680 470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377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6 882 300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512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98B895-17A9-4009-883C-68A987C5E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386293"/>
              </p:ext>
            </p:extLst>
          </p:nvPr>
        </p:nvGraphicFramePr>
        <p:xfrm>
          <a:off x="702127" y="4172892"/>
          <a:ext cx="7739744" cy="2150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008">
                  <a:extLst>
                    <a:ext uri="{9D8B030D-6E8A-4147-A177-3AD203B41FA5}">
                      <a16:colId xmlns:a16="http://schemas.microsoft.com/office/drawing/2014/main" val="29214884"/>
                    </a:ext>
                  </a:extLst>
                </a:gridCol>
                <a:gridCol w="1154930">
                  <a:extLst>
                    <a:ext uri="{9D8B030D-6E8A-4147-A177-3AD203B41FA5}">
                      <a16:colId xmlns:a16="http://schemas.microsoft.com/office/drawing/2014/main" val="1643018560"/>
                    </a:ext>
                  </a:extLst>
                </a:gridCol>
                <a:gridCol w="1154930">
                  <a:extLst>
                    <a:ext uri="{9D8B030D-6E8A-4147-A177-3AD203B41FA5}">
                      <a16:colId xmlns:a16="http://schemas.microsoft.com/office/drawing/2014/main" val="1267755297"/>
                    </a:ext>
                  </a:extLst>
                </a:gridCol>
                <a:gridCol w="1040008">
                  <a:extLst>
                    <a:ext uri="{9D8B030D-6E8A-4147-A177-3AD203B41FA5}">
                      <a16:colId xmlns:a16="http://schemas.microsoft.com/office/drawing/2014/main" val="1081944251"/>
                    </a:ext>
                  </a:extLst>
                </a:gridCol>
                <a:gridCol w="1154930">
                  <a:extLst>
                    <a:ext uri="{9D8B030D-6E8A-4147-A177-3AD203B41FA5}">
                      <a16:colId xmlns:a16="http://schemas.microsoft.com/office/drawing/2014/main" val="2298690062"/>
                    </a:ext>
                  </a:extLst>
                </a:gridCol>
                <a:gridCol w="1154930">
                  <a:extLst>
                    <a:ext uri="{9D8B030D-6E8A-4147-A177-3AD203B41FA5}">
                      <a16:colId xmlns:a16="http://schemas.microsoft.com/office/drawing/2014/main" val="4009446050"/>
                    </a:ext>
                  </a:extLst>
                </a:gridCol>
                <a:gridCol w="1040008">
                  <a:extLst>
                    <a:ext uri="{9D8B030D-6E8A-4147-A177-3AD203B41FA5}">
                      <a16:colId xmlns:a16="http://schemas.microsoft.com/office/drawing/2014/main" val="3160499107"/>
                    </a:ext>
                  </a:extLst>
                </a:gridCol>
              </a:tblGrid>
              <a:tr h="31013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Country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2016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2019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39895"/>
                  </a:ext>
                </a:extLst>
              </a:tr>
              <a:tr h="6395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No of sites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Emerald area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% national coverage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No of sites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Emerald area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% national coverage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4294213"/>
                  </a:ext>
                </a:extLst>
              </a:tr>
              <a:tr h="304061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AM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>
                          <a:effectLst/>
                        </a:rPr>
                        <a:t>21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497 883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 dirty="0">
                          <a:effectLst/>
                        </a:rPr>
                        <a:t>17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>
                          <a:effectLst/>
                        </a:rPr>
                        <a:t>23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>
                          <a:effectLst/>
                        </a:rPr>
                        <a:t>1 082 883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 dirty="0">
                          <a:effectLst/>
                        </a:rPr>
                        <a:t>36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4423"/>
                  </a:ext>
                </a:extLst>
              </a:tr>
              <a:tr h="304061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AZ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>
                          <a:effectLst/>
                        </a:rPr>
                        <a:t>16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1 609 952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 dirty="0">
                          <a:effectLst/>
                        </a:rPr>
                        <a:t>18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>
                          <a:effectLst/>
                        </a:rPr>
                        <a:t>17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>
                          <a:effectLst/>
                        </a:rPr>
                        <a:t>1 678 009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 dirty="0">
                          <a:effectLst/>
                        </a:rPr>
                        <a:t>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583"/>
                  </a:ext>
                </a:extLst>
              </a:tr>
              <a:tr h="304061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>
                          <a:effectLst/>
                        </a:rPr>
                        <a:t>GE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>
                          <a:effectLst/>
                        </a:rPr>
                        <a:t>54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1 025 579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 dirty="0">
                          <a:effectLst/>
                        </a:rPr>
                        <a:t>14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>
                          <a:effectLst/>
                        </a:rPr>
                        <a:t>58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>
                          <a:effectLst/>
                        </a:rPr>
                        <a:t>1 286 043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800" kern="1200" dirty="0">
                          <a:effectLst/>
                        </a:rPr>
                        <a:t>18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99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94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3366-CF53-41BB-97BE-FC6D7C07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057" y="1036638"/>
            <a:ext cx="6487886" cy="879247"/>
          </a:xfrm>
        </p:spPr>
        <p:txBody>
          <a:bodyPr>
            <a:normAutofit fontScale="90000"/>
          </a:bodyPr>
          <a:lstStyle/>
          <a:p>
            <a:pPr algn="ctr"/>
            <a:r>
              <a:rPr lang="en-BE" sz="3200" dirty="0">
                <a:solidFill>
                  <a:schemeClr val="tx1"/>
                </a:solidFill>
              </a:rPr>
              <a:t>% </a:t>
            </a:r>
            <a:r>
              <a:rPr lang="en-GB" sz="3200" dirty="0">
                <a:solidFill>
                  <a:schemeClr val="tx1"/>
                </a:solidFill>
              </a:rPr>
              <a:t>sufficiency </a:t>
            </a:r>
            <a:r>
              <a:rPr lang="en-BE" sz="3200" dirty="0">
                <a:solidFill>
                  <a:schemeClr val="tx1"/>
                </a:solidFill>
              </a:rPr>
              <a:t>p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r </a:t>
            </a:r>
            <a:r>
              <a:rPr lang="en-GB" sz="3200" dirty="0">
                <a:solidFill>
                  <a:schemeClr val="tx1"/>
                </a:solidFill>
              </a:rPr>
              <a:t>conclusion categories</a:t>
            </a:r>
            <a:br>
              <a:rPr lang="en-BE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h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a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s: 2016 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s 2019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855CCEF-FC4A-48A2-9D08-C7F30C96F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933662"/>
              </p:ext>
            </p:extLst>
          </p:nvPr>
        </p:nvGraphicFramePr>
        <p:xfrm>
          <a:off x="1085169" y="2242456"/>
          <a:ext cx="29241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6E84000-1B89-4D84-8770-402C20BDE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503321"/>
              </p:ext>
            </p:extLst>
          </p:nvPr>
        </p:nvGraphicFramePr>
        <p:xfrm>
          <a:off x="5116286" y="2242456"/>
          <a:ext cx="29241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960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3366-CF53-41BB-97BE-FC6D7C07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057" y="1036638"/>
            <a:ext cx="6487886" cy="879247"/>
          </a:xfrm>
        </p:spPr>
        <p:txBody>
          <a:bodyPr>
            <a:normAutofit fontScale="90000"/>
          </a:bodyPr>
          <a:lstStyle/>
          <a:p>
            <a:pPr algn="ctr"/>
            <a:r>
              <a:rPr lang="en-BE" sz="3200" dirty="0">
                <a:solidFill>
                  <a:schemeClr val="tx1"/>
                </a:solidFill>
              </a:rPr>
              <a:t>% </a:t>
            </a:r>
            <a:r>
              <a:rPr lang="en-GB" sz="3200" dirty="0">
                <a:solidFill>
                  <a:schemeClr val="tx1"/>
                </a:solidFill>
              </a:rPr>
              <a:t>sufficiency </a:t>
            </a:r>
            <a:r>
              <a:rPr lang="en-BE" sz="3200" dirty="0">
                <a:solidFill>
                  <a:schemeClr val="tx1"/>
                </a:solidFill>
              </a:rPr>
              <a:t>p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r </a:t>
            </a:r>
            <a:r>
              <a:rPr lang="en-GB" sz="3200" dirty="0">
                <a:solidFill>
                  <a:schemeClr val="tx1"/>
                </a:solidFill>
              </a:rPr>
              <a:t>conclusion categories</a:t>
            </a:r>
            <a:br>
              <a:rPr lang="en-BE" sz="3200" dirty="0">
                <a:solidFill>
                  <a:schemeClr val="tx1"/>
                </a:solidFill>
              </a:rPr>
            </a:br>
            <a:r>
              <a:rPr lang="en-BE" sz="3200" dirty="0">
                <a:solidFill>
                  <a:schemeClr val="tx1"/>
                </a:solidFill>
              </a:rPr>
              <a:t>BY, MD and UA: 2016 </a:t>
            </a:r>
            <a:r>
              <a:rPr lang="en-GB" sz="3200" dirty="0">
                <a:solidFill>
                  <a:schemeClr val="tx1"/>
                </a:solidFill>
              </a:rPr>
              <a:t>v</a:t>
            </a:r>
            <a:r>
              <a:rPr lang="en-BE" sz="3200" dirty="0">
                <a:solidFill>
                  <a:schemeClr val="tx1"/>
                </a:solidFill>
              </a:rPr>
              <a:t>e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s</a:t>
            </a:r>
            <a:r>
              <a:rPr lang="en-GB" sz="3200" dirty="0">
                <a:solidFill>
                  <a:schemeClr val="tx1"/>
                </a:solidFill>
              </a:rPr>
              <a:t>u</a:t>
            </a:r>
            <a:r>
              <a:rPr lang="en-BE" sz="3200" dirty="0">
                <a:solidFill>
                  <a:schemeClr val="tx1"/>
                </a:solidFill>
              </a:rPr>
              <a:t>s 2019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6043920-1027-4189-BA00-145FE4E66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9118"/>
              </p:ext>
            </p:extLst>
          </p:nvPr>
        </p:nvGraphicFramePr>
        <p:xfrm>
          <a:off x="1055914" y="2329543"/>
          <a:ext cx="29241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3BEDC5-27B9-4813-916C-FC4455295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1519235"/>
              </p:ext>
            </p:extLst>
          </p:nvPr>
        </p:nvGraphicFramePr>
        <p:xfrm>
          <a:off x="5047569" y="2329543"/>
          <a:ext cx="29241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79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F2DB-D98E-49C4-9715-AFDA42B8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6CF31-FB4B-4EC2-9BF5-0AE8EA7282B3}"/>
              </a:ext>
            </a:extLst>
          </p:cNvPr>
          <p:cNvSpPr txBox="1"/>
          <p:nvPr/>
        </p:nvSpPr>
        <p:spPr>
          <a:xfrm>
            <a:off x="544286" y="2206083"/>
            <a:ext cx="83275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 sz="2400" dirty="0"/>
              <a:t>Up to now, a table is published with the percentage SUF and SUF/CD against the total of all conclusions per country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 sz="2400" dirty="0"/>
              <a:t>This </a:t>
            </a:r>
            <a:r>
              <a:rPr lang="en-GB" sz="2400" dirty="0"/>
              <a:t>m</a:t>
            </a:r>
            <a:r>
              <a:rPr lang="en-BE" sz="2400" dirty="0"/>
              <a:t>e</a:t>
            </a:r>
            <a:r>
              <a:rPr lang="en-GB" sz="2400" dirty="0"/>
              <a:t>t</a:t>
            </a:r>
            <a:r>
              <a:rPr lang="en-BE" sz="2400" dirty="0"/>
              <a:t>h</a:t>
            </a:r>
            <a:r>
              <a:rPr lang="en-GB" sz="2400" dirty="0"/>
              <a:t>o</a:t>
            </a:r>
            <a:r>
              <a:rPr lang="en-BE" sz="2400" dirty="0"/>
              <a:t>d</a:t>
            </a:r>
            <a:r>
              <a:rPr lang="en-GB" sz="2400" dirty="0"/>
              <a:t>o</a:t>
            </a:r>
            <a:r>
              <a:rPr lang="en-BE" sz="2400" dirty="0"/>
              <a:t>l</a:t>
            </a:r>
            <a:r>
              <a:rPr lang="en-GB" sz="2400" dirty="0"/>
              <a:t>o</a:t>
            </a:r>
            <a:r>
              <a:rPr lang="en-BE" sz="2400" dirty="0"/>
              <a:t>g</a:t>
            </a:r>
            <a:r>
              <a:rPr lang="en-GB" sz="2400" dirty="0"/>
              <a:t>y</a:t>
            </a:r>
            <a:r>
              <a:rPr lang="en-BE" sz="2400" dirty="0"/>
              <a:t> is not </a:t>
            </a:r>
            <a:r>
              <a:rPr lang="en-GB" sz="2400" dirty="0"/>
              <a:t>measuring</a:t>
            </a:r>
            <a:r>
              <a:rPr lang="en-BE" sz="2400" dirty="0"/>
              <a:t> the progress </a:t>
            </a:r>
            <a:r>
              <a:rPr lang="en-GB" sz="2400" dirty="0" err="1"/>
              <a:t>i</a:t>
            </a:r>
            <a:r>
              <a:rPr lang="en-BE" sz="2400" dirty="0"/>
              <a:t>n “</a:t>
            </a:r>
            <a:r>
              <a:rPr lang="en-GB" sz="2400" dirty="0"/>
              <a:t>t</a:t>
            </a:r>
            <a:r>
              <a:rPr lang="en-BE" sz="2400" dirty="0"/>
              <a:t>h</a:t>
            </a:r>
            <a:r>
              <a:rPr lang="en-GB" sz="2400" dirty="0"/>
              <a:t>e</a:t>
            </a:r>
            <a:r>
              <a:rPr lang="en-BE" sz="2400" dirty="0"/>
              <a:t> </a:t>
            </a:r>
            <a:r>
              <a:rPr lang="en-GB" sz="2400" dirty="0"/>
              <a:t>l</a:t>
            </a:r>
            <a:r>
              <a:rPr lang="en-BE" sz="2400" dirty="0"/>
              <a:t>o</a:t>
            </a:r>
            <a:r>
              <a:rPr lang="en-GB" sz="2400" dirty="0"/>
              <a:t>w</a:t>
            </a:r>
            <a:r>
              <a:rPr lang="en-BE" sz="2400" dirty="0"/>
              <a:t>e</a:t>
            </a:r>
            <a:r>
              <a:rPr lang="en-GB" sz="2400" dirty="0"/>
              <a:t>r</a:t>
            </a:r>
            <a:r>
              <a:rPr lang="en-BE" sz="2400" dirty="0"/>
              <a:t>” </a:t>
            </a:r>
            <a:r>
              <a:rPr lang="en-GB" sz="2400" dirty="0"/>
              <a:t>s</a:t>
            </a:r>
            <a:r>
              <a:rPr lang="en-BE" sz="2400" dirty="0"/>
              <a:t>u</a:t>
            </a:r>
            <a:r>
              <a:rPr lang="en-GB" sz="2400" dirty="0"/>
              <a:t>f</a:t>
            </a:r>
            <a:r>
              <a:rPr lang="en-BE" sz="2400" dirty="0"/>
              <a:t>f</a:t>
            </a:r>
            <a:r>
              <a:rPr lang="en-GB" sz="2400" dirty="0" err="1"/>
              <a:t>i</a:t>
            </a:r>
            <a:r>
              <a:rPr lang="en-BE" sz="2400" dirty="0"/>
              <a:t>c</a:t>
            </a:r>
            <a:r>
              <a:rPr lang="en-GB" sz="2400" dirty="0" err="1"/>
              <a:t>i</a:t>
            </a:r>
            <a:r>
              <a:rPr lang="en-BE" sz="2400" dirty="0"/>
              <a:t>e</a:t>
            </a:r>
            <a:r>
              <a:rPr lang="en-GB" sz="2400" dirty="0"/>
              <a:t>n</a:t>
            </a:r>
            <a:r>
              <a:rPr lang="en-BE" sz="2400" dirty="0"/>
              <a:t>c</a:t>
            </a:r>
            <a:r>
              <a:rPr lang="en-GB" sz="2400" dirty="0"/>
              <a:t>y</a:t>
            </a:r>
            <a:r>
              <a:rPr lang="en-BE" sz="2400" dirty="0"/>
              <a:t> </a:t>
            </a:r>
            <a:r>
              <a:rPr lang="en-GB" sz="2400" dirty="0"/>
              <a:t>c</a:t>
            </a:r>
            <a:r>
              <a:rPr lang="en-BE" sz="2400" dirty="0"/>
              <a:t>l</a:t>
            </a:r>
            <a:r>
              <a:rPr lang="en-GB" sz="2400" dirty="0"/>
              <a:t>a</a:t>
            </a:r>
            <a:r>
              <a:rPr lang="en-BE" sz="2400" dirty="0"/>
              <a:t>s</a:t>
            </a:r>
            <a:r>
              <a:rPr lang="en-GB" sz="2400" dirty="0"/>
              <a:t>s</a:t>
            </a:r>
            <a:r>
              <a:rPr lang="en-BE" sz="2400" dirty="0"/>
              <a:t>e</a:t>
            </a:r>
            <a:r>
              <a:rPr lang="en-GB" sz="2400" dirty="0"/>
              <a:t>s</a:t>
            </a:r>
            <a:r>
              <a:rPr lang="en-BE" sz="2400" dirty="0"/>
              <a:t>: </a:t>
            </a:r>
            <a:r>
              <a:rPr lang="en-GB" sz="2400" dirty="0"/>
              <a:t>e</a:t>
            </a:r>
            <a:r>
              <a:rPr lang="en-BE" sz="2400" dirty="0"/>
              <a:t>.</a:t>
            </a:r>
            <a:r>
              <a:rPr lang="en-GB" sz="2400" dirty="0"/>
              <a:t>g</a:t>
            </a:r>
            <a:r>
              <a:rPr lang="en-BE" sz="2400" dirty="0"/>
              <a:t>. </a:t>
            </a:r>
            <a:r>
              <a:rPr lang="en-GB" sz="2400" dirty="0"/>
              <a:t>c</a:t>
            </a:r>
            <a:r>
              <a:rPr lang="en-BE" sz="2400" dirty="0"/>
              <a:t>h</a:t>
            </a:r>
            <a:r>
              <a:rPr lang="en-GB" sz="2400" dirty="0"/>
              <a:t>a</a:t>
            </a:r>
            <a:r>
              <a:rPr lang="en-BE" sz="2400" dirty="0"/>
              <a:t>n</a:t>
            </a:r>
            <a:r>
              <a:rPr lang="en-GB" sz="2400" dirty="0"/>
              <a:t>g</a:t>
            </a:r>
            <a:r>
              <a:rPr lang="en-BE" sz="2400" dirty="0"/>
              <a:t>e </a:t>
            </a:r>
            <a:r>
              <a:rPr lang="en-GB" sz="2400" dirty="0"/>
              <a:t>f</a:t>
            </a:r>
            <a:r>
              <a:rPr lang="en-BE" sz="2400" dirty="0"/>
              <a:t>r</a:t>
            </a:r>
            <a:r>
              <a:rPr lang="en-GB" sz="2400" dirty="0"/>
              <a:t>o</a:t>
            </a:r>
            <a:r>
              <a:rPr lang="en-BE" sz="2400" dirty="0"/>
              <a:t>m </a:t>
            </a:r>
            <a:r>
              <a:rPr lang="en-GB" sz="2400" dirty="0"/>
              <a:t>I</a:t>
            </a:r>
            <a:r>
              <a:rPr lang="en-BE" sz="2400" dirty="0"/>
              <a:t>N </a:t>
            </a:r>
            <a:r>
              <a:rPr lang="en-GB" sz="2400" dirty="0"/>
              <a:t>M</a:t>
            </a:r>
            <a:r>
              <a:rPr lang="en-BE" sz="2400" dirty="0"/>
              <a:t>O</a:t>
            </a:r>
            <a:r>
              <a:rPr lang="en-GB" sz="2400" dirty="0"/>
              <a:t>D</a:t>
            </a:r>
            <a:r>
              <a:rPr lang="en-BE" sz="2400" dirty="0"/>
              <a:t> </a:t>
            </a:r>
            <a:r>
              <a:rPr lang="en-GB" sz="2400" dirty="0"/>
              <a:t>t</a:t>
            </a:r>
            <a:r>
              <a:rPr lang="en-BE" sz="2400" dirty="0"/>
              <a:t>o </a:t>
            </a:r>
            <a:r>
              <a:rPr lang="en-GB" sz="2400" dirty="0"/>
              <a:t>I</a:t>
            </a:r>
            <a:r>
              <a:rPr lang="en-BE" sz="2400" dirty="0"/>
              <a:t>N </a:t>
            </a:r>
            <a:r>
              <a:rPr lang="en-GB" sz="2400" dirty="0"/>
              <a:t>M</a:t>
            </a:r>
            <a:r>
              <a:rPr lang="en-BE" sz="2400" dirty="0"/>
              <a:t>I</a:t>
            </a:r>
            <a:r>
              <a:rPr lang="en-GB" sz="2400" dirty="0"/>
              <a:t>N</a:t>
            </a:r>
            <a:r>
              <a:rPr lang="en-BE" sz="240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 sz="2400" dirty="0"/>
              <a:t>A </a:t>
            </a:r>
            <a:r>
              <a:rPr lang="en-GB" sz="2400" dirty="0"/>
              <a:t>n</a:t>
            </a:r>
            <a:r>
              <a:rPr lang="en-BE" sz="2400" dirty="0"/>
              <a:t>e</a:t>
            </a:r>
            <a:r>
              <a:rPr lang="en-GB" sz="2400" dirty="0"/>
              <a:t>w</a:t>
            </a:r>
            <a:r>
              <a:rPr lang="en-BE" sz="2400" dirty="0"/>
              <a:t> </a:t>
            </a:r>
            <a:r>
              <a:rPr lang="en-GB" sz="2400" dirty="0"/>
              <a:t>m</a:t>
            </a:r>
            <a:r>
              <a:rPr lang="en-BE" sz="2400" dirty="0"/>
              <a:t>e</a:t>
            </a:r>
            <a:r>
              <a:rPr lang="en-GB" sz="2400" dirty="0"/>
              <a:t>t</a:t>
            </a:r>
            <a:r>
              <a:rPr lang="en-BE" sz="2400" dirty="0"/>
              <a:t>h</a:t>
            </a:r>
            <a:r>
              <a:rPr lang="en-GB" sz="2400" dirty="0"/>
              <a:t>o</a:t>
            </a:r>
            <a:r>
              <a:rPr lang="en-BE" sz="2400" dirty="0"/>
              <a:t>d</a:t>
            </a:r>
            <a:r>
              <a:rPr lang="en-GB" sz="2400" dirty="0"/>
              <a:t>o</a:t>
            </a:r>
            <a:r>
              <a:rPr lang="en-BE" sz="2400" dirty="0"/>
              <a:t>l</a:t>
            </a:r>
            <a:r>
              <a:rPr lang="en-GB" sz="2400" dirty="0"/>
              <a:t>o</a:t>
            </a:r>
            <a:r>
              <a:rPr lang="en-BE" sz="2400" dirty="0"/>
              <a:t>g</a:t>
            </a:r>
            <a:r>
              <a:rPr lang="en-GB" sz="2400" dirty="0"/>
              <a:t>y</a:t>
            </a:r>
            <a:r>
              <a:rPr lang="en-BE" sz="2400" dirty="0"/>
              <a:t> </a:t>
            </a:r>
            <a:r>
              <a:rPr lang="en-GB" sz="2400" dirty="0" err="1"/>
              <a:t>i</a:t>
            </a:r>
            <a:r>
              <a:rPr lang="en-BE" sz="2400" dirty="0"/>
              <a:t>s </a:t>
            </a:r>
            <a:r>
              <a:rPr lang="en-GB" sz="2400" dirty="0"/>
              <a:t>s</a:t>
            </a:r>
            <a:r>
              <a:rPr lang="en-BE" sz="2400" dirty="0"/>
              <a:t>u</a:t>
            </a:r>
            <a:r>
              <a:rPr lang="en-GB" sz="2400" dirty="0"/>
              <a:t>g</a:t>
            </a:r>
            <a:r>
              <a:rPr lang="en-BE" sz="2400" dirty="0"/>
              <a:t>g</a:t>
            </a:r>
            <a:r>
              <a:rPr lang="en-GB" sz="2400" dirty="0"/>
              <a:t>e</a:t>
            </a:r>
            <a:r>
              <a:rPr lang="en-BE" sz="2400" dirty="0"/>
              <a:t>s</a:t>
            </a:r>
            <a:r>
              <a:rPr lang="en-GB" sz="2400" dirty="0"/>
              <a:t>t</a:t>
            </a:r>
            <a:r>
              <a:rPr lang="en-BE" sz="2400" dirty="0"/>
              <a:t>e</a:t>
            </a:r>
            <a:r>
              <a:rPr lang="en-GB" sz="2400" dirty="0"/>
              <a:t>d</a:t>
            </a:r>
            <a:r>
              <a:rPr lang="en-BE" sz="2400" dirty="0"/>
              <a:t> </a:t>
            </a:r>
            <a:r>
              <a:rPr lang="en-GB" sz="2400" dirty="0"/>
              <a:t>w</a:t>
            </a:r>
            <a:r>
              <a:rPr lang="en-BE" sz="2400" dirty="0"/>
              <a:t>h</a:t>
            </a:r>
            <a:r>
              <a:rPr lang="en-GB" sz="2400" dirty="0"/>
              <a:t>e</a:t>
            </a:r>
            <a:r>
              <a:rPr lang="en-BE" sz="2400" dirty="0"/>
              <a:t>r</a:t>
            </a:r>
            <a:r>
              <a:rPr lang="en-GB" sz="2400" dirty="0"/>
              <a:t>e</a:t>
            </a:r>
            <a:r>
              <a:rPr lang="en-BE" sz="2400" dirty="0"/>
              <a:t> </a:t>
            </a:r>
            <a:r>
              <a:rPr lang="en-GB" sz="2400" dirty="0"/>
              <a:t>p</a:t>
            </a:r>
            <a:r>
              <a:rPr lang="en-BE" sz="2400" dirty="0"/>
              <a:t>r</a:t>
            </a:r>
            <a:r>
              <a:rPr lang="en-GB" sz="2400" dirty="0"/>
              <a:t>o</a:t>
            </a:r>
            <a:r>
              <a:rPr lang="en-BE" sz="2400" dirty="0"/>
              <a:t>g</a:t>
            </a:r>
            <a:r>
              <a:rPr lang="en-GB" sz="2400" dirty="0"/>
              <a:t>r</a:t>
            </a:r>
            <a:r>
              <a:rPr lang="en-BE" sz="2400" dirty="0"/>
              <a:t>e</a:t>
            </a:r>
            <a:r>
              <a:rPr lang="en-GB" sz="2400" dirty="0"/>
              <a:t>s</a:t>
            </a:r>
            <a:r>
              <a:rPr lang="en-BE" sz="2400" dirty="0"/>
              <a:t>s </a:t>
            </a:r>
            <a:r>
              <a:rPr lang="en-GB" sz="2400" dirty="0"/>
              <a:t>c</a:t>
            </a:r>
            <a:r>
              <a:rPr lang="en-BE" sz="2400" dirty="0"/>
              <a:t>a</a:t>
            </a:r>
            <a:r>
              <a:rPr lang="en-GB" sz="2400" dirty="0"/>
              <a:t>n</a:t>
            </a:r>
            <a:r>
              <a:rPr lang="en-BE" sz="2400" dirty="0"/>
              <a:t> </a:t>
            </a:r>
            <a:r>
              <a:rPr lang="en-GB" sz="2400" dirty="0"/>
              <a:t>b</a:t>
            </a:r>
            <a:r>
              <a:rPr lang="en-BE" sz="2400" dirty="0"/>
              <a:t>e </a:t>
            </a:r>
            <a:r>
              <a:rPr lang="en-GB" sz="2400" dirty="0"/>
              <a:t>m</a:t>
            </a:r>
            <a:r>
              <a:rPr lang="en-BE" sz="2400" dirty="0"/>
              <a:t>e</a:t>
            </a:r>
            <a:r>
              <a:rPr lang="en-GB" sz="2400" dirty="0"/>
              <a:t>a</a:t>
            </a:r>
            <a:r>
              <a:rPr lang="en-BE" sz="2400" dirty="0"/>
              <a:t>s</a:t>
            </a:r>
            <a:r>
              <a:rPr lang="en-GB" sz="2400" dirty="0"/>
              <a:t>u</a:t>
            </a:r>
            <a:r>
              <a:rPr lang="en-BE" sz="2400" dirty="0"/>
              <a:t>r</a:t>
            </a:r>
            <a:r>
              <a:rPr lang="en-GB" sz="2400" dirty="0"/>
              <a:t>e</a:t>
            </a:r>
            <a:r>
              <a:rPr lang="en-BE" sz="2400" dirty="0"/>
              <a:t>d </a:t>
            </a:r>
            <a:r>
              <a:rPr lang="en-GB" sz="2400" dirty="0"/>
              <a:t>o</a:t>
            </a:r>
            <a:r>
              <a:rPr lang="en-BE" sz="2400" dirty="0"/>
              <a:t>v</a:t>
            </a:r>
            <a:r>
              <a:rPr lang="en-GB" sz="2400" dirty="0"/>
              <a:t>e</a:t>
            </a:r>
            <a:r>
              <a:rPr lang="en-BE" sz="2400" dirty="0"/>
              <a:t>r </a:t>
            </a:r>
            <a:r>
              <a:rPr lang="en-GB" sz="2400" dirty="0"/>
              <a:t>a</a:t>
            </a:r>
            <a:r>
              <a:rPr lang="en-BE" sz="2400" dirty="0"/>
              <a:t>l</a:t>
            </a:r>
            <a:r>
              <a:rPr lang="en-GB" sz="2400" dirty="0"/>
              <a:t>l</a:t>
            </a:r>
            <a:r>
              <a:rPr lang="en-BE" sz="2400" dirty="0"/>
              <a:t> </a:t>
            </a:r>
            <a:r>
              <a:rPr lang="en-GB" sz="2400" dirty="0"/>
              <a:t>s</a:t>
            </a:r>
            <a:r>
              <a:rPr lang="en-BE" sz="2400" dirty="0"/>
              <a:t>u</a:t>
            </a:r>
            <a:r>
              <a:rPr lang="en-GB" sz="2400" dirty="0"/>
              <a:t>f</a:t>
            </a:r>
            <a:r>
              <a:rPr lang="en-BE" sz="2400" dirty="0"/>
              <a:t>f</a:t>
            </a:r>
            <a:r>
              <a:rPr lang="en-GB" sz="2400" dirty="0" err="1"/>
              <a:t>ic</a:t>
            </a:r>
            <a:r>
              <a:rPr lang="en-BE" sz="2400" dirty="0" err="1"/>
              <a:t>i</a:t>
            </a:r>
            <a:r>
              <a:rPr lang="en-GB" sz="2400" dirty="0"/>
              <a:t>e</a:t>
            </a:r>
            <a:r>
              <a:rPr lang="en-BE" sz="2400" dirty="0"/>
              <a:t>n</a:t>
            </a:r>
            <a:r>
              <a:rPr lang="en-GB" sz="2400" dirty="0"/>
              <a:t>c</a:t>
            </a:r>
            <a:r>
              <a:rPr lang="en-BE" sz="2400" dirty="0"/>
              <a:t>y </a:t>
            </a:r>
            <a:r>
              <a:rPr lang="en-GB" sz="2400" dirty="0"/>
              <a:t>c</a:t>
            </a:r>
            <a:r>
              <a:rPr lang="en-BE" sz="2400" dirty="0"/>
              <a:t>l</a:t>
            </a:r>
            <a:r>
              <a:rPr lang="en-GB" sz="2400" dirty="0"/>
              <a:t>a</a:t>
            </a:r>
            <a:r>
              <a:rPr lang="en-BE" sz="2400" dirty="0"/>
              <a:t>s</a:t>
            </a:r>
            <a:r>
              <a:rPr lang="en-GB" sz="2400" dirty="0"/>
              <a:t>s</a:t>
            </a:r>
            <a:r>
              <a:rPr lang="en-BE" sz="2400" dirty="0"/>
              <a:t>e</a:t>
            </a:r>
            <a:r>
              <a:rPr lang="en-GB" sz="2400" dirty="0"/>
              <a:t>s</a:t>
            </a:r>
            <a:r>
              <a:rPr lang="en-BE" sz="2400" dirty="0"/>
              <a:t>, </a:t>
            </a:r>
            <a:r>
              <a:rPr lang="en-GB" sz="2400" dirty="0"/>
              <a:t>l</a:t>
            </a:r>
            <a:r>
              <a:rPr lang="en-BE" sz="2400" dirty="0"/>
              <a:t>e</a:t>
            </a:r>
            <a:r>
              <a:rPr lang="en-GB" sz="2400" dirty="0"/>
              <a:t>a</a:t>
            </a:r>
            <a:r>
              <a:rPr lang="en-BE" sz="2400" dirty="0"/>
              <a:t>d</a:t>
            </a:r>
            <a:r>
              <a:rPr lang="en-GB" sz="2400" dirty="0" err="1"/>
              <a:t>i</a:t>
            </a:r>
            <a:r>
              <a:rPr lang="en-BE" sz="2400" dirty="0"/>
              <a:t>n</a:t>
            </a:r>
            <a:r>
              <a:rPr lang="en-GB" sz="2400" dirty="0"/>
              <a:t>g</a:t>
            </a:r>
            <a:r>
              <a:rPr lang="en-BE" sz="2400" dirty="0"/>
              <a:t> </a:t>
            </a:r>
            <a:r>
              <a:rPr lang="en-GB" sz="2400" dirty="0"/>
              <a:t>t</a:t>
            </a:r>
            <a:r>
              <a:rPr lang="en-BE" sz="2400" dirty="0"/>
              <a:t>o </a:t>
            </a:r>
            <a:r>
              <a:rPr lang="en-GB" sz="2400" dirty="0"/>
              <a:t>a</a:t>
            </a:r>
            <a:r>
              <a:rPr lang="en-BE" sz="2400" dirty="0"/>
              <a:t> </a:t>
            </a:r>
            <a:br>
              <a:rPr lang="en-BE" sz="2400" dirty="0"/>
            </a:br>
            <a:r>
              <a:rPr lang="en-BE" sz="2800" i="1" dirty="0">
                <a:solidFill>
                  <a:srgbClr val="0070C0"/>
                </a:solidFill>
              </a:rPr>
              <a:t>“</a:t>
            </a:r>
            <a:r>
              <a:rPr lang="en-GB" sz="2800" i="1" dirty="0">
                <a:solidFill>
                  <a:srgbClr val="0070C0"/>
                </a:solidFill>
              </a:rPr>
              <a:t>S</a:t>
            </a:r>
            <a:r>
              <a:rPr lang="en-BE" sz="2800" i="1" dirty="0">
                <a:solidFill>
                  <a:srgbClr val="0070C0"/>
                </a:solidFill>
              </a:rPr>
              <a:t>u</a:t>
            </a:r>
            <a:r>
              <a:rPr lang="en-GB" sz="2800" i="1" dirty="0">
                <a:solidFill>
                  <a:srgbClr val="0070C0"/>
                </a:solidFill>
              </a:rPr>
              <a:t>f</a:t>
            </a:r>
            <a:r>
              <a:rPr lang="en-BE" sz="2800" i="1" dirty="0">
                <a:solidFill>
                  <a:srgbClr val="0070C0"/>
                </a:solidFill>
              </a:rPr>
              <a:t>f</a:t>
            </a:r>
            <a:r>
              <a:rPr lang="en-GB" sz="2800" i="1" dirty="0" err="1">
                <a:solidFill>
                  <a:srgbClr val="0070C0"/>
                </a:solidFill>
              </a:rPr>
              <a:t>i</a:t>
            </a:r>
            <a:r>
              <a:rPr lang="en-BE" sz="2800" i="1" dirty="0">
                <a:solidFill>
                  <a:srgbClr val="0070C0"/>
                </a:solidFill>
              </a:rPr>
              <a:t>c</a:t>
            </a:r>
            <a:r>
              <a:rPr lang="en-GB" sz="2800" i="1" dirty="0" err="1">
                <a:solidFill>
                  <a:srgbClr val="0070C0"/>
                </a:solidFill>
              </a:rPr>
              <a:t>i</a:t>
            </a:r>
            <a:r>
              <a:rPr lang="en-BE" sz="2800" i="1" dirty="0">
                <a:solidFill>
                  <a:srgbClr val="0070C0"/>
                </a:solidFill>
              </a:rPr>
              <a:t>e</a:t>
            </a:r>
            <a:r>
              <a:rPr lang="en-GB" sz="2800" i="1" dirty="0">
                <a:solidFill>
                  <a:srgbClr val="0070C0"/>
                </a:solidFill>
              </a:rPr>
              <a:t>n</a:t>
            </a:r>
            <a:r>
              <a:rPr lang="en-BE" sz="2800" i="1" dirty="0">
                <a:solidFill>
                  <a:srgbClr val="0070C0"/>
                </a:solidFill>
              </a:rPr>
              <a:t>c</a:t>
            </a:r>
            <a:r>
              <a:rPr lang="en-GB" sz="2800" i="1" dirty="0">
                <a:solidFill>
                  <a:srgbClr val="0070C0"/>
                </a:solidFill>
              </a:rPr>
              <a:t>y</a:t>
            </a:r>
            <a:r>
              <a:rPr lang="en-BE" sz="2800" i="1" dirty="0">
                <a:solidFill>
                  <a:srgbClr val="0070C0"/>
                </a:solidFill>
              </a:rPr>
              <a:t> </a:t>
            </a:r>
            <a:r>
              <a:rPr lang="en-GB" sz="2800" i="1" dirty="0" err="1">
                <a:solidFill>
                  <a:srgbClr val="0070C0"/>
                </a:solidFill>
              </a:rPr>
              <a:t>i</a:t>
            </a:r>
            <a:r>
              <a:rPr lang="en-BE" sz="2800" i="1" dirty="0">
                <a:solidFill>
                  <a:srgbClr val="0070C0"/>
                </a:solidFill>
              </a:rPr>
              <a:t>n</a:t>
            </a:r>
            <a:r>
              <a:rPr lang="en-GB" sz="2800" i="1" dirty="0">
                <a:solidFill>
                  <a:srgbClr val="0070C0"/>
                </a:solidFill>
              </a:rPr>
              <a:t>d</a:t>
            </a:r>
            <a:r>
              <a:rPr lang="en-BE" sz="2800" i="1" dirty="0">
                <a:solidFill>
                  <a:srgbClr val="0070C0"/>
                </a:solidFill>
              </a:rPr>
              <a:t>e</a:t>
            </a:r>
            <a:r>
              <a:rPr lang="en-GB" sz="2800" i="1" dirty="0">
                <a:solidFill>
                  <a:srgbClr val="0070C0"/>
                </a:solidFill>
              </a:rPr>
              <a:t>x</a:t>
            </a:r>
            <a:r>
              <a:rPr lang="en-BE" sz="2800" i="1" dirty="0">
                <a:solidFill>
                  <a:srgbClr val="0070C0"/>
                </a:solidFill>
              </a:rPr>
              <a:t> </a:t>
            </a:r>
            <a:r>
              <a:rPr lang="en-GB" sz="2800" i="1" dirty="0">
                <a:solidFill>
                  <a:srgbClr val="0070C0"/>
                </a:solidFill>
              </a:rPr>
              <a:t>o</a:t>
            </a:r>
            <a:r>
              <a:rPr lang="en-BE" sz="2800" i="1" dirty="0">
                <a:solidFill>
                  <a:srgbClr val="0070C0"/>
                </a:solidFill>
              </a:rPr>
              <a:t>r </a:t>
            </a:r>
            <a:r>
              <a:rPr lang="en-GB" sz="2800" i="1" dirty="0">
                <a:solidFill>
                  <a:srgbClr val="0070C0"/>
                </a:solidFill>
              </a:rPr>
              <a:t>b</a:t>
            </a:r>
            <a:r>
              <a:rPr lang="en-BE" sz="2800" i="1" dirty="0">
                <a:solidFill>
                  <a:srgbClr val="0070C0"/>
                </a:solidFill>
              </a:rPr>
              <a:t>a</a:t>
            </a:r>
            <a:r>
              <a:rPr lang="en-GB" sz="2800" i="1" dirty="0">
                <a:solidFill>
                  <a:srgbClr val="0070C0"/>
                </a:solidFill>
              </a:rPr>
              <a:t>r</a:t>
            </a:r>
            <a:r>
              <a:rPr lang="en-BE" sz="2800" i="1" dirty="0">
                <a:solidFill>
                  <a:srgbClr val="0070C0"/>
                </a:solidFill>
              </a:rPr>
              <a:t>o</a:t>
            </a:r>
            <a:r>
              <a:rPr lang="en-GB" sz="2800" i="1" dirty="0">
                <a:solidFill>
                  <a:srgbClr val="0070C0"/>
                </a:solidFill>
              </a:rPr>
              <a:t>m</a:t>
            </a:r>
            <a:r>
              <a:rPr lang="en-BE" sz="2800" i="1" dirty="0">
                <a:solidFill>
                  <a:srgbClr val="0070C0"/>
                </a:solidFill>
              </a:rPr>
              <a:t>e</a:t>
            </a:r>
            <a:r>
              <a:rPr lang="en-GB" sz="2800" i="1" dirty="0">
                <a:solidFill>
                  <a:srgbClr val="0070C0"/>
                </a:solidFill>
              </a:rPr>
              <a:t>t</a:t>
            </a:r>
            <a:r>
              <a:rPr lang="en-BE" sz="2800" i="1" dirty="0">
                <a:solidFill>
                  <a:srgbClr val="0070C0"/>
                </a:solidFill>
              </a:rPr>
              <a:t>e</a:t>
            </a:r>
            <a:r>
              <a:rPr lang="en-GB" sz="2800" i="1" dirty="0">
                <a:solidFill>
                  <a:srgbClr val="0070C0"/>
                </a:solidFill>
              </a:rPr>
              <a:t>r</a:t>
            </a:r>
            <a:r>
              <a:rPr lang="en-BE" sz="2800" i="1" dirty="0">
                <a:solidFill>
                  <a:srgbClr val="0070C0"/>
                </a:solidFill>
              </a:rPr>
              <a:t>”</a:t>
            </a:r>
            <a:endParaRPr lang="en-GB" sz="2400" i="1" dirty="0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FB847A-A185-4EC5-B315-7EB3A61C6F14}"/>
              </a:ext>
            </a:extLst>
          </p:cNvPr>
          <p:cNvSpPr txBox="1">
            <a:spLocks/>
          </p:cNvSpPr>
          <p:nvPr/>
        </p:nvSpPr>
        <p:spPr>
          <a:xfrm>
            <a:off x="1328057" y="1036638"/>
            <a:ext cx="6934200" cy="87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/>
            <a:r>
              <a:rPr lang="en-GB" sz="3200" dirty="0">
                <a:solidFill>
                  <a:schemeClr val="tx1"/>
                </a:solidFill>
              </a:rPr>
              <a:t>L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BE" sz="3200" dirty="0">
                <a:solidFill>
                  <a:schemeClr val="tx1"/>
                </a:solidFill>
              </a:rPr>
              <a:t>k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o</a:t>
            </a:r>
            <a:r>
              <a:rPr lang="en-GB" sz="3200" dirty="0">
                <a:solidFill>
                  <a:schemeClr val="tx1"/>
                </a:solidFill>
              </a:rPr>
              <a:t>r</a:t>
            </a:r>
            <a:r>
              <a:rPr lang="en-BE" sz="32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a</a:t>
            </a:r>
            <a:r>
              <a:rPr lang="en-BE" sz="3200" dirty="0">
                <a:solidFill>
                  <a:schemeClr val="tx1"/>
                </a:solidFill>
              </a:rPr>
              <a:t> “</a:t>
            </a:r>
            <a:r>
              <a:rPr lang="en-GB" sz="3200" dirty="0">
                <a:solidFill>
                  <a:schemeClr val="tx1"/>
                </a:solidFill>
              </a:rPr>
              <a:t>s</a:t>
            </a:r>
            <a:r>
              <a:rPr lang="en-BE" sz="3200" dirty="0">
                <a:solidFill>
                  <a:schemeClr val="tx1"/>
                </a:solidFill>
              </a:rPr>
              <a:t>u</a:t>
            </a:r>
            <a:r>
              <a:rPr lang="en-GB" sz="3200" dirty="0">
                <a:solidFill>
                  <a:schemeClr val="tx1"/>
                </a:solidFill>
              </a:rPr>
              <a:t>f</a:t>
            </a:r>
            <a:r>
              <a:rPr lang="en-BE" sz="3200" dirty="0">
                <a:solidFill>
                  <a:schemeClr val="tx1"/>
                </a:solidFill>
              </a:rPr>
              <a:t>f</a:t>
            </a:r>
            <a:r>
              <a:rPr lang="en-GB" sz="3200" dirty="0" err="1">
                <a:solidFill>
                  <a:schemeClr val="tx1"/>
                </a:solidFill>
              </a:rPr>
              <a:t>ic</a:t>
            </a:r>
            <a:r>
              <a:rPr lang="en-BE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e</a:t>
            </a:r>
            <a:r>
              <a:rPr lang="en-BE" sz="3200" dirty="0">
                <a:solidFill>
                  <a:schemeClr val="tx1"/>
                </a:solidFill>
              </a:rPr>
              <a:t>n</a:t>
            </a:r>
            <a:r>
              <a:rPr lang="en-GB" sz="3200" dirty="0">
                <a:solidFill>
                  <a:schemeClr val="tx1"/>
                </a:solidFill>
              </a:rPr>
              <a:t>c</a:t>
            </a:r>
            <a:r>
              <a:rPr lang="en-BE" sz="3200" dirty="0">
                <a:solidFill>
                  <a:schemeClr val="tx1"/>
                </a:solidFill>
              </a:rPr>
              <a:t>y scoring” </a:t>
            </a:r>
            <a:r>
              <a:rPr lang="en-BE" sz="3200" dirty="0" err="1">
                <a:solidFill>
                  <a:schemeClr val="tx1"/>
                </a:solidFill>
              </a:rPr>
              <a:t>methodolo</a:t>
            </a:r>
            <a:r>
              <a:rPr lang="en-GB" sz="3200" dirty="0">
                <a:solidFill>
                  <a:schemeClr val="tx1"/>
                </a:solidFill>
              </a:rPr>
              <a:t>g</a:t>
            </a:r>
            <a:r>
              <a:rPr lang="en-BE" sz="3200" dirty="0">
                <a:solidFill>
                  <a:schemeClr val="tx1"/>
                </a:solidFill>
              </a:rPr>
              <a:t>y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40876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8" ma:contentTypeDescription="Een nieuw document maken." ma:contentTypeScope="" ma:versionID="a5daa488caa40389c44fd6ad02853db4">
  <xsd:schema xmlns:xsd="http://www.w3.org/2001/XMLSchema" xmlns:xs="http://www.w3.org/2001/XMLSchema" xmlns:p="http://schemas.microsoft.com/office/2006/metadata/properties" xmlns:ns2="5a85a8cd-11b6-4c49-b88c-fe5436cf80ab" targetNamespace="http://schemas.microsoft.com/office/2006/metadata/properties" ma:root="true" ma:fieldsID="bb9e0387837f0009796f21251b468b9f" ns2:_="">
    <xsd:import namespace="5a85a8cd-11b6-4c49-b88c-fe5436cf8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24E78F-25CA-44D3-B90B-012340C9D9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DEF33E-70FA-4222-B2A6-94DA5EC6E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2402</Words>
  <Application>Microsoft Office PowerPoint</Application>
  <PresentationFormat>On-screen Show (4:3)</PresentationFormat>
  <Paragraphs>345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Myriad Pro</vt:lpstr>
      <vt:lpstr>1_Conception personnalisée</vt:lpstr>
      <vt:lpstr>Conception personnalisée</vt:lpstr>
      <vt:lpstr>4_Conception personnalisée</vt:lpstr>
      <vt:lpstr>3_Conception personnalisée</vt:lpstr>
      <vt:lpstr>CONVENTION ON THE CONSERVATION OF EUROPEAN WILDLIFE AND NATURAL HABITATS Standing Committee - 39th meeting  Emerald Network Status and sufficiency analysis  Marc Roekaerts &amp; Otars Opermanis</vt:lpstr>
      <vt:lpstr>PowerPoint Presentation</vt:lpstr>
      <vt:lpstr>PowerPoint Presentation</vt:lpstr>
      <vt:lpstr>Value: changes for the 2019 Standing Committee meeting</vt:lpstr>
      <vt:lpstr>PowerPoint Presentation</vt:lpstr>
      <vt:lpstr>% Area Coverage per country</vt:lpstr>
      <vt:lpstr>% sufficiency per conclusion categories South Caucasus: 2016 versus 2019</vt:lpstr>
      <vt:lpstr>% sufficiency per conclusion categories BY, MD and UA: 2016 versus 2019</vt:lpstr>
      <vt:lpstr>PowerPoint Presentation</vt:lpstr>
      <vt:lpstr>Step 1: All conclusions are classified according to the “worst” conclusion: e.g. IN MOD/IN MIN = IN MOD  Step 2: Value is given to each “worst” 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2019-12-04T08:14:50Z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</Properties>
</file>