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5"/>
  </p:notesMasterIdLst>
  <p:sldIdLst>
    <p:sldId id="295" r:id="rId3"/>
    <p:sldId id="293" r:id="rId4"/>
    <p:sldId id="417" r:id="rId5"/>
    <p:sldId id="424" r:id="rId6"/>
    <p:sldId id="430" r:id="rId7"/>
    <p:sldId id="426" r:id="rId8"/>
    <p:sldId id="422" r:id="rId9"/>
    <p:sldId id="439" r:id="rId10"/>
    <p:sldId id="429" r:id="rId11"/>
    <p:sldId id="431" r:id="rId12"/>
    <p:sldId id="427" r:id="rId13"/>
    <p:sldId id="440"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966D72-8F4B-4A1A-8985-9FEE292C422C}" type="datetimeFigureOut">
              <a:rPr lang="fr-BE" smtClean="0"/>
              <a:t>08-06-21</a:t>
            </a:fld>
            <a:endParaRPr lang="fr-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7429E7-D61E-424B-8234-D716A44597AE}" type="slidenum">
              <a:rPr lang="fr-BE" smtClean="0"/>
              <a:t>‹#›</a:t>
            </a:fld>
            <a:endParaRPr lang="fr-BE"/>
          </a:p>
        </p:txBody>
      </p:sp>
    </p:spTree>
    <p:extLst>
      <p:ext uri="{BB962C8B-B14F-4D97-AF65-F5344CB8AC3E}">
        <p14:creationId xmlns:p14="http://schemas.microsoft.com/office/powerpoint/2010/main" val="264744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5"/>
          </p:nvPr>
        </p:nvSpPr>
        <p:spPr/>
        <p:txBody>
          <a:bodyPr/>
          <a:lstStyle/>
          <a:p>
            <a:fld id="{187429E7-D61E-424B-8234-D716A44597AE}" type="slidenum">
              <a:rPr lang="fr-BE" smtClean="0"/>
              <a:t>6</a:t>
            </a:fld>
            <a:endParaRPr lang="fr-BE"/>
          </a:p>
        </p:txBody>
      </p:sp>
    </p:spTree>
    <p:extLst>
      <p:ext uri="{BB962C8B-B14F-4D97-AF65-F5344CB8AC3E}">
        <p14:creationId xmlns:p14="http://schemas.microsoft.com/office/powerpoint/2010/main" val="176787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5"/>
          </p:nvPr>
        </p:nvSpPr>
        <p:spPr/>
        <p:txBody>
          <a:bodyPr/>
          <a:lstStyle/>
          <a:p>
            <a:fld id="{187429E7-D61E-424B-8234-D716A44597AE}" type="slidenum">
              <a:rPr lang="fr-BE" smtClean="0"/>
              <a:t>11</a:t>
            </a:fld>
            <a:endParaRPr lang="fr-BE"/>
          </a:p>
        </p:txBody>
      </p:sp>
    </p:spTree>
    <p:extLst>
      <p:ext uri="{BB962C8B-B14F-4D97-AF65-F5344CB8AC3E}">
        <p14:creationId xmlns:p14="http://schemas.microsoft.com/office/powerpoint/2010/main" val="409546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5"/>
          </p:nvPr>
        </p:nvSpPr>
        <p:spPr/>
        <p:txBody>
          <a:bodyPr/>
          <a:lstStyle/>
          <a:p>
            <a:fld id="{187429E7-D61E-424B-8234-D716A44597AE}" type="slidenum">
              <a:rPr lang="fr-BE" smtClean="0"/>
              <a:t>12</a:t>
            </a:fld>
            <a:endParaRPr lang="fr-BE"/>
          </a:p>
        </p:txBody>
      </p:sp>
    </p:spTree>
    <p:extLst>
      <p:ext uri="{BB962C8B-B14F-4D97-AF65-F5344CB8AC3E}">
        <p14:creationId xmlns:p14="http://schemas.microsoft.com/office/powerpoint/2010/main" val="271212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047B-375C-4330-B025-177A45B05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04D3AAF1-AB35-41BF-8D3E-FD09699F9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F21A90C1-3B82-4B97-B44E-04B63D751B53}"/>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5" name="Footer Placeholder 4">
            <a:extLst>
              <a:ext uri="{FF2B5EF4-FFF2-40B4-BE49-F238E27FC236}">
                <a16:creationId xmlns:a16="http://schemas.microsoft.com/office/drawing/2014/main" id="{5EB71CBB-5452-47F0-9073-3B62818E2282}"/>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F3250EA-CD1A-4883-BADF-673EA4E1115E}"/>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326112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94B8-FCBC-4524-9B33-7D92D48BEE58}"/>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2E1EF011-175B-414C-944F-18E02975B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2A5C923-7200-49D8-A888-4E786A253E9C}"/>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5" name="Footer Placeholder 4">
            <a:extLst>
              <a:ext uri="{FF2B5EF4-FFF2-40B4-BE49-F238E27FC236}">
                <a16:creationId xmlns:a16="http://schemas.microsoft.com/office/drawing/2014/main" id="{358366ED-4C16-45B1-9DE2-AE97B1F8A86F}"/>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27F83A9-0959-41C0-8043-CD670EB749F2}"/>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412847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A606F-129D-49FD-BC1E-908CD18DBF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EFE4530B-6D30-4913-AAC9-F2966E14F6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394D2A12-4320-4511-B691-D1B85DCC2B18}"/>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5" name="Footer Placeholder 4">
            <a:extLst>
              <a:ext uri="{FF2B5EF4-FFF2-40B4-BE49-F238E27FC236}">
                <a16:creationId xmlns:a16="http://schemas.microsoft.com/office/drawing/2014/main" id="{C362EDA7-B4DE-407E-9C1B-A5B9FDF2527B}"/>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F477C14-96E0-4D79-B347-CF17D204FE3A}"/>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2884933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1"/>
            <a:ext cx="11246370"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a:t>Slide title goes here</a:t>
            </a:r>
          </a:p>
        </p:txBody>
      </p:sp>
      <p:sp>
        <p:nvSpPr>
          <p:cNvPr id="3" name="Content Placeholder 2"/>
          <p:cNvSpPr>
            <a:spLocks noGrp="1"/>
          </p:cNvSpPr>
          <p:nvPr>
            <p:ph sz="quarter" idx="13"/>
          </p:nvPr>
        </p:nvSpPr>
        <p:spPr>
          <a:xfrm>
            <a:off x="468314" y="1431925"/>
            <a:ext cx="11245851"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4" hasCustomPrompt="1"/>
          </p:nvPr>
        </p:nvSpPr>
        <p:spPr>
          <a:xfrm>
            <a:off x="598487" y="6250565"/>
            <a:ext cx="3683001"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a:t>Source reference for illustration</a:t>
            </a:r>
          </a:p>
        </p:txBody>
      </p:sp>
    </p:spTree>
    <p:extLst>
      <p:ext uri="{BB962C8B-B14F-4D97-AF65-F5344CB8AC3E}">
        <p14:creationId xmlns:p14="http://schemas.microsoft.com/office/powerpoint/2010/main" val="196349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1BEB-E04D-4617-8726-8DB1B38740B6}"/>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1606B002-9DC3-4C08-8C39-636CF79491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89593A4A-2412-46B5-91CF-904C04FEC076}"/>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5" name="Footer Placeholder 4">
            <a:extLst>
              <a:ext uri="{FF2B5EF4-FFF2-40B4-BE49-F238E27FC236}">
                <a16:creationId xmlns:a16="http://schemas.microsoft.com/office/drawing/2014/main" id="{0EA39E5A-25E7-4E4B-9097-32B6A0B54F1F}"/>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C149894F-D9BC-4863-99FA-F35F48113B28}"/>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351611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3D82-3685-40B1-BEC4-13AF8ACF3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5E67D933-2639-4B14-A46F-CDD2C1436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C656CD-535D-42BD-B0E4-B92BCA12751C}"/>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5" name="Footer Placeholder 4">
            <a:extLst>
              <a:ext uri="{FF2B5EF4-FFF2-40B4-BE49-F238E27FC236}">
                <a16:creationId xmlns:a16="http://schemas.microsoft.com/office/drawing/2014/main" id="{96C56E72-4C40-4C63-8359-89909365B372}"/>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1021BCC9-B099-4A95-9F44-85D4A6617E63}"/>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108635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3338-484D-47FC-AE6C-C6ED88BECD29}"/>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2FA202F5-FBE2-43AA-9C53-B4E17E5C7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6C33532D-55C6-434B-8040-06A3098C05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156F934A-5436-4AE2-BB34-DC87DCA635C8}"/>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6" name="Footer Placeholder 5">
            <a:extLst>
              <a:ext uri="{FF2B5EF4-FFF2-40B4-BE49-F238E27FC236}">
                <a16:creationId xmlns:a16="http://schemas.microsoft.com/office/drawing/2014/main" id="{1E97539C-B17D-44E8-AFD5-01418D8355CC}"/>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AED1E120-1429-4CAF-9A1F-ECA439449AFC}"/>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245722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1D57-97C8-4905-930B-254DDDFAE1B6}"/>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1B056A1-CF1F-4B03-AC56-C4723E86B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B910A5-0CD5-48A1-8E2E-63CBD8CBC4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4F6528C4-D3E4-4F18-BDD0-AA8EE1EC0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D2F9FE-C4B2-4B40-9412-3D0DB663F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A5410463-557E-4D09-A8ED-40F879087C0D}"/>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8" name="Footer Placeholder 7">
            <a:extLst>
              <a:ext uri="{FF2B5EF4-FFF2-40B4-BE49-F238E27FC236}">
                <a16:creationId xmlns:a16="http://schemas.microsoft.com/office/drawing/2014/main" id="{596DD830-C705-4346-9EC1-869B13C15E0C}"/>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6D5A108C-ABD9-4F61-9B9E-4E2B237ED60B}"/>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83935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5602-223F-4810-B9E7-AB08A693D058}"/>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F3CF1EC8-B7E0-4371-A336-0F22FC39B682}"/>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4" name="Footer Placeholder 3">
            <a:extLst>
              <a:ext uri="{FF2B5EF4-FFF2-40B4-BE49-F238E27FC236}">
                <a16:creationId xmlns:a16="http://schemas.microsoft.com/office/drawing/2014/main" id="{4AA64B4D-0D43-4995-BD62-49D05B9C2E9B}"/>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149CF62E-082E-4872-8C69-8A8243431580}"/>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13984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4B509-2411-4EEA-901C-A61AD72EF941}"/>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3" name="Footer Placeholder 2">
            <a:extLst>
              <a:ext uri="{FF2B5EF4-FFF2-40B4-BE49-F238E27FC236}">
                <a16:creationId xmlns:a16="http://schemas.microsoft.com/office/drawing/2014/main" id="{EED8CF6C-DC28-4567-B5A6-66AEFC2AD39C}"/>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C85195C8-49A6-4CC9-9832-90CBEAEF8EB3}"/>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207661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1C59-AC82-4766-B443-CE1C2C6C8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9D483CC4-6925-471A-8EB2-E7FB6B802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56943E78-878C-4B86-AF2B-4DF982E82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79C1B-A76F-4E09-9138-C0AD426BFFCE}"/>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6" name="Footer Placeholder 5">
            <a:extLst>
              <a:ext uri="{FF2B5EF4-FFF2-40B4-BE49-F238E27FC236}">
                <a16:creationId xmlns:a16="http://schemas.microsoft.com/office/drawing/2014/main" id="{E4BAF788-CE97-4B5D-B0E6-28302EDEC168}"/>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E1B00CC1-328E-4A80-BC86-EBA057E2AB7C}"/>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98022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7D2C-613A-4558-938E-BB4B5519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C3B578BF-1903-400C-93EF-7E22D6B4A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EE3EDFA3-5DEE-4A28-B868-210D8B618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EB93E-0659-419A-A376-9BBE32025338}"/>
              </a:ext>
            </a:extLst>
          </p:cNvPr>
          <p:cNvSpPr>
            <a:spLocks noGrp="1"/>
          </p:cNvSpPr>
          <p:nvPr>
            <p:ph type="dt" sz="half" idx="10"/>
          </p:nvPr>
        </p:nvSpPr>
        <p:spPr/>
        <p:txBody>
          <a:bodyPr/>
          <a:lstStyle/>
          <a:p>
            <a:fld id="{AB67EBED-1E0C-4BFD-8687-E8F78CB1BC1B}" type="datetimeFigureOut">
              <a:rPr lang="fr-BE" smtClean="0"/>
              <a:t>08-06-21</a:t>
            </a:fld>
            <a:endParaRPr lang="fr-BE"/>
          </a:p>
        </p:txBody>
      </p:sp>
      <p:sp>
        <p:nvSpPr>
          <p:cNvPr id="6" name="Footer Placeholder 5">
            <a:extLst>
              <a:ext uri="{FF2B5EF4-FFF2-40B4-BE49-F238E27FC236}">
                <a16:creationId xmlns:a16="http://schemas.microsoft.com/office/drawing/2014/main" id="{104EE3F2-47BE-4A92-B8F7-6577DBF9461E}"/>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560B1FCC-24C9-4387-8425-07539C67E2FF}"/>
              </a:ext>
            </a:extLst>
          </p:cNvPr>
          <p:cNvSpPr>
            <a:spLocks noGrp="1"/>
          </p:cNvSpPr>
          <p:nvPr>
            <p:ph type="sldNum" sz="quarter" idx="12"/>
          </p:nvPr>
        </p:nvSpPr>
        <p:spPr/>
        <p:txBody>
          <a:bodyPr/>
          <a:lstStyle/>
          <a:p>
            <a:fld id="{F74A8A43-D9CE-42EB-B7D1-475CFE642A6F}" type="slidenum">
              <a:rPr lang="fr-BE" smtClean="0"/>
              <a:t>‹#›</a:t>
            </a:fld>
            <a:endParaRPr lang="fr-BE"/>
          </a:p>
        </p:txBody>
      </p:sp>
    </p:spTree>
    <p:extLst>
      <p:ext uri="{BB962C8B-B14F-4D97-AF65-F5344CB8AC3E}">
        <p14:creationId xmlns:p14="http://schemas.microsoft.com/office/powerpoint/2010/main" val="88461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7CC13-A32F-4F73-BA41-3D4FD797C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3CD87741-0463-4391-9040-A46750CB3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4282FBA1-271C-422D-9D24-5FD5DBE44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7EBED-1E0C-4BFD-8687-E8F78CB1BC1B}" type="datetimeFigureOut">
              <a:rPr lang="fr-BE" smtClean="0"/>
              <a:t>08-06-21</a:t>
            </a:fld>
            <a:endParaRPr lang="fr-BE"/>
          </a:p>
        </p:txBody>
      </p:sp>
      <p:sp>
        <p:nvSpPr>
          <p:cNvPr id="5" name="Footer Placeholder 4">
            <a:extLst>
              <a:ext uri="{FF2B5EF4-FFF2-40B4-BE49-F238E27FC236}">
                <a16:creationId xmlns:a16="http://schemas.microsoft.com/office/drawing/2014/main" id="{D2CFF5DA-C2FB-47B3-B7B5-ADD4607B6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3DA31A64-2968-4BCE-AB4E-D572EEEC2D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A8A43-D9CE-42EB-B7D1-475CFE642A6F}" type="slidenum">
              <a:rPr lang="fr-BE" smtClean="0"/>
              <a:t>‹#›</a:t>
            </a:fld>
            <a:endParaRPr lang="fr-BE"/>
          </a:p>
        </p:txBody>
      </p:sp>
    </p:spTree>
    <p:extLst>
      <p:ext uri="{BB962C8B-B14F-4D97-AF65-F5344CB8AC3E}">
        <p14:creationId xmlns:p14="http://schemas.microsoft.com/office/powerpoint/2010/main" val="307684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p:nvSpPr>
        <p:spPr>
          <a:xfrm>
            <a:off x="2344621" y="152400"/>
            <a:ext cx="885742"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5" name="Rectangle 24"/>
          <p:cNvSpPr/>
          <p:nvPr/>
        </p:nvSpPr>
        <p:spPr>
          <a:xfrm>
            <a:off x="0" y="6"/>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000" y="5940000"/>
            <a:ext cx="2335332" cy="684000"/>
          </a:xfrm>
          <a:prstGeom prst="rect">
            <a:avLst/>
          </a:prstGeom>
        </p:spPr>
      </p:pic>
    </p:spTree>
    <p:extLst>
      <p:ext uri="{BB962C8B-B14F-4D97-AF65-F5344CB8AC3E}">
        <p14:creationId xmlns:p14="http://schemas.microsoft.com/office/powerpoint/2010/main" val="2770431238"/>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DB52C837-B2CF-4E29-95B7-093DF2F8E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362" y="2941639"/>
            <a:ext cx="6330099" cy="3662414"/>
          </a:xfrm>
          <a:prstGeom prst="rect">
            <a:avLst/>
          </a:prstGeom>
        </p:spPr>
      </p:pic>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0" y="6177064"/>
            <a:ext cx="4223982" cy="680936"/>
          </a:xfrm>
        </p:spPr>
        <p:txBody>
          <a:bodyPr anchor="ctr">
            <a:normAutofit/>
          </a:bodyPr>
          <a:lstStyle/>
          <a:p>
            <a:r>
              <a:rPr lang="en-GB" sz="3600" dirty="0"/>
              <a:t>09 June 2021</a:t>
            </a:r>
          </a:p>
        </p:txBody>
      </p:sp>
      <p:sp>
        <p:nvSpPr>
          <p:cNvPr id="5" name="Content Placeholder 4">
            <a:extLst>
              <a:ext uri="{FF2B5EF4-FFF2-40B4-BE49-F238E27FC236}">
                <a16:creationId xmlns:a16="http://schemas.microsoft.com/office/drawing/2014/main" id="{763E57D7-E4BB-4AC2-AD6D-D6E17494EC65}"/>
              </a:ext>
            </a:extLst>
          </p:cNvPr>
          <p:cNvSpPr>
            <a:spLocks noGrp="1"/>
          </p:cNvSpPr>
          <p:nvPr>
            <p:ph idx="1"/>
          </p:nvPr>
        </p:nvSpPr>
        <p:spPr>
          <a:xfrm>
            <a:off x="4223982" y="327026"/>
            <a:ext cx="7485413" cy="2287587"/>
          </a:xfrm>
        </p:spPr>
        <p:txBody>
          <a:bodyPr anchor="ctr">
            <a:normAutofit/>
          </a:bodyPr>
          <a:lstStyle/>
          <a:p>
            <a:pPr marL="0" indent="0">
              <a:buNone/>
            </a:pPr>
            <a:r>
              <a:rPr lang="en-GB" sz="1800" dirty="0"/>
              <a:t> </a:t>
            </a:r>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
        <p:nvSpPr>
          <p:cNvPr id="8" name="TextBox 7">
            <a:extLst>
              <a:ext uri="{FF2B5EF4-FFF2-40B4-BE49-F238E27FC236}">
                <a16:creationId xmlns:a16="http://schemas.microsoft.com/office/drawing/2014/main" id="{7479C2A7-7038-4B0B-87DB-6F32C3E33760}"/>
              </a:ext>
            </a:extLst>
          </p:cNvPr>
          <p:cNvSpPr txBox="1"/>
          <p:nvPr/>
        </p:nvSpPr>
        <p:spPr>
          <a:xfrm>
            <a:off x="571994" y="883369"/>
            <a:ext cx="9816344" cy="4284250"/>
          </a:xfrm>
          <a:prstGeom prst="rect">
            <a:avLst/>
          </a:prstGeom>
          <a:noFill/>
        </p:spPr>
        <p:txBody>
          <a:bodyPr wrap="square" rtlCol="0">
            <a:spAutoFit/>
          </a:bodyPr>
          <a:lstStyle/>
          <a:p>
            <a:pPr>
              <a:lnSpc>
                <a:spcPct val="90000"/>
              </a:lnSpc>
              <a:spcBef>
                <a:spcPct val="20000"/>
              </a:spcBef>
              <a:buFont typeface="Arial" pitchFamily="34" charset="0"/>
              <a:buNone/>
              <a:defRPr/>
            </a:pPr>
            <a:r>
              <a:rPr lang="en-US" sz="2400" b="1" dirty="0"/>
              <a:t>European Federation for Hunting and Conservation (FACE)</a:t>
            </a:r>
          </a:p>
          <a:p>
            <a:pPr>
              <a:lnSpc>
                <a:spcPct val="90000"/>
              </a:lnSpc>
              <a:spcBef>
                <a:spcPct val="20000"/>
              </a:spcBef>
              <a:buFont typeface="Arial" pitchFamily="34" charset="0"/>
              <a:buNone/>
              <a:defRPr/>
            </a:pPr>
            <a:endParaRPr lang="en-US" sz="2400" b="1" i="1" dirty="0"/>
          </a:p>
          <a:p>
            <a:pPr>
              <a:lnSpc>
                <a:spcPct val="90000"/>
              </a:lnSpc>
              <a:spcBef>
                <a:spcPct val="20000"/>
              </a:spcBef>
              <a:buFont typeface="Arial" pitchFamily="34" charset="0"/>
              <a:buNone/>
              <a:defRPr/>
            </a:pPr>
            <a:r>
              <a:rPr lang="en-US" sz="2400" b="1" i="1" dirty="0"/>
              <a:t>Actions against poisoning Illegal Killing, Taking and Trade of Migratory Birds in the Mediterranean</a:t>
            </a:r>
          </a:p>
          <a:p>
            <a:pPr>
              <a:lnSpc>
                <a:spcPct val="90000"/>
              </a:lnSpc>
              <a:spcBef>
                <a:spcPct val="20000"/>
              </a:spcBef>
              <a:buFont typeface="Arial" pitchFamily="34" charset="0"/>
              <a:buNone/>
              <a:defRPr/>
            </a:pPr>
            <a:endParaRPr lang="en-US" sz="2400" b="1" i="1" dirty="0"/>
          </a:p>
          <a:p>
            <a:pPr>
              <a:lnSpc>
                <a:spcPct val="90000"/>
              </a:lnSpc>
              <a:spcBef>
                <a:spcPct val="20000"/>
              </a:spcBef>
              <a:buFont typeface="Arial" pitchFamily="34" charset="0"/>
              <a:buNone/>
              <a:defRPr/>
            </a:pPr>
            <a:r>
              <a:rPr lang="en-US" sz="2400" b="1" i="1" dirty="0"/>
              <a:t>- Progress and perspectives on IKB by European Hunters</a:t>
            </a:r>
          </a:p>
          <a:p>
            <a:pPr>
              <a:lnSpc>
                <a:spcPct val="90000"/>
              </a:lnSpc>
              <a:spcBef>
                <a:spcPct val="20000"/>
              </a:spcBef>
              <a:buFont typeface="Arial" pitchFamily="34" charset="0"/>
              <a:buNone/>
              <a:defRPr/>
            </a:pPr>
            <a:endParaRPr lang="en-US" sz="2400" b="1" dirty="0"/>
          </a:p>
          <a:p>
            <a:pPr>
              <a:lnSpc>
                <a:spcPct val="90000"/>
              </a:lnSpc>
              <a:spcBef>
                <a:spcPct val="20000"/>
              </a:spcBef>
              <a:buFont typeface="Arial" pitchFamily="34" charset="0"/>
            </a:pPr>
            <a:endParaRPr lang="en-US" sz="2400" b="1" dirty="0"/>
          </a:p>
          <a:p>
            <a:pPr>
              <a:lnSpc>
                <a:spcPct val="90000"/>
              </a:lnSpc>
              <a:spcBef>
                <a:spcPct val="20000"/>
              </a:spcBef>
              <a:buFont typeface="Arial" pitchFamily="34" charset="0"/>
            </a:pPr>
            <a:r>
              <a:rPr lang="en-US" sz="2400" b="1" dirty="0"/>
              <a:t>Cy Griffin</a:t>
            </a:r>
          </a:p>
          <a:p>
            <a:pPr>
              <a:lnSpc>
                <a:spcPct val="90000"/>
              </a:lnSpc>
              <a:spcBef>
                <a:spcPct val="20000"/>
              </a:spcBef>
              <a:buFont typeface="Arial" pitchFamily="34" charset="0"/>
            </a:pPr>
            <a:r>
              <a:rPr lang="en-US" sz="2400" b="1" dirty="0"/>
              <a:t>Senior Conservation Manager</a:t>
            </a:r>
          </a:p>
          <a:p>
            <a:endParaRPr lang="fr-BE" dirty="0"/>
          </a:p>
        </p:txBody>
      </p:sp>
    </p:spTree>
    <p:extLst>
      <p:ext uri="{BB962C8B-B14F-4D97-AF65-F5344CB8AC3E}">
        <p14:creationId xmlns:p14="http://schemas.microsoft.com/office/powerpoint/2010/main" val="395925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Actions</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272A1044-0A20-498B-985C-29610237213C}"/>
              </a:ext>
            </a:extLst>
          </p:cNvPr>
          <p:cNvSpPr txBox="1">
            <a:spLocks/>
          </p:cNvSpPr>
          <p:nvPr/>
        </p:nvSpPr>
        <p:spPr>
          <a:xfrm>
            <a:off x="838200" y="1929384"/>
            <a:ext cx="10515600" cy="4251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2000" dirty="0"/>
              <a:t>Malta</a:t>
            </a:r>
          </a:p>
          <a:p>
            <a:pPr marL="400050" indent="-285750">
              <a:lnSpc>
                <a:spcPct val="90000"/>
              </a:lnSpc>
              <a:buFont typeface="Wingdings" panose="05000000000000000000" pitchFamily="2" charset="2"/>
              <a:buChar char="ü"/>
            </a:pPr>
            <a:r>
              <a:rPr lang="en-US" sz="1800" b="0" dirty="0"/>
              <a:t>Continuous participation of the FKNK on the Malta Ornis Committee, meetings with ministry and WBRU officials to identify and overcome illegal activities.</a:t>
            </a:r>
          </a:p>
          <a:p>
            <a:pPr marL="400050" indent="-285750">
              <a:lnSpc>
                <a:spcPct val="90000"/>
              </a:lnSpc>
              <a:buFont typeface="Wingdings" panose="05000000000000000000" pitchFamily="2" charset="2"/>
              <a:buChar char="ü"/>
            </a:pPr>
            <a:r>
              <a:rPr lang="en-US" sz="1800" b="0" dirty="0"/>
              <a:t>Enforcement in the field ending up with the legislative fines/penalties/other punishment as directed by our Courts, successful in bringing IKB to a handful of incidents.</a:t>
            </a:r>
          </a:p>
          <a:p>
            <a:pPr marL="400050" indent="-285750">
              <a:lnSpc>
                <a:spcPct val="90000"/>
              </a:lnSpc>
              <a:buFont typeface="Wingdings" panose="05000000000000000000" pitchFamily="2" charset="2"/>
              <a:buChar char="ü"/>
            </a:pPr>
            <a:r>
              <a:rPr lang="en-US" sz="1800" b="0" dirty="0"/>
              <a:t>Final stages of officially setting up a Hunting Academy</a:t>
            </a:r>
          </a:p>
          <a:p>
            <a:pPr lvl="1" indent="-228600">
              <a:lnSpc>
                <a:spcPct val="90000"/>
              </a:lnSpc>
              <a:buFont typeface="Arial" panose="020B0604020202020204" pitchFamily="34" charset="0"/>
              <a:buChar char="•"/>
            </a:pPr>
            <a:r>
              <a:rPr lang="en-US" sz="1800" b="0" dirty="0"/>
              <a:t>Make existing and prospective hunters aware of their role as leaders of conservation </a:t>
            </a:r>
          </a:p>
          <a:p>
            <a:pPr lvl="1" indent="-228600">
              <a:lnSpc>
                <a:spcPct val="90000"/>
              </a:lnSpc>
              <a:buFont typeface="Arial" panose="020B0604020202020204" pitchFamily="34" charset="0"/>
              <a:buChar char="•"/>
            </a:pPr>
            <a:r>
              <a:rPr lang="en-US" sz="1800" b="0" dirty="0"/>
              <a:t>Make them understand the reason behind legislations.  </a:t>
            </a:r>
          </a:p>
          <a:p>
            <a:pPr lvl="1" indent="-228600">
              <a:lnSpc>
                <a:spcPct val="90000"/>
              </a:lnSpc>
              <a:buFont typeface="Arial" panose="020B0604020202020204" pitchFamily="34" charset="0"/>
              <a:buChar char="•"/>
            </a:pPr>
            <a:r>
              <a:rPr lang="en-US" sz="1800" b="0" dirty="0"/>
              <a:t>Results: Fully supportive hunters.</a:t>
            </a:r>
          </a:p>
          <a:p>
            <a:pPr marL="0" indent="-228600">
              <a:lnSpc>
                <a:spcPct val="90000"/>
              </a:lnSpc>
            </a:pPr>
            <a:r>
              <a:rPr lang="en-US" sz="2000" dirty="0"/>
              <a:t>Italy</a:t>
            </a:r>
          </a:p>
          <a:p>
            <a:pPr marL="457200">
              <a:lnSpc>
                <a:spcPct val="90000"/>
              </a:lnSpc>
              <a:buFont typeface="Wingdings" panose="05000000000000000000" pitchFamily="2" charset="2"/>
              <a:buChar char="ü"/>
            </a:pPr>
            <a:r>
              <a:rPr lang="en-US" sz="1800" b="0" dirty="0"/>
              <a:t>Supports the LIFE + “Reason for Hope - Reintroduction of the Northern Bald Ibis in Europe” </a:t>
            </a:r>
          </a:p>
          <a:p>
            <a:pPr marL="457200">
              <a:lnSpc>
                <a:spcPct val="90000"/>
              </a:lnSpc>
              <a:buFont typeface="Wingdings" panose="05000000000000000000" pitchFamily="2" charset="2"/>
              <a:buChar char="ü"/>
            </a:pPr>
            <a:r>
              <a:rPr lang="en-US" sz="1800" b="0" dirty="0"/>
              <a:t>Partner beneficiary of the LIFE “PERDIX - Italian Gray partridge reintroduction in nature”</a:t>
            </a:r>
          </a:p>
          <a:p>
            <a:pPr marL="400050" indent="-285750">
              <a:lnSpc>
                <a:spcPct val="90000"/>
              </a:lnSpc>
              <a:buFont typeface="Wingdings" panose="05000000000000000000" pitchFamily="2" charset="2"/>
              <a:buChar char="ü"/>
            </a:pPr>
            <a:r>
              <a:rPr lang="en-US" sz="1800" b="0" dirty="0"/>
              <a:t>Awareness raising and prevention of IKB</a:t>
            </a:r>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pic>
        <p:nvPicPr>
          <p:cNvPr id="3" name="Picture 2">
            <a:extLst>
              <a:ext uri="{FF2B5EF4-FFF2-40B4-BE49-F238E27FC236}">
                <a16:creationId xmlns:a16="http://schemas.microsoft.com/office/drawing/2014/main" id="{EC919E8E-EB6C-4081-9618-F8DC7857C6C7}"/>
              </a:ext>
            </a:extLst>
          </p:cNvPr>
          <p:cNvPicPr>
            <a:picLocks noChangeAspect="1"/>
          </p:cNvPicPr>
          <p:nvPr/>
        </p:nvPicPr>
        <p:blipFill>
          <a:blip r:embed="rId3"/>
          <a:stretch>
            <a:fillRect/>
          </a:stretch>
        </p:blipFill>
        <p:spPr>
          <a:xfrm>
            <a:off x="10391345" y="5243273"/>
            <a:ext cx="1447800" cy="1390650"/>
          </a:xfrm>
          <a:prstGeom prst="rect">
            <a:avLst/>
          </a:prstGeom>
        </p:spPr>
      </p:pic>
    </p:spTree>
    <p:extLst>
      <p:ext uri="{BB962C8B-B14F-4D97-AF65-F5344CB8AC3E}">
        <p14:creationId xmlns:p14="http://schemas.microsoft.com/office/powerpoint/2010/main" val="305651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100" dirty="0"/>
              <a:t>FACE project of the month </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40C4DB-5313-415A-92EB-58A647911E8D}"/>
              </a:ext>
            </a:extLst>
          </p:cNvPr>
          <p:cNvPicPr>
            <a:picLocks noChangeAspect="1"/>
          </p:cNvPicPr>
          <p:nvPr/>
        </p:nvPicPr>
        <p:blipFill>
          <a:blip r:embed="rId3"/>
          <a:stretch>
            <a:fillRect/>
          </a:stretch>
        </p:blipFill>
        <p:spPr>
          <a:xfrm>
            <a:off x="316213" y="2199556"/>
            <a:ext cx="6351704" cy="4430314"/>
          </a:xfrm>
          <a:prstGeom prst="rect">
            <a:avLst/>
          </a:prstGeom>
        </p:spPr>
      </p:pic>
      <p:pic>
        <p:nvPicPr>
          <p:cNvPr id="3" name="Picture 2">
            <a:extLst>
              <a:ext uri="{FF2B5EF4-FFF2-40B4-BE49-F238E27FC236}">
                <a16:creationId xmlns:a16="http://schemas.microsoft.com/office/drawing/2014/main" id="{0ACBC863-CD36-4345-89D2-C4F2FF459F29}"/>
              </a:ext>
            </a:extLst>
          </p:cNvPr>
          <p:cNvPicPr>
            <a:picLocks noChangeAspect="1"/>
          </p:cNvPicPr>
          <p:nvPr/>
        </p:nvPicPr>
        <p:blipFill>
          <a:blip r:embed="rId4"/>
          <a:stretch>
            <a:fillRect/>
          </a:stretch>
        </p:blipFill>
        <p:spPr>
          <a:xfrm>
            <a:off x="7112604" y="2520067"/>
            <a:ext cx="4859532" cy="2400724"/>
          </a:xfrm>
          <a:prstGeom prst="rect">
            <a:avLst/>
          </a:prstGeom>
        </p:spPr>
      </p:pic>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Tree>
    <p:extLst>
      <p:ext uri="{BB962C8B-B14F-4D97-AF65-F5344CB8AC3E}">
        <p14:creationId xmlns:p14="http://schemas.microsoft.com/office/powerpoint/2010/main" val="325189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100" dirty="0"/>
              <a:t>Thanks</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
        <p:nvSpPr>
          <p:cNvPr id="2" name="TextBox 1">
            <a:extLst>
              <a:ext uri="{FF2B5EF4-FFF2-40B4-BE49-F238E27FC236}">
                <a16:creationId xmlns:a16="http://schemas.microsoft.com/office/drawing/2014/main" id="{412B4F6D-5C20-43ED-B909-3F94528BA5AE}"/>
              </a:ext>
            </a:extLst>
          </p:cNvPr>
          <p:cNvSpPr txBox="1"/>
          <p:nvPr/>
        </p:nvSpPr>
        <p:spPr>
          <a:xfrm>
            <a:off x="3978110" y="5877580"/>
            <a:ext cx="4515440" cy="523220"/>
          </a:xfrm>
          <a:prstGeom prst="rect">
            <a:avLst/>
          </a:prstGeom>
          <a:noFill/>
        </p:spPr>
        <p:txBody>
          <a:bodyPr wrap="square" rtlCol="0">
            <a:spAutoFit/>
          </a:bodyPr>
          <a:lstStyle/>
          <a:p>
            <a:pPr algn="ctr"/>
            <a:r>
              <a:rPr lang="fr-BE" sz="2800" dirty="0"/>
              <a:t>https://www.face.eu/</a:t>
            </a:r>
          </a:p>
        </p:txBody>
      </p:sp>
    </p:spTree>
    <p:extLst>
      <p:ext uri="{BB962C8B-B14F-4D97-AF65-F5344CB8AC3E}">
        <p14:creationId xmlns:p14="http://schemas.microsoft.com/office/powerpoint/2010/main" val="117812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p:txBody>
          <a:bodyPr>
            <a:normAutofit/>
          </a:bodyPr>
          <a:lstStyle/>
          <a:p>
            <a:endParaRPr lang="en-GB" sz="4000" dirty="0"/>
          </a:p>
        </p:txBody>
      </p:sp>
      <p:sp>
        <p:nvSpPr>
          <p:cNvPr id="5" name="Content Placeholder 4">
            <a:extLst>
              <a:ext uri="{FF2B5EF4-FFF2-40B4-BE49-F238E27FC236}">
                <a16:creationId xmlns:a16="http://schemas.microsoft.com/office/drawing/2014/main" id="{763E57D7-E4BB-4AC2-AD6D-D6E17494EC65}"/>
              </a:ext>
            </a:extLst>
          </p:cNvPr>
          <p:cNvSpPr>
            <a:spLocks noGrp="1"/>
          </p:cNvSpPr>
          <p:nvPr>
            <p:ph idx="1"/>
          </p:nvPr>
        </p:nvSpPr>
        <p:spPr>
          <a:xfrm>
            <a:off x="838200" y="1797634"/>
            <a:ext cx="10515600" cy="4351338"/>
          </a:xfrm>
        </p:spPr>
        <p:txBody>
          <a:bodyPr>
            <a:normAutofit/>
          </a:bodyPr>
          <a:lstStyle/>
          <a:p>
            <a:pPr marL="0" indent="0">
              <a:buNone/>
            </a:pPr>
            <a:endParaRPr lang="en-GB" dirty="0"/>
          </a:p>
          <a:p>
            <a:endParaRPr lang="en-GB" dirty="0"/>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pic>
        <p:nvPicPr>
          <p:cNvPr id="9" name="Picture 8">
            <a:extLst>
              <a:ext uri="{FF2B5EF4-FFF2-40B4-BE49-F238E27FC236}">
                <a16:creationId xmlns:a16="http://schemas.microsoft.com/office/drawing/2014/main" id="{F00AAD84-01A0-4A84-89ED-0F0A67495A58}"/>
              </a:ext>
            </a:extLst>
          </p:cNvPr>
          <p:cNvPicPr>
            <a:picLocks noChangeAspect="1"/>
          </p:cNvPicPr>
          <p:nvPr/>
        </p:nvPicPr>
        <p:blipFill>
          <a:blip r:embed="rId3"/>
          <a:stretch>
            <a:fillRect/>
          </a:stretch>
        </p:blipFill>
        <p:spPr>
          <a:xfrm>
            <a:off x="179513" y="-8662"/>
            <a:ext cx="10793287" cy="3527724"/>
          </a:xfrm>
          <a:prstGeom prst="rect">
            <a:avLst/>
          </a:prstGeom>
        </p:spPr>
      </p:pic>
      <p:sp>
        <p:nvSpPr>
          <p:cNvPr id="10" name="Rectangle 9">
            <a:extLst>
              <a:ext uri="{FF2B5EF4-FFF2-40B4-BE49-F238E27FC236}">
                <a16:creationId xmlns:a16="http://schemas.microsoft.com/office/drawing/2014/main" id="{96275F09-DBF6-4261-8B92-674E3F3608AF}"/>
              </a:ext>
            </a:extLst>
          </p:cNvPr>
          <p:cNvSpPr/>
          <p:nvPr/>
        </p:nvSpPr>
        <p:spPr>
          <a:xfrm>
            <a:off x="737515" y="3602654"/>
            <a:ext cx="10085532" cy="2546318"/>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Develop and support national communication strategies, promoting dialogue between all relevant interest groups, and noting cultural sensitivities. These strategies should be aimed to the conservation of bird population and based on the following principles:</a:t>
            </a:r>
          </a:p>
          <a:p>
            <a:endParaRPr lang="en-GB" sz="2200" dirty="0">
              <a:latin typeface="Times New Roman" panose="02020603050405020304" pitchFamily="18" charset="0"/>
              <a:cs typeface="Times New Roman" panose="02020603050405020304" pitchFamily="18" charset="0"/>
            </a:endParaRPr>
          </a:p>
          <a:p>
            <a:r>
              <a:rPr lang="en-GB" sz="2200" b="1" dirty="0">
                <a:latin typeface="Times New Roman" panose="02020603050405020304" pitchFamily="18" charset="0"/>
                <a:cs typeface="Times New Roman" panose="02020603050405020304" pitchFamily="18" charset="0"/>
              </a:rPr>
              <a:t>(</a:t>
            </a:r>
            <a:r>
              <a:rPr lang="en-GB" sz="2200" b="1" dirty="0" err="1">
                <a:latin typeface="Times New Roman" panose="02020603050405020304" pitchFamily="18" charset="0"/>
                <a:cs typeface="Times New Roman" panose="02020603050405020304" pitchFamily="18" charset="0"/>
              </a:rPr>
              <a:t>i</a:t>
            </a:r>
            <a:r>
              <a:rPr lang="en-GB" sz="2200" b="1" dirty="0">
                <a:latin typeface="Times New Roman" panose="02020603050405020304" pitchFamily="18" charset="0"/>
                <a:cs typeface="Times New Roman" panose="02020603050405020304" pitchFamily="18" charset="0"/>
              </a:rPr>
              <a:t>.) this is about illegal killing of birds, </a:t>
            </a:r>
            <a:r>
              <a:rPr lang="en-GB" sz="2200" b="1" u="sng" dirty="0">
                <a:solidFill>
                  <a:srgbClr val="FF0000"/>
                </a:solidFill>
                <a:latin typeface="Times New Roman" panose="02020603050405020304" pitchFamily="18" charset="0"/>
                <a:cs typeface="Times New Roman" panose="02020603050405020304" pitchFamily="18" charset="0"/>
              </a:rPr>
              <a:t>not legal hunting</a:t>
            </a:r>
            <a:r>
              <a:rPr lang="en-GB" sz="2200" b="1" dirty="0">
                <a:latin typeface="Times New Roman" panose="02020603050405020304" pitchFamily="18" charset="0"/>
                <a:cs typeface="Times New Roman" panose="02020603050405020304" pitchFamily="18" charset="0"/>
              </a:rPr>
              <a:t>;</a:t>
            </a:r>
          </a:p>
          <a:p>
            <a:r>
              <a:rPr lang="en-GB" sz="2200" b="1" dirty="0">
                <a:latin typeface="Times New Roman" panose="02020603050405020304" pitchFamily="18" charset="0"/>
                <a:cs typeface="Times New Roman" panose="02020603050405020304" pitchFamily="18" charset="0"/>
              </a:rPr>
              <a:t>(ii.) </a:t>
            </a:r>
            <a:r>
              <a:rPr lang="en-GB" sz="2200" b="1" u="sng" dirty="0">
                <a:solidFill>
                  <a:srgbClr val="FF0000"/>
                </a:solidFill>
                <a:latin typeface="Times New Roman" panose="02020603050405020304" pitchFamily="18" charset="0"/>
                <a:cs typeface="Times New Roman" panose="02020603050405020304" pitchFamily="18" charset="0"/>
              </a:rPr>
              <a:t>zero tolerance</a:t>
            </a:r>
            <a:r>
              <a:rPr lang="en-GB" sz="2200" b="1" dirty="0">
                <a:solidFill>
                  <a:srgbClr val="FF0000"/>
                </a:solidFill>
                <a:latin typeface="Times New Roman" panose="02020603050405020304" pitchFamily="18" charset="0"/>
                <a:cs typeface="Times New Roman" panose="02020603050405020304" pitchFamily="18" charset="0"/>
              </a:rPr>
              <a:t> </a:t>
            </a:r>
            <a:r>
              <a:rPr lang="en-GB" sz="2200" b="1" dirty="0">
                <a:latin typeface="Times New Roman" panose="02020603050405020304" pitchFamily="18" charset="0"/>
                <a:cs typeface="Times New Roman" panose="02020603050405020304" pitchFamily="18" charset="0"/>
              </a:rPr>
              <a:t>of illegal killing of wild birds; </a:t>
            </a:r>
          </a:p>
          <a:p>
            <a:r>
              <a:rPr lang="en-GB" sz="2200" b="1" dirty="0">
                <a:latin typeface="Times New Roman" panose="02020603050405020304" pitchFamily="18" charset="0"/>
                <a:cs typeface="Times New Roman" panose="02020603050405020304" pitchFamily="18" charset="0"/>
              </a:rPr>
              <a:t>(iii.) recognition of legal hunting and sustainable use.</a:t>
            </a:r>
          </a:p>
        </p:txBody>
      </p:sp>
    </p:spTree>
    <p:extLst>
      <p:ext uri="{BB962C8B-B14F-4D97-AF65-F5344CB8AC3E}">
        <p14:creationId xmlns:p14="http://schemas.microsoft.com/office/powerpoint/2010/main" val="8196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p:txBody>
          <a:bodyPr>
            <a:normAutofit/>
          </a:bodyPr>
          <a:lstStyle/>
          <a:p>
            <a:endParaRPr lang="en-GB" sz="4000" dirty="0"/>
          </a:p>
        </p:txBody>
      </p:sp>
      <p:sp>
        <p:nvSpPr>
          <p:cNvPr id="5" name="Content Placeholder 4">
            <a:extLst>
              <a:ext uri="{FF2B5EF4-FFF2-40B4-BE49-F238E27FC236}">
                <a16:creationId xmlns:a16="http://schemas.microsoft.com/office/drawing/2014/main" id="{763E57D7-E4BB-4AC2-AD6D-D6E17494EC65}"/>
              </a:ext>
            </a:extLst>
          </p:cNvPr>
          <p:cNvSpPr>
            <a:spLocks noGrp="1"/>
          </p:cNvSpPr>
          <p:nvPr>
            <p:ph idx="1"/>
          </p:nvPr>
        </p:nvSpPr>
        <p:spPr>
          <a:xfrm>
            <a:off x="838200" y="1797634"/>
            <a:ext cx="10515600" cy="4351338"/>
          </a:xfrm>
        </p:spPr>
        <p:txBody>
          <a:bodyPr>
            <a:normAutofit/>
          </a:bodyPr>
          <a:lstStyle/>
          <a:p>
            <a:pPr marL="0" indent="0">
              <a:buNone/>
            </a:pPr>
            <a:endParaRPr lang="en-GB" dirty="0"/>
          </a:p>
          <a:p>
            <a:endParaRPr lang="en-GB" dirty="0"/>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pic>
        <p:nvPicPr>
          <p:cNvPr id="6" name="Picture 5">
            <a:extLst>
              <a:ext uri="{FF2B5EF4-FFF2-40B4-BE49-F238E27FC236}">
                <a16:creationId xmlns:a16="http://schemas.microsoft.com/office/drawing/2014/main" id="{06390EDE-0251-4270-BAF9-656618E3BC83}"/>
              </a:ext>
            </a:extLst>
          </p:cNvPr>
          <p:cNvPicPr>
            <a:picLocks noChangeAspect="1"/>
          </p:cNvPicPr>
          <p:nvPr/>
        </p:nvPicPr>
        <p:blipFill>
          <a:blip r:embed="rId3"/>
          <a:stretch>
            <a:fillRect/>
          </a:stretch>
        </p:blipFill>
        <p:spPr>
          <a:xfrm>
            <a:off x="179512" y="3344422"/>
            <a:ext cx="11841941" cy="1379644"/>
          </a:xfrm>
          <a:prstGeom prst="rect">
            <a:avLst/>
          </a:prstGeom>
          <a:ln w="28575">
            <a:solidFill>
              <a:srgbClr val="FFC000"/>
            </a:solidFill>
          </a:ln>
        </p:spPr>
      </p:pic>
      <p:pic>
        <p:nvPicPr>
          <p:cNvPr id="8" name="Picture 7">
            <a:extLst>
              <a:ext uri="{FF2B5EF4-FFF2-40B4-BE49-F238E27FC236}">
                <a16:creationId xmlns:a16="http://schemas.microsoft.com/office/drawing/2014/main" id="{7A68C291-2ECC-472F-BA31-7117694D2793}"/>
              </a:ext>
            </a:extLst>
          </p:cNvPr>
          <p:cNvPicPr>
            <a:picLocks noChangeAspect="1"/>
          </p:cNvPicPr>
          <p:nvPr/>
        </p:nvPicPr>
        <p:blipFill>
          <a:blip r:embed="rId4"/>
          <a:stretch>
            <a:fillRect/>
          </a:stretch>
        </p:blipFill>
        <p:spPr>
          <a:xfrm>
            <a:off x="77820" y="0"/>
            <a:ext cx="6018180" cy="3199728"/>
          </a:xfrm>
          <a:prstGeom prst="rect">
            <a:avLst/>
          </a:prstGeom>
        </p:spPr>
      </p:pic>
      <p:pic>
        <p:nvPicPr>
          <p:cNvPr id="9" name="Picture 2" descr="http://www.cms.int/sites/default/files/uploads/meetings/MIKT1/mikt_task_force_header.jpg">
            <a:extLst>
              <a:ext uri="{FF2B5EF4-FFF2-40B4-BE49-F238E27FC236}">
                <a16:creationId xmlns:a16="http://schemas.microsoft.com/office/drawing/2014/main" id="{AC8AB868-FF31-4A74-9006-9423CCF0B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66" y="4724066"/>
            <a:ext cx="11909067" cy="208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96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FACE position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1CE25F-99D9-4873-B1D3-B51847F36B7F}"/>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dirty="0">
                <a:effectLst/>
              </a:rPr>
              <a:t>FACE has a long-standing policy zero-tolerance towards illegal killing, as it is simply not hunting.</a:t>
            </a:r>
          </a:p>
          <a:p>
            <a:pPr indent="-228600">
              <a:lnSpc>
                <a:spcPct val="90000"/>
              </a:lnSpc>
              <a:spcAft>
                <a:spcPts val="600"/>
              </a:spcAft>
              <a:buFont typeface="Arial" panose="020B0604020202020204" pitchFamily="34" charset="0"/>
              <a:buChar char="•"/>
            </a:pPr>
            <a:endParaRPr lang="en-US" sz="2200" dirty="0"/>
          </a:p>
          <a:p>
            <a:pPr marL="228600" lvl="1" algn="just">
              <a:lnSpc>
                <a:spcPct val="90000"/>
              </a:lnSpc>
              <a:spcAft>
                <a:spcPts val="600"/>
              </a:spcAft>
            </a:pPr>
            <a:r>
              <a:rPr lang="en-US" sz="2200" i="1" dirty="0"/>
              <a:t>It is a problem with a variety of motives, primarily illegal trade and smuggling, persecution (for competition or commercial reasons), indirect killing through poisoned baits – all committed by a large variety of actors.</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b="1" dirty="0"/>
              <a:t>For FACE, sustainable hunting is not a problem for illegal killing, but illegal killing is a problem for sustainable hunting!</a:t>
            </a:r>
          </a:p>
          <a:p>
            <a:pPr indent="-228600">
              <a:lnSpc>
                <a:spcPct val="90000"/>
              </a:lnSpc>
              <a:spcAft>
                <a:spcPts val="600"/>
              </a:spcAft>
              <a:buFont typeface="Arial" panose="020B0604020202020204" pitchFamily="34" charset="0"/>
              <a:buChar char="•"/>
            </a:pPr>
            <a:endParaRPr lang="en-US" sz="2200" b="1" dirty="0"/>
          </a:p>
          <a:p>
            <a:pPr indent="-228600">
              <a:lnSpc>
                <a:spcPct val="90000"/>
              </a:lnSpc>
              <a:spcAft>
                <a:spcPts val="600"/>
              </a:spcAft>
              <a:buFont typeface="Arial" panose="020B0604020202020204" pitchFamily="34" charset="0"/>
              <a:buChar char="•"/>
            </a:pPr>
            <a:r>
              <a:rPr lang="en-US" sz="2200" b="1" dirty="0"/>
              <a:t>Communication messages are key for peer pressure and encouraging reports of wildlife crime</a:t>
            </a: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Tree>
    <p:extLst>
      <p:ext uri="{BB962C8B-B14F-4D97-AF65-F5344CB8AC3E}">
        <p14:creationId xmlns:p14="http://schemas.microsoft.com/office/powerpoint/2010/main" val="222301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dirty="0"/>
              <a:t>Awareness &amp;</a:t>
            </a:r>
            <a:br>
              <a:rPr lang="en-US" sz="4000" dirty="0"/>
            </a:br>
            <a:r>
              <a:rPr lang="en-US" sz="4000" dirty="0"/>
              <a:t>Communication</a:t>
            </a:r>
            <a:endParaRPr lang="en-US" sz="4000" kern="1200" dirty="0">
              <a:solidFill>
                <a:schemeClr val="tx1"/>
              </a:solidFill>
              <a:latin typeface="+mj-lt"/>
              <a:ea typeface="+mj-ea"/>
              <a:cs typeface="+mj-cs"/>
            </a:endParaRP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0C4C478C-004D-4F6F-8672-CBEA58BBB546}"/>
              </a:ext>
            </a:extLst>
          </p:cNvPr>
          <p:cNvSpPr txBox="1">
            <a:spLocks/>
          </p:cNvSpPr>
          <p:nvPr/>
        </p:nvSpPr>
        <p:spPr>
          <a:xfrm>
            <a:off x="838200" y="1929384"/>
            <a:ext cx="10515600" cy="42519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700" dirty="0"/>
              <a:t>Malta</a:t>
            </a:r>
          </a:p>
          <a:p>
            <a:pPr marL="400050" indent="-285750">
              <a:lnSpc>
                <a:spcPct val="90000"/>
              </a:lnSpc>
              <a:buFont typeface="Wingdings" panose="05000000000000000000" pitchFamily="2" charset="2"/>
              <a:buChar char="ü"/>
            </a:pPr>
            <a:r>
              <a:rPr lang="en-US" sz="1700" b="0" dirty="0"/>
              <a:t>Meetings, info on importance of eradicating IKB for the</a:t>
            </a:r>
          </a:p>
          <a:p>
            <a:pPr marL="0" indent="0">
              <a:lnSpc>
                <a:spcPct val="90000"/>
              </a:lnSpc>
              <a:buNone/>
            </a:pPr>
            <a:r>
              <a:rPr lang="en-US" sz="1700" b="0" dirty="0"/>
              <a:t>        hunting community</a:t>
            </a:r>
          </a:p>
          <a:p>
            <a:pPr marL="0" indent="0">
              <a:lnSpc>
                <a:spcPct val="90000"/>
              </a:lnSpc>
              <a:buNone/>
            </a:pPr>
            <a:endParaRPr lang="en-US" sz="1700" b="0" dirty="0"/>
          </a:p>
          <a:p>
            <a:pPr marL="0" indent="-228600">
              <a:lnSpc>
                <a:spcPct val="90000"/>
              </a:lnSpc>
            </a:pPr>
            <a:r>
              <a:rPr lang="en-US" sz="1700" dirty="0"/>
              <a:t>Cyprus</a:t>
            </a:r>
          </a:p>
          <a:p>
            <a:pPr marL="400050" indent="-285750">
              <a:lnSpc>
                <a:spcPct val="90000"/>
              </a:lnSpc>
              <a:buFont typeface="Wingdings" panose="05000000000000000000" pitchFamily="2" charset="2"/>
              <a:buChar char="ü"/>
            </a:pPr>
            <a:r>
              <a:rPr lang="en-US" sz="1700" b="0" dirty="0"/>
              <a:t>Articles, videos, photos, posters, …</a:t>
            </a:r>
          </a:p>
          <a:p>
            <a:pPr marL="114300" indent="0">
              <a:lnSpc>
                <a:spcPct val="90000"/>
              </a:lnSpc>
              <a:buNone/>
            </a:pPr>
            <a:endParaRPr lang="en-US" sz="1700" b="0" dirty="0"/>
          </a:p>
          <a:p>
            <a:pPr marL="0" indent="-228600">
              <a:lnSpc>
                <a:spcPct val="90000"/>
              </a:lnSpc>
            </a:pPr>
            <a:r>
              <a:rPr lang="en-US" sz="1700" dirty="0"/>
              <a:t>Greece</a:t>
            </a:r>
          </a:p>
          <a:p>
            <a:pPr marL="400050" indent="-285750">
              <a:lnSpc>
                <a:spcPct val="90000"/>
              </a:lnSpc>
              <a:buFont typeface="Wingdings" panose="05000000000000000000" pitchFamily="2" charset="2"/>
              <a:buChar char="ü"/>
            </a:pPr>
            <a:r>
              <a:rPr lang="en-US" sz="1700" b="0" dirty="0"/>
              <a:t>Condemnation of poaching</a:t>
            </a:r>
          </a:p>
          <a:p>
            <a:pPr marL="400050" indent="-285750">
              <a:lnSpc>
                <a:spcPct val="90000"/>
              </a:lnSpc>
              <a:buFont typeface="Wingdings" panose="05000000000000000000" pitchFamily="2" charset="2"/>
              <a:buChar char="ü"/>
            </a:pPr>
            <a:r>
              <a:rPr lang="en-US" sz="1700" b="0" dirty="0"/>
              <a:t>Raising awareness of hunters</a:t>
            </a:r>
          </a:p>
          <a:p>
            <a:pPr marL="400050" indent="-285750">
              <a:lnSpc>
                <a:spcPct val="90000"/>
              </a:lnSpc>
              <a:buFont typeface="Wingdings" panose="05000000000000000000" pitchFamily="2" charset="2"/>
              <a:buChar char="ü"/>
            </a:pPr>
            <a:r>
              <a:rPr lang="en-US" sz="1700" b="0" dirty="0"/>
              <a:t>Education</a:t>
            </a:r>
          </a:p>
          <a:p>
            <a:pPr indent="-228600">
              <a:lnSpc>
                <a:spcPct val="90000"/>
              </a:lnSpc>
            </a:pPr>
            <a:endParaRPr lang="en-US" sz="1700" b="0" dirty="0"/>
          </a:p>
          <a:p>
            <a:pPr marL="0" indent="-228600">
              <a:lnSpc>
                <a:spcPct val="90000"/>
              </a:lnSpc>
            </a:pPr>
            <a:r>
              <a:rPr lang="en-US" sz="1700" dirty="0"/>
              <a:t>Italy</a:t>
            </a:r>
          </a:p>
          <a:p>
            <a:pPr marL="400050" indent="-285750">
              <a:lnSpc>
                <a:spcPct val="90000"/>
              </a:lnSpc>
              <a:buFont typeface="Wingdings" panose="05000000000000000000" pitchFamily="2" charset="2"/>
              <a:buChar char="ü"/>
            </a:pPr>
            <a:r>
              <a:rPr lang="en-US" sz="1700" b="0" dirty="0"/>
              <a:t>Periodic publication of news on the activities undertaken within the Action Plan;</a:t>
            </a:r>
          </a:p>
          <a:p>
            <a:pPr marL="400050" indent="-285750">
              <a:lnSpc>
                <a:spcPct val="90000"/>
              </a:lnSpc>
              <a:buFont typeface="Wingdings" panose="05000000000000000000" pitchFamily="2" charset="2"/>
              <a:buChar char="ü"/>
            </a:pPr>
            <a:r>
              <a:rPr lang="en-US" sz="1700" b="0" dirty="0"/>
              <a:t>Condemnation of poaching cases;</a:t>
            </a:r>
          </a:p>
          <a:p>
            <a:pPr marL="400050" indent="-285750">
              <a:lnSpc>
                <a:spcPct val="90000"/>
              </a:lnSpc>
              <a:buFont typeface="Wingdings" panose="05000000000000000000" pitchFamily="2" charset="2"/>
              <a:buChar char="ü"/>
            </a:pPr>
            <a:r>
              <a:rPr lang="en-US" sz="1700" b="0" dirty="0"/>
              <a:t>Raising awareness of hunters on the damage of poaching to biodiversity and the community.</a:t>
            </a:r>
            <a:endParaRPr lang="en-US" sz="1700" dirty="0"/>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
        <p:nvSpPr>
          <p:cNvPr id="16" name="TextBox 15">
            <a:extLst>
              <a:ext uri="{FF2B5EF4-FFF2-40B4-BE49-F238E27FC236}">
                <a16:creationId xmlns:a16="http://schemas.microsoft.com/office/drawing/2014/main" id="{22EF63AD-0247-4AE1-BA14-19977B60105F}"/>
              </a:ext>
            </a:extLst>
          </p:cNvPr>
          <p:cNvSpPr txBox="1"/>
          <p:nvPr/>
        </p:nvSpPr>
        <p:spPr>
          <a:xfrm>
            <a:off x="6094476" y="195072"/>
            <a:ext cx="4634742" cy="1477328"/>
          </a:xfrm>
          <a:prstGeom prst="rect">
            <a:avLst/>
          </a:prstGeom>
          <a:noFill/>
          <a:ln>
            <a:solidFill>
              <a:schemeClr val="tx1"/>
            </a:solidFill>
          </a:ln>
        </p:spPr>
        <p:txBody>
          <a:bodyPr wrap="square" rtlCol="0">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Action 4.1.1</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Encouraging hunting organizations to adopt codes of conduct including, where relevant, those based on traditional hunting principles, and by systematically condemning IKB.</a:t>
            </a:r>
            <a:endParaRPr lang="fr-BE" dirty="0"/>
          </a:p>
        </p:txBody>
      </p:sp>
      <p:sp>
        <p:nvSpPr>
          <p:cNvPr id="18" name="TextBox 17">
            <a:extLst>
              <a:ext uri="{FF2B5EF4-FFF2-40B4-BE49-F238E27FC236}">
                <a16:creationId xmlns:a16="http://schemas.microsoft.com/office/drawing/2014/main" id="{821C5AE0-3BAE-4C85-9CC6-AE3499ED1938}"/>
              </a:ext>
            </a:extLst>
          </p:cNvPr>
          <p:cNvSpPr txBox="1"/>
          <p:nvPr/>
        </p:nvSpPr>
        <p:spPr>
          <a:xfrm>
            <a:off x="6494054" y="2259449"/>
            <a:ext cx="5467354" cy="2339102"/>
          </a:xfrm>
          <a:prstGeom prst="rect">
            <a:avLst/>
          </a:prstGeom>
          <a:noFill/>
          <a:ln>
            <a:solidFill>
              <a:schemeClr val="tx1"/>
            </a:solidFill>
          </a:ln>
        </p:spPr>
        <p:txBody>
          <a:bodyPr wrap="square" rtlCol="0">
            <a:spAutoFit/>
          </a:bodyPr>
          <a:lstStyle/>
          <a:p>
            <a:r>
              <a:rPr lang="fr-BE" sz="2000" dirty="0"/>
              <a:t>All </a:t>
            </a:r>
            <a:r>
              <a:rPr lang="fr-BE" sz="2000" dirty="0" err="1"/>
              <a:t>Members</a:t>
            </a:r>
            <a:r>
              <a:rPr lang="fr-BE" sz="2000" dirty="0"/>
              <a:t> </a:t>
            </a:r>
            <a:r>
              <a:rPr lang="fr-BE" sz="2000" dirty="0" err="1"/>
              <a:t>condemning</a:t>
            </a:r>
            <a:r>
              <a:rPr lang="fr-BE" sz="2000" dirty="0"/>
              <a:t> IKB </a:t>
            </a:r>
            <a:r>
              <a:rPr lang="fr-BE" sz="2000" dirty="0" err="1"/>
              <a:t>using</a:t>
            </a:r>
            <a:r>
              <a:rPr lang="fr-BE" sz="2000" dirty="0"/>
              <a:t> all channels</a:t>
            </a:r>
            <a:r>
              <a:rPr lang="fr-BE" dirty="0"/>
              <a:t>:</a:t>
            </a:r>
          </a:p>
          <a:p>
            <a:pPr marL="742950" lvl="1" indent="-285750">
              <a:buFont typeface="Arial" panose="020B0604020202020204" pitchFamily="34" charset="0"/>
              <a:buChar char="•"/>
            </a:pPr>
            <a:r>
              <a:rPr lang="fr-BE" dirty="0"/>
              <a:t>Social media</a:t>
            </a:r>
          </a:p>
          <a:p>
            <a:pPr marL="742950" lvl="1" indent="-285750">
              <a:buFont typeface="Arial" panose="020B0604020202020204" pitchFamily="34" charset="0"/>
              <a:buChar char="•"/>
            </a:pPr>
            <a:r>
              <a:rPr lang="fr-BE" dirty="0"/>
              <a:t>TV</a:t>
            </a:r>
          </a:p>
          <a:p>
            <a:pPr marL="742950" lvl="1" indent="-285750">
              <a:buFont typeface="Arial" panose="020B0604020202020204" pitchFamily="34" charset="0"/>
              <a:buChar char="•"/>
            </a:pPr>
            <a:r>
              <a:rPr lang="fr-BE" dirty="0" err="1"/>
              <a:t>Newspaper</a:t>
            </a:r>
            <a:endParaRPr lang="fr-BE" dirty="0"/>
          </a:p>
          <a:p>
            <a:pPr marL="742950" lvl="1" indent="-285750">
              <a:buFont typeface="Arial" panose="020B0604020202020204" pitchFamily="34" charset="0"/>
              <a:buChar char="•"/>
            </a:pPr>
            <a:r>
              <a:rPr lang="fr-BE" dirty="0"/>
              <a:t>Magazines</a:t>
            </a:r>
          </a:p>
          <a:p>
            <a:pPr marL="742950" lvl="1" indent="-285750">
              <a:buFont typeface="Arial" panose="020B0604020202020204" pitchFamily="34" charset="0"/>
              <a:buChar char="•"/>
            </a:pPr>
            <a:r>
              <a:rPr lang="fr-BE" dirty="0" err="1"/>
              <a:t>Websites</a:t>
            </a:r>
            <a:r>
              <a:rPr lang="fr-BE" dirty="0"/>
              <a:t> </a:t>
            </a:r>
          </a:p>
          <a:p>
            <a:pPr marL="742950" lvl="1" indent="-285750">
              <a:buFont typeface="Arial" panose="020B0604020202020204" pitchFamily="34" charset="0"/>
              <a:buChar char="•"/>
            </a:pPr>
            <a:r>
              <a:rPr lang="fr-BE" dirty="0" err="1"/>
              <a:t>Leaflets</a:t>
            </a:r>
            <a:endParaRPr lang="fr-BE" dirty="0"/>
          </a:p>
          <a:p>
            <a:pPr marL="742950" lvl="1" indent="-285750">
              <a:buFont typeface="Arial" panose="020B0604020202020204" pitchFamily="34" charset="0"/>
              <a:buChar char="•"/>
            </a:pPr>
            <a:r>
              <a:rPr lang="fr-BE" dirty="0"/>
              <a:t>stickers</a:t>
            </a:r>
          </a:p>
        </p:txBody>
      </p:sp>
    </p:spTree>
    <p:extLst>
      <p:ext uri="{BB962C8B-B14F-4D97-AF65-F5344CB8AC3E}">
        <p14:creationId xmlns:p14="http://schemas.microsoft.com/office/powerpoint/2010/main" val="111472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1700" b="1" kern="1200" dirty="0">
                <a:solidFill>
                  <a:srgbClr val="FFFFFF"/>
                </a:solidFill>
                <a:latin typeface="+mj-lt"/>
                <a:ea typeface="+mj-ea"/>
                <a:cs typeface="+mj-cs"/>
              </a:rPr>
              <a:t>FACE Members communications and actions </a:t>
            </a:r>
            <a:br>
              <a:rPr lang="en-US" sz="1700" b="1" kern="1200" dirty="0">
                <a:solidFill>
                  <a:srgbClr val="FFFFFF"/>
                </a:solidFill>
                <a:latin typeface="+mj-lt"/>
                <a:ea typeface="+mj-ea"/>
                <a:cs typeface="+mj-cs"/>
              </a:rPr>
            </a:br>
            <a:r>
              <a:rPr lang="en-US" sz="1700" i="1" kern="1200" dirty="0">
                <a:solidFill>
                  <a:srgbClr val="FFFFFF"/>
                </a:solidFill>
                <a:latin typeface="+mj-lt"/>
                <a:ea typeface="+mj-ea"/>
                <a:cs typeface="+mj-cs"/>
              </a:rPr>
              <a:t>For FACE, illegal killing is not only a conservation issue, but damages the reputation of sustainable hunting. This is why we promote zero tolerance… FIDC April 2021</a:t>
            </a:r>
          </a:p>
        </p:txBody>
      </p:sp>
      <p:pic>
        <p:nvPicPr>
          <p:cNvPr id="6" name="Picture 5">
            <a:extLst>
              <a:ext uri="{FF2B5EF4-FFF2-40B4-BE49-F238E27FC236}">
                <a16:creationId xmlns:a16="http://schemas.microsoft.com/office/drawing/2014/main" id="{CFEF8E64-02B0-4B74-8482-95F5829102FC}"/>
              </a:ext>
            </a:extLst>
          </p:cNvPr>
          <p:cNvPicPr>
            <a:picLocks noChangeAspect="1"/>
          </p:cNvPicPr>
          <p:nvPr/>
        </p:nvPicPr>
        <p:blipFill>
          <a:blip r:embed="rId3"/>
          <a:stretch>
            <a:fillRect/>
          </a:stretch>
        </p:blipFill>
        <p:spPr>
          <a:xfrm>
            <a:off x="4777316" y="1113922"/>
            <a:ext cx="6780700" cy="4627827"/>
          </a:xfrm>
          <a:prstGeom prst="rect">
            <a:avLst/>
          </a:prstGeom>
        </p:spPr>
      </p:pic>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Tree>
    <p:extLst>
      <p:ext uri="{BB962C8B-B14F-4D97-AF65-F5344CB8AC3E}">
        <p14:creationId xmlns:p14="http://schemas.microsoft.com/office/powerpoint/2010/main" val="208381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kern="1200" dirty="0">
                <a:solidFill>
                  <a:schemeClr val="tx1"/>
                </a:solidFill>
                <a:latin typeface="+mj-lt"/>
                <a:ea typeface="+mj-ea"/>
                <a:cs typeface="+mj-cs"/>
              </a:rPr>
              <a:t>National &amp;</a:t>
            </a:r>
            <a:r>
              <a:rPr lang="en-US" sz="4000" dirty="0"/>
              <a:t> hunting org.</a:t>
            </a:r>
            <a:br>
              <a:rPr lang="en-US" sz="4000" dirty="0"/>
            </a:br>
            <a:r>
              <a:rPr lang="en-US" sz="4000" kern="1200" dirty="0">
                <a:solidFill>
                  <a:schemeClr val="tx1"/>
                </a:solidFill>
                <a:latin typeface="+mj-lt"/>
                <a:ea typeface="+mj-ea"/>
                <a:cs typeface="+mj-cs"/>
              </a:rPr>
              <a:t> enforcement</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560BD32-7EB6-4F13-BA00-F9E614CFFA17}"/>
              </a:ext>
            </a:extLst>
          </p:cNvPr>
          <p:cNvSpPr txBox="1">
            <a:spLocks/>
          </p:cNvSpPr>
          <p:nvPr/>
        </p:nvSpPr>
        <p:spPr>
          <a:xfrm>
            <a:off x="838199" y="1929383"/>
            <a:ext cx="10853927" cy="482963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600" dirty="0"/>
              <a:t>Malta</a:t>
            </a:r>
          </a:p>
          <a:p>
            <a:pPr marL="400050" indent="-285750">
              <a:lnSpc>
                <a:spcPct val="90000"/>
              </a:lnSpc>
              <a:buFont typeface="Wingdings" panose="05000000000000000000" pitchFamily="2" charset="2"/>
              <a:buChar char="ü"/>
            </a:pPr>
            <a:r>
              <a:rPr lang="en-US" sz="1600" b="0" dirty="0"/>
              <a:t>Active collaboration of FKNK to report any illegality so that such acts are immediately taken over by the local Env. Protection Unit.</a:t>
            </a:r>
          </a:p>
          <a:p>
            <a:pPr lvl="1" indent="-228600">
              <a:lnSpc>
                <a:spcPct val="90000"/>
              </a:lnSpc>
              <a:buFont typeface="Arial" panose="020B0604020202020204" pitchFamily="34" charset="0"/>
              <a:buChar char="•"/>
            </a:pPr>
            <a:r>
              <a:rPr lang="en-US" sz="1600" b="0" dirty="0"/>
              <a:t>Marshals who continuously monitor vast areas throughout the hunting season.</a:t>
            </a:r>
          </a:p>
          <a:p>
            <a:pPr lvl="1" indent="-228600">
              <a:lnSpc>
                <a:spcPct val="90000"/>
              </a:lnSpc>
              <a:buFont typeface="Arial" panose="020B0604020202020204" pitchFamily="34" charset="0"/>
              <a:buChar char="•"/>
            </a:pPr>
            <a:r>
              <a:rPr lang="en-US" sz="1600" b="0" dirty="0"/>
              <a:t>+ Strict control of Police and WBRU personnel throughout the hunting season.</a:t>
            </a:r>
          </a:p>
          <a:p>
            <a:pPr marL="400050" indent="-285750">
              <a:lnSpc>
                <a:spcPct val="90000"/>
              </a:lnSpc>
              <a:buFont typeface="Wingdings" panose="05000000000000000000" pitchFamily="2" charset="2"/>
              <a:buChar char="ü"/>
            </a:pPr>
            <a:r>
              <a:rPr lang="en-US" sz="1600" b="0" dirty="0"/>
              <a:t>FKNK suspends/cancels memberships of convicted hunters depending on gravity.</a:t>
            </a:r>
          </a:p>
          <a:p>
            <a:pPr marL="0" indent="-228600">
              <a:lnSpc>
                <a:spcPct val="90000"/>
              </a:lnSpc>
            </a:pPr>
            <a:endParaRPr lang="en-US" sz="1600" b="0" dirty="0"/>
          </a:p>
          <a:p>
            <a:pPr marL="0" indent="-228600">
              <a:lnSpc>
                <a:spcPct val="90000"/>
              </a:lnSpc>
            </a:pPr>
            <a:r>
              <a:rPr lang="en-US" sz="1600" dirty="0"/>
              <a:t>Cyprus</a:t>
            </a:r>
          </a:p>
          <a:p>
            <a:pPr marL="400050" indent="-285750">
              <a:lnSpc>
                <a:spcPct val="90000"/>
              </a:lnSpc>
              <a:buFont typeface="Wingdings" panose="05000000000000000000" pitchFamily="2" charset="2"/>
              <a:buChar char="ü"/>
            </a:pPr>
            <a:r>
              <a:rPr lang="en-US" sz="1600" b="0" dirty="0"/>
              <a:t>MEPA, Wild Birds Regulation Unit, police &amp; armed forces &amp; others (voluntary).</a:t>
            </a:r>
          </a:p>
          <a:p>
            <a:pPr marL="400050" indent="-285750">
              <a:lnSpc>
                <a:spcPct val="90000"/>
              </a:lnSpc>
              <a:buFont typeface="Wingdings" panose="05000000000000000000" pitchFamily="2" charset="2"/>
              <a:buChar char="ü"/>
            </a:pPr>
            <a:r>
              <a:rPr lang="en-US" altLang="en-US" sz="1600" b="0" dirty="0"/>
              <a:t>High intensity of inspections and h</a:t>
            </a:r>
            <a:r>
              <a:rPr lang="en-US" sz="1600" b="0" dirty="0"/>
              <a:t>igh penalties.</a:t>
            </a:r>
          </a:p>
          <a:p>
            <a:pPr indent="-228600">
              <a:lnSpc>
                <a:spcPct val="90000"/>
              </a:lnSpc>
            </a:pPr>
            <a:endParaRPr lang="en-US" sz="1600" b="0" dirty="0"/>
          </a:p>
          <a:p>
            <a:pPr marL="0" indent="-228600">
              <a:lnSpc>
                <a:spcPct val="90000"/>
              </a:lnSpc>
            </a:pPr>
            <a:r>
              <a:rPr lang="en-US" sz="1600" dirty="0"/>
              <a:t>Greece</a:t>
            </a:r>
          </a:p>
          <a:p>
            <a:pPr marL="400050" indent="-285750">
              <a:lnSpc>
                <a:spcPct val="90000"/>
              </a:lnSpc>
              <a:buFont typeface="Wingdings" panose="05000000000000000000" pitchFamily="2" charset="2"/>
              <a:buChar char="ü"/>
            </a:pPr>
            <a:r>
              <a:rPr lang="en-US" sz="1600" b="0" dirty="0"/>
              <a:t>Greek Public Forest Service: more than 1000 Wardens.</a:t>
            </a:r>
          </a:p>
          <a:p>
            <a:pPr marL="400050" indent="-285750">
              <a:lnSpc>
                <a:spcPct val="90000"/>
              </a:lnSpc>
              <a:buFont typeface="Wingdings" panose="05000000000000000000" pitchFamily="2" charset="2"/>
              <a:buChar char="ü"/>
            </a:pPr>
            <a:r>
              <a:rPr lang="en-US" sz="1600" b="0" dirty="0"/>
              <a:t>Hunting Organizations: more than 300 Gamekeepers.</a:t>
            </a:r>
          </a:p>
          <a:p>
            <a:pPr lvl="1" indent="-228600">
              <a:lnSpc>
                <a:spcPct val="90000"/>
              </a:lnSpc>
              <a:buFont typeface="Arial" panose="020B0604020202020204" pitchFamily="34" charset="0"/>
              <a:buChar char="•"/>
            </a:pPr>
            <a:r>
              <a:rPr lang="en-US" sz="1600" b="0" dirty="0"/>
              <a:t>Particular intensification of spring surveillance for the Turtle Dove </a:t>
            </a:r>
          </a:p>
          <a:p>
            <a:pPr marL="514350" lvl="1" indent="0">
              <a:lnSpc>
                <a:spcPct val="90000"/>
              </a:lnSpc>
              <a:buNone/>
            </a:pPr>
            <a:r>
              <a:rPr lang="en-US" sz="1600" b="0" dirty="0"/>
              <a:t>      in hotspots of migration.</a:t>
            </a:r>
          </a:p>
          <a:p>
            <a:pPr marL="457200" lvl="1" indent="-228600">
              <a:lnSpc>
                <a:spcPct val="90000"/>
              </a:lnSpc>
              <a:buFont typeface="Arial" panose="020B0604020202020204" pitchFamily="34" charset="0"/>
              <a:buChar char="•"/>
            </a:pPr>
            <a:endParaRPr lang="en-US" sz="1600" b="0" dirty="0"/>
          </a:p>
          <a:p>
            <a:pPr marL="0" indent="-228600">
              <a:lnSpc>
                <a:spcPct val="90000"/>
              </a:lnSpc>
            </a:pPr>
            <a:r>
              <a:rPr lang="en-US" sz="1600" dirty="0"/>
              <a:t>Italy</a:t>
            </a:r>
          </a:p>
          <a:p>
            <a:pPr marL="400050" indent="-285750">
              <a:lnSpc>
                <a:spcPct val="90000"/>
              </a:lnSpc>
              <a:buFont typeface="Wingdings" panose="05000000000000000000" pitchFamily="2" charset="2"/>
              <a:buChar char="ü"/>
            </a:pPr>
            <a:r>
              <a:rPr lang="en-US" sz="1600" b="0" dirty="0"/>
              <a:t>Hunter’s associations: around 4000 Voluntary Hunting Guards.</a:t>
            </a:r>
          </a:p>
          <a:p>
            <a:pPr lvl="1" indent="-228600">
              <a:lnSpc>
                <a:spcPct val="90000"/>
              </a:lnSpc>
              <a:buFont typeface="Arial" panose="020B0604020202020204" pitchFamily="34" charset="0"/>
              <a:buChar char="•"/>
            </a:pPr>
            <a:r>
              <a:rPr lang="en-US" sz="1600" b="0" dirty="0"/>
              <a:t>FIDC: around 2500 </a:t>
            </a:r>
          </a:p>
          <a:p>
            <a:pPr lvl="1" indent="-228600">
              <a:lnSpc>
                <a:spcPct val="90000"/>
              </a:lnSpc>
              <a:buFont typeface="Arial" panose="020B0604020202020204" pitchFamily="34" charset="0"/>
              <a:buChar char="•"/>
            </a:pPr>
            <a:r>
              <a:rPr lang="en-US" sz="1600" b="0" dirty="0"/>
              <a:t>Surveillance against IKB</a:t>
            </a:r>
          </a:p>
          <a:p>
            <a:pPr marL="400050" indent="-285750">
              <a:lnSpc>
                <a:spcPct val="90000"/>
              </a:lnSpc>
              <a:buFont typeface="Wingdings" panose="05000000000000000000" pitchFamily="2" charset="2"/>
              <a:buChar char="ü"/>
            </a:pPr>
            <a:r>
              <a:rPr lang="en-US" sz="1600" b="0" dirty="0"/>
              <a:t>Hunters' Associations actively participate in implementation of the National Action Plan to combat IKB adopted in 2017</a:t>
            </a:r>
            <a:r>
              <a:rPr lang="en-US" sz="1100" b="0" dirty="0"/>
              <a:t>.</a:t>
            </a:r>
            <a:endParaRPr lang="en-US" sz="1600" b="0" dirty="0"/>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pic>
        <p:nvPicPr>
          <p:cNvPr id="10" name="Picture 2">
            <a:extLst>
              <a:ext uri="{FF2B5EF4-FFF2-40B4-BE49-F238E27FC236}">
                <a16:creationId xmlns:a16="http://schemas.microsoft.com/office/drawing/2014/main" id="{C9ABB70F-A224-4F2C-A11E-C07D47E31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155" y="3427443"/>
            <a:ext cx="4247557" cy="238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4B560DBA-05D2-4B2D-9C3F-C7180768F2DC}"/>
              </a:ext>
            </a:extLst>
          </p:cNvPr>
          <p:cNvSpPr txBox="1"/>
          <p:nvPr/>
        </p:nvSpPr>
        <p:spPr>
          <a:xfrm>
            <a:off x="6094476" y="195072"/>
            <a:ext cx="4634742" cy="923330"/>
          </a:xfrm>
          <a:prstGeom prst="rect">
            <a:avLst/>
          </a:prstGeom>
          <a:noFill/>
          <a:ln>
            <a:solidFill>
              <a:schemeClr val="tx1"/>
            </a:solidFill>
          </a:ln>
        </p:spPr>
        <p:txBody>
          <a:bodyPr wrap="square" rtlCol="0">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Action 4.1.1</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Encouraging </a:t>
            </a:r>
            <a:r>
              <a:rPr lang="en-US" sz="1800" dirty="0">
                <a:effectLst/>
                <a:latin typeface="Calibri" panose="020F0502020204030204" pitchFamily="34" charset="0"/>
                <a:ea typeface="Calibri" panose="020F0502020204030204" pitchFamily="34" charset="0"/>
                <a:cs typeface="Calibri" panose="020F0502020204030204" pitchFamily="34" charset="0"/>
              </a:rPr>
              <a:t> hunters to continue to participate in surveillance effort and to assist the authorities in detecting IKB</a:t>
            </a:r>
            <a:endParaRPr lang="fr-BE" dirty="0"/>
          </a:p>
        </p:txBody>
      </p:sp>
    </p:spTree>
    <p:extLst>
      <p:ext uri="{BB962C8B-B14F-4D97-AF65-F5344CB8AC3E}">
        <p14:creationId xmlns:p14="http://schemas.microsoft.com/office/powerpoint/2010/main" val="178939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000" kern="1200" dirty="0">
                <a:solidFill>
                  <a:schemeClr val="tx1"/>
                </a:solidFill>
                <a:latin typeface="+mj-lt"/>
                <a:ea typeface="+mj-ea"/>
                <a:cs typeface="+mj-cs"/>
              </a:rPr>
              <a:t>National &amp; hunting org.</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 enforcement</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560BD32-7EB6-4F13-BA00-F9E614CFFA17}"/>
              </a:ext>
            </a:extLst>
          </p:cNvPr>
          <p:cNvSpPr txBox="1">
            <a:spLocks/>
          </p:cNvSpPr>
          <p:nvPr/>
        </p:nvSpPr>
        <p:spPr>
          <a:xfrm>
            <a:off x="838199" y="1929383"/>
            <a:ext cx="10853927" cy="48296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endParaRPr lang="en-US" sz="1600" b="0" dirty="0"/>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
        <p:nvSpPr>
          <p:cNvPr id="9" name="TextBox 8">
            <a:extLst>
              <a:ext uri="{FF2B5EF4-FFF2-40B4-BE49-F238E27FC236}">
                <a16:creationId xmlns:a16="http://schemas.microsoft.com/office/drawing/2014/main" id="{4B560DBA-05D2-4B2D-9C3F-C7180768F2DC}"/>
              </a:ext>
            </a:extLst>
          </p:cNvPr>
          <p:cNvSpPr txBox="1"/>
          <p:nvPr/>
        </p:nvSpPr>
        <p:spPr>
          <a:xfrm>
            <a:off x="6094476" y="195072"/>
            <a:ext cx="4634742" cy="923330"/>
          </a:xfrm>
          <a:prstGeom prst="rect">
            <a:avLst/>
          </a:prstGeom>
          <a:noFill/>
          <a:ln>
            <a:solidFill>
              <a:schemeClr val="tx1"/>
            </a:solidFill>
          </a:ln>
        </p:spPr>
        <p:txBody>
          <a:bodyPr wrap="square" rtlCol="0">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Action 4.1.1</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Encouraging </a:t>
            </a:r>
            <a:r>
              <a:rPr lang="en-US" sz="1800" dirty="0">
                <a:effectLst/>
                <a:latin typeface="Calibri" panose="020F0502020204030204" pitchFamily="34" charset="0"/>
                <a:ea typeface="Calibri" panose="020F0502020204030204" pitchFamily="34" charset="0"/>
                <a:cs typeface="Calibri" panose="020F0502020204030204" pitchFamily="34" charset="0"/>
              </a:rPr>
              <a:t> hunters to continue to participate in surveillance effort and to assist the authorities in detecting IKB</a:t>
            </a:r>
            <a:endParaRPr lang="fr-BE" dirty="0"/>
          </a:p>
        </p:txBody>
      </p:sp>
      <p:sp>
        <p:nvSpPr>
          <p:cNvPr id="12" name="TextBox 11">
            <a:extLst>
              <a:ext uri="{FF2B5EF4-FFF2-40B4-BE49-F238E27FC236}">
                <a16:creationId xmlns:a16="http://schemas.microsoft.com/office/drawing/2014/main" id="{789F9284-2B5C-4D0D-AB5F-81992EC55D54}"/>
              </a:ext>
            </a:extLst>
          </p:cNvPr>
          <p:cNvSpPr txBox="1"/>
          <p:nvPr/>
        </p:nvSpPr>
        <p:spPr>
          <a:xfrm>
            <a:off x="835152" y="1764745"/>
            <a:ext cx="9894066" cy="4081117"/>
          </a:xfrm>
          <a:prstGeom prst="rect">
            <a:avLst/>
          </a:prstGeom>
          <a:noFill/>
        </p:spPr>
        <p:txBody>
          <a:bodyPr wrap="square">
            <a:spAutoFit/>
          </a:bodyPr>
          <a:lstStyle/>
          <a:p>
            <a:pPr marL="0" indent="-228600">
              <a:lnSpc>
                <a:spcPct val="90000"/>
              </a:lnSpc>
            </a:pPr>
            <a:r>
              <a:rPr lang="en-US" sz="2400" dirty="0"/>
              <a:t>Malta</a:t>
            </a:r>
          </a:p>
          <a:p>
            <a:pPr marL="457200">
              <a:lnSpc>
                <a:spcPct val="90000"/>
              </a:lnSpc>
              <a:buFont typeface="Wingdings" panose="05000000000000000000" pitchFamily="2" charset="2"/>
              <a:buChar char="ü"/>
            </a:pPr>
            <a:r>
              <a:rPr lang="en-US" sz="2400" b="0" dirty="0"/>
              <a:t>Marshals continuously monitoring vast areas and report</a:t>
            </a:r>
          </a:p>
          <a:p>
            <a:pPr marL="457200">
              <a:lnSpc>
                <a:spcPct val="90000"/>
              </a:lnSpc>
              <a:buFont typeface="Wingdings" panose="05000000000000000000" pitchFamily="2" charset="2"/>
              <a:buChar char="ü"/>
            </a:pPr>
            <a:r>
              <a:rPr lang="en-US" sz="2400" b="0" dirty="0"/>
              <a:t>Enables real time report to the police</a:t>
            </a:r>
          </a:p>
          <a:p>
            <a:pPr marL="0" indent="-228600">
              <a:lnSpc>
                <a:spcPct val="90000"/>
              </a:lnSpc>
            </a:pPr>
            <a:r>
              <a:rPr lang="en-US" sz="2400" dirty="0"/>
              <a:t>Cyprus</a:t>
            </a:r>
          </a:p>
          <a:p>
            <a:pPr marL="457200">
              <a:lnSpc>
                <a:spcPct val="90000"/>
              </a:lnSpc>
              <a:buFont typeface="Wingdings" panose="05000000000000000000" pitchFamily="2" charset="2"/>
              <a:buChar char="ü"/>
            </a:pPr>
            <a:r>
              <a:rPr lang="en-US" sz="2400" b="0" dirty="0"/>
              <a:t>Hunters participate in detecting and reporting IKB to the competent authorities (Game &amp; Fauna Service and the Police).</a:t>
            </a:r>
          </a:p>
          <a:p>
            <a:pPr marL="0" indent="-228600">
              <a:lnSpc>
                <a:spcPct val="90000"/>
              </a:lnSpc>
            </a:pPr>
            <a:r>
              <a:rPr lang="en-US" sz="2400" dirty="0"/>
              <a:t>Greece</a:t>
            </a:r>
          </a:p>
          <a:p>
            <a:pPr marL="457200">
              <a:lnSpc>
                <a:spcPct val="90000"/>
              </a:lnSpc>
              <a:buFont typeface="Wingdings" panose="05000000000000000000" pitchFamily="2" charset="2"/>
              <a:buChar char="ü"/>
            </a:pPr>
            <a:r>
              <a:rPr lang="en-US" sz="2400" b="0" dirty="0"/>
              <a:t>Hunters participate in detecting and reporting IKB to the competent authorities (Gamekeepers and Wardens)</a:t>
            </a:r>
          </a:p>
          <a:p>
            <a:pPr marL="0" indent="-228600">
              <a:lnSpc>
                <a:spcPct val="90000"/>
              </a:lnSpc>
            </a:pPr>
            <a:r>
              <a:rPr lang="en-US" sz="2400" dirty="0"/>
              <a:t>Italy</a:t>
            </a:r>
          </a:p>
          <a:p>
            <a:pPr marL="457200">
              <a:lnSpc>
                <a:spcPct val="90000"/>
              </a:lnSpc>
              <a:buFont typeface="Wingdings" panose="05000000000000000000" pitchFamily="2" charset="2"/>
              <a:buChar char="ü"/>
            </a:pPr>
            <a:r>
              <a:rPr lang="en-US" sz="2400" b="0" dirty="0"/>
              <a:t>Social management of “hunting grounds” makes hunters responsible against IKB and poaching.</a:t>
            </a:r>
            <a:endParaRPr lang="en-US" sz="2400" dirty="0"/>
          </a:p>
        </p:txBody>
      </p:sp>
    </p:spTree>
    <p:extLst>
      <p:ext uri="{BB962C8B-B14F-4D97-AF65-F5344CB8AC3E}">
        <p14:creationId xmlns:p14="http://schemas.microsoft.com/office/powerpoint/2010/main" val="213094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A507C2-46B1-44DD-9592-85730E28B4F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Hunter’s training</a:t>
            </a:r>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730ED29A-41BE-44D2-A575-DF470772BEC9}"/>
              </a:ext>
            </a:extLst>
          </p:cNvPr>
          <p:cNvSpPr txBox="1">
            <a:spLocks/>
          </p:cNvSpPr>
          <p:nvPr/>
        </p:nvSpPr>
        <p:spPr>
          <a:xfrm>
            <a:off x="838200" y="1929384"/>
            <a:ext cx="10515600" cy="4251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900" dirty="0"/>
              <a:t>Malta</a:t>
            </a:r>
          </a:p>
          <a:p>
            <a:pPr marL="457200">
              <a:lnSpc>
                <a:spcPct val="90000"/>
              </a:lnSpc>
              <a:buFont typeface="Wingdings" panose="05000000000000000000" pitchFamily="2" charset="2"/>
              <a:buChar char="ü"/>
            </a:pPr>
            <a:r>
              <a:rPr lang="en-US" sz="1900" b="0" dirty="0"/>
              <a:t>Exam to get the </a:t>
            </a:r>
            <a:r>
              <a:rPr lang="en-US" sz="1900" b="0" dirty="0" err="1"/>
              <a:t>licence</a:t>
            </a:r>
            <a:r>
              <a:rPr lang="en-US" sz="1900" b="0" dirty="0"/>
              <a:t>:</a:t>
            </a:r>
          </a:p>
          <a:p>
            <a:pPr lvl="1" indent="-228600">
              <a:lnSpc>
                <a:spcPct val="90000"/>
              </a:lnSpc>
              <a:buFont typeface="Arial" panose="020B0604020202020204" pitchFamily="34" charset="0"/>
              <a:buChar char="•"/>
            </a:pPr>
            <a:r>
              <a:rPr lang="en-US" sz="1900" b="0" dirty="0"/>
              <a:t>Identification of protected and game species</a:t>
            </a:r>
          </a:p>
          <a:p>
            <a:pPr lvl="1" indent="-228600">
              <a:lnSpc>
                <a:spcPct val="90000"/>
              </a:lnSpc>
              <a:buFont typeface="Arial" panose="020B0604020202020204" pitchFamily="34" charset="0"/>
              <a:buChar char="•"/>
            </a:pPr>
            <a:r>
              <a:rPr lang="en-US" sz="1900" b="0" dirty="0"/>
              <a:t>Knowledge of legal parameters within which hunting can be practiced.</a:t>
            </a:r>
          </a:p>
          <a:p>
            <a:pPr marL="0" indent="-228600">
              <a:lnSpc>
                <a:spcPct val="90000"/>
              </a:lnSpc>
            </a:pPr>
            <a:r>
              <a:rPr lang="en-US" sz="1900" dirty="0"/>
              <a:t>Cyprus</a:t>
            </a:r>
          </a:p>
          <a:p>
            <a:pPr marL="457200">
              <a:lnSpc>
                <a:spcPct val="90000"/>
              </a:lnSpc>
              <a:buFont typeface="Wingdings" panose="05000000000000000000" pitchFamily="2" charset="2"/>
              <a:buChar char="ü"/>
            </a:pPr>
            <a:r>
              <a:rPr lang="en-US" sz="1900" b="0" dirty="0"/>
              <a:t>Hunting education lessons and exams</a:t>
            </a:r>
          </a:p>
          <a:p>
            <a:pPr lvl="1" indent="-228600">
              <a:lnSpc>
                <a:spcPct val="90000"/>
              </a:lnSpc>
              <a:buFont typeface="Arial" panose="020B0604020202020204" pitchFamily="34" charset="0"/>
              <a:buChar char="•"/>
            </a:pPr>
            <a:r>
              <a:rPr lang="en-US" sz="1900" b="0" dirty="0"/>
              <a:t>For new hunters as well as convicted hunters</a:t>
            </a:r>
          </a:p>
          <a:p>
            <a:pPr marL="0" indent="-228600">
              <a:lnSpc>
                <a:spcPct val="90000"/>
              </a:lnSpc>
            </a:pPr>
            <a:r>
              <a:rPr lang="en-US" sz="1900" dirty="0"/>
              <a:t>Greece</a:t>
            </a:r>
          </a:p>
          <a:p>
            <a:pPr marL="457200">
              <a:lnSpc>
                <a:spcPct val="90000"/>
              </a:lnSpc>
              <a:buFont typeface="Wingdings" panose="05000000000000000000" pitchFamily="2" charset="2"/>
              <a:buChar char="ü"/>
            </a:pPr>
            <a:r>
              <a:rPr lang="en-US" sz="1900" b="0" dirty="0"/>
              <a:t>Production of a Hunting Guide</a:t>
            </a:r>
          </a:p>
          <a:p>
            <a:pPr marL="0" indent="-228600">
              <a:lnSpc>
                <a:spcPct val="90000"/>
              </a:lnSpc>
            </a:pPr>
            <a:r>
              <a:rPr lang="en-US" sz="1900" dirty="0"/>
              <a:t>Italy</a:t>
            </a:r>
          </a:p>
          <a:p>
            <a:pPr marL="457200">
              <a:lnSpc>
                <a:spcPct val="90000"/>
              </a:lnSpc>
              <a:buFont typeface="Wingdings" panose="05000000000000000000" pitchFamily="2" charset="2"/>
              <a:buChar char="ü"/>
            </a:pPr>
            <a:r>
              <a:rPr lang="en-US" sz="1900" b="0" dirty="0"/>
              <a:t>Regularly organized training courses for new hunters</a:t>
            </a:r>
          </a:p>
          <a:p>
            <a:pPr marL="457200">
              <a:lnSpc>
                <a:spcPct val="90000"/>
              </a:lnSpc>
              <a:buFont typeface="Wingdings" panose="05000000000000000000" pitchFamily="2" charset="2"/>
              <a:buChar char="ü"/>
            </a:pPr>
            <a:r>
              <a:rPr lang="en-US" sz="1900" b="0" dirty="0"/>
              <a:t>Refresher courses for hunters </a:t>
            </a:r>
          </a:p>
          <a:p>
            <a:pPr marL="457200">
              <a:lnSpc>
                <a:spcPct val="90000"/>
              </a:lnSpc>
              <a:buFont typeface="Wingdings" panose="05000000000000000000" pitchFamily="2" charset="2"/>
              <a:buChar char="ü"/>
            </a:pPr>
            <a:r>
              <a:rPr lang="en-US" sz="1900" b="0" dirty="0"/>
              <a:t>Production of documents on "look alike species"</a:t>
            </a:r>
            <a:endParaRPr lang="en-US" sz="1900" dirty="0"/>
          </a:p>
        </p:txBody>
      </p:sp>
      <p:pic>
        <p:nvPicPr>
          <p:cNvPr id="7" name="Picture 6" descr="A close up of a logo&#10;&#10;Description automatically generated">
            <a:extLst>
              <a:ext uri="{FF2B5EF4-FFF2-40B4-BE49-F238E27FC236}">
                <a16:creationId xmlns:a16="http://schemas.microsoft.com/office/drawing/2014/main" id="{086873E8-36BB-4A52-8B2C-6EB2EA1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962" y="0"/>
            <a:ext cx="1017037" cy="1017037"/>
          </a:xfrm>
          <a:prstGeom prst="rect">
            <a:avLst/>
          </a:prstGeom>
        </p:spPr>
      </p:pic>
      <p:sp>
        <p:nvSpPr>
          <p:cNvPr id="15" name="TextBox 14">
            <a:extLst>
              <a:ext uri="{FF2B5EF4-FFF2-40B4-BE49-F238E27FC236}">
                <a16:creationId xmlns:a16="http://schemas.microsoft.com/office/drawing/2014/main" id="{34DADB1B-38D0-471C-B002-E3378C127B43}"/>
              </a:ext>
            </a:extLst>
          </p:cNvPr>
          <p:cNvSpPr txBox="1"/>
          <p:nvPr/>
        </p:nvSpPr>
        <p:spPr>
          <a:xfrm>
            <a:off x="6621044" y="3927874"/>
            <a:ext cx="5355832" cy="2308324"/>
          </a:xfrm>
          <a:prstGeom prst="rect">
            <a:avLst/>
          </a:prstGeom>
          <a:noFill/>
          <a:ln>
            <a:solidFill>
              <a:schemeClr val="tx1"/>
            </a:solidFill>
          </a:ln>
        </p:spPr>
        <p:txBody>
          <a:bodyPr wrap="square" rtlCol="0">
            <a:spAutoFit/>
          </a:bodyPr>
          <a:lstStyle/>
          <a:p>
            <a:pPr algn="just"/>
            <a:r>
              <a:rPr lang="en-US" b="1" dirty="0"/>
              <a:t>Action 4.1.1</a:t>
            </a:r>
          </a:p>
          <a:p>
            <a:pPr algn="just"/>
            <a:r>
              <a:rPr lang="en-US" b="1" dirty="0"/>
              <a:t>§</a:t>
            </a:r>
            <a:r>
              <a:rPr lang="en-US" dirty="0"/>
              <a:t> Encouraging states and hunting associations to organize national seminars to inform and train hunters on species identification, species protected by law, forbidden methods, etc.</a:t>
            </a:r>
          </a:p>
          <a:p>
            <a:pPr algn="just"/>
            <a:r>
              <a:rPr lang="en-US" b="1" dirty="0"/>
              <a:t>§</a:t>
            </a:r>
            <a:r>
              <a:rPr lang="en-US" dirty="0"/>
              <a:t> Encouraging national administrations to improve regulatory systems concerning hunting education (e.g., licensing, examinations, hunter training, </a:t>
            </a:r>
            <a:r>
              <a:rPr lang="en-US" dirty="0" err="1"/>
              <a:t>etc</a:t>
            </a:r>
            <a:r>
              <a:rPr lang="en-US" dirty="0"/>
              <a:t>).</a:t>
            </a:r>
            <a:endParaRPr lang="fr-BE" dirty="0"/>
          </a:p>
        </p:txBody>
      </p:sp>
    </p:spTree>
    <p:extLst>
      <p:ext uri="{BB962C8B-B14F-4D97-AF65-F5344CB8AC3E}">
        <p14:creationId xmlns:p14="http://schemas.microsoft.com/office/powerpoint/2010/main" val="3477799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916</Words>
  <Application>Microsoft Office PowerPoint</Application>
  <PresentationFormat>Widescreen</PresentationFormat>
  <Paragraphs>122</Paragraphs>
  <Slides>12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Open Sans</vt:lpstr>
      <vt:lpstr>Times New Roman</vt:lpstr>
      <vt:lpstr>Wingdings</vt:lpstr>
      <vt:lpstr>Office Theme</vt:lpstr>
      <vt:lpstr>16_Sections</vt:lpstr>
      <vt:lpstr>09 June 2021</vt:lpstr>
      <vt:lpstr>PowerPoint Presentation</vt:lpstr>
      <vt:lpstr>PowerPoint Presentation</vt:lpstr>
      <vt:lpstr>FACE position </vt:lpstr>
      <vt:lpstr>Awareness &amp; Communication</vt:lpstr>
      <vt:lpstr>FACE Members communications and actions  For FACE, illegal killing is not only a conservation issue, but damages the reputation of sustainable hunting. This is why we promote zero tolerance… FIDC April 2021</vt:lpstr>
      <vt:lpstr>National &amp; hunting org.  enforcement</vt:lpstr>
      <vt:lpstr>National &amp; hunting org.  enforcement</vt:lpstr>
      <vt:lpstr>Hunter’s training</vt:lpstr>
      <vt:lpstr>Actions</vt:lpstr>
      <vt:lpstr>FACE project of the month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November 2020</dc:title>
  <dc:creator>Cy Griffin</dc:creator>
  <cp:lastModifiedBy>Cy Griffin</cp:lastModifiedBy>
  <cp:revision>35</cp:revision>
  <dcterms:created xsi:type="dcterms:W3CDTF">2020-11-11T17:20:27Z</dcterms:created>
  <dcterms:modified xsi:type="dcterms:W3CDTF">2021-06-08T11:32:22Z</dcterms:modified>
</cp:coreProperties>
</file>