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2" r:id="rId4"/>
  </p:sldMasterIdLst>
  <p:notesMasterIdLst>
    <p:notesMasterId r:id="rId23"/>
  </p:notesMasterIdLst>
  <p:sldIdLst>
    <p:sldId id="270" r:id="rId5"/>
    <p:sldId id="356" r:id="rId6"/>
    <p:sldId id="364" r:id="rId7"/>
    <p:sldId id="370" r:id="rId8"/>
    <p:sldId id="369" r:id="rId9"/>
    <p:sldId id="351" r:id="rId10"/>
    <p:sldId id="363" r:id="rId11"/>
    <p:sldId id="347" r:id="rId12"/>
    <p:sldId id="357" r:id="rId13"/>
    <p:sldId id="358" r:id="rId14"/>
    <p:sldId id="355" r:id="rId15"/>
    <p:sldId id="368" r:id="rId16"/>
    <p:sldId id="353" r:id="rId17"/>
    <p:sldId id="366" r:id="rId18"/>
    <p:sldId id="365" r:id="rId19"/>
    <p:sldId id="352" r:id="rId20"/>
    <p:sldId id="367" r:id="rId21"/>
    <p:sldId id="350"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B88012A-295F-4A15-B000-CCD4B747CDBD}">
          <p14:sldIdLst>
            <p14:sldId id="270"/>
            <p14:sldId id="356"/>
            <p14:sldId id="364"/>
            <p14:sldId id="370"/>
            <p14:sldId id="369"/>
            <p14:sldId id="351"/>
            <p14:sldId id="363"/>
            <p14:sldId id="347"/>
            <p14:sldId id="357"/>
            <p14:sldId id="358"/>
            <p14:sldId id="355"/>
            <p14:sldId id="368"/>
            <p14:sldId id="353"/>
            <p14:sldId id="366"/>
            <p14:sldId id="365"/>
            <p14:sldId id="352"/>
            <p14:sldId id="367"/>
            <p14:sldId id="350"/>
          </p14:sldIdLst>
        </p14:section>
      </p14:sectionLst>
    </p:ext>
    <p:ext uri="{EFAFB233-063F-42B5-8137-9DF3F51BA10A}">
      <p15:sldGuideLst xmlns:p15="http://schemas.microsoft.com/office/powerpoint/2012/main">
        <p15:guide id="1" orient="horz" pos="1797" userDrawn="1">
          <p15:clr>
            <a:srgbClr val="A4A3A4"/>
          </p15:clr>
        </p15:guide>
        <p15:guide id="2" pos="3976" userDrawn="1">
          <p15:clr>
            <a:srgbClr val="A4A3A4"/>
          </p15:clr>
        </p15:guide>
        <p15:guide id="3" pos="189"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ssica Williams" initials="JW" lastIdx="14" clrIdx="0">
    <p:extLst>
      <p:ext uri="{19B8F6BF-5375-455C-9EA6-DF929625EA0E}">
        <p15:presenceInfo xmlns:p15="http://schemas.microsoft.com/office/powerpoint/2012/main" userId="S::Jessica.Williams@birdlife.org::cbe492fd-ce8b-450e-8f93-e811f07f9a84" providerId="AD"/>
      </p:ext>
    </p:extLst>
  </p:cmAuthor>
  <p:cmAuthor id="2" name="Lilla Barabas" initials="LB" lastIdx="6" clrIdx="1">
    <p:extLst>
      <p:ext uri="{19B8F6BF-5375-455C-9EA6-DF929625EA0E}">
        <p15:presenceInfo xmlns:p15="http://schemas.microsoft.com/office/powerpoint/2012/main" userId="S::lilla.barabas@birdlife.org::7cb141f1-6034-4eda-b4f2-caad083a9173" providerId="AD"/>
      </p:ext>
    </p:extLst>
  </p:cmAuthor>
  <p:cmAuthor id="3" name="Willem Van Den Bossche" initials="WB" lastIdx="5" clrIdx="2">
    <p:extLst>
      <p:ext uri="{19B8F6BF-5375-455C-9EA6-DF929625EA0E}">
        <p15:presenceInfo xmlns:p15="http://schemas.microsoft.com/office/powerpoint/2012/main" userId="S::willem.vandenbossche@birdlife.org::370fe32e-4906-4ad2-89ed-ed2cd0140a22" providerId="AD"/>
      </p:ext>
    </p:extLst>
  </p:cmAuthor>
  <p:cmAuthor id="4" name="marija.stanisic" initials="ma" lastIdx="1" clrIdx="3">
    <p:extLst>
      <p:ext uri="{19B8F6BF-5375-455C-9EA6-DF929625EA0E}">
        <p15:presenceInfo xmlns:p15="http://schemas.microsoft.com/office/powerpoint/2012/main" userId="S::marija.stanisic_czip.me#ext#@birdlife.onmicrosoft.com::dcba709b-499f-4cc3-8ae3-6cc2fdef1e80" providerId="AD"/>
      </p:ext>
    </p:extLst>
  </p:cmAuthor>
  <p:cmAuthor id="5" name="Vicky Jones" initials="VJ" lastIdx="15" clrIdx="4">
    <p:extLst>
      <p:ext uri="{19B8F6BF-5375-455C-9EA6-DF929625EA0E}">
        <p15:presenceInfo xmlns:p15="http://schemas.microsoft.com/office/powerpoint/2012/main" userId="S::vicky.jones@birdlife.org::28c3fdb6-72a8-4ff5-94e2-1b5e542a6bb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7AD33"/>
    <a:srgbClr val="036EAC"/>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6" d="100"/>
          <a:sy n="96" d="100"/>
        </p:scale>
        <p:origin x="679" y="82"/>
      </p:cViewPr>
      <p:guideLst>
        <p:guide orient="horz" pos="1797"/>
        <p:guide pos="3976"/>
        <p:guide pos="18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D049022-1D2A-4E6A-9B48-A9A4379944E8}"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B55AC8E3-F28B-45A8-9934-1746D98961BD}">
      <dgm:prSet/>
      <dgm:spPr/>
      <dgm:t>
        <a:bodyPr/>
        <a:lstStyle/>
        <a:p>
          <a:pPr rtl="0"/>
          <a:r>
            <a:rPr lang="en-US" b="1" dirty="0">
              <a:ea typeface="+mn-lt"/>
              <a:cs typeface="+mn-lt"/>
            </a:rPr>
            <a:t>Data collection, </a:t>
          </a:r>
          <a:r>
            <a:rPr lang="en-US" b="0" dirty="0">
              <a:ea typeface="+mn-lt"/>
              <a:cs typeface="+mn-lt"/>
            </a:rPr>
            <a:t>field</a:t>
          </a:r>
          <a:r>
            <a:rPr lang="en-US" b="0" dirty="0">
              <a:cs typeface="Calibri"/>
            </a:rPr>
            <a:t> monitoring, detection and surveillance, socio-economic studies</a:t>
          </a:r>
          <a:endParaRPr lang="en-US" b="0" dirty="0">
            <a:latin typeface="+mn-lt"/>
          </a:endParaRPr>
        </a:p>
      </dgm:t>
    </dgm:pt>
    <dgm:pt modelId="{AAD50DD9-2754-46F5-AD61-8999E889EEBA}" type="parTrans" cxnId="{4150A9F4-82C7-40E4-B44C-5210BA8643D3}">
      <dgm:prSet/>
      <dgm:spPr/>
      <dgm:t>
        <a:bodyPr/>
        <a:lstStyle/>
        <a:p>
          <a:endParaRPr lang="en-US"/>
        </a:p>
      </dgm:t>
    </dgm:pt>
    <dgm:pt modelId="{5725E7AB-7FD6-421C-BAF7-D4AE0F50DA1E}" type="sibTrans" cxnId="{4150A9F4-82C7-40E4-B44C-5210BA8643D3}">
      <dgm:prSet/>
      <dgm:spPr/>
      <dgm:t>
        <a:bodyPr/>
        <a:lstStyle/>
        <a:p>
          <a:endParaRPr lang="en-US"/>
        </a:p>
      </dgm:t>
    </dgm:pt>
    <dgm:pt modelId="{72B93FB9-4631-4788-A073-96DD2EF17DD3}">
      <dgm:prSet custT="1"/>
      <dgm:spPr/>
      <dgm:t>
        <a:bodyPr/>
        <a:lstStyle/>
        <a:p>
          <a:pPr rtl="0"/>
          <a:r>
            <a:rPr lang="en-GB" sz="2200" b="0" dirty="0">
              <a:latin typeface="+mn-lt"/>
            </a:rPr>
            <a:t>Supporting </a:t>
          </a:r>
          <a:r>
            <a:rPr lang="en-GB" sz="2200" b="1" dirty="0">
              <a:latin typeface="+mn-lt"/>
            </a:rPr>
            <a:t>enforcement actions </a:t>
          </a:r>
          <a:r>
            <a:rPr lang="en-GB" sz="2000" b="0" dirty="0">
              <a:latin typeface="+mn-lt"/>
            </a:rPr>
            <a:t>(e.g. joint missions, providing expertise on identification, anti-poaching camps, volunteer work)</a:t>
          </a:r>
        </a:p>
      </dgm:t>
    </dgm:pt>
    <dgm:pt modelId="{6C4EBCB2-302A-4B8C-89A8-E8DF26C00F45}" type="parTrans" cxnId="{1972B4EA-52A2-4317-910C-0FFE8F1279BC}">
      <dgm:prSet/>
      <dgm:spPr/>
      <dgm:t>
        <a:bodyPr/>
        <a:lstStyle/>
        <a:p>
          <a:endParaRPr lang="en-US"/>
        </a:p>
      </dgm:t>
    </dgm:pt>
    <dgm:pt modelId="{6C303C31-A2C3-4CB7-ABA6-F949C0213574}" type="sibTrans" cxnId="{1972B4EA-52A2-4317-910C-0FFE8F1279BC}">
      <dgm:prSet/>
      <dgm:spPr/>
      <dgm:t>
        <a:bodyPr/>
        <a:lstStyle/>
        <a:p>
          <a:endParaRPr lang="en-US"/>
        </a:p>
      </dgm:t>
    </dgm:pt>
    <dgm:pt modelId="{8E522A5E-5B89-4D7D-AC63-A7E212495E5E}">
      <dgm:prSet/>
      <dgm:spPr/>
      <dgm:t>
        <a:bodyPr/>
        <a:lstStyle/>
        <a:p>
          <a:pPr rtl="0"/>
          <a:r>
            <a:rPr lang="en-GB" b="1" dirty="0">
              <a:latin typeface="+mn-lt"/>
            </a:rPr>
            <a:t>Knowledge sharing </a:t>
          </a:r>
          <a:r>
            <a:rPr lang="en-GB" b="0" dirty="0">
              <a:latin typeface="+mn-lt"/>
            </a:rPr>
            <a:t>(professional trainings, materials, guidance, database management)</a:t>
          </a:r>
          <a:endParaRPr lang="en-US" b="0" dirty="0">
            <a:latin typeface="+mn-lt"/>
          </a:endParaRPr>
        </a:p>
      </dgm:t>
    </dgm:pt>
    <dgm:pt modelId="{786468E9-C679-484D-BB26-8BB88233F49E}" type="parTrans" cxnId="{1D2E4946-DA6A-48B8-A6B4-5B46DD121BEB}">
      <dgm:prSet/>
      <dgm:spPr/>
      <dgm:t>
        <a:bodyPr/>
        <a:lstStyle/>
        <a:p>
          <a:endParaRPr lang="en-US"/>
        </a:p>
      </dgm:t>
    </dgm:pt>
    <dgm:pt modelId="{A87E4BB2-1D69-4D28-82AA-C58B025B4AB1}" type="sibTrans" cxnId="{1D2E4946-DA6A-48B8-A6B4-5B46DD121BEB}">
      <dgm:prSet/>
      <dgm:spPr/>
      <dgm:t>
        <a:bodyPr/>
        <a:lstStyle/>
        <a:p>
          <a:endParaRPr lang="en-US"/>
        </a:p>
      </dgm:t>
    </dgm:pt>
    <dgm:pt modelId="{4618984C-001F-428D-B70B-9DFF824BB358}">
      <dgm:prSet/>
      <dgm:spPr/>
      <dgm:t>
        <a:bodyPr/>
        <a:lstStyle/>
        <a:p>
          <a:pPr rtl="0"/>
          <a:r>
            <a:rPr lang="en-GB" b="0" dirty="0">
              <a:latin typeface="+mn-lt"/>
            </a:rPr>
            <a:t>Advocating to ensure that there is </a:t>
          </a:r>
          <a:r>
            <a:rPr lang="en-GB" b="1" dirty="0">
              <a:latin typeface="+mn-lt"/>
            </a:rPr>
            <a:t>public support </a:t>
          </a:r>
          <a:r>
            <a:rPr lang="en-GB" b="0" dirty="0">
              <a:latin typeface="+mn-lt"/>
            </a:rPr>
            <a:t>for these measures (including IKB hotlines)</a:t>
          </a:r>
          <a:endParaRPr lang="en-US" b="0" dirty="0">
            <a:latin typeface="+mn-lt"/>
          </a:endParaRPr>
        </a:p>
      </dgm:t>
    </dgm:pt>
    <dgm:pt modelId="{615B909D-9A64-4C84-BFC1-999AF98156B0}" type="parTrans" cxnId="{C880925F-119C-4BE8-9446-7FFC07B8E08C}">
      <dgm:prSet/>
      <dgm:spPr/>
      <dgm:t>
        <a:bodyPr/>
        <a:lstStyle/>
        <a:p>
          <a:endParaRPr lang="en-US"/>
        </a:p>
      </dgm:t>
    </dgm:pt>
    <dgm:pt modelId="{95A963CC-15DA-4A91-B75E-6B19BD0AF31B}" type="sibTrans" cxnId="{C880925F-119C-4BE8-9446-7FFC07B8E08C}">
      <dgm:prSet/>
      <dgm:spPr/>
      <dgm:t>
        <a:bodyPr/>
        <a:lstStyle/>
        <a:p>
          <a:endParaRPr lang="en-US"/>
        </a:p>
      </dgm:t>
    </dgm:pt>
    <dgm:pt modelId="{C4DE7354-D7B7-485F-8847-D96F132E30E8}">
      <dgm:prSet/>
      <dgm:spPr/>
      <dgm:t>
        <a:bodyPr/>
        <a:lstStyle/>
        <a:p>
          <a:pPr rtl="0"/>
          <a:r>
            <a:rPr lang="en-GB" b="0" dirty="0">
              <a:latin typeface="+mn-lt"/>
            </a:rPr>
            <a:t>Facilitating the </a:t>
          </a:r>
          <a:r>
            <a:rPr lang="en-GB" b="1" dirty="0">
              <a:latin typeface="+mn-lt"/>
            </a:rPr>
            <a:t>development of National Action Plans </a:t>
          </a:r>
          <a:r>
            <a:rPr lang="en-GB" b="0" dirty="0">
              <a:latin typeface="+mn-lt"/>
            </a:rPr>
            <a:t>&amp; working closely with government authorities</a:t>
          </a:r>
          <a:endParaRPr lang="en-US" b="0" dirty="0">
            <a:latin typeface="+mn-lt"/>
          </a:endParaRPr>
        </a:p>
      </dgm:t>
    </dgm:pt>
    <dgm:pt modelId="{8E374E1B-2FCF-42B1-A9F9-9C8437F80C4C}" type="parTrans" cxnId="{A3A3FF6D-A74A-4194-A70B-141EFFBCF4B7}">
      <dgm:prSet/>
      <dgm:spPr/>
      <dgm:t>
        <a:bodyPr/>
        <a:lstStyle/>
        <a:p>
          <a:endParaRPr lang="en-US"/>
        </a:p>
      </dgm:t>
    </dgm:pt>
    <dgm:pt modelId="{9C3DCAE4-CC08-4C07-A550-678F143E0A2E}" type="sibTrans" cxnId="{A3A3FF6D-A74A-4194-A70B-141EFFBCF4B7}">
      <dgm:prSet/>
      <dgm:spPr/>
      <dgm:t>
        <a:bodyPr/>
        <a:lstStyle/>
        <a:p>
          <a:endParaRPr lang="en-US"/>
        </a:p>
      </dgm:t>
    </dgm:pt>
    <dgm:pt modelId="{1EBF8B7F-10C8-4CF1-A64F-D60F964335CD}">
      <dgm:prSet/>
      <dgm:spPr/>
      <dgm:t>
        <a:bodyPr/>
        <a:lstStyle/>
        <a:p>
          <a:pPr rtl="0"/>
          <a:r>
            <a:rPr lang="en-GB" b="1" dirty="0">
              <a:latin typeface="+mn-lt"/>
            </a:rPr>
            <a:t>Awareness </a:t>
          </a:r>
          <a:r>
            <a:rPr lang="en-GB" b="0" dirty="0">
              <a:latin typeface="+mn-lt"/>
            </a:rPr>
            <a:t>raising among target groups (hunters, landowners, market traders, consumers etc.)</a:t>
          </a:r>
          <a:endParaRPr lang="en-US" b="0" dirty="0">
            <a:latin typeface="+mn-lt"/>
          </a:endParaRPr>
        </a:p>
      </dgm:t>
    </dgm:pt>
    <dgm:pt modelId="{8BDD2A37-E174-4CFC-8775-2BCE5FD71E83}" type="parTrans" cxnId="{C99E69C7-6D2F-4500-A93B-16D6EBFB254D}">
      <dgm:prSet/>
      <dgm:spPr/>
      <dgm:t>
        <a:bodyPr/>
        <a:lstStyle/>
        <a:p>
          <a:endParaRPr lang="en-US"/>
        </a:p>
      </dgm:t>
    </dgm:pt>
    <dgm:pt modelId="{5C37DA8D-BD2F-4C58-BC59-6E8764868D5D}" type="sibTrans" cxnId="{C99E69C7-6D2F-4500-A93B-16D6EBFB254D}">
      <dgm:prSet/>
      <dgm:spPr/>
      <dgm:t>
        <a:bodyPr/>
        <a:lstStyle/>
        <a:p>
          <a:endParaRPr lang="en-US"/>
        </a:p>
      </dgm:t>
    </dgm:pt>
    <dgm:pt modelId="{39043A8E-1BFE-4A13-9F62-D5DA20FF7230}">
      <dgm:prSet/>
      <dgm:spPr/>
      <dgm:t>
        <a:bodyPr/>
        <a:lstStyle/>
        <a:p>
          <a:pPr rtl="0"/>
          <a:r>
            <a:rPr lang="en-GB" b="0" dirty="0">
              <a:latin typeface="+mn-lt"/>
            </a:rPr>
            <a:t>Working with </a:t>
          </a:r>
          <a:r>
            <a:rPr lang="en-GB" b="1" dirty="0">
              <a:latin typeface="+mn-lt"/>
            </a:rPr>
            <a:t>communities</a:t>
          </a:r>
          <a:r>
            <a:rPr lang="en-GB" b="0" dirty="0">
              <a:latin typeface="+mn-lt"/>
            </a:rPr>
            <a:t> to develop </a:t>
          </a:r>
          <a:r>
            <a:rPr lang="en-GB" b="1" dirty="0">
              <a:latin typeface="+mn-lt"/>
            </a:rPr>
            <a:t>alternative livelihoods</a:t>
          </a:r>
          <a:endParaRPr lang="en-US" b="1" dirty="0">
            <a:latin typeface="+mn-lt"/>
          </a:endParaRPr>
        </a:p>
      </dgm:t>
    </dgm:pt>
    <dgm:pt modelId="{AD3FA686-A04A-42AB-90B7-175F40E82E63}" type="parTrans" cxnId="{FC421DD5-EA6E-4C2A-AB84-CC58450831F8}">
      <dgm:prSet/>
      <dgm:spPr/>
      <dgm:t>
        <a:bodyPr/>
        <a:lstStyle/>
        <a:p>
          <a:endParaRPr lang="en-US"/>
        </a:p>
      </dgm:t>
    </dgm:pt>
    <dgm:pt modelId="{9422F2FF-25E8-4E21-B631-4B36A06C1832}" type="sibTrans" cxnId="{FC421DD5-EA6E-4C2A-AB84-CC58450831F8}">
      <dgm:prSet/>
      <dgm:spPr/>
      <dgm:t>
        <a:bodyPr/>
        <a:lstStyle/>
        <a:p>
          <a:endParaRPr lang="en-US"/>
        </a:p>
      </dgm:t>
    </dgm:pt>
    <dgm:pt modelId="{3A7835AC-50C6-452A-A18D-EE38DEA04A6E}">
      <dgm:prSet custT="1"/>
      <dgm:spPr/>
      <dgm:t>
        <a:bodyPr/>
        <a:lstStyle/>
        <a:p>
          <a:pPr rtl="0"/>
          <a:r>
            <a:rPr lang="en-GB" sz="2200" b="1" dirty="0">
              <a:latin typeface="+mn-lt"/>
            </a:rPr>
            <a:t>Capacity building </a:t>
          </a:r>
          <a:r>
            <a:rPr lang="en-GB" sz="2200" b="0" dirty="0">
              <a:latin typeface="+mn-lt"/>
            </a:rPr>
            <a:t>for authorities </a:t>
          </a:r>
          <a:r>
            <a:rPr lang="en-GB" sz="2000" b="0" dirty="0">
              <a:latin typeface="+mn-lt"/>
            </a:rPr>
            <a:t>(professional trainings, knowledge sharing, materials, database management)</a:t>
          </a:r>
        </a:p>
      </dgm:t>
    </dgm:pt>
    <dgm:pt modelId="{A2CAB3C9-87F1-4D39-AD88-7E7EED7FBDA3}" type="parTrans" cxnId="{29316A9E-6A40-420D-96C4-45BEDBF993B4}">
      <dgm:prSet/>
      <dgm:spPr/>
      <dgm:t>
        <a:bodyPr/>
        <a:lstStyle/>
        <a:p>
          <a:endParaRPr lang="en-GB"/>
        </a:p>
      </dgm:t>
    </dgm:pt>
    <dgm:pt modelId="{27EC79D7-B5D1-43CD-BFDC-2BD54D009D48}" type="sibTrans" cxnId="{29316A9E-6A40-420D-96C4-45BEDBF993B4}">
      <dgm:prSet/>
      <dgm:spPr/>
      <dgm:t>
        <a:bodyPr/>
        <a:lstStyle/>
        <a:p>
          <a:endParaRPr lang="en-GB"/>
        </a:p>
      </dgm:t>
    </dgm:pt>
    <dgm:pt modelId="{10BB4D5E-7D97-4D6C-BE97-8EFC71C9BD9F}" type="pres">
      <dgm:prSet presAssocID="{4D049022-1D2A-4E6A-9B48-A9A4379944E8}" presName="vert0" presStyleCnt="0">
        <dgm:presLayoutVars>
          <dgm:dir/>
          <dgm:animOne val="branch"/>
          <dgm:animLvl val="lvl"/>
        </dgm:presLayoutVars>
      </dgm:prSet>
      <dgm:spPr/>
    </dgm:pt>
    <dgm:pt modelId="{6DC533CF-150D-42D4-98F5-2652675F8191}" type="pres">
      <dgm:prSet presAssocID="{B55AC8E3-F28B-45A8-9934-1746D98961BD}" presName="thickLine" presStyleLbl="alignNode1" presStyleIdx="0" presStyleCnt="8"/>
      <dgm:spPr/>
    </dgm:pt>
    <dgm:pt modelId="{BF36152A-46CF-4F5F-80B3-CB86FF2F689B}" type="pres">
      <dgm:prSet presAssocID="{B55AC8E3-F28B-45A8-9934-1746D98961BD}" presName="horz1" presStyleCnt="0"/>
      <dgm:spPr/>
    </dgm:pt>
    <dgm:pt modelId="{F5E6EEB2-3659-4501-BCA4-E412B7BEB6BB}" type="pres">
      <dgm:prSet presAssocID="{B55AC8E3-F28B-45A8-9934-1746D98961BD}" presName="tx1" presStyleLbl="revTx" presStyleIdx="0" presStyleCnt="8"/>
      <dgm:spPr/>
    </dgm:pt>
    <dgm:pt modelId="{90DF31F1-C1B4-45F0-A154-F609239CB76E}" type="pres">
      <dgm:prSet presAssocID="{B55AC8E3-F28B-45A8-9934-1746D98961BD}" presName="vert1" presStyleCnt="0"/>
      <dgm:spPr/>
    </dgm:pt>
    <dgm:pt modelId="{2D509945-3F56-47F7-9F45-92AA98C1092A}" type="pres">
      <dgm:prSet presAssocID="{72B93FB9-4631-4788-A073-96DD2EF17DD3}" presName="thickLine" presStyleLbl="alignNode1" presStyleIdx="1" presStyleCnt="8" custLinFactNeighborX="420" custLinFactNeighborY="-19877"/>
      <dgm:spPr/>
    </dgm:pt>
    <dgm:pt modelId="{D2900905-4D7C-4D61-BDFD-C4888BF75B53}" type="pres">
      <dgm:prSet presAssocID="{72B93FB9-4631-4788-A073-96DD2EF17DD3}" presName="horz1" presStyleCnt="0"/>
      <dgm:spPr/>
    </dgm:pt>
    <dgm:pt modelId="{A7206A11-34DD-4946-9D7B-9CF0A37F7313}" type="pres">
      <dgm:prSet presAssocID="{72B93FB9-4631-4788-A073-96DD2EF17DD3}" presName="tx1" presStyleLbl="revTx" presStyleIdx="1" presStyleCnt="8"/>
      <dgm:spPr/>
    </dgm:pt>
    <dgm:pt modelId="{C7B99071-DBA4-49D4-A3C2-B2CC3672B6A9}" type="pres">
      <dgm:prSet presAssocID="{72B93FB9-4631-4788-A073-96DD2EF17DD3}" presName="vert1" presStyleCnt="0"/>
      <dgm:spPr/>
    </dgm:pt>
    <dgm:pt modelId="{CB4BFE16-710C-48AE-9FDD-BC23517F95D5}" type="pres">
      <dgm:prSet presAssocID="{3A7835AC-50C6-452A-A18D-EE38DEA04A6E}" presName="thickLine" presStyleLbl="alignNode1" presStyleIdx="2" presStyleCnt="8"/>
      <dgm:spPr/>
    </dgm:pt>
    <dgm:pt modelId="{ED3E160A-7F37-4581-8294-742CE02CA5B6}" type="pres">
      <dgm:prSet presAssocID="{3A7835AC-50C6-452A-A18D-EE38DEA04A6E}" presName="horz1" presStyleCnt="0"/>
      <dgm:spPr/>
    </dgm:pt>
    <dgm:pt modelId="{F0089AE5-7F1D-4609-BE6F-BD6726BC3F87}" type="pres">
      <dgm:prSet presAssocID="{3A7835AC-50C6-452A-A18D-EE38DEA04A6E}" presName="tx1" presStyleLbl="revTx" presStyleIdx="2" presStyleCnt="8"/>
      <dgm:spPr/>
    </dgm:pt>
    <dgm:pt modelId="{0C139662-6CBD-4292-89E0-354D2DD65D47}" type="pres">
      <dgm:prSet presAssocID="{3A7835AC-50C6-452A-A18D-EE38DEA04A6E}" presName="vert1" presStyleCnt="0"/>
      <dgm:spPr/>
    </dgm:pt>
    <dgm:pt modelId="{F8CF7367-E52C-4C2A-8C7E-E7C3D6B43650}" type="pres">
      <dgm:prSet presAssocID="{8E522A5E-5B89-4D7D-AC63-A7E212495E5E}" presName="thickLine" presStyleLbl="alignNode1" presStyleIdx="3" presStyleCnt="8"/>
      <dgm:spPr/>
    </dgm:pt>
    <dgm:pt modelId="{028F5245-3F52-416A-8D73-7740A6136A52}" type="pres">
      <dgm:prSet presAssocID="{8E522A5E-5B89-4D7D-AC63-A7E212495E5E}" presName="horz1" presStyleCnt="0"/>
      <dgm:spPr/>
    </dgm:pt>
    <dgm:pt modelId="{3D3EA9E2-8CFE-4882-9A2A-FD96760B876D}" type="pres">
      <dgm:prSet presAssocID="{8E522A5E-5B89-4D7D-AC63-A7E212495E5E}" presName="tx1" presStyleLbl="revTx" presStyleIdx="3" presStyleCnt="8"/>
      <dgm:spPr/>
    </dgm:pt>
    <dgm:pt modelId="{58D36637-3E09-4E84-935F-5839E8571D68}" type="pres">
      <dgm:prSet presAssocID="{8E522A5E-5B89-4D7D-AC63-A7E212495E5E}" presName="vert1" presStyleCnt="0"/>
      <dgm:spPr/>
    </dgm:pt>
    <dgm:pt modelId="{0850E7B8-CB8C-43FC-B726-380B36CB3EF6}" type="pres">
      <dgm:prSet presAssocID="{4618984C-001F-428D-B70B-9DFF824BB358}" presName="thickLine" presStyleLbl="alignNode1" presStyleIdx="4" presStyleCnt="8"/>
      <dgm:spPr/>
    </dgm:pt>
    <dgm:pt modelId="{6DFC7C01-391F-45C1-87B3-C9AF2F340E0D}" type="pres">
      <dgm:prSet presAssocID="{4618984C-001F-428D-B70B-9DFF824BB358}" presName="horz1" presStyleCnt="0"/>
      <dgm:spPr/>
    </dgm:pt>
    <dgm:pt modelId="{A54D3A72-D9D7-4D30-88B7-778CDA63E0A2}" type="pres">
      <dgm:prSet presAssocID="{4618984C-001F-428D-B70B-9DFF824BB358}" presName="tx1" presStyleLbl="revTx" presStyleIdx="4" presStyleCnt="8"/>
      <dgm:spPr/>
    </dgm:pt>
    <dgm:pt modelId="{EBDA059C-53E1-4B85-9B99-90E3BEE0F9CD}" type="pres">
      <dgm:prSet presAssocID="{4618984C-001F-428D-B70B-9DFF824BB358}" presName="vert1" presStyleCnt="0"/>
      <dgm:spPr/>
    </dgm:pt>
    <dgm:pt modelId="{B73C546B-633A-4CFE-977A-B67F481B361C}" type="pres">
      <dgm:prSet presAssocID="{C4DE7354-D7B7-485F-8847-D96F132E30E8}" presName="thickLine" presStyleLbl="alignNode1" presStyleIdx="5" presStyleCnt="8"/>
      <dgm:spPr/>
    </dgm:pt>
    <dgm:pt modelId="{745F603F-185B-4505-A38D-77EB029B4E7C}" type="pres">
      <dgm:prSet presAssocID="{C4DE7354-D7B7-485F-8847-D96F132E30E8}" presName="horz1" presStyleCnt="0"/>
      <dgm:spPr/>
    </dgm:pt>
    <dgm:pt modelId="{B1360C91-3F82-4753-96DC-C21D20BC89BF}" type="pres">
      <dgm:prSet presAssocID="{C4DE7354-D7B7-485F-8847-D96F132E30E8}" presName="tx1" presStyleLbl="revTx" presStyleIdx="5" presStyleCnt="8"/>
      <dgm:spPr/>
    </dgm:pt>
    <dgm:pt modelId="{B862DE11-4425-4167-8155-9A3CD1E397BF}" type="pres">
      <dgm:prSet presAssocID="{C4DE7354-D7B7-485F-8847-D96F132E30E8}" presName="vert1" presStyleCnt="0"/>
      <dgm:spPr/>
    </dgm:pt>
    <dgm:pt modelId="{3E152E05-88BD-4F0C-B9F1-A41DF143C001}" type="pres">
      <dgm:prSet presAssocID="{1EBF8B7F-10C8-4CF1-A64F-D60F964335CD}" presName="thickLine" presStyleLbl="alignNode1" presStyleIdx="6" presStyleCnt="8"/>
      <dgm:spPr/>
    </dgm:pt>
    <dgm:pt modelId="{29CD9FF6-BB71-467B-B9EE-27813E6C041B}" type="pres">
      <dgm:prSet presAssocID="{1EBF8B7F-10C8-4CF1-A64F-D60F964335CD}" presName="horz1" presStyleCnt="0"/>
      <dgm:spPr/>
    </dgm:pt>
    <dgm:pt modelId="{FCA4B9C4-5203-4DF4-9445-B4817DD745CA}" type="pres">
      <dgm:prSet presAssocID="{1EBF8B7F-10C8-4CF1-A64F-D60F964335CD}" presName="tx1" presStyleLbl="revTx" presStyleIdx="6" presStyleCnt="8"/>
      <dgm:spPr/>
    </dgm:pt>
    <dgm:pt modelId="{CCE95575-0417-4FA1-ACAA-51AB42C6804C}" type="pres">
      <dgm:prSet presAssocID="{1EBF8B7F-10C8-4CF1-A64F-D60F964335CD}" presName="vert1" presStyleCnt="0"/>
      <dgm:spPr/>
    </dgm:pt>
    <dgm:pt modelId="{607D3217-BA47-4A37-ACCB-F573CFDB1DBC}" type="pres">
      <dgm:prSet presAssocID="{39043A8E-1BFE-4A13-9F62-D5DA20FF7230}" presName="thickLine" presStyleLbl="alignNode1" presStyleIdx="7" presStyleCnt="8"/>
      <dgm:spPr/>
    </dgm:pt>
    <dgm:pt modelId="{5D0D99C8-C835-43F3-9120-9EA3A0D33568}" type="pres">
      <dgm:prSet presAssocID="{39043A8E-1BFE-4A13-9F62-D5DA20FF7230}" presName="horz1" presStyleCnt="0"/>
      <dgm:spPr/>
    </dgm:pt>
    <dgm:pt modelId="{16092176-548F-4BC6-B0E5-B79FDF6D8008}" type="pres">
      <dgm:prSet presAssocID="{39043A8E-1BFE-4A13-9F62-D5DA20FF7230}" presName="tx1" presStyleLbl="revTx" presStyleIdx="7" presStyleCnt="8"/>
      <dgm:spPr/>
    </dgm:pt>
    <dgm:pt modelId="{D0AF58FB-E5E9-4B6E-9A5A-E31640C0DF9D}" type="pres">
      <dgm:prSet presAssocID="{39043A8E-1BFE-4A13-9F62-D5DA20FF7230}" presName="vert1" presStyleCnt="0"/>
      <dgm:spPr/>
    </dgm:pt>
  </dgm:ptLst>
  <dgm:cxnLst>
    <dgm:cxn modelId="{0AAACF01-7185-463C-A266-0A0DE853AB9B}" type="presOf" srcId="{4618984C-001F-428D-B70B-9DFF824BB358}" destId="{A54D3A72-D9D7-4D30-88B7-778CDA63E0A2}" srcOrd="0" destOrd="0" presId="urn:microsoft.com/office/officeart/2008/layout/LinedList"/>
    <dgm:cxn modelId="{A6043E17-1C10-4798-902F-597B0F64969D}" type="presOf" srcId="{3A7835AC-50C6-452A-A18D-EE38DEA04A6E}" destId="{F0089AE5-7F1D-4609-BE6F-BD6726BC3F87}" srcOrd="0" destOrd="0" presId="urn:microsoft.com/office/officeart/2008/layout/LinedList"/>
    <dgm:cxn modelId="{C880925F-119C-4BE8-9446-7FFC07B8E08C}" srcId="{4D049022-1D2A-4E6A-9B48-A9A4379944E8}" destId="{4618984C-001F-428D-B70B-9DFF824BB358}" srcOrd="4" destOrd="0" parTransId="{615B909D-9A64-4C84-BFC1-999AF98156B0}" sibTransId="{95A963CC-15DA-4A91-B75E-6B19BD0AF31B}"/>
    <dgm:cxn modelId="{7B955662-0B81-412D-B72A-673075EB2E75}" type="presOf" srcId="{4D049022-1D2A-4E6A-9B48-A9A4379944E8}" destId="{10BB4D5E-7D97-4D6C-BE97-8EFC71C9BD9F}" srcOrd="0" destOrd="0" presId="urn:microsoft.com/office/officeart/2008/layout/LinedList"/>
    <dgm:cxn modelId="{7E2CF644-05C8-49DD-9BB7-E38EF9C07AF0}" type="presOf" srcId="{39043A8E-1BFE-4A13-9F62-D5DA20FF7230}" destId="{16092176-548F-4BC6-B0E5-B79FDF6D8008}" srcOrd="0" destOrd="0" presId="urn:microsoft.com/office/officeart/2008/layout/LinedList"/>
    <dgm:cxn modelId="{1D2E4946-DA6A-48B8-A6B4-5B46DD121BEB}" srcId="{4D049022-1D2A-4E6A-9B48-A9A4379944E8}" destId="{8E522A5E-5B89-4D7D-AC63-A7E212495E5E}" srcOrd="3" destOrd="0" parTransId="{786468E9-C679-484D-BB26-8BB88233F49E}" sibTransId="{A87E4BB2-1D69-4D28-82AA-C58B025B4AB1}"/>
    <dgm:cxn modelId="{A3A3FF6D-A74A-4194-A70B-141EFFBCF4B7}" srcId="{4D049022-1D2A-4E6A-9B48-A9A4379944E8}" destId="{C4DE7354-D7B7-485F-8847-D96F132E30E8}" srcOrd="5" destOrd="0" parTransId="{8E374E1B-2FCF-42B1-A9F9-9C8437F80C4C}" sibTransId="{9C3DCAE4-CC08-4C07-A550-678F143E0A2E}"/>
    <dgm:cxn modelId="{2E088474-431F-4A7A-84C4-4F9FA8EA546D}" type="presOf" srcId="{72B93FB9-4631-4788-A073-96DD2EF17DD3}" destId="{A7206A11-34DD-4946-9D7B-9CF0A37F7313}" srcOrd="0" destOrd="0" presId="urn:microsoft.com/office/officeart/2008/layout/LinedList"/>
    <dgm:cxn modelId="{29316A9E-6A40-420D-96C4-45BEDBF993B4}" srcId="{4D049022-1D2A-4E6A-9B48-A9A4379944E8}" destId="{3A7835AC-50C6-452A-A18D-EE38DEA04A6E}" srcOrd="2" destOrd="0" parTransId="{A2CAB3C9-87F1-4D39-AD88-7E7EED7FBDA3}" sibTransId="{27EC79D7-B5D1-43CD-BFDC-2BD54D009D48}"/>
    <dgm:cxn modelId="{A22B05A7-C635-46F4-80C5-0F8A611F4E96}" type="presOf" srcId="{1EBF8B7F-10C8-4CF1-A64F-D60F964335CD}" destId="{FCA4B9C4-5203-4DF4-9445-B4817DD745CA}" srcOrd="0" destOrd="0" presId="urn:microsoft.com/office/officeart/2008/layout/LinedList"/>
    <dgm:cxn modelId="{321290AA-6A7A-4346-A8A0-A25D4CFDC795}" type="presOf" srcId="{B55AC8E3-F28B-45A8-9934-1746D98961BD}" destId="{F5E6EEB2-3659-4501-BCA4-E412B7BEB6BB}" srcOrd="0" destOrd="0" presId="urn:microsoft.com/office/officeart/2008/layout/LinedList"/>
    <dgm:cxn modelId="{ADCBEEBE-D6BB-4419-B6D1-0B1ADE03828B}" type="presOf" srcId="{C4DE7354-D7B7-485F-8847-D96F132E30E8}" destId="{B1360C91-3F82-4753-96DC-C21D20BC89BF}" srcOrd="0" destOrd="0" presId="urn:microsoft.com/office/officeart/2008/layout/LinedList"/>
    <dgm:cxn modelId="{C99E69C7-6D2F-4500-A93B-16D6EBFB254D}" srcId="{4D049022-1D2A-4E6A-9B48-A9A4379944E8}" destId="{1EBF8B7F-10C8-4CF1-A64F-D60F964335CD}" srcOrd="6" destOrd="0" parTransId="{8BDD2A37-E174-4CFC-8775-2BCE5FD71E83}" sibTransId="{5C37DA8D-BD2F-4C58-BC59-6E8764868D5D}"/>
    <dgm:cxn modelId="{D0DC5ED2-6838-46DE-AB23-4660B5324FEA}" type="presOf" srcId="{8E522A5E-5B89-4D7D-AC63-A7E212495E5E}" destId="{3D3EA9E2-8CFE-4882-9A2A-FD96760B876D}" srcOrd="0" destOrd="0" presId="urn:microsoft.com/office/officeart/2008/layout/LinedList"/>
    <dgm:cxn modelId="{FC421DD5-EA6E-4C2A-AB84-CC58450831F8}" srcId="{4D049022-1D2A-4E6A-9B48-A9A4379944E8}" destId="{39043A8E-1BFE-4A13-9F62-D5DA20FF7230}" srcOrd="7" destOrd="0" parTransId="{AD3FA686-A04A-42AB-90B7-175F40E82E63}" sibTransId="{9422F2FF-25E8-4E21-B631-4B36A06C1832}"/>
    <dgm:cxn modelId="{1972B4EA-52A2-4317-910C-0FFE8F1279BC}" srcId="{4D049022-1D2A-4E6A-9B48-A9A4379944E8}" destId="{72B93FB9-4631-4788-A073-96DD2EF17DD3}" srcOrd="1" destOrd="0" parTransId="{6C4EBCB2-302A-4B8C-89A8-E8DF26C00F45}" sibTransId="{6C303C31-A2C3-4CB7-ABA6-F949C0213574}"/>
    <dgm:cxn modelId="{4150A9F4-82C7-40E4-B44C-5210BA8643D3}" srcId="{4D049022-1D2A-4E6A-9B48-A9A4379944E8}" destId="{B55AC8E3-F28B-45A8-9934-1746D98961BD}" srcOrd="0" destOrd="0" parTransId="{AAD50DD9-2754-46F5-AD61-8999E889EEBA}" sibTransId="{5725E7AB-7FD6-421C-BAF7-D4AE0F50DA1E}"/>
    <dgm:cxn modelId="{AEDE5B9F-53F9-405C-BAB4-3D5727012D26}" type="presParOf" srcId="{10BB4D5E-7D97-4D6C-BE97-8EFC71C9BD9F}" destId="{6DC533CF-150D-42D4-98F5-2652675F8191}" srcOrd="0" destOrd="0" presId="urn:microsoft.com/office/officeart/2008/layout/LinedList"/>
    <dgm:cxn modelId="{93F82EDB-7FD5-4DE0-B7C9-5C855E187F95}" type="presParOf" srcId="{10BB4D5E-7D97-4D6C-BE97-8EFC71C9BD9F}" destId="{BF36152A-46CF-4F5F-80B3-CB86FF2F689B}" srcOrd="1" destOrd="0" presId="urn:microsoft.com/office/officeart/2008/layout/LinedList"/>
    <dgm:cxn modelId="{7D615B4F-BEFD-4E8F-A972-4A59616F034B}" type="presParOf" srcId="{BF36152A-46CF-4F5F-80B3-CB86FF2F689B}" destId="{F5E6EEB2-3659-4501-BCA4-E412B7BEB6BB}" srcOrd="0" destOrd="0" presId="urn:microsoft.com/office/officeart/2008/layout/LinedList"/>
    <dgm:cxn modelId="{66C131C6-7DE0-4A69-B460-F240627199FB}" type="presParOf" srcId="{BF36152A-46CF-4F5F-80B3-CB86FF2F689B}" destId="{90DF31F1-C1B4-45F0-A154-F609239CB76E}" srcOrd="1" destOrd="0" presId="urn:microsoft.com/office/officeart/2008/layout/LinedList"/>
    <dgm:cxn modelId="{D9352DBF-5902-455D-96A6-DF1A866AFBB9}" type="presParOf" srcId="{10BB4D5E-7D97-4D6C-BE97-8EFC71C9BD9F}" destId="{2D509945-3F56-47F7-9F45-92AA98C1092A}" srcOrd="2" destOrd="0" presId="urn:microsoft.com/office/officeart/2008/layout/LinedList"/>
    <dgm:cxn modelId="{D1B712DD-8BD5-46CF-922D-BCA1FD8B371D}" type="presParOf" srcId="{10BB4D5E-7D97-4D6C-BE97-8EFC71C9BD9F}" destId="{D2900905-4D7C-4D61-BDFD-C4888BF75B53}" srcOrd="3" destOrd="0" presId="urn:microsoft.com/office/officeart/2008/layout/LinedList"/>
    <dgm:cxn modelId="{D10A24A8-E1E0-4ACA-A1DF-08AF72DAA1B2}" type="presParOf" srcId="{D2900905-4D7C-4D61-BDFD-C4888BF75B53}" destId="{A7206A11-34DD-4946-9D7B-9CF0A37F7313}" srcOrd="0" destOrd="0" presId="urn:microsoft.com/office/officeart/2008/layout/LinedList"/>
    <dgm:cxn modelId="{71DE6A5E-27B5-4C2D-9429-80119CF15AD0}" type="presParOf" srcId="{D2900905-4D7C-4D61-BDFD-C4888BF75B53}" destId="{C7B99071-DBA4-49D4-A3C2-B2CC3672B6A9}" srcOrd="1" destOrd="0" presId="urn:microsoft.com/office/officeart/2008/layout/LinedList"/>
    <dgm:cxn modelId="{B68AABA7-57FD-49A3-AF29-301EF2B7ACF7}" type="presParOf" srcId="{10BB4D5E-7D97-4D6C-BE97-8EFC71C9BD9F}" destId="{CB4BFE16-710C-48AE-9FDD-BC23517F95D5}" srcOrd="4" destOrd="0" presId="urn:microsoft.com/office/officeart/2008/layout/LinedList"/>
    <dgm:cxn modelId="{B0A661D6-4F63-48E8-A3B7-0FBF10822C4B}" type="presParOf" srcId="{10BB4D5E-7D97-4D6C-BE97-8EFC71C9BD9F}" destId="{ED3E160A-7F37-4581-8294-742CE02CA5B6}" srcOrd="5" destOrd="0" presId="urn:microsoft.com/office/officeart/2008/layout/LinedList"/>
    <dgm:cxn modelId="{EFD1585E-AFBC-491A-9E0C-E19D828764EC}" type="presParOf" srcId="{ED3E160A-7F37-4581-8294-742CE02CA5B6}" destId="{F0089AE5-7F1D-4609-BE6F-BD6726BC3F87}" srcOrd="0" destOrd="0" presId="urn:microsoft.com/office/officeart/2008/layout/LinedList"/>
    <dgm:cxn modelId="{7D07E157-156B-4452-9197-876A24FEC6C2}" type="presParOf" srcId="{ED3E160A-7F37-4581-8294-742CE02CA5B6}" destId="{0C139662-6CBD-4292-89E0-354D2DD65D47}" srcOrd="1" destOrd="0" presId="urn:microsoft.com/office/officeart/2008/layout/LinedList"/>
    <dgm:cxn modelId="{F64A535A-9044-4261-A44B-A4C3331FBE2B}" type="presParOf" srcId="{10BB4D5E-7D97-4D6C-BE97-8EFC71C9BD9F}" destId="{F8CF7367-E52C-4C2A-8C7E-E7C3D6B43650}" srcOrd="6" destOrd="0" presId="urn:microsoft.com/office/officeart/2008/layout/LinedList"/>
    <dgm:cxn modelId="{6A757023-B9E4-4BCF-8766-1FFC5713DC37}" type="presParOf" srcId="{10BB4D5E-7D97-4D6C-BE97-8EFC71C9BD9F}" destId="{028F5245-3F52-416A-8D73-7740A6136A52}" srcOrd="7" destOrd="0" presId="urn:microsoft.com/office/officeart/2008/layout/LinedList"/>
    <dgm:cxn modelId="{791A7130-F897-41AB-ACF2-B18CA1CBB9D9}" type="presParOf" srcId="{028F5245-3F52-416A-8D73-7740A6136A52}" destId="{3D3EA9E2-8CFE-4882-9A2A-FD96760B876D}" srcOrd="0" destOrd="0" presId="urn:microsoft.com/office/officeart/2008/layout/LinedList"/>
    <dgm:cxn modelId="{C45D195D-8C92-4DF8-97B4-40CC50AA9850}" type="presParOf" srcId="{028F5245-3F52-416A-8D73-7740A6136A52}" destId="{58D36637-3E09-4E84-935F-5839E8571D68}" srcOrd="1" destOrd="0" presId="urn:microsoft.com/office/officeart/2008/layout/LinedList"/>
    <dgm:cxn modelId="{9DD309B4-D0B5-4372-9986-6B10377906BB}" type="presParOf" srcId="{10BB4D5E-7D97-4D6C-BE97-8EFC71C9BD9F}" destId="{0850E7B8-CB8C-43FC-B726-380B36CB3EF6}" srcOrd="8" destOrd="0" presId="urn:microsoft.com/office/officeart/2008/layout/LinedList"/>
    <dgm:cxn modelId="{210F251C-8A25-490D-9A24-0780E59971CC}" type="presParOf" srcId="{10BB4D5E-7D97-4D6C-BE97-8EFC71C9BD9F}" destId="{6DFC7C01-391F-45C1-87B3-C9AF2F340E0D}" srcOrd="9" destOrd="0" presId="urn:microsoft.com/office/officeart/2008/layout/LinedList"/>
    <dgm:cxn modelId="{015E3702-1D9A-4180-A597-5DEFF391AA50}" type="presParOf" srcId="{6DFC7C01-391F-45C1-87B3-C9AF2F340E0D}" destId="{A54D3A72-D9D7-4D30-88B7-778CDA63E0A2}" srcOrd="0" destOrd="0" presId="urn:microsoft.com/office/officeart/2008/layout/LinedList"/>
    <dgm:cxn modelId="{DC28BD5F-AA08-4077-8EAB-237A5EA6B772}" type="presParOf" srcId="{6DFC7C01-391F-45C1-87B3-C9AF2F340E0D}" destId="{EBDA059C-53E1-4B85-9B99-90E3BEE0F9CD}" srcOrd="1" destOrd="0" presId="urn:microsoft.com/office/officeart/2008/layout/LinedList"/>
    <dgm:cxn modelId="{344ADB6C-6E80-4CE8-92BA-D5CF6669C808}" type="presParOf" srcId="{10BB4D5E-7D97-4D6C-BE97-8EFC71C9BD9F}" destId="{B73C546B-633A-4CFE-977A-B67F481B361C}" srcOrd="10" destOrd="0" presId="urn:microsoft.com/office/officeart/2008/layout/LinedList"/>
    <dgm:cxn modelId="{20DF3B5C-1C27-4461-8331-E224344380A1}" type="presParOf" srcId="{10BB4D5E-7D97-4D6C-BE97-8EFC71C9BD9F}" destId="{745F603F-185B-4505-A38D-77EB029B4E7C}" srcOrd="11" destOrd="0" presId="urn:microsoft.com/office/officeart/2008/layout/LinedList"/>
    <dgm:cxn modelId="{527AEC89-F2C5-4417-AFF1-A5E2AA51669C}" type="presParOf" srcId="{745F603F-185B-4505-A38D-77EB029B4E7C}" destId="{B1360C91-3F82-4753-96DC-C21D20BC89BF}" srcOrd="0" destOrd="0" presId="urn:microsoft.com/office/officeart/2008/layout/LinedList"/>
    <dgm:cxn modelId="{70188BC4-2AEB-4ECD-8F8A-85AC861DA811}" type="presParOf" srcId="{745F603F-185B-4505-A38D-77EB029B4E7C}" destId="{B862DE11-4425-4167-8155-9A3CD1E397BF}" srcOrd="1" destOrd="0" presId="urn:microsoft.com/office/officeart/2008/layout/LinedList"/>
    <dgm:cxn modelId="{BC7A4586-1FA7-4A67-B744-12C6ED2CA1E3}" type="presParOf" srcId="{10BB4D5E-7D97-4D6C-BE97-8EFC71C9BD9F}" destId="{3E152E05-88BD-4F0C-B9F1-A41DF143C001}" srcOrd="12" destOrd="0" presId="urn:microsoft.com/office/officeart/2008/layout/LinedList"/>
    <dgm:cxn modelId="{0EF76F26-B233-4BFD-B770-1C69938B2098}" type="presParOf" srcId="{10BB4D5E-7D97-4D6C-BE97-8EFC71C9BD9F}" destId="{29CD9FF6-BB71-467B-B9EE-27813E6C041B}" srcOrd="13" destOrd="0" presId="urn:microsoft.com/office/officeart/2008/layout/LinedList"/>
    <dgm:cxn modelId="{AB5E5A61-7FF8-4AED-A600-84D8793A9EFF}" type="presParOf" srcId="{29CD9FF6-BB71-467B-B9EE-27813E6C041B}" destId="{FCA4B9C4-5203-4DF4-9445-B4817DD745CA}" srcOrd="0" destOrd="0" presId="urn:microsoft.com/office/officeart/2008/layout/LinedList"/>
    <dgm:cxn modelId="{CFA48604-52F7-4541-8575-B8B1B9610B67}" type="presParOf" srcId="{29CD9FF6-BB71-467B-B9EE-27813E6C041B}" destId="{CCE95575-0417-4FA1-ACAA-51AB42C6804C}" srcOrd="1" destOrd="0" presId="urn:microsoft.com/office/officeart/2008/layout/LinedList"/>
    <dgm:cxn modelId="{AE14A9E9-D74B-48F9-A27A-8CF9D1D4D15D}" type="presParOf" srcId="{10BB4D5E-7D97-4D6C-BE97-8EFC71C9BD9F}" destId="{607D3217-BA47-4A37-ACCB-F573CFDB1DBC}" srcOrd="14" destOrd="0" presId="urn:microsoft.com/office/officeart/2008/layout/LinedList"/>
    <dgm:cxn modelId="{3792D874-931C-4FB7-AEF9-A92A107CD3D7}" type="presParOf" srcId="{10BB4D5E-7D97-4D6C-BE97-8EFC71C9BD9F}" destId="{5D0D99C8-C835-43F3-9120-9EA3A0D33568}" srcOrd="15" destOrd="0" presId="urn:microsoft.com/office/officeart/2008/layout/LinedList"/>
    <dgm:cxn modelId="{B7AFBB09-F381-482E-A993-FACD72102300}" type="presParOf" srcId="{5D0D99C8-C835-43F3-9120-9EA3A0D33568}" destId="{16092176-548F-4BC6-B0E5-B79FDF6D8008}" srcOrd="0" destOrd="0" presId="urn:microsoft.com/office/officeart/2008/layout/LinedList"/>
    <dgm:cxn modelId="{8B86DA39-3FF0-49B6-AF15-6A88E658637A}" type="presParOf" srcId="{5D0D99C8-C835-43F3-9120-9EA3A0D33568}" destId="{D0AF58FB-E5E9-4B6E-9A5A-E31640C0DF9D}"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77BAB07-2CFE-4225-9C3C-C2EF9BE4FE45}"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327ACEDB-4E56-4A8C-9A89-D08969FF4014}">
      <dgm:prSet/>
      <dgm:spPr/>
      <dgm:t>
        <a:bodyPr/>
        <a:lstStyle/>
        <a:p>
          <a:r>
            <a:rPr lang="en-US" b="1"/>
            <a:t>141</a:t>
          </a:r>
          <a:r>
            <a:rPr lang="en-US"/>
            <a:t> organizations were contacted that were known or expected to hold bird crime data</a:t>
          </a:r>
        </a:p>
      </dgm:t>
    </dgm:pt>
    <dgm:pt modelId="{02A6AD81-66CE-4F0E-AA97-5EDE1CAF7322}" type="parTrans" cxnId="{E88847A4-6B64-4263-9CEB-11F7293FEC33}">
      <dgm:prSet/>
      <dgm:spPr/>
      <dgm:t>
        <a:bodyPr/>
        <a:lstStyle/>
        <a:p>
          <a:endParaRPr lang="en-US"/>
        </a:p>
      </dgm:t>
    </dgm:pt>
    <dgm:pt modelId="{EA2D159F-BCF6-4C00-93CE-F5B6B9FD4C6C}" type="sibTrans" cxnId="{E88847A4-6B64-4263-9CEB-11F7293FEC33}">
      <dgm:prSet/>
      <dgm:spPr/>
      <dgm:t>
        <a:bodyPr/>
        <a:lstStyle/>
        <a:p>
          <a:endParaRPr lang="en-US"/>
        </a:p>
      </dgm:t>
    </dgm:pt>
    <dgm:pt modelId="{2D651878-B9DF-48AA-A3F6-FF4C07581EF9}">
      <dgm:prSet/>
      <dgm:spPr/>
      <dgm:t>
        <a:bodyPr/>
        <a:lstStyle/>
        <a:p>
          <a:r>
            <a:rPr lang="en-US" b="1"/>
            <a:t>26 </a:t>
          </a:r>
          <a:r>
            <a:rPr lang="en-US"/>
            <a:t>agencies and organizations replied, covering 14 countries and 28 databases, mainly from the Mediterranean countries. 50-50% NGO vs. GOV, 50-50% </a:t>
          </a:r>
          <a:r>
            <a:rPr lang="en-US">
              <a:latin typeface="Calibri Light" panose="020F0302020204030204"/>
            </a:rPr>
            <a:t>offline</a:t>
          </a:r>
          <a:r>
            <a:rPr lang="en-US"/>
            <a:t> vs. online</a:t>
          </a:r>
        </a:p>
      </dgm:t>
    </dgm:pt>
    <dgm:pt modelId="{F63B5A70-E3CF-4947-9700-A6887DE22AE6}" type="parTrans" cxnId="{ED13F98C-BF65-4F58-86F0-D27302BE53D3}">
      <dgm:prSet/>
      <dgm:spPr/>
      <dgm:t>
        <a:bodyPr/>
        <a:lstStyle/>
        <a:p>
          <a:endParaRPr lang="en-US"/>
        </a:p>
      </dgm:t>
    </dgm:pt>
    <dgm:pt modelId="{0B2DC70E-B9E0-4D7F-81D7-77CBD2087F4D}" type="sibTrans" cxnId="{ED13F98C-BF65-4F58-86F0-D27302BE53D3}">
      <dgm:prSet/>
      <dgm:spPr/>
      <dgm:t>
        <a:bodyPr/>
        <a:lstStyle/>
        <a:p>
          <a:endParaRPr lang="en-US"/>
        </a:p>
      </dgm:t>
    </dgm:pt>
    <dgm:pt modelId="{D4963401-0F8A-4EA8-B810-BDE7C354D8D1}">
      <dgm:prSet/>
      <dgm:spPr/>
      <dgm:t>
        <a:bodyPr/>
        <a:lstStyle/>
        <a:p>
          <a:r>
            <a:rPr lang="en-US" u="sng"/>
            <a:t>Biggest challenges:</a:t>
          </a:r>
          <a:endParaRPr lang="en-US"/>
        </a:p>
      </dgm:t>
    </dgm:pt>
    <dgm:pt modelId="{63A79E29-F4AA-4379-BED1-68B80D4101D3}" type="parTrans" cxnId="{C2DF3836-FC52-4803-BB9C-306ABF50E810}">
      <dgm:prSet/>
      <dgm:spPr/>
      <dgm:t>
        <a:bodyPr/>
        <a:lstStyle/>
        <a:p>
          <a:endParaRPr lang="en-US"/>
        </a:p>
      </dgm:t>
    </dgm:pt>
    <dgm:pt modelId="{35BD034F-FA58-4927-BD1F-DA62C8E7C777}" type="sibTrans" cxnId="{C2DF3836-FC52-4803-BB9C-306ABF50E810}">
      <dgm:prSet/>
      <dgm:spPr/>
      <dgm:t>
        <a:bodyPr/>
        <a:lstStyle/>
        <a:p>
          <a:endParaRPr lang="en-US"/>
        </a:p>
      </dgm:t>
    </dgm:pt>
    <dgm:pt modelId="{62407D2E-814B-4189-A105-36051AFF7E28}">
      <dgm:prSet/>
      <dgm:spPr/>
      <dgm:t>
        <a:bodyPr/>
        <a:lstStyle/>
        <a:p>
          <a:r>
            <a:rPr lang="en-US"/>
            <a:t>DATA COLLECTION: Only 6 of these databases are public. Willingness to share data could be even lower than the response rate.</a:t>
          </a:r>
        </a:p>
      </dgm:t>
    </dgm:pt>
    <dgm:pt modelId="{D2218DFD-9B9D-4567-9936-955C9030BBE8}" type="parTrans" cxnId="{CBABA0E4-7861-4511-BB3A-FECB3C5E2FF5}">
      <dgm:prSet/>
      <dgm:spPr/>
      <dgm:t>
        <a:bodyPr/>
        <a:lstStyle/>
        <a:p>
          <a:endParaRPr lang="en-US"/>
        </a:p>
      </dgm:t>
    </dgm:pt>
    <dgm:pt modelId="{4FFF9804-1805-4581-B3EC-B4CC8776FF3F}" type="sibTrans" cxnId="{CBABA0E4-7861-4511-BB3A-FECB3C5E2FF5}">
      <dgm:prSet/>
      <dgm:spPr/>
      <dgm:t>
        <a:bodyPr/>
        <a:lstStyle/>
        <a:p>
          <a:endParaRPr lang="en-US"/>
        </a:p>
      </dgm:t>
    </dgm:pt>
    <dgm:pt modelId="{C6A5C9FF-9C68-4B2B-A8D3-96C194793F3F}">
      <dgm:prSet/>
      <dgm:spPr/>
      <dgm:t>
        <a:bodyPr/>
        <a:lstStyle/>
        <a:p>
          <a:r>
            <a:rPr lang="en-US"/>
            <a:t>DATA HARMONIZATION: Not clear how comparable the data are – standardization would be a massive undertaking.</a:t>
          </a:r>
        </a:p>
      </dgm:t>
    </dgm:pt>
    <dgm:pt modelId="{FC8D4EDF-0F21-4878-BA4C-15AA1BF3828F}" type="parTrans" cxnId="{C84BA505-8CFB-4DFE-B063-41A588F17206}">
      <dgm:prSet/>
      <dgm:spPr/>
      <dgm:t>
        <a:bodyPr/>
        <a:lstStyle/>
        <a:p>
          <a:endParaRPr lang="en-US"/>
        </a:p>
      </dgm:t>
    </dgm:pt>
    <dgm:pt modelId="{8CFC874F-3AC1-4D58-9D49-2EB4CEF2B2AA}" type="sibTrans" cxnId="{C84BA505-8CFB-4DFE-B063-41A588F17206}">
      <dgm:prSet/>
      <dgm:spPr/>
      <dgm:t>
        <a:bodyPr/>
        <a:lstStyle/>
        <a:p>
          <a:endParaRPr lang="en-US"/>
        </a:p>
      </dgm:t>
    </dgm:pt>
    <dgm:pt modelId="{1C618EC1-E730-4F7F-8CB1-479E56A34E3E}" type="pres">
      <dgm:prSet presAssocID="{077BAB07-2CFE-4225-9C3C-C2EF9BE4FE45}" presName="linear" presStyleCnt="0">
        <dgm:presLayoutVars>
          <dgm:animLvl val="lvl"/>
          <dgm:resizeHandles val="exact"/>
        </dgm:presLayoutVars>
      </dgm:prSet>
      <dgm:spPr/>
    </dgm:pt>
    <dgm:pt modelId="{D95C29B0-87A8-401F-A3C6-7C414BAC87A2}" type="pres">
      <dgm:prSet presAssocID="{327ACEDB-4E56-4A8C-9A89-D08969FF4014}" presName="parentText" presStyleLbl="node1" presStyleIdx="0" presStyleCnt="5">
        <dgm:presLayoutVars>
          <dgm:chMax val="0"/>
          <dgm:bulletEnabled val="1"/>
        </dgm:presLayoutVars>
      </dgm:prSet>
      <dgm:spPr/>
    </dgm:pt>
    <dgm:pt modelId="{14FDFE2F-33A8-409E-9265-7D6219A35B79}" type="pres">
      <dgm:prSet presAssocID="{EA2D159F-BCF6-4C00-93CE-F5B6B9FD4C6C}" presName="spacer" presStyleCnt="0"/>
      <dgm:spPr/>
    </dgm:pt>
    <dgm:pt modelId="{D09CCBB0-D708-40B0-B1BF-131628CC5FBE}" type="pres">
      <dgm:prSet presAssocID="{2D651878-B9DF-48AA-A3F6-FF4C07581EF9}" presName="parentText" presStyleLbl="node1" presStyleIdx="1" presStyleCnt="5">
        <dgm:presLayoutVars>
          <dgm:chMax val="0"/>
          <dgm:bulletEnabled val="1"/>
        </dgm:presLayoutVars>
      </dgm:prSet>
      <dgm:spPr/>
    </dgm:pt>
    <dgm:pt modelId="{5CA5F9C9-AC0A-4DB6-AC00-B6B749999CF2}" type="pres">
      <dgm:prSet presAssocID="{0B2DC70E-B9E0-4D7F-81D7-77CBD2087F4D}" presName="spacer" presStyleCnt="0"/>
      <dgm:spPr/>
    </dgm:pt>
    <dgm:pt modelId="{C7152B9C-CC8D-424C-9867-099332ACECFF}" type="pres">
      <dgm:prSet presAssocID="{D4963401-0F8A-4EA8-B810-BDE7C354D8D1}" presName="parentText" presStyleLbl="node1" presStyleIdx="2" presStyleCnt="5">
        <dgm:presLayoutVars>
          <dgm:chMax val="0"/>
          <dgm:bulletEnabled val="1"/>
        </dgm:presLayoutVars>
      </dgm:prSet>
      <dgm:spPr/>
    </dgm:pt>
    <dgm:pt modelId="{CFDA647E-5BCE-418D-8897-6E0CD76849C9}" type="pres">
      <dgm:prSet presAssocID="{35BD034F-FA58-4927-BD1F-DA62C8E7C777}" presName="spacer" presStyleCnt="0"/>
      <dgm:spPr/>
    </dgm:pt>
    <dgm:pt modelId="{448566CE-B985-4B8A-9316-9E83AB1D0797}" type="pres">
      <dgm:prSet presAssocID="{62407D2E-814B-4189-A105-36051AFF7E28}" presName="parentText" presStyleLbl="node1" presStyleIdx="3" presStyleCnt="5">
        <dgm:presLayoutVars>
          <dgm:chMax val="0"/>
          <dgm:bulletEnabled val="1"/>
        </dgm:presLayoutVars>
      </dgm:prSet>
      <dgm:spPr/>
    </dgm:pt>
    <dgm:pt modelId="{6E447B18-6153-4F51-94C7-6BAB3FFD8FCF}" type="pres">
      <dgm:prSet presAssocID="{4FFF9804-1805-4581-B3EC-B4CC8776FF3F}" presName="spacer" presStyleCnt="0"/>
      <dgm:spPr/>
    </dgm:pt>
    <dgm:pt modelId="{83560275-FD95-4298-B018-A503A58A7654}" type="pres">
      <dgm:prSet presAssocID="{C6A5C9FF-9C68-4B2B-A8D3-96C194793F3F}" presName="parentText" presStyleLbl="node1" presStyleIdx="4" presStyleCnt="5">
        <dgm:presLayoutVars>
          <dgm:chMax val="0"/>
          <dgm:bulletEnabled val="1"/>
        </dgm:presLayoutVars>
      </dgm:prSet>
      <dgm:spPr/>
    </dgm:pt>
  </dgm:ptLst>
  <dgm:cxnLst>
    <dgm:cxn modelId="{C84BA505-8CFB-4DFE-B063-41A588F17206}" srcId="{077BAB07-2CFE-4225-9C3C-C2EF9BE4FE45}" destId="{C6A5C9FF-9C68-4B2B-A8D3-96C194793F3F}" srcOrd="4" destOrd="0" parTransId="{FC8D4EDF-0F21-4878-BA4C-15AA1BF3828F}" sibTransId="{8CFC874F-3AC1-4D58-9D49-2EB4CEF2B2AA}"/>
    <dgm:cxn modelId="{421E7008-6A9F-4275-B086-D982A313A692}" type="presOf" srcId="{327ACEDB-4E56-4A8C-9A89-D08969FF4014}" destId="{D95C29B0-87A8-401F-A3C6-7C414BAC87A2}" srcOrd="0" destOrd="0" presId="urn:microsoft.com/office/officeart/2005/8/layout/vList2"/>
    <dgm:cxn modelId="{C2DF3836-FC52-4803-BB9C-306ABF50E810}" srcId="{077BAB07-2CFE-4225-9C3C-C2EF9BE4FE45}" destId="{D4963401-0F8A-4EA8-B810-BDE7C354D8D1}" srcOrd="2" destOrd="0" parTransId="{63A79E29-F4AA-4379-BED1-68B80D4101D3}" sibTransId="{35BD034F-FA58-4927-BD1F-DA62C8E7C777}"/>
    <dgm:cxn modelId="{FDA1BA68-8838-4642-91DB-AF42C9430C2A}" type="presOf" srcId="{2D651878-B9DF-48AA-A3F6-FF4C07581EF9}" destId="{D09CCBB0-D708-40B0-B1BF-131628CC5FBE}" srcOrd="0" destOrd="0" presId="urn:microsoft.com/office/officeart/2005/8/layout/vList2"/>
    <dgm:cxn modelId="{5E1C807E-0D38-4C71-9D9F-36F78A395457}" type="presOf" srcId="{C6A5C9FF-9C68-4B2B-A8D3-96C194793F3F}" destId="{83560275-FD95-4298-B018-A503A58A7654}" srcOrd="0" destOrd="0" presId="urn:microsoft.com/office/officeart/2005/8/layout/vList2"/>
    <dgm:cxn modelId="{ED13F98C-BF65-4F58-86F0-D27302BE53D3}" srcId="{077BAB07-2CFE-4225-9C3C-C2EF9BE4FE45}" destId="{2D651878-B9DF-48AA-A3F6-FF4C07581EF9}" srcOrd="1" destOrd="0" parTransId="{F63B5A70-E3CF-4947-9700-A6887DE22AE6}" sibTransId="{0B2DC70E-B9E0-4D7F-81D7-77CBD2087F4D}"/>
    <dgm:cxn modelId="{9E1E1D99-04C3-4FA4-A021-D3D87582368B}" type="presOf" srcId="{62407D2E-814B-4189-A105-36051AFF7E28}" destId="{448566CE-B985-4B8A-9316-9E83AB1D0797}" srcOrd="0" destOrd="0" presId="urn:microsoft.com/office/officeart/2005/8/layout/vList2"/>
    <dgm:cxn modelId="{E88847A4-6B64-4263-9CEB-11F7293FEC33}" srcId="{077BAB07-2CFE-4225-9C3C-C2EF9BE4FE45}" destId="{327ACEDB-4E56-4A8C-9A89-D08969FF4014}" srcOrd="0" destOrd="0" parTransId="{02A6AD81-66CE-4F0E-AA97-5EDE1CAF7322}" sibTransId="{EA2D159F-BCF6-4C00-93CE-F5B6B9FD4C6C}"/>
    <dgm:cxn modelId="{561323DB-A577-49DF-9E35-CAC2AF8E7150}" type="presOf" srcId="{D4963401-0F8A-4EA8-B810-BDE7C354D8D1}" destId="{C7152B9C-CC8D-424C-9867-099332ACECFF}" srcOrd="0" destOrd="0" presId="urn:microsoft.com/office/officeart/2005/8/layout/vList2"/>
    <dgm:cxn modelId="{CBABA0E4-7861-4511-BB3A-FECB3C5E2FF5}" srcId="{077BAB07-2CFE-4225-9C3C-C2EF9BE4FE45}" destId="{62407D2E-814B-4189-A105-36051AFF7E28}" srcOrd="3" destOrd="0" parTransId="{D2218DFD-9B9D-4567-9936-955C9030BBE8}" sibTransId="{4FFF9804-1805-4581-B3EC-B4CC8776FF3F}"/>
    <dgm:cxn modelId="{5C22C2FD-4A50-4E61-88AF-8614CBFC50E4}" type="presOf" srcId="{077BAB07-2CFE-4225-9C3C-C2EF9BE4FE45}" destId="{1C618EC1-E730-4F7F-8CB1-479E56A34E3E}" srcOrd="0" destOrd="0" presId="urn:microsoft.com/office/officeart/2005/8/layout/vList2"/>
    <dgm:cxn modelId="{B461FA33-7CC1-4F78-9312-16D877F97E47}" type="presParOf" srcId="{1C618EC1-E730-4F7F-8CB1-479E56A34E3E}" destId="{D95C29B0-87A8-401F-A3C6-7C414BAC87A2}" srcOrd="0" destOrd="0" presId="urn:microsoft.com/office/officeart/2005/8/layout/vList2"/>
    <dgm:cxn modelId="{A4FBD5D7-6BC2-4977-BACB-6B1C81058010}" type="presParOf" srcId="{1C618EC1-E730-4F7F-8CB1-479E56A34E3E}" destId="{14FDFE2F-33A8-409E-9265-7D6219A35B79}" srcOrd="1" destOrd="0" presId="urn:microsoft.com/office/officeart/2005/8/layout/vList2"/>
    <dgm:cxn modelId="{10E37BE4-DE69-4B77-A162-3E877E307001}" type="presParOf" srcId="{1C618EC1-E730-4F7F-8CB1-479E56A34E3E}" destId="{D09CCBB0-D708-40B0-B1BF-131628CC5FBE}" srcOrd="2" destOrd="0" presId="urn:microsoft.com/office/officeart/2005/8/layout/vList2"/>
    <dgm:cxn modelId="{6DD727E3-2BAE-46A9-8470-67D074B5C19F}" type="presParOf" srcId="{1C618EC1-E730-4F7F-8CB1-479E56A34E3E}" destId="{5CA5F9C9-AC0A-4DB6-AC00-B6B749999CF2}" srcOrd="3" destOrd="0" presId="urn:microsoft.com/office/officeart/2005/8/layout/vList2"/>
    <dgm:cxn modelId="{7378CE79-311E-458B-A412-B8502A010B66}" type="presParOf" srcId="{1C618EC1-E730-4F7F-8CB1-479E56A34E3E}" destId="{C7152B9C-CC8D-424C-9867-099332ACECFF}" srcOrd="4" destOrd="0" presId="urn:microsoft.com/office/officeart/2005/8/layout/vList2"/>
    <dgm:cxn modelId="{38C2B06B-815A-44A6-A412-92A610F7163E}" type="presParOf" srcId="{1C618EC1-E730-4F7F-8CB1-479E56A34E3E}" destId="{CFDA647E-5BCE-418D-8897-6E0CD76849C9}" srcOrd="5" destOrd="0" presId="urn:microsoft.com/office/officeart/2005/8/layout/vList2"/>
    <dgm:cxn modelId="{76947063-6989-4A3D-A528-EC9B34C6B083}" type="presParOf" srcId="{1C618EC1-E730-4F7F-8CB1-479E56A34E3E}" destId="{448566CE-B985-4B8A-9316-9E83AB1D0797}" srcOrd="6" destOrd="0" presId="urn:microsoft.com/office/officeart/2005/8/layout/vList2"/>
    <dgm:cxn modelId="{983D3924-50C3-47DF-A4E5-83D73376F2EE}" type="presParOf" srcId="{1C618EC1-E730-4F7F-8CB1-479E56A34E3E}" destId="{6E447B18-6153-4F51-94C7-6BAB3FFD8FCF}" srcOrd="7" destOrd="0" presId="urn:microsoft.com/office/officeart/2005/8/layout/vList2"/>
    <dgm:cxn modelId="{A75A68FE-0DCB-4779-A70C-A2BB37D58644}" type="presParOf" srcId="{1C618EC1-E730-4F7F-8CB1-479E56A34E3E}" destId="{83560275-FD95-4298-B018-A503A58A7654}"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37102B9-5A4E-4250-B163-7C49302684B8}"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0E85E2C4-9E77-41BE-A586-6F4F86D66355}">
      <dgm:prSet/>
      <dgm:spPr/>
      <dgm:t>
        <a:bodyPr/>
        <a:lstStyle/>
        <a:p>
          <a:pPr rtl="0"/>
          <a:r>
            <a:rPr lang="en-GB" b="1"/>
            <a:t>The goal: 50% reduction of illegal killing</a:t>
          </a:r>
          <a:r>
            <a:rPr lang="en-GB" b="1">
              <a:latin typeface="Calibri Light" panose="020F0302020204030204"/>
            </a:rPr>
            <a:t>, taking and trade</a:t>
          </a:r>
          <a:r>
            <a:rPr lang="en-GB" b="1"/>
            <a:t> of wild </a:t>
          </a:r>
          <a:r>
            <a:rPr lang="en-GB" b="1">
              <a:latin typeface="Calibri Light" panose="020F0302020204030204"/>
            </a:rPr>
            <a:t>birds</a:t>
          </a:r>
          <a:r>
            <a:rPr lang="en-GB" b="1"/>
            <a:t> by 2030</a:t>
          </a:r>
          <a:endParaRPr lang="en-US"/>
        </a:p>
      </dgm:t>
    </dgm:pt>
    <dgm:pt modelId="{FE5D7401-4353-4758-8A63-D8DAF4250B3D}" type="parTrans" cxnId="{7884C590-EA05-4E74-8277-2E9B3AE6B237}">
      <dgm:prSet/>
      <dgm:spPr/>
      <dgm:t>
        <a:bodyPr/>
        <a:lstStyle/>
        <a:p>
          <a:endParaRPr lang="en-US"/>
        </a:p>
      </dgm:t>
    </dgm:pt>
    <dgm:pt modelId="{2F87CA7D-543D-4441-AAAD-AF1D5127ACB5}" type="sibTrans" cxnId="{7884C590-EA05-4E74-8277-2E9B3AE6B237}">
      <dgm:prSet/>
      <dgm:spPr/>
      <dgm:t>
        <a:bodyPr/>
        <a:lstStyle/>
        <a:p>
          <a:endParaRPr lang="en-US"/>
        </a:p>
      </dgm:t>
    </dgm:pt>
    <dgm:pt modelId="{A4EA1940-F09B-492F-9E58-2F873FCDCA22}">
      <dgm:prSet/>
      <dgm:spPr/>
      <dgm:t>
        <a:bodyPr/>
        <a:lstStyle/>
        <a:p>
          <a:pPr rtl="0"/>
          <a:r>
            <a:rPr lang="en-US" dirty="0">
              <a:solidFill>
                <a:schemeClr val="tx1"/>
              </a:solidFill>
            </a:rPr>
            <a:t>Tackling IKB is not easy - it is a </a:t>
          </a:r>
          <a:r>
            <a:rPr lang="en-US" b="1" dirty="0">
              <a:solidFill>
                <a:schemeClr val="tx1"/>
              </a:solidFill>
            </a:rPr>
            <a:t>complex </a:t>
          </a:r>
          <a:r>
            <a:rPr lang="en-US" dirty="0">
              <a:solidFill>
                <a:schemeClr val="tx1"/>
              </a:solidFill>
            </a:rPr>
            <a:t>social phenomenon that requires a multi-faceted approach</a:t>
          </a:r>
        </a:p>
      </dgm:t>
    </dgm:pt>
    <dgm:pt modelId="{76CF9A28-FC65-494A-8134-0819FD46AECF}" type="parTrans" cxnId="{B6E937C9-171E-44AB-9BF3-69C0F6D0DD78}">
      <dgm:prSet/>
      <dgm:spPr/>
      <dgm:t>
        <a:bodyPr/>
        <a:lstStyle/>
        <a:p>
          <a:endParaRPr lang="en-US"/>
        </a:p>
      </dgm:t>
    </dgm:pt>
    <dgm:pt modelId="{B4422428-8DDB-48AB-B699-6CED61FCDD33}" type="sibTrans" cxnId="{B6E937C9-171E-44AB-9BF3-69C0F6D0DD78}">
      <dgm:prSet/>
      <dgm:spPr/>
      <dgm:t>
        <a:bodyPr/>
        <a:lstStyle/>
        <a:p>
          <a:endParaRPr lang="en-US"/>
        </a:p>
      </dgm:t>
    </dgm:pt>
    <dgm:pt modelId="{FC2C5150-2C65-4205-B947-8BD30CE9BC78}">
      <dgm:prSet/>
      <dgm:spPr/>
      <dgm:t>
        <a:bodyPr/>
        <a:lstStyle/>
        <a:p>
          <a:pPr rtl="0"/>
          <a:r>
            <a:rPr lang="en-GB" dirty="0">
              <a:latin typeface="Calibri Light" panose="020F0302020204030204"/>
            </a:rPr>
            <a:t>The BirdLife International</a:t>
          </a:r>
          <a:r>
            <a:rPr lang="en-GB" dirty="0"/>
            <a:t> </a:t>
          </a:r>
          <a:r>
            <a:rPr lang="en-GB" dirty="0">
              <a:latin typeface="Calibri Light" panose="020F0302020204030204"/>
            </a:rPr>
            <a:t>network of national NGOs continues to assist national authorities in achieving this goal </a:t>
          </a:r>
          <a:endParaRPr lang="en-GB" b="1" dirty="0"/>
        </a:p>
      </dgm:t>
    </dgm:pt>
    <dgm:pt modelId="{CCB0E26E-0B6B-47CC-AEB0-E4239B86F400}" type="parTrans" cxnId="{9B0092B8-F253-47BA-AAE0-A45CBC248E5A}">
      <dgm:prSet/>
      <dgm:spPr/>
      <dgm:t>
        <a:bodyPr/>
        <a:lstStyle/>
        <a:p>
          <a:endParaRPr lang="en-US"/>
        </a:p>
      </dgm:t>
    </dgm:pt>
    <dgm:pt modelId="{98B8A172-9CAE-4990-8966-C45472547E01}" type="sibTrans" cxnId="{9B0092B8-F253-47BA-AAE0-A45CBC248E5A}">
      <dgm:prSet/>
      <dgm:spPr/>
      <dgm:t>
        <a:bodyPr/>
        <a:lstStyle/>
        <a:p>
          <a:endParaRPr lang="en-US"/>
        </a:p>
      </dgm:t>
    </dgm:pt>
    <dgm:pt modelId="{FE389131-A664-41AC-8245-07B55D4BC54B}">
      <dgm:prSet/>
      <dgm:spPr/>
      <dgm:t>
        <a:bodyPr/>
        <a:lstStyle/>
        <a:p>
          <a:pPr rtl="0"/>
          <a:r>
            <a:rPr lang="en-GB" b="0" u="none" dirty="0">
              <a:latin typeface="Calibri Light" panose="020F0302020204030204"/>
            </a:rPr>
            <a:t>We are </a:t>
          </a:r>
          <a:r>
            <a:rPr lang="en-GB" b="1" u="sng" dirty="0">
              <a:latin typeface="Calibri Light" panose="020F0302020204030204"/>
            </a:rPr>
            <a:t>committed to helping </a:t>
          </a:r>
          <a:r>
            <a:rPr lang="en-GB" dirty="0"/>
            <a:t> </a:t>
          </a:r>
          <a:r>
            <a:rPr lang="en-GB" dirty="0">
              <a:latin typeface="Calibri Light" panose="020F0302020204030204"/>
            </a:rPr>
            <a:t>governments</a:t>
          </a:r>
          <a:r>
            <a:rPr lang="en-GB" dirty="0"/>
            <a:t> </a:t>
          </a:r>
          <a:r>
            <a:rPr lang="en-GB" dirty="0">
              <a:latin typeface="Calibri Light" panose="020F0302020204030204"/>
            </a:rPr>
            <a:t>eradicate IKB and meet</a:t>
          </a:r>
          <a:r>
            <a:rPr lang="en-GB" dirty="0"/>
            <a:t> international commitments</a:t>
          </a:r>
          <a:r>
            <a:rPr lang="en-GB" dirty="0">
              <a:latin typeface="Calibri Light" panose="020F0302020204030204"/>
            </a:rPr>
            <a:t> on this important issue</a:t>
          </a:r>
          <a:endParaRPr lang="en-US" dirty="0"/>
        </a:p>
      </dgm:t>
    </dgm:pt>
    <dgm:pt modelId="{6550200C-E6B8-47C1-8562-5D1FDBF6AEC3}" type="parTrans" cxnId="{6F5FAB88-FB2B-410F-B4E5-8EC4AC4306EA}">
      <dgm:prSet/>
      <dgm:spPr/>
      <dgm:t>
        <a:bodyPr/>
        <a:lstStyle/>
        <a:p>
          <a:endParaRPr lang="en-US"/>
        </a:p>
      </dgm:t>
    </dgm:pt>
    <dgm:pt modelId="{CAB5ADD6-FC08-4081-95B8-BB03A5CF98E1}" type="sibTrans" cxnId="{6F5FAB88-FB2B-410F-B4E5-8EC4AC4306EA}">
      <dgm:prSet/>
      <dgm:spPr/>
      <dgm:t>
        <a:bodyPr/>
        <a:lstStyle/>
        <a:p>
          <a:endParaRPr lang="en-US"/>
        </a:p>
      </dgm:t>
    </dgm:pt>
    <dgm:pt modelId="{551661AF-3867-4C62-A870-72009F22EB89}" type="pres">
      <dgm:prSet presAssocID="{937102B9-5A4E-4250-B163-7C49302684B8}" presName="vert0" presStyleCnt="0">
        <dgm:presLayoutVars>
          <dgm:dir/>
          <dgm:animOne val="branch"/>
          <dgm:animLvl val="lvl"/>
        </dgm:presLayoutVars>
      </dgm:prSet>
      <dgm:spPr/>
    </dgm:pt>
    <dgm:pt modelId="{1E9127CA-86A7-4219-94E1-1E589C68F4CD}" type="pres">
      <dgm:prSet presAssocID="{0E85E2C4-9E77-41BE-A586-6F4F86D66355}" presName="thickLine" presStyleLbl="alignNode1" presStyleIdx="0" presStyleCnt="4"/>
      <dgm:spPr/>
    </dgm:pt>
    <dgm:pt modelId="{0583A9DF-6020-4535-A8C5-B831A3719D45}" type="pres">
      <dgm:prSet presAssocID="{0E85E2C4-9E77-41BE-A586-6F4F86D66355}" presName="horz1" presStyleCnt="0"/>
      <dgm:spPr/>
    </dgm:pt>
    <dgm:pt modelId="{66BFF9E3-6B53-44FD-9D12-332FC9D7EBC0}" type="pres">
      <dgm:prSet presAssocID="{0E85E2C4-9E77-41BE-A586-6F4F86D66355}" presName="tx1" presStyleLbl="revTx" presStyleIdx="0" presStyleCnt="4" custLinFactNeighborX="180" custLinFactNeighborY="-18588"/>
      <dgm:spPr/>
    </dgm:pt>
    <dgm:pt modelId="{C140BC52-01A2-43E3-89A7-6527745F36D1}" type="pres">
      <dgm:prSet presAssocID="{0E85E2C4-9E77-41BE-A586-6F4F86D66355}" presName="vert1" presStyleCnt="0"/>
      <dgm:spPr/>
    </dgm:pt>
    <dgm:pt modelId="{F62C0875-681E-4D6F-B6BC-7FCC8CB3CB2A}" type="pres">
      <dgm:prSet presAssocID="{A4EA1940-F09B-492F-9E58-2F873FCDCA22}" presName="thickLine" presStyleLbl="alignNode1" presStyleIdx="1" presStyleCnt="4" custLinFactNeighborX="0" custLinFactNeighborY="-30125"/>
      <dgm:spPr/>
    </dgm:pt>
    <dgm:pt modelId="{660DDB33-8900-4E93-8EA0-9B8E6F5F023A}" type="pres">
      <dgm:prSet presAssocID="{A4EA1940-F09B-492F-9E58-2F873FCDCA22}" presName="horz1" presStyleCnt="0"/>
      <dgm:spPr/>
    </dgm:pt>
    <dgm:pt modelId="{D16675F3-A9B1-4F06-9D9B-10C805541D8F}" type="pres">
      <dgm:prSet presAssocID="{A4EA1940-F09B-492F-9E58-2F873FCDCA22}" presName="tx1" presStyleLbl="revTx" presStyleIdx="1" presStyleCnt="4" custLinFactNeighborX="0" custLinFactNeighborY="-22919"/>
      <dgm:spPr/>
    </dgm:pt>
    <dgm:pt modelId="{9CB11483-CC82-4B1C-8B6C-A7E29DF540C2}" type="pres">
      <dgm:prSet presAssocID="{A4EA1940-F09B-492F-9E58-2F873FCDCA22}" presName="vert1" presStyleCnt="0"/>
      <dgm:spPr/>
    </dgm:pt>
    <dgm:pt modelId="{C09920D2-3B99-43CB-83C5-AC5D58999512}" type="pres">
      <dgm:prSet presAssocID="{FC2C5150-2C65-4205-B947-8BD30CE9BC78}" presName="thickLine" presStyleLbl="alignNode1" presStyleIdx="2" presStyleCnt="4" custLinFactNeighborX="0" custLinFactNeighborY="-20511"/>
      <dgm:spPr/>
    </dgm:pt>
    <dgm:pt modelId="{BE885130-C599-4762-9961-D73AA5D8D92D}" type="pres">
      <dgm:prSet presAssocID="{FC2C5150-2C65-4205-B947-8BD30CE9BC78}" presName="horz1" presStyleCnt="0"/>
      <dgm:spPr/>
    </dgm:pt>
    <dgm:pt modelId="{25EA3803-4FD0-4BFB-8312-8D922C80E11A}" type="pres">
      <dgm:prSet presAssocID="{FC2C5150-2C65-4205-B947-8BD30CE9BC78}" presName="tx1" presStyleLbl="revTx" presStyleIdx="2" presStyleCnt="4" custLinFactNeighborX="0" custLinFactNeighborY="-17271"/>
      <dgm:spPr/>
    </dgm:pt>
    <dgm:pt modelId="{47525ACA-152D-4ECE-BD73-AB9CA010DDFE}" type="pres">
      <dgm:prSet presAssocID="{FC2C5150-2C65-4205-B947-8BD30CE9BC78}" presName="vert1" presStyleCnt="0"/>
      <dgm:spPr/>
    </dgm:pt>
    <dgm:pt modelId="{F2098454-ADCE-4DDF-A4B8-15615EB80081}" type="pres">
      <dgm:prSet presAssocID="{FE389131-A664-41AC-8245-07B55D4BC54B}" presName="thickLine" presStyleLbl="alignNode1" presStyleIdx="3" presStyleCnt="4" custLinFactNeighborX="180" custLinFactNeighborY="-15383"/>
      <dgm:spPr/>
    </dgm:pt>
    <dgm:pt modelId="{144EEB03-4F15-4563-A3D6-2B3B686C3B65}" type="pres">
      <dgm:prSet presAssocID="{FE389131-A664-41AC-8245-07B55D4BC54B}" presName="horz1" presStyleCnt="0"/>
      <dgm:spPr/>
    </dgm:pt>
    <dgm:pt modelId="{77EE7B8F-4C1F-494E-AD95-D6D19F994B72}" type="pres">
      <dgm:prSet presAssocID="{FE389131-A664-41AC-8245-07B55D4BC54B}" presName="tx1" presStyleLbl="revTx" presStyleIdx="3" presStyleCnt="4" custLinFactNeighborY="-3205"/>
      <dgm:spPr/>
    </dgm:pt>
    <dgm:pt modelId="{FE8B0821-CAD9-44AE-AAF6-9ADBD3E49B0E}" type="pres">
      <dgm:prSet presAssocID="{FE389131-A664-41AC-8245-07B55D4BC54B}" presName="vert1" presStyleCnt="0"/>
      <dgm:spPr/>
    </dgm:pt>
  </dgm:ptLst>
  <dgm:cxnLst>
    <dgm:cxn modelId="{57989809-4A6D-4D07-9245-3C45D9D91CDC}" type="presOf" srcId="{FE389131-A664-41AC-8245-07B55D4BC54B}" destId="{77EE7B8F-4C1F-494E-AD95-D6D19F994B72}" srcOrd="0" destOrd="0" presId="urn:microsoft.com/office/officeart/2008/layout/LinedList"/>
    <dgm:cxn modelId="{BF21720A-6C9E-4D01-BA88-D83FAECFB3B6}" type="presOf" srcId="{937102B9-5A4E-4250-B163-7C49302684B8}" destId="{551661AF-3867-4C62-A870-72009F22EB89}" srcOrd="0" destOrd="0" presId="urn:microsoft.com/office/officeart/2008/layout/LinedList"/>
    <dgm:cxn modelId="{A392C11B-B0FA-40A4-A3E3-DF6FB3E067BC}" type="presOf" srcId="{0E85E2C4-9E77-41BE-A586-6F4F86D66355}" destId="{66BFF9E3-6B53-44FD-9D12-332FC9D7EBC0}" srcOrd="0" destOrd="0" presId="urn:microsoft.com/office/officeart/2008/layout/LinedList"/>
    <dgm:cxn modelId="{8295FF69-C430-4580-AB9C-713992577851}" type="presOf" srcId="{FC2C5150-2C65-4205-B947-8BD30CE9BC78}" destId="{25EA3803-4FD0-4BFB-8312-8D922C80E11A}" srcOrd="0" destOrd="0" presId="urn:microsoft.com/office/officeart/2008/layout/LinedList"/>
    <dgm:cxn modelId="{31E3C17D-1EC9-4142-957D-67F344701E63}" type="presOf" srcId="{A4EA1940-F09B-492F-9E58-2F873FCDCA22}" destId="{D16675F3-A9B1-4F06-9D9B-10C805541D8F}" srcOrd="0" destOrd="0" presId="urn:microsoft.com/office/officeart/2008/layout/LinedList"/>
    <dgm:cxn modelId="{6F5FAB88-FB2B-410F-B4E5-8EC4AC4306EA}" srcId="{937102B9-5A4E-4250-B163-7C49302684B8}" destId="{FE389131-A664-41AC-8245-07B55D4BC54B}" srcOrd="3" destOrd="0" parTransId="{6550200C-E6B8-47C1-8562-5D1FDBF6AEC3}" sibTransId="{CAB5ADD6-FC08-4081-95B8-BB03A5CF98E1}"/>
    <dgm:cxn modelId="{7884C590-EA05-4E74-8277-2E9B3AE6B237}" srcId="{937102B9-5A4E-4250-B163-7C49302684B8}" destId="{0E85E2C4-9E77-41BE-A586-6F4F86D66355}" srcOrd="0" destOrd="0" parTransId="{FE5D7401-4353-4758-8A63-D8DAF4250B3D}" sibTransId="{2F87CA7D-543D-4441-AAAD-AF1D5127ACB5}"/>
    <dgm:cxn modelId="{9B0092B8-F253-47BA-AAE0-A45CBC248E5A}" srcId="{937102B9-5A4E-4250-B163-7C49302684B8}" destId="{FC2C5150-2C65-4205-B947-8BD30CE9BC78}" srcOrd="2" destOrd="0" parTransId="{CCB0E26E-0B6B-47CC-AEB0-E4239B86F400}" sibTransId="{98B8A172-9CAE-4990-8966-C45472547E01}"/>
    <dgm:cxn modelId="{B6E937C9-171E-44AB-9BF3-69C0F6D0DD78}" srcId="{937102B9-5A4E-4250-B163-7C49302684B8}" destId="{A4EA1940-F09B-492F-9E58-2F873FCDCA22}" srcOrd="1" destOrd="0" parTransId="{76CF9A28-FC65-494A-8134-0819FD46AECF}" sibTransId="{B4422428-8DDB-48AB-B699-6CED61FCDD33}"/>
    <dgm:cxn modelId="{2E3E15D5-3D77-4DBD-AA23-71979676326C}" type="presParOf" srcId="{551661AF-3867-4C62-A870-72009F22EB89}" destId="{1E9127CA-86A7-4219-94E1-1E589C68F4CD}" srcOrd="0" destOrd="0" presId="urn:microsoft.com/office/officeart/2008/layout/LinedList"/>
    <dgm:cxn modelId="{B2572809-80E5-4A16-ADAF-DC11A8221AF0}" type="presParOf" srcId="{551661AF-3867-4C62-A870-72009F22EB89}" destId="{0583A9DF-6020-4535-A8C5-B831A3719D45}" srcOrd="1" destOrd="0" presId="urn:microsoft.com/office/officeart/2008/layout/LinedList"/>
    <dgm:cxn modelId="{86D91C01-D075-4588-AFA0-8E9277E0AB27}" type="presParOf" srcId="{0583A9DF-6020-4535-A8C5-B831A3719D45}" destId="{66BFF9E3-6B53-44FD-9D12-332FC9D7EBC0}" srcOrd="0" destOrd="0" presId="urn:microsoft.com/office/officeart/2008/layout/LinedList"/>
    <dgm:cxn modelId="{AF0A3509-45A5-4FE8-90D1-D46D0AEC240E}" type="presParOf" srcId="{0583A9DF-6020-4535-A8C5-B831A3719D45}" destId="{C140BC52-01A2-43E3-89A7-6527745F36D1}" srcOrd="1" destOrd="0" presId="urn:microsoft.com/office/officeart/2008/layout/LinedList"/>
    <dgm:cxn modelId="{90BDB124-A9BD-4B6E-9C85-AF2A1AF974B8}" type="presParOf" srcId="{551661AF-3867-4C62-A870-72009F22EB89}" destId="{F62C0875-681E-4D6F-B6BC-7FCC8CB3CB2A}" srcOrd="2" destOrd="0" presId="urn:microsoft.com/office/officeart/2008/layout/LinedList"/>
    <dgm:cxn modelId="{4A827957-B7DC-4264-81F5-34D3A45B8C74}" type="presParOf" srcId="{551661AF-3867-4C62-A870-72009F22EB89}" destId="{660DDB33-8900-4E93-8EA0-9B8E6F5F023A}" srcOrd="3" destOrd="0" presId="urn:microsoft.com/office/officeart/2008/layout/LinedList"/>
    <dgm:cxn modelId="{3B3CF84D-7BB0-4E6D-B65D-544F0114A303}" type="presParOf" srcId="{660DDB33-8900-4E93-8EA0-9B8E6F5F023A}" destId="{D16675F3-A9B1-4F06-9D9B-10C805541D8F}" srcOrd="0" destOrd="0" presId="urn:microsoft.com/office/officeart/2008/layout/LinedList"/>
    <dgm:cxn modelId="{BE9442CB-82A7-4D6C-90AE-FE1664E0D106}" type="presParOf" srcId="{660DDB33-8900-4E93-8EA0-9B8E6F5F023A}" destId="{9CB11483-CC82-4B1C-8B6C-A7E29DF540C2}" srcOrd="1" destOrd="0" presId="urn:microsoft.com/office/officeart/2008/layout/LinedList"/>
    <dgm:cxn modelId="{5CB43498-5C77-41AB-B8E4-03C0866273B4}" type="presParOf" srcId="{551661AF-3867-4C62-A870-72009F22EB89}" destId="{C09920D2-3B99-43CB-83C5-AC5D58999512}" srcOrd="4" destOrd="0" presId="urn:microsoft.com/office/officeart/2008/layout/LinedList"/>
    <dgm:cxn modelId="{FD44079A-0D49-4CFB-8AF6-F6A4A7419B4C}" type="presParOf" srcId="{551661AF-3867-4C62-A870-72009F22EB89}" destId="{BE885130-C599-4762-9961-D73AA5D8D92D}" srcOrd="5" destOrd="0" presId="urn:microsoft.com/office/officeart/2008/layout/LinedList"/>
    <dgm:cxn modelId="{5585B48C-198C-4F62-AEF5-6D49643EE1C2}" type="presParOf" srcId="{BE885130-C599-4762-9961-D73AA5D8D92D}" destId="{25EA3803-4FD0-4BFB-8312-8D922C80E11A}" srcOrd="0" destOrd="0" presId="urn:microsoft.com/office/officeart/2008/layout/LinedList"/>
    <dgm:cxn modelId="{9D5504DE-BD69-425B-9FD8-C3EFE23BCA1D}" type="presParOf" srcId="{BE885130-C599-4762-9961-D73AA5D8D92D}" destId="{47525ACA-152D-4ECE-BD73-AB9CA010DDFE}" srcOrd="1" destOrd="0" presId="urn:microsoft.com/office/officeart/2008/layout/LinedList"/>
    <dgm:cxn modelId="{7C878F6E-BD6E-40B1-BF54-EF12A0191F19}" type="presParOf" srcId="{551661AF-3867-4C62-A870-72009F22EB89}" destId="{F2098454-ADCE-4DDF-A4B8-15615EB80081}" srcOrd="6" destOrd="0" presId="urn:microsoft.com/office/officeart/2008/layout/LinedList"/>
    <dgm:cxn modelId="{DB6369E1-EDB2-448B-955C-B10D503F8E4D}" type="presParOf" srcId="{551661AF-3867-4C62-A870-72009F22EB89}" destId="{144EEB03-4F15-4563-A3D6-2B3B686C3B65}" srcOrd="7" destOrd="0" presId="urn:microsoft.com/office/officeart/2008/layout/LinedList"/>
    <dgm:cxn modelId="{E689DE6E-3B03-45BB-B198-F57AF95C95E9}" type="presParOf" srcId="{144EEB03-4F15-4563-A3D6-2B3B686C3B65}" destId="{77EE7B8F-4C1F-494E-AD95-D6D19F994B72}" srcOrd="0" destOrd="0" presId="urn:microsoft.com/office/officeart/2008/layout/LinedList"/>
    <dgm:cxn modelId="{FE2C6749-DA03-4802-B5D5-8A2D5C4FC941}" type="presParOf" srcId="{144EEB03-4F15-4563-A3D6-2B3B686C3B65}" destId="{FE8B0821-CAD9-44AE-AAF6-9ADBD3E49B0E}"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C533CF-150D-42D4-98F5-2652675F8191}">
      <dsp:nvSpPr>
        <dsp:cNvPr id="0" name=""/>
        <dsp:cNvSpPr/>
      </dsp:nvSpPr>
      <dsp:spPr>
        <a:xfrm>
          <a:off x="0" y="0"/>
          <a:ext cx="7138569" cy="0"/>
        </a:xfrm>
        <a:prstGeom prst="line">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5E6EEB2-3659-4501-BCA4-E412B7BEB6BB}">
      <dsp:nvSpPr>
        <dsp:cNvPr id="0" name=""/>
        <dsp:cNvSpPr/>
      </dsp:nvSpPr>
      <dsp:spPr>
        <a:xfrm>
          <a:off x="0" y="0"/>
          <a:ext cx="7138569" cy="7914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rtl="0">
            <a:lnSpc>
              <a:spcPct val="90000"/>
            </a:lnSpc>
            <a:spcBef>
              <a:spcPct val="0"/>
            </a:spcBef>
            <a:spcAft>
              <a:spcPct val="35000"/>
            </a:spcAft>
            <a:buNone/>
          </a:pPr>
          <a:r>
            <a:rPr lang="en-US" sz="2200" b="1" kern="1200" dirty="0">
              <a:ea typeface="+mn-lt"/>
              <a:cs typeface="+mn-lt"/>
            </a:rPr>
            <a:t>Data collection, </a:t>
          </a:r>
          <a:r>
            <a:rPr lang="en-US" sz="2200" b="0" kern="1200" dirty="0">
              <a:ea typeface="+mn-lt"/>
              <a:cs typeface="+mn-lt"/>
            </a:rPr>
            <a:t>field</a:t>
          </a:r>
          <a:r>
            <a:rPr lang="en-US" sz="2200" b="0" kern="1200" dirty="0">
              <a:cs typeface="Calibri"/>
            </a:rPr>
            <a:t> monitoring, detection and surveillance, socio-economic studies</a:t>
          </a:r>
          <a:endParaRPr lang="en-US" sz="2200" b="0" kern="1200" dirty="0">
            <a:latin typeface="+mn-lt"/>
          </a:endParaRPr>
        </a:p>
      </dsp:txBody>
      <dsp:txXfrm>
        <a:off x="0" y="0"/>
        <a:ext cx="7138569" cy="791462"/>
      </dsp:txXfrm>
    </dsp:sp>
    <dsp:sp modelId="{2D509945-3F56-47F7-9F45-92AA98C1092A}">
      <dsp:nvSpPr>
        <dsp:cNvPr id="0" name=""/>
        <dsp:cNvSpPr/>
      </dsp:nvSpPr>
      <dsp:spPr>
        <a:xfrm>
          <a:off x="0" y="634143"/>
          <a:ext cx="7138569" cy="0"/>
        </a:xfrm>
        <a:prstGeom prst="line">
          <a:avLst/>
        </a:prstGeom>
        <a:solidFill>
          <a:schemeClr val="accent2">
            <a:hueOff val="170800"/>
            <a:satOff val="105"/>
            <a:lumOff val="1373"/>
            <a:alphaOff val="0"/>
          </a:schemeClr>
        </a:solidFill>
        <a:ln w="15875" cap="flat" cmpd="sng" algn="ctr">
          <a:solidFill>
            <a:schemeClr val="accent2">
              <a:hueOff val="170800"/>
              <a:satOff val="105"/>
              <a:lumOff val="137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7206A11-34DD-4946-9D7B-9CF0A37F7313}">
      <dsp:nvSpPr>
        <dsp:cNvPr id="0" name=""/>
        <dsp:cNvSpPr/>
      </dsp:nvSpPr>
      <dsp:spPr>
        <a:xfrm>
          <a:off x="0" y="791462"/>
          <a:ext cx="7138569" cy="7914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rtl="0">
            <a:lnSpc>
              <a:spcPct val="90000"/>
            </a:lnSpc>
            <a:spcBef>
              <a:spcPct val="0"/>
            </a:spcBef>
            <a:spcAft>
              <a:spcPct val="35000"/>
            </a:spcAft>
            <a:buNone/>
          </a:pPr>
          <a:r>
            <a:rPr lang="en-GB" sz="2200" b="0" kern="1200" dirty="0">
              <a:latin typeface="+mn-lt"/>
            </a:rPr>
            <a:t>Supporting </a:t>
          </a:r>
          <a:r>
            <a:rPr lang="en-GB" sz="2200" b="1" kern="1200" dirty="0">
              <a:latin typeface="+mn-lt"/>
            </a:rPr>
            <a:t>enforcement actions </a:t>
          </a:r>
          <a:r>
            <a:rPr lang="en-GB" sz="2000" b="0" kern="1200" dirty="0">
              <a:latin typeface="+mn-lt"/>
            </a:rPr>
            <a:t>(e.g. joint missions, providing expertise on identification, anti-poaching camps, volunteer work)</a:t>
          </a:r>
        </a:p>
      </dsp:txBody>
      <dsp:txXfrm>
        <a:off x="0" y="791462"/>
        <a:ext cx="7138569" cy="791462"/>
      </dsp:txXfrm>
    </dsp:sp>
    <dsp:sp modelId="{CB4BFE16-710C-48AE-9FDD-BC23517F95D5}">
      <dsp:nvSpPr>
        <dsp:cNvPr id="0" name=""/>
        <dsp:cNvSpPr/>
      </dsp:nvSpPr>
      <dsp:spPr>
        <a:xfrm>
          <a:off x="0" y="1582924"/>
          <a:ext cx="7138569" cy="0"/>
        </a:xfrm>
        <a:prstGeom prst="line">
          <a:avLst/>
        </a:prstGeom>
        <a:solidFill>
          <a:schemeClr val="accent2">
            <a:hueOff val="341600"/>
            <a:satOff val="210"/>
            <a:lumOff val="2745"/>
            <a:alphaOff val="0"/>
          </a:schemeClr>
        </a:solidFill>
        <a:ln w="15875" cap="flat" cmpd="sng" algn="ctr">
          <a:solidFill>
            <a:schemeClr val="accent2">
              <a:hueOff val="341600"/>
              <a:satOff val="210"/>
              <a:lumOff val="274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0089AE5-7F1D-4609-BE6F-BD6726BC3F87}">
      <dsp:nvSpPr>
        <dsp:cNvPr id="0" name=""/>
        <dsp:cNvSpPr/>
      </dsp:nvSpPr>
      <dsp:spPr>
        <a:xfrm>
          <a:off x="0" y="1582924"/>
          <a:ext cx="7138569" cy="7914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rtl="0">
            <a:lnSpc>
              <a:spcPct val="90000"/>
            </a:lnSpc>
            <a:spcBef>
              <a:spcPct val="0"/>
            </a:spcBef>
            <a:spcAft>
              <a:spcPct val="35000"/>
            </a:spcAft>
            <a:buNone/>
          </a:pPr>
          <a:r>
            <a:rPr lang="en-GB" sz="2200" b="1" kern="1200" dirty="0">
              <a:latin typeface="+mn-lt"/>
            </a:rPr>
            <a:t>Capacity building </a:t>
          </a:r>
          <a:r>
            <a:rPr lang="en-GB" sz="2200" b="0" kern="1200" dirty="0">
              <a:latin typeface="+mn-lt"/>
            </a:rPr>
            <a:t>for authorities </a:t>
          </a:r>
          <a:r>
            <a:rPr lang="en-GB" sz="2000" b="0" kern="1200" dirty="0">
              <a:latin typeface="+mn-lt"/>
            </a:rPr>
            <a:t>(professional trainings, knowledge sharing, materials, database management)</a:t>
          </a:r>
        </a:p>
      </dsp:txBody>
      <dsp:txXfrm>
        <a:off x="0" y="1582924"/>
        <a:ext cx="7138569" cy="791462"/>
      </dsp:txXfrm>
    </dsp:sp>
    <dsp:sp modelId="{F8CF7367-E52C-4C2A-8C7E-E7C3D6B43650}">
      <dsp:nvSpPr>
        <dsp:cNvPr id="0" name=""/>
        <dsp:cNvSpPr/>
      </dsp:nvSpPr>
      <dsp:spPr>
        <a:xfrm>
          <a:off x="0" y="2374387"/>
          <a:ext cx="7138569" cy="0"/>
        </a:xfrm>
        <a:prstGeom prst="line">
          <a:avLst/>
        </a:prstGeom>
        <a:solidFill>
          <a:schemeClr val="accent2">
            <a:hueOff val="512400"/>
            <a:satOff val="315"/>
            <a:lumOff val="4118"/>
            <a:alphaOff val="0"/>
          </a:schemeClr>
        </a:solidFill>
        <a:ln w="15875" cap="flat" cmpd="sng" algn="ctr">
          <a:solidFill>
            <a:schemeClr val="accent2">
              <a:hueOff val="512400"/>
              <a:satOff val="315"/>
              <a:lumOff val="411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D3EA9E2-8CFE-4882-9A2A-FD96760B876D}">
      <dsp:nvSpPr>
        <dsp:cNvPr id="0" name=""/>
        <dsp:cNvSpPr/>
      </dsp:nvSpPr>
      <dsp:spPr>
        <a:xfrm>
          <a:off x="0" y="2374387"/>
          <a:ext cx="7138569" cy="7914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rtl="0">
            <a:lnSpc>
              <a:spcPct val="90000"/>
            </a:lnSpc>
            <a:spcBef>
              <a:spcPct val="0"/>
            </a:spcBef>
            <a:spcAft>
              <a:spcPct val="35000"/>
            </a:spcAft>
            <a:buNone/>
          </a:pPr>
          <a:r>
            <a:rPr lang="en-GB" sz="2200" b="1" kern="1200" dirty="0">
              <a:latin typeface="+mn-lt"/>
            </a:rPr>
            <a:t>Knowledge sharing </a:t>
          </a:r>
          <a:r>
            <a:rPr lang="en-GB" sz="2200" b="0" kern="1200" dirty="0">
              <a:latin typeface="+mn-lt"/>
            </a:rPr>
            <a:t>(professional trainings, materials, guidance, database management)</a:t>
          </a:r>
          <a:endParaRPr lang="en-US" sz="2200" b="0" kern="1200" dirty="0">
            <a:latin typeface="+mn-lt"/>
          </a:endParaRPr>
        </a:p>
      </dsp:txBody>
      <dsp:txXfrm>
        <a:off x="0" y="2374387"/>
        <a:ext cx="7138569" cy="791462"/>
      </dsp:txXfrm>
    </dsp:sp>
    <dsp:sp modelId="{0850E7B8-CB8C-43FC-B726-380B36CB3EF6}">
      <dsp:nvSpPr>
        <dsp:cNvPr id="0" name=""/>
        <dsp:cNvSpPr/>
      </dsp:nvSpPr>
      <dsp:spPr>
        <a:xfrm>
          <a:off x="0" y="3165849"/>
          <a:ext cx="7138569" cy="0"/>
        </a:xfrm>
        <a:prstGeom prst="line">
          <a:avLst/>
        </a:prstGeom>
        <a:solidFill>
          <a:schemeClr val="accent2">
            <a:hueOff val="683199"/>
            <a:satOff val="420"/>
            <a:lumOff val="5490"/>
            <a:alphaOff val="0"/>
          </a:schemeClr>
        </a:solidFill>
        <a:ln w="15875" cap="flat" cmpd="sng" algn="ctr">
          <a:solidFill>
            <a:schemeClr val="accent2">
              <a:hueOff val="683199"/>
              <a:satOff val="420"/>
              <a:lumOff val="549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54D3A72-D9D7-4D30-88B7-778CDA63E0A2}">
      <dsp:nvSpPr>
        <dsp:cNvPr id="0" name=""/>
        <dsp:cNvSpPr/>
      </dsp:nvSpPr>
      <dsp:spPr>
        <a:xfrm>
          <a:off x="0" y="3165849"/>
          <a:ext cx="7138569" cy="7914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rtl="0">
            <a:lnSpc>
              <a:spcPct val="90000"/>
            </a:lnSpc>
            <a:spcBef>
              <a:spcPct val="0"/>
            </a:spcBef>
            <a:spcAft>
              <a:spcPct val="35000"/>
            </a:spcAft>
            <a:buNone/>
          </a:pPr>
          <a:r>
            <a:rPr lang="en-GB" sz="2200" b="0" kern="1200" dirty="0">
              <a:latin typeface="+mn-lt"/>
            </a:rPr>
            <a:t>Advocating to ensure that there is </a:t>
          </a:r>
          <a:r>
            <a:rPr lang="en-GB" sz="2200" b="1" kern="1200" dirty="0">
              <a:latin typeface="+mn-lt"/>
            </a:rPr>
            <a:t>public support </a:t>
          </a:r>
          <a:r>
            <a:rPr lang="en-GB" sz="2200" b="0" kern="1200" dirty="0">
              <a:latin typeface="+mn-lt"/>
            </a:rPr>
            <a:t>for these measures (including IKB hotlines)</a:t>
          </a:r>
          <a:endParaRPr lang="en-US" sz="2200" b="0" kern="1200" dirty="0">
            <a:latin typeface="+mn-lt"/>
          </a:endParaRPr>
        </a:p>
      </dsp:txBody>
      <dsp:txXfrm>
        <a:off x="0" y="3165849"/>
        <a:ext cx="7138569" cy="791462"/>
      </dsp:txXfrm>
    </dsp:sp>
    <dsp:sp modelId="{B73C546B-633A-4CFE-977A-B67F481B361C}">
      <dsp:nvSpPr>
        <dsp:cNvPr id="0" name=""/>
        <dsp:cNvSpPr/>
      </dsp:nvSpPr>
      <dsp:spPr>
        <a:xfrm>
          <a:off x="0" y="3957312"/>
          <a:ext cx="7138569" cy="0"/>
        </a:xfrm>
        <a:prstGeom prst="line">
          <a:avLst/>
        </a:prstGeom>
        <a:solidFill>
          <a:schemeClr val="accent2">
            <a:hueOff val="853999"/>
            <a:satOff val="525"/>
            <a:lumOff val="6863"/>
            <a:alphaOff val="0"/>
          </a:schemeClr>
        </a:solidFill>
        <a:ln w="15875" cap="flat" cmpd="sng" algn="ctr">
          <a:solidFill>
            <a:schemeClr val="accent2">
              <a:hueOff val="853999"/>
              <a:satOff val="525"/>
              <a:lumOff val="686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1360C91-3F82-4753-96DC-C21D20BC89BF}">
      <dsp:nvSpPr>
        <dsp:cNvPr id="0" name=""/>
        <dsp:cNvSpPr/>
      </dsp:nvSpPr>
      <dsp:spPr>
        <a:xfrm>
          <a:off x="0" y="3957312"/>
          <a:ext cx="7138569" cy="7914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rtl="0">
            <a:lnSpc>
              <a:spcPct val="90000"/>
            </a:lnSpc>
            <a:spcBef>
              <a:spcPct val="0"/>
            </a:spcBef>
            <a:spcAft>
              <a:spcPct val="35000"/>
            </a:spcAft>
            <a:buNone/>
          </a:pPr>
          <a:r>
            <a:rPr lang="en-GB" sz="2200" b="0" kern="1200" dirty="0">
              <a:latin typeface="+mn-lt"/>
            </a:rPr>
            <a:t>Facilitating the </a:t>
          </a:r>
          <a:r>
            <a:rPr lang="en-GB" sz="2200" b="1" kern="1200" dirty="0">
              <a:latin typeface="+mn-lt"/>
            </a:rPr>
            <a:t>development of National Action Plans </a:t>
          </a:r>
          <a:r>
            <a:rPr lang="en-GB" sz="2200" b="0" kern="1200" dirty="0">
              <a:latin typeface="+mn-lt"/>
            </a:rPr>
            <a:t>&amp; working closely with government authorities</a:t>
          </a:r>
          <a:endParaRPr lang="en-US" sz="2200" b="0" kern="1200" dirty="0">
            <a:latin typeface="+mn-lt"/>
          </a:endParaRPr>
        </a:p>
      </dsp:txBody>
      <dsp:txXfrm>
        <a:off x="0" y="3957312"/>
        <a:ext cx="7138569" cy="791462"/>
      </dsp:txXfrm>
    </dsp:sp>
    <dsp:sp modelId="{3E152E05-88BD-4F0C-B9F1-A41DF143C001}">
      <dsp:nvSpPr>
        <dsp:cNvPr id="0" name=""/>
        <dsp:cNvSpPr/>
      </dsp:nvSpPr>
      <dsp:spPr>
        <a:xfrm>
          <a:off x="0" y="4748774"/>
          <a:ext cx="7138569" cy="0"/>
        </a:xfrm>
        <a:prstGeom prst="line">
          <a:avLst/>
        </a:prstGeom>
        <a:solidFill>
          <a:schemeClr val="accent2">
            <a:hueOff val="1024799"/>
            <a:satOff val="630"/>
            <a:lumOff val="8235"/>
            <a:alphaOff val="0"/>
          </a:schemeClr>
        </a:solidFill>
        <a:ln w="15875" cap="flat" cmpd="sng" algn="ctr">
          <a:solidFill>
            <a:schemeClr val="accent2">
              <a:hueOff val="1024799"/>
              <a:satOff val="630"/>
              <a:lumOff val="823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CA4B9C4-5203-4DF4-9445-B4817DD745CA}">
      <dsp:nvSpPr>
        <dsp:cNvPr id="0" name=""/>
        <dsp:cNvSpPr/>
      </dsp:nvSpPr>
      <dsp:spPr>
        <a:xfrm>
          <a:off x="0" y="4748774"/>
          <a:ext cx="7138569" cy="7914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rtl="0">
            <a:lnSpc>
              <a:spcPct val="90000"/>
            </a:lnSpc>
            <a:spcBef>
              <a:spcPct val="0"/>
            </a:spcBef>
            <a:spcAft>
              <a:spcPct val="35000"/>
            </a:spcAft>
            <a:buNone/>
          </a:pPr>
          <a:r>
            <a:rPr lang="en-GB" sz="2200" b="1" kern="1200" dirty="0">
              <a:latin typeface="+mn-lt"/>
            </a:rPr>
            <a:t>Awareness </a:t>
          </a:r>
          <a:r>
            <a:rPr lang="en-GB" sz="2200" b="0" kern="1200" dirty="0">
              <a:latin typeface="+mn-lt"/>
            </a:rPr>
            <a:t>raising among target groups (hunters, landowners, market traders, consumers etc.)</a:t>
          </a:r>
          <a:endParaRPr lang="en-US" sz="2200" b="0" kern="1200" dirty="0">
            <a:latin typeface="+mn-lt"/>
          </a:endParaRPr>
        </a:p>
      </dsp:txBody>
      <dsp:txXfrm>
        <a:off x="0" y="4748774"/>
        <a:ext cx="7138569" cy="791462"/>
      </dsp:txXfrm>
    </dsp:sp>
    <dsp:sp modelId="{607D3217-BA47-4A37-ACCB-F573CFDB1DBC}">
      <dsp:nvSpPr>
        <dsp:cNvPr id="0" name=""/>
        <dsp:cNvSpPr/>
      </dsp:nvSpPr>
      <dsp:spPr>
        <a:xfrm>
          <a:off x="0" y="5540237"/>
          <a:ext cx="7138569" cy="0"/>
        </a:xfrm>
        <a:prstGeom prst="line">
          <a:avLst/>
        </a:prstGeom>
        <a:solidFill>
          <a:schemeClr val="accent2">
            <a:hueOff val="1195599"/>
            <a:satOff val="735"/>
            <a:lumOff val="9608"/>
            <a:alphaOff val="0"/>
          </a:schemeClr>
        </a:solidFill>
        <a:ln w="15875" cap="flat" cmpd="sng" algn="ctr">
          <a:solidFill>
            <a:schemeClr val="accent2">
              <a:hueOff val="1195599"/>
              <a:satOff val="735"/>
              <a:lumOff val="960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6092176-548F-4BC6-B0E5-B79FDF6D8008}">
      <dsp:nvSpPr>
        <dsp:cNvPr id="0" name=""/>
        <dsp:cNvSpPr/>
      </dsp:nvSpPr>
      <dsp:spPr>
        <a:xfrm>
          <a:off x="0" y="5540237"/>
          <a:ext cx="7138569" cy="7914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rtl="0">
            <a:lnSpc>
              <a:spcPct val="90000"/>
            </a:lnSpc>
            <a:spcBef>
              <a:spcPct val="0"/>
            </a:spcBef>
            <a:spcAft>
              <a:spcPct val="35000"/>
            </a:spcAft>
            <a:buNone/>
          </a:pPr>
          <a:r>
            <a:rPr lang="en-GB" sz="2200" b="0" kern="1200" dirty="0">
              <a:latin typeface="+mn-lt"/>
            </a:rPr>
            <a:t>Working with </a:t>
          </a:r>
          <a:r>
            <a:rPr lang="en-GB" sz="2200" b="1" kern="1200" dirty="0">
              <a:latin typeface="+mn-lt"/>
            </a:rPr>
            <a:t>communities</a:t>
          </a:r>
          <a:r>
            <a:rPr lang="en-GB" sz="2200" b="0" kern="1200" dirty="0">
              <a:latin typeface="+mn-lt"/>
            </a:rPr>
            <a:t> to develop </a:t>
          </a:r>
          <a:r>
            <a:rPr lang="en-GB" sz="2200" b="1" kern="1200" dirty="0">
              <a:latin typeface="+mn-lt"/>
            </a:rPr>
            <a:t>alternative livelihoods</a:t>
          </a:r>
          <a:endParaRPr lang="en-US" sz="2200" b="1" kern="1200" dirty="0">
            <a:latin typeface="+mn-lt"/>
          </a:endParaRPr>
        </a:p>
      </dsp:txBody>
      <dsp:txXfrm>
        <a:off x="0" y="5540237"/>
        <a:ext cx="7138569" cy="7914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5C29B0-87A8-401F-A3C6-7C414BAC87A2}">
      <dsp:nvSpPr>
        <dsp:cNvPr id="0" name=""/>
        <dsp:cNvSpPr/>
      </dsp:nvSpPr>
      <dsp:spPr>
        <a:xfrm>
          <a:off x="0" y="58336"/>
          <a:ext cx="6797675" cy="1062871"/>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kern="1200"/>
            <a:t>141</a:t>
          </a:r>
          <a:r>
            <a:rPr lang="en-US" sz="1900" kern="1200"/>
            <a:t> organizations were contacted that were known or expected to hold bird crime data</a:t>
          </a:r>
        </a:p>
      </dsp:txBody>
      <dsp:txXfrm>
        <a:off x="51885" y="110221"/>
        <a:ext cx="6693905" cy="959101"/>
      </dsp:txXfrm>
    </dsp:sp>
    <dsp:sp modelId="{D09CCBB0-D708-40B0-B1BF-131628CC5FBE}">
      <dsp:nvSpPr>
        <dsp:cNvPr id="0" name=""/>
        <dsp:cNvSpPr/>
      </dsp:nvSpPr>
      <dsp:spPr>
        <a:xfrm>
          <a:off x="0" y="1175928"/>
          <a:ext cx="6797675" cy="1062871"/>
        </a:xfrm>
        <a:prstGeom prst="roundRect">
          <a:avLst/>
        </a:prstGeom>
        <a:solidFill>
          <a:schemeClr val="accent2">
            <a:hueOff val="298900"/>
            <a:satOff val="184"/>
            <a:lumOff val="240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kern="1200"/>
            <a:t>26 </a:t>
          </a:r>
          <a:r>
            <a:rPr lang="en-US" sz="1900" kern="1200"/>
            <a:t>agencies and organizations replied, covering 14 countries and 28 databases, mainly from the Mediterranean countries. 50-50% NGO vs. GOV, 50-50% </a:t>
          </a:r>
          <a:r>
            <a:rPr lang="en-US" sz="1900" kern="1200">
              <a:latin typeface="Calibri Light" panose="020F0302020204030204"/>
            </a:rPr>
            <a:t>offline</a:t>
          </a:r>
          <a:r>
            <a:rPr lang="en-US" sz="1900" kern="1200"/>
            <a:t> vs. online</a:t>
          </a:r>
        </a:p>
      </dsp:txBody>
      <dsp:txXfrm>
        <a:off x="51885" y="1227813"/>
        <a:ext cx="6693905" cy="959101"/>
      </dsp:txXfrm>
    </dsp:sp>
    <dsp:sp modelId="{C7152B9C-CC8D-424C-9867-099332ACECFF}">
      <dsp:nvSpPr>
        <dsp:cNvPr id="0" name=""/>
        <dsp:cNvSpPr/>
      </dsp:nvSpPr>
      <dsp:spPr>
        <a:xfrm>
          <a:off x="0" y="2293520"/>
          <a:ext cx="6797675" cy="1062871"/>
        </a:xfrm>
        <a:prstGeom prst="roundRect">
          <a:avLst/>
        </a:prstGeom>
        <a:solidFill>
          <a:schemeClr val="accent2">
            <a:hueOff val="597799"/>
            <a:satOff val="368"/>
            <a:lumOff val="4804"/>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u="sng" kern="1200"/>
            <a:t>Biggest challenges:</a:t>
          </a:r>
          <a:endParaRPr lang="en-US" sz="1900" kern="1200"/>
        </a:p>
      </dsp:txBody>
      <dsp:txXfrm>
        <a:off x="51885" y="2345405"/>
        <a:ext cx="6693905" cy="959101"/>
      </dsp:txXfrm>
    </dsp:sp>
    <dsp:sp modelId="{448566CE-B985-4B8A-9316-9E83AB1D0797}">
      <dsp:nvSpPr>
        <dsp:cNvPr id="0" name=""/>
        <dsp:cNvSpPr/>
      </dsp:nvSpPr>
      <dsp:spPr>
        <a:xfrm>
          <a:off x="0" y="3411111"/>
          <a:ext cx="6797675" cy="1062871"/>
        </a:xfrm>
        <a:prstGeom prst="roundRect">
          <a:avLst/>
        </a:prstGeom>
        <a:solidFill>
          <a:schemeClr val="accent2">
            <a:hueOff val="896699"/>
            <a:satOff val="551"/>
            <a:lumOff val="7206"/>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DATA COLLECTION: Only 6 of these databases are public. Willingness to share data could be even lower than the response rate.</a:t>
          </a:r>
        </a:p>
      </dsp:txBody>
      <dsp:txXfrm>
        <a:off x="51885" y="3462996"/>
        <a:ext cx="6693905" cy="959101"/>
      </dsp:txXfrm>
    </dsp:sp>
    <dsp:sp modelId="{83560275-FD95-4298-B018-A503A58A7654}">
      <dsp:nvSpPr>
        <dsp:cNvPr id="0" name=""/>
        <dsp:cNvSpPr/>
      </dsp:nvSpPr>
      <dsp:spPr>
        <a:xfrm>
          <a:off x="0" y="4528703"/>
          <a:ext cx="6797675" cy="1062871"/>
        </a:xfrm>
        <a:prstGeom prst="roundRect">
          <a:avLst/>
        </a:prstGeom>
        <a:solidFill>
          <a:schemeClr val="accent2">
            <a:hueOff val="1195599"/>
            <a:satOff val="735"/>
            <a:lumOff val="960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DATA HARMONIZATION: Not clear how comparable the data are – standardization would be a massive undertaking.</a:t>
          </a:r>
        </a:p>
      </dsp:txBody>
      <dsp:txXfrm>
        <a:off x="51885" y="4580588"/>
        <a:ext cx="6693905" cy="95910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9127CA-86A7-4219-94E1-1E589C68F4CD}">
      <dsp:nvSpPr>
        <dsp:cNvPr id="0" name=""/>
        <dsp:cNvSpPr/>
      </dsp:nvSpPr>
      <dsp:spPr>
        <a:xfrm>
          <a:off x="0" y="0"/>
          <a:ext cx="6797675" cy="0"/>
        </a:xfrm>
        <a:prstGeom prst="line">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6BFF9E3-6B53-44FD-9D12-332FC9D7EBC0}">
      <dsp:nvSpPr>
        <dsp:cNvPr id="0" name=""/>
        <dsp:cNvSpPr/>
      </dsp:nvSpPr>
      <dsp:spPr>
        <a:xfrm>
          <a:off x="0" y="0"/>
          <a:ext cx="6797675" cy="14124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rtl="0">
            <a:lnSpc>
              <a:spcPct val="90000"/>
            </a:lnSpc>
            <a:spcBef>
              <a:spcPct val="0"/>
            </a:spcBef>
            <a:spcAft>
              <a:spcPct val="35000"/>
            </a:spcAft>
            <a:buNone/>
          </a:pPr>
          <a:r>
            <a:rPr lang="en-GB" sz="2800" b="1" kern="1200"/>
            <a:t>The goal: 50% reduction of illegal killing</a:t>
          </a:r>
          <a:r>
            <a:rPr lang="en-GB" sz="2800" b="1" kern="1200">
              <a:latin typeface="Calibri Light" panose="020F0302020204030204"/>
            </a:rPr>
            <a:t>, taking and trade</a:t>
          </a:r>
          <a:r>
            <a:rPr lang="en-GB" sz="2800" b="1" kern="1200"/>
            <a:t> of wild </a:t>
          </a:r>
          <a:r>
            <a:rPr lang="en-GB" sz="2800" b="1" kern="1200">
              <a:latin typeface="Calibri Light" panose="020F0302020204030204"/>
            </a:rPr>
            <a:t>birds</a:t>
          </a:r>
          <a:r>
            <a:rPr lang="en-GB" sz="2800" b="1" kern="1200"/>
            <a:t> by 2030</a:t>
          </a:r>
          <a:endParaRPr lang="en-US" sz="2800" kern="1200"/>
        </a:p>
      </dsp:txBody>
      <dsp:txXfrm>
        <a:off x="0" y="0"/>
        <a:ext cx="6797675" cy="1412477"/>
      </dsp:txXfrm>
    </dsp:sp>
    <dsp:sp modelId="{F62C0875-681E-4D6F-B6BC-7FCC8CB3CB2A}">
      <dsp:nvSpPr>
        <dsp:cNvPr id="0" name=""/>
        <dsp:cNvSpPr/>
      </dsp:nvSpPr>
      <dsp:spPr>
        <a:xfrm>
          <a:off x="0" y="986969"/>
          <a:ext cx="6797675" cy="0"/>
        </a:xfrm>
        <a:prstGeom prst="line">
          <a:avLst/>
        </a:prstGeom>
        <a:solidFill>
          <a:schemeClr val="accent2">
            <a:hueOff val="398533"/>
            <a:satOff val="245"/>
            <a:lumOff val="3203"/>
            <a:alphaOff val="0"/>
          </a:schemeClr>
        </a:solidFill>
        <a:ln w="15875" cap="flat" cmpd="sng" algn="ctr">
          <a:solidFill>
            <a:schemeClr val="accent2">
              <a:hueOff val="398533"/>
              <a:satOff val="245"/>
              <a:lumOff val="320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16675F3-A9B1-4F06-9D9B-10C805541D8F}">
      <dsp:nvSpPr>
        <dsp:cNvPr id="0" name=""/>
        <dsp:cNvSpPr/>
      </dsp:nvSpPr>
      <dsp:spPr>
        <a:xfrm>
          <a:off x="0" y="1088752"/>
          <a:ext cx="6797675" cy="14124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rtl="0">
            <a:lnSpc>
              <a:spcPct val="90000"/>
            </a:lnSpc>
            <a:spcBef>
              <a:spcPct val="0"/>
            </a:spcBef>
            <a:spcAft>
              <a:spcPct val="35000"/>
            </a:spcAft>
            <a:buNone/>
          </a:pPr>
          <a:r>
            <a:rPr lang="en-US" sz="2800" kern="1200" dirty="0">
              <a:solidFill>
                <a:schemeClr val="tx1"/>
              </a:solidFill>
            </a:rPr>
            <a:t>Tackling IKB is not easy - it is a </a:t>
          </a:r>
          <a:r>
            <a:rPr lang="en-US" sz="2800" b="1" kern="1200" dirty="0">
              <a:solidFill>
                <a:schemeClr val="tx1"/>
              </a:solidFill>
            </a:rPr>
            <a:t>complex </a:t>
          </a:r>
          <a:r>
            <a:rPr lang="en-US" sz="2800" kern="1200" dirty="0">
              <a:solidFill>
                <a:schemeClr val="tx1"/>
              </a:solidFill>
            </a:rPr>
            <a:t>social phenomenon that requires a multi-faceted approach</a:t>
          </a:r>
        </a:p>
      </dsp:txBody>
      <dsp:txXfrm>
        <a:off x="0" y="1088752"/>
        <a:ext cx="6797675" cy="1412477"/>
      </dsp:txXfrm>
    </dsp:sp>
    <dsp:sp modelId="{C09920D2-3B99-43CB-83C5-AC5D58999512}">
      <dsp:nvSpPr>
        <dsp:cNvPr id="0" name=""/>
        <dsp:cNvSpPr/>
      </dsp:nvSpPr>
      <dsp:spPr>
        <a:xfrm>
          <a:off x="0" y="2535242"/>
          <a:ext cx="6797675" cy="0"/>
        </a:xfrm>
        <a:prstGeom prst="line">
          <a:avLst/>
        </a:prstGeom>
        <a:solidFill>
          <a:schemeClr val="accent2">
            <a:hueOff val="797066"/>
            <a:satOff val="490"/>
            <a:lumOff val="6405"/>
            <a:alphaOff val="0"/>
          </a:schemeClr>
        </a:solidFill>
        <a:ln w="15875" cap="flat" cmpd="sng" algn="ctr">
          <a:solidFill>
            <a:schemeClr val="accent2">
              <a:hueOff val="797066"/>
              <a:satOff val="490"/>
              <a:lumOff val="640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5EA3803-4FD0-4BFB-8312-8D922C80E11A}">
      <dsp:nvSpPr>
        <dsp:cNvPr id="0" name=""/>
        <dsp:cNvSpPr/>
      </dsp:nvSpPr>
      <dsp:spPr>
        <a:xfrm>
          <a:off x="0" y="2581006"/>
          <a:ext cx="6797675" cy="14124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rtl="0">
            <a:lnSpc>
              <a:spcPct val="90000"/>
            </a:lnSpc>
            <a:spcBef>
              <a:spcPct val="0"/>
            </a:spcBef>
            <a:spcAft>
              <a:spcPct val="35000"/>
            </a:spcAft>
            <a:buNone/>
          </a:pPr>
          <a:r>
            <a:rPr lang="en-GB" sz="2800" kern="1200" dirty="0">
              <a:latin typeface="Calibri Light" panose="020F0302020204030204"/>
            </a:rPr>
            <a:t>The BirdLife International</a:t>
          </a:r>
          <a:r>
            <a:rPr lang="en-GB" sz="2800" kern="1200" dirty="0"/>
            <a:t> </a:t>
          </a:r>
          <a:r>
            <a:rPr lang="en-GB" sz="2800" kern="1200" dirty="0">
              <a:latin typeface="Calibri Light" panose="020F0302020204030204"/>
            </a:rPr>
            <a:t>network of national NGOs continues to assist national authorities in achieving this goal </a:t>
          </a:r>
          <a:endParaRPr lang="en-GB" sz="2800" b="1" kern="1200" dirty="0"/>
        </a:p>
      </dsp:txBody>
      <dsp:txXfrm>
        <a:off x="0" y="2581006"/>
        <a:ext cx="6797675" cy="1412477"/>
      </dsp:txXfrm>
    </dsp:sp>
    <dsp:sp modelId="{F2098454-ADCE-4DDF-A4B8-15615EB80081}">
      <dsp:nvSpPr>
        <dsp:cNvPr id="0" name=""/>
        <dsp:cNvSpPr/>
      </dsp:nvSpPr>
      <dsp:spPr>
        <a:xfrm>
          <a:off x="0" y="4020152"/>
          <a:ext cx="6797675" cy="0"/>
        </a:xfrm>
        <a:prstGeom prst="line">
          <a:avLst/>
        </a:prstGeom>
        <a:solidFill>
          <a:schemeClr val="accent2">
            <a:hueOff val="1195599"/>
            <a:satOff val="735"/>
            <a:lumOff val="9608"/>
            <a:alphaOff val="0"/>
          </a:schemeClr>
        </a:solidFill>
        <a:ln w="15875" cap="flat" cmpd="sng" algn="ctr">
          <a:solidFill>
            <a:schemeClr val="accent2">
              <a:hueOff val="1195599"/>
              <a:satOff val="735"/>
              <a:lumOff val="960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7EE7B8F-4C1F-494E-AD95-D6D19F994B72}">
      <dsp:nvSpPr>
        <dsp:cNvPr id="0" name=""/>
        <dsp:cNvSpPr/>
      </dsp:nvSpPr>
      <dsp:spPr>
        <a:xfrm>
          <a:off x="0" y="4192164"/>
          <a:ext cx="6797675" cy="14124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rtl="0">
            <a:lnSpc>
              <a:spcPct val="90000"/>
            </a:lnSpc>
            <a:spcBef>
              <a:spcPct val="0"/>
            </a:spcBef>
            <a:spcAft>
              <a:spcPct val="35000"/>
            </a:spcAft>
            <a:buNone/>
          </a:pPr>
          <a:r>
            <a:rPr lang="en-GB" sz="2800" b="0" u="none" kern="1200" dirty="0">
              <a:latin typeface="Calibri Light" panose="020F0302020204030204"/>
            </a:rPr>
            <a:t>We are </a:t>
          </a:r>
          <a:r>
            <a:rPr lang="en-GB" sz="2800" b="1" u="sng" kern="1200" dirty="0">
              <a:latin typeface="Calibri Light" panose="020F0302020204030204"/>
            </a:rPr>
            <a:t>committed to helping </a:t>
          </a:r>
          <a:r>
            <a:rPr lang="en-GB" sz="2800" kern="1200" dirty="0"/>
            <a:t> </a:t>
          </a:r>
          <a:r>
            <a:rPr lang="en-GB" sz="2800" kern="1200" dirty="0">
              <a:latin typeface="Calibri Light" panose="020F0302020204030204"/>
            </a:rPr>
            <a:t>governments</a:t>
          </a:r>
          <a:r>
            <a:rPr lang="en-GB" sz="2800" kern="1200" dirty="0"/>
            <a:t> </a:t>
          </a:r>
          <a:r>
            <a:rPr lang="en-GB" sz="2800" kern="1200" dirty="0">
              <a:latin typeface="Calibri Light" panose="020F0302020204030204"/>
            </a:rPr>
            <a:t>eradicate IKB and meet</a:t>
          </a:r>
          <a:r>
            <a:rPr lang="en-GB" sz="2800" kern="1200" dirty="0"/>
            <a:t> international commitments</a:t>
          </a:r>
          <a:r>
            <a:rPr lang="en-GB" sz="2800" kern="1200" dirty="0">
              <a:latin typeface="Calibri Light" panose="020F0302020204030204"/>
            </a:rPr>
            <a:t> on this important issue</a:t>
          </a:r>
          <a:endParaRPr lang="en-US" sz="2800" kern="1200" dirty="0"/>
        </a:p>
      </dsp:txBody>
      <dsp:txXfrm>
        <a:off x="0" y="4192164"/>
        <a:ext cx="6797675" cy="1412477"/>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EA84B8-2110-46F3-8846-E6E7BCD12743}" type="datetimeFigureOut">
              <a:rPr lang="en-GB" smtClean="0"/>
              <a:t>15/06/2021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E97B66-420C-4BD4-B426-DE0724822C8F}" type="slidenum">
              <a:rPr lang="en-GB" smtClean="0"/>
              <a:t>‹#›</a:t>
            </a:fld>
            <a:endParaRPr lang="en-GB"/>
          </a:p>
        </p:txBody>
      </p:sp>
    </p:spTree>
    <p:extLst>
      <p:ext uri="{BB962C8B-B14F-4D97-AF65-F5344CB8AC3E}">
        <p14:creationId xmlns:p14="http://schemas.microsoft.com/office/powerpoint/2010/main" val="35825898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 going to talk through some of the work that BirdLife partners are already doing</a:t>
            </a:r>
            <a:br>
              <a:rPr lang="en-GB" dirty="0"/>
            </a:br>
            <a:br>
              <a:rPr lang="en-GB" dirty="0"/>
            </a:br>
            <a:r>
              <a:rPr lang="en-GB" dirty="0"/>
              <a:t>that contributes to the action outlined in the Rome strategic Plan and the Programme of work. </a:t>
            </a:r>
            <a:br>
              <a:rPr lang="en-GB" dirty="0"/>
            </a:br>
            <a:br>
              <a:rPr lang="en-GB" dirty="0"/>
            </a:br>
            <a:r>
              <a:rPr lang="en-GB" dirty="0"/>
              <a:t>I’m also going to highlight the main challenges and areas where government action is needed most.</a:t>
            </a:r>
            <a:br>
              <a:rPr lang="en-GB" dirty="0"/>
            </a:br>
            <a:br>
              <a:rPr lang="en-GB" dirty="0"/>
            </a:br>
            <a:r>
              <a:rPr lang="en-GB" dirty="0"/>
              <a:t>The main message that I would like the national governments to take away : </a:t>
            </a:r>
            <a:br>
              <a:rPr lang="en-GB" dirty="0"/>
            </a:br>
            <a:br>
              <a:rPr lang="en-GB" dirty="0"/>
            </a:br>
            <a:r>
              <a:rPr lang="en-GB" dirty="0"/>
              <a:t>is BirdLife partners and NGOS are ready and willing to support governments!!</a:t>
            </a:r>
          </a:p>
        </p:txBody>
      </p:sp>
      <p:sp>
        <p:nvSpPr>
          <p:cNvPr id="4" name="Slide Number Placeholder 3"/>
          <p:cNvSpPr>
            <a:spLocks noGrp="1"/>
          </p:cNvSpPr>
          <p:nvPr>
            <p:ph type="sldNum" sz="quarter" idx="5"/>
          </p:nvPr>
        </p:nvSpPr>
        <p:spPr/>
        <p:txBody>
          <a:bodyPr/>
          <a:lstStyle/>
          <a:p>
            <a:fld id="{84E97B66-420C-4BD4-B426-DE0724822C8F}" type="slidenum">
              <a:rPr lang="en-GB" smtClean="0"/>
              <a:t>1</a:t>
            </a:fld>
            <a:endParaRPr lang="en-GB"/>
          </a:p>
        </p:txBody>
      </p:sp>
    </p:spTree>
    <p:extLst>
      <p:ext uri="{BB962C8B-B14F-4D97-AF65-F5344CB8AC3E}">
        <p14:creationId xmlns:p14="http://schemas.microsoft.com/office/powerpoint/2010/main" val="18758081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are two examples of where really excellent advances by governments are being eroded</a:t>
            </a:r>
          </a:p>
        </p:txBody>
      </p:sp>
      <p:sp>
        <p:nvSpPr>
          <p:cNvPr id="4" name="Slide Number Placeholder 3"/>
          <p:cNvSpPr>
            <a:spLocks noGrp="1"/>
          </p:cNvSpPr>
          <p:nvPr>
            <p:ph type="sldNum" sz="quarter" idx="5"/>
          </p:nvPr>
        </p:nvSpPr>
        <p:spPr/>
        <p:txBody>
          <a:bodyPr/>
          <a:lstStyle/>
          <a:p>
            <a:fld id="{84E97B66-420C-4BD4-B426-DE0724822C8F}" type="slidenum">
              <a:rPr lang="en-GB" smtClean="0"/>
              <a:t>15</a:t>
            </a:fld>
            <a:endParaRPr lang="en-GB"/>
          </a:p>
        </p:txBody>
      </p:sp>
    </p:spTree>
    <p:extLst>
      <p:ext uri="{BB962C8B-B14F-4D97-AF65-F5344CB8AC3E}">
        <p14:creationId xmlns:p14="http://schemas.microsoft.com/office/powerpoint/2010/main" val="15773454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where do we need Governments to step up most: On one side the are challenges to address primarily on the legislation, penalties and enforcement side…</a:t>
            </a:r>
          </a:p>
        </p:txBody>
      </p:sp>
      <p:sp>
        <p:nvSpPr>
          <p:cNvPr id="4" name="Slide Number Placeholder 3"/>
          <p:cNvSpPr>
            <a:spLocks noGrp="1"/>
          </p:cNvSpPr>
          <p:nvPr>
            <p:ph type="sldNum" sz="quarter" idx="5"/>
          </p:nvPr>
        </p:nvSpPr>
        <p:spPr/>
        <p:txBody>
          <a:bodyPr/>
          <a:lstStyle/>
          <a:p>
            <a:fld id="{84E97B66-420C-4BD4-B426-DE0724822C8F}" type="slidenum">
              <a:rPr lang="en-GB" smtClean="0"/>
              <a:t>16</a:t>
            </a:fld>
            <a:endParaRPr lang="en-GB"/>
          </a:p>
        </p:txBody>
      </p:sp>
    </p:spTree>
    <p:extLst>
      <p:ext uri="{BB962C8B-B14F-4D97-AF65-F5344CB8AC3E}">
        <p14:creationId xmlns:p14="http://schemas.microsoft.com/office/powerpoint/2010/main" val="5359158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But it’s not just about enforcement, </a:t>
            </a:r>
            <a:br>
              <a:rPr lang="en-GB" dirty="0"/>
            </a:br>
            <a:br>
              <a:rPr lang="en-GB" dirty="0"/>
            </a:br>
            <a:r>
              <a:rPr lang="en-GB" dirty="0"/>
              <a:t>governments also need to lead on building public compliance. </a:t>
            </a:r>
            <a:br>
              <a:rPr lang="en-GB" dirty="0"/>
            </a:br>
            <a:br>
              <a:rPr lang="en-GB" dirty="0"/>
            </a:br>
            <a:r>
              <a:rPr lang="en-GB" dirty="0"/>
              <a:t>soft interventions “information campaigns targeting stakeholders”</a:t>
            </a:r>
          </a:p>
        </p:txBody>
      </p:sp>
      <p:sp>
        <p:nvSpPr>
          <p:cNvPr id="4" name="Slide Number Placeholder 3"/>
          <p:cNvSpPr>
            <a:spLocks noGrp="1"/>
          </p:cNvSpPr>
          <p:nvPr>
            <p:ph type="sldNum" sz="quarter" idx="5"/>
          </p:nvPr>
        </p:nvSpPr>
        <p:spPr/>
        <p:txBody>
          <a:bodyPr/>
          <a:lstStyle/>
          <a:p>
            <a:fld id="{84E97B66-420C-4BD4-B426-DE0724822C8F}" type="slidenum">
              <a:rPr lang="en-GB" smtClean="0"/>
              <a:t>17</a:t>
            </a:fld>
            <a:endParaRPr lang="en-GB"/>
          </a:p>
        </p:txBody>
      </p:sp>
    </p:spTree>
    <p:extLst>
      <p:ext uri="{BB962C8B-B14F-4D97-AF65-F5344CB8AC3E}">
        <p14:creationId xmlns:p14="http://schemas.microsoft.com/office/powerpoint/2010/main" val="700273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conclude – tackling IKB is not easy and our goal is ambitious. But we BirdLife is ready to support this process and with leadership from the governments we can get this done!</a:t>
            </a:r>
          </a:p>
        </p:txBody>
      </p:sp>
      <p:sp>
        <p:nvSpPr>
          <p:cNvPr id="4" name="Slide Number Placeholder 3"/>
          <p:cNvSpPr>
            <a:spLocks noGrp="1"/>
          </p:cNvSpPr>
          <p:nvPr>
            <p:ph type="sldNum" sz="quarter" idx="5"/>
          </p:nvPr>
        </p:nvSpPr>
        <p:spPr/>
        <p:txBody>
          <a:bodyPr/>
          <a:lstStyle/>
          <a:p>
            <a:fld id="{84E97B66-420C-4BD4-B426-DE0724822C8F}" type="slidenum">
              <a:rPr lang="en-GB" smtClean="0"/>
              <a:t>18</a:t>
            </a:fld>
            <a:endParaRPr lang="en-GB"/>
          </a:p>
        </p:txBody>
      </p:sp>
    </p:spTree>
    <p:extLst>
      <p:ext uri="{BB962C8B-B14F-4D97-AF65-F5344CB8AC3E}">
        <p14:creationId xmlns:p14="http://schemas.microsoft.com/office/powerpoint/2010/main" val="26451240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1F497D"/>
                </a:solidFill>
                <a:effectLst/>
                <a:latin typeface="Calibri" panose="020F0502020204030204" pitchFamily="34" charset="0"/>
                <a:ea typeface="Calibri" panose="020F0502020204030204" pitchFamily="34" charset="0"/>
              </a:rPr>
              <a:t>But as the Scoreboard assessment shows that impact is poor – either stable or IKB increasing. </a:t>
            </a:r>
            <a:br>
              <a:rPr lang="en-US" sz="1800" dirty="0">
                <a:solidFill>
                  <a:srgbClr val="1F497D"/>
                </a:solidFill>
                <a:effectLst/>
                <a:latin typeface="Calibri" panose="020F0502020204030204" pitchFamily="34" charset="0"/>
                <a:ea typeface="Calibri" panose="020F0502020204030204" pitchFamily="34" charset="0"/>
              </a:rPr>
            </a:br>
            <a:br>
              <a:rPr lang="en-US" sz="1800" dirty="0">
                <a:solidFill>
                  <a:srgbClr val="1F497D"/>
                </a:solidFill>
                <a:effectLst/>
                <a:latin typeface="Calibri" panose="020F0502020204030204" pitchFamily="34" charset="0"/>
                <a:ea typeface="Calibri" panose="020F0502020204030204" pitchFamily="34" charset="0"/>
              </a:rPr>
            </a:br>
            <a:r>
              <a:rPr lang="en-US" sz="1800" dirty="0">
                <a:solidFill>
                  <a:srgbClr val="1F497D"/>
                </a:solidFill>
                <a:effectLst/>
                <a:latin typeface="Calibri" panose="020F0502020204030204" pitchFamily="34" charset="0"/>
                <a:ea typeface="Calibri" panose="020F0502020204030204" pitchFamily="34" charset="0"/>
              </a:rPr>
              <a:t>O</a:t>
            </a:r>
            <a:r>
              <a:rPr lang="en-GB" sz="1800" dirty="0" err="1">
                <a:effectLst/>
                <a:latin typeface="Calibri" panose="020F0502020204030204" pitchFamily="34" charset="0"/>
                <a:ea typeface="Calibri" panose="020F0502020204030204" pitchFamily="34" charset="0"/>
              </a:rPr>
              <a:t>nly</a:t>
            </a:r>
            <a:r>
              <a:rPr lang="en-GB" sz="1800" dirty="0">
                <a:effectLst/>
                <a:latin typeface="Calibri" panose="020F0502020204030204" pitchFamily="34" charset="0"/>
                <a:ea typeface="Calibri" panose="020F0502020204030204" pitchFamily="34" charset="0"/>
              </a:rPr>
              <a:t> 4 countries reporting a decreasing trend in IKB, 3 reporting increasing trend, 6 stable trend, 11 unknown trend. </a:t>
            </a:r>
            <a:br>
              <a:rPr lang="en-GB" sz="1800" dirty="0">
                <a:effectLst/>
                <a:latin typeface="Calibri" panose="020F0502020204030204" pitchFamily="34" charset="0"/>
                <a:ea typeface="Calibri" panose="020F0502020204030204" pitchFamily="34" charset="0"/>
              </a:rPr>
            </a:br>
            <a:br>
              <a:rPr lang="en-GB" sz="1800" dirty="0">
                <a:effectLst/>
                <a:latin typeface="Calibri" panose="020F0502020204030204" pitchFamily="34" charset="0"/>
                <a:ea typeface="Calibri" panose="020F0502020204030204" pitchFamily="34" charset="0"/>
              </a:rPr>
            </a:br>
            <a:r>
              <a:rPr lang="en-GB" sz="1800" dirty="0">
                <a:effectLst/>
                <a:latin typeface="Calibri" panose="020F0502020204030204" pitchFamily="34" charset="0"/>
                <a:ea typeface="Calibri" panose="020F0502020204030204" pitchFamily="34" charset="0"/>
              </a:rPr>
              <a:t>This does not yet suggest the upscaling of effort envisaged in the vision and goal of the RSP. </a:t>
            </a:r>
            <a:br>
              <a:rPr lang="en-GB" sz="1800" dirty="0">
                <a:effectLst/>
                <a:latin typeface="Calibri" panose="020F0502020204030204" pitchFamily="34" charset="0"/>
                <a:ea typeface="Calibri" panose="020F0502020204030204" pitchFamily="34" charset="0"/>
              </a:rPr>
            </a:br>
            <a:br>
              <a:rPr lang="en-GB" sz="1800" dirty="0">
                <a:effectLst/>
                <a:latin typeface="Calibri" panose="020F0502020204030204" pitchFamily="34" charset="0"/>
                <a:ea typeface="Calibri" panose="020F0502020204030204" pitchFamily="34" charset="0"/>
              </a:rPr>
            </a:br>
            <a:r>
              <a:rPr lang="en-GB" sz="1800" dirty="0">
                <a:effectLst/>
                <a:latin typeface="Calibri" panose="020F0502020204030204" pitchFamily="34" charset="0"/>
                <a:ea typeface="Calibri" panose="020F0502020204030204" pitchFamily="34" charset="0"/>
              </a:rPr>
              <a:t>It also underlines the need for systematic monitoring in order to fill knowledge gaps and reduce the number of countries with unknown trend.</a:t>
            </a:r>
          </a:p>
          <a:p>
            <a:br>
              <a:rPr lang="en-US" sz="1800" dirty="0">
                <a:solidFill>
                  <a:srgbClr val="1F497D"/>
                </a:solidFill>
                <a:effectLst/>
                <a:latin typeface="Calibri" panose="020F0502020204030204" pitchFamily="34" charset="0"/>
                <a:ea typeface="Calibri" panose="020F0502020204030204" pitchFamily="34" charset="0"/>
              </a:rPr>
            </a:br>
            <a:r>
              <a:rPr lang="en-US" sz="1800" dirty="0">
                <a:solidFill>
                  <a:srgbClr val="1F497D"/>
                </a:solidFill>
                <a:effectLst/>
                <a:latin typeface="Calibri" panose="020F0502020204030204" pitchFamily="34" charset="0"/>
                <a:ea typeface="Calibri" panose="020F0502020204030204" pitchFamily="34" charset="0"/>
              </a:rPr>
              <a:t> </a:t>
            </a:r>
            <a:br>
              <a:rPr lang="en-US" sz="1800" dirty="0">
                <a:solidFill>
                  <a:srgbClr val="1F497D"/>
                </a:solidFill>
                <a:effectLst/>
                <a:latin typeface="Calibri" panose="020F0502020204030204" pitchFamily="34" charset="0"/>
                <a:ea typeface="Calibri" panose="020F0502020204030204" pitchFamily="34" charset="0"/>
              </a:rPr>
            </a:br>
            <a:r>
              <a:rPr lang="en-US" sz="1800" dirty="0">
                <a:solidFill>
                  <a:srgbClr val="1F497D"/>
                </a:solidFill>
                <a:effectLst/>
                <a:latin typeface="Calibri" panose="020F0502020204030204" pitchFamily="34" charset="0"/>
                <a:ea typeface="Calibri" panose="020F0502020204030204" pitchFamily="34" charset="0"/>
              </a:rPr>
              <a:t>more work needs to be done!!!</a:t>
            </a:r>
            <a:endParaRPr lang="en-GB" dirty="0"/>
          </a:p>
        </p:txBody>
      </p:sp>
      <p:sp>
        <p:nvSpPr>
          <p:cNvPr id="4" name="Slide Number Placeholder 3"/>
          <p:cNvSpPr>
            <a:spLocks noGrp="1"/>
          </p:cNvSpPr>
          <p:nvPr>
            <p:ph type="sldNum" sz="quarter" idx="5"/>
          </p:nvPr>
        </p:nvSpPr>
        <p:spPr/>
        <p:txBody>
          <a:bodyPr/>
          <a:lstStyle/>
          <a:p>
            <a:fld id="{84E97B66-420C-4BD4-B426-DE0724822C8F}" type="slidenum">
              <a:rPr lang="en-GB" smtClean="0"/>
              <a:t>3</a:t>
            </a:fld>
            <a:endParaRPr lang="en-GB"/>
          </a:p>
        </p:txBody>
      </p:sp>
    </p:spTree>
    <p:extLst>
      <p:ext uri="{BB962C8B-B14F-4D97-AF65-F5344CB8AC3E}">
        <p14:creationId xmlns:p14="http://schemas.microsoft.com/office/powerpoint/2010/main" val="31546088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4E97B66-420C-4BD4-B426-DE0724822C8F}" type="slidenum">
              <a:rPr lang="en-GB" smtClean="0"/>
              <a:t>4</a:t>
            </a:fld>
            <a:endParaRPr lang="en-GB"/>
          </a:p>
        </p:txBody>
      </p:sp>
    </p:spTree>
    <p:extLst>
      <p:ext uri="{BB962C8B-B14F-4D97-AF65-F5344CB8AC3E}">
        <p14:creationId xmlns:p14="http://schemas.microsoft.com/office/powerpoint/2010/main" val="1741412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Birdlife national partners/NGOs in general are undertaking at lot of the work identified as "gaps" by the review of </a:t>
            </a:r>
            <a:r>
              <a:rPr lang="en-US" dirty="0" err="1"/>
              <a:t>PoW</a:t>
            </a:r>
            <a:r>
              <a:rPr lang="en-US" dirty="0"/>
              <a:t> 2016-2020</a:t>
            </a:r>
            <a:br>
              <a:rPr lang="en-US" dirty="0"/>
            </a:br>
            <a:br>
              <a:rPr lang="en-US" dirty="0"/>
            </a:br>
            <a:r>
              <a:rPr lang="en-US" dirty="0"/>
              <a:t>And many - if not all - of the actions outlined in the Rome </a:t>
            </a:r>
            <a:r>
              <a:rPr lang="en-US" dirty="0" err="1"/>
              <a:t>Stratgic</a:t>
            </a:r>
            <a:r>
              <a:rPr lang="en-US" dirty="0"/>
              <a:t> Plan</a:t>
            </a:r>
            <a:br>
              <a:rPr lang="en-US" dirty="0"/>
            </a:br>
            <a:endParaRPr lang="en-US" dirty="0"/>
          </a:p>
          <a:p>
            <a:r>
              <a:rPr lang="en-US" dirty="0"/>
              <a:t>We urge </a:t>
            </a:r>
            <a:r>
              <a:rPr lang="en-US" dirty="0" err="1"/>
              <a:t>govs</a:t>
            </a:r>
            <a:r>
              <a:rPr lang="en-US" dirty="0"/>
              <a:t> to reach out to NGOs to work with them and see what work has been already done by NGOs and what is still needed</a:t>
            </a:r>
          </a:p>
          <a:p>
            <a:endParaRPr lang="en-GB" dirty="0"/>
          </a:p>
        </p:txBody>
      </p:sp>
      <p:sp>
        <p:nvSpPr>
          <p:cNvPr id="4" name="Slide Number Placeholder 3"/>
          <p:cNvSpPr>
            <a:spLocks noGrp="1"/>
          </p:cNvSpPr>
          <p:nvPr>
            <p:ph type="sldNum" sz="quarter" idx="5"/>
          </p:nvPr>
        </p:nvSpPr>
        <p:spPr/>
        <p:txBody>
          <a:bodyPr/>
          <a:lstStyle/>
          <a:p>
            <a:fld id="{84E97B66-420C-4BD4-B426-DE0724822C8F}" type="slidenum">
              <a:rPr lang="en-GB" smtClean="0"/>
              <a:t>5</a:t>
            </a:fld>
            <a:endParaRPr lang="en-GB"/>
          </a:p>
        </p:txBody>
      </p:sp>
    </p:spTree>
    <p:extLst>
      <p:ext uri="{BB962C8B-B14F-4D97-AF65-F5344CB8AC3E}">
        <p14:creationId xmlns:p14="http://schemas.microsoft.com/office/powerpoint/2010/main" val="6738836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NGOS are working in many of the gaps that the CMS has highlighted in the presentation this morning - across all 5 of the objectives of the RSP</a:t>
            </a:r>
            <a:br>
              <a:rPr lang="en-GB" dirty="0"/>
            </a:br>
            <a:br>
              <a:rPr lang="en-GB" dirty="0"/>
            </a:br>
            <a:r>
              <a:rPr lang="en-GB" dirty="0"/>
              <a:t>We urge governments to get in touch with the BirdLife partner in that country to take this forward</a:t>
            </a:r>
          </a:p>
        </p:txBody>
      </p:sp>
      <p:sp>
        <p:nvSpPr>
          <p:cNvPr id="4" name="Slide Number Placeholder 3"/>
          <p:cNvSpPr>
            <a:spLocks noGrp="1"/>
          </p:cNvSpPr>
          <p:nvPr>
            <p:ph type="sldNum" sz="quarter" idx="5"/>
          </p:nvPr>
        </p:nvSpPr>
        <p:spPr/>
        <p:txBody>
          <a:bodyPr/>
          <a:lstStyle/>
          <a:p>
            <a:fld id="{84E97B66-420C-4BD4-B426-DE0724822C8F}" type="slidenum">
              <a:rPr lang="en-GB" smtClean="0"/>
              <a:t>6</a:t>
            </a:fld>
            <a:endParaRPr lang="en-GB"/>
          </a:p>
        </p:txBody>
      </p:sp>
    </p:spTree>
    <p:extLst>
      <p:ext uri="{BB962C8B-B14F-4D97-AF65-F5344CB8AC3E}">
        <p14:creationId xmlns:p14="http://schemas.microsoft.com/office/powerpoint/2010/main" val="24786426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Segoe UI" panose="020B0502040204020203" pitchFamily="34" charset="0"/>
              </a:rPr>
              <a:t>Game changing publications on the scale &amp; scope of IKB (2015, 2017, 2019)</a:t>
            </a:r>
          </a:p>
        </p:txBody>
      </p:sp>
      <p:sp>
        <p:nvSpPr>
          <p:cNvPr id="4" name="Slide Number Placeholder 3"/>
          <p:cNvSpPr>
            <a:spLocks noGrp="1"/>
          </p:cNvSpPr>
          <p:nvPr>
            <p:ph type="sldNum" sz="quarter" idx="5"/>
          </p:nvPr>
        </p:nvSpPr>
        <p:spPr/>
        <p:txBody>
          <a:bodyPr/>
          <a:lstStyle/>
          <a:p>
            <a:fld id="{84E97B66-420C-4BD4-B426-DE0724822C8F}" type="slidenum">
              <a:rPr lang="en-GB" smtClean="0"/>
              <a:t>8</a:t>
            </a:fld>
            <a:endParaRPr lang="en-GB"/>
          </a:p>
        </p:txBody>
      </p:sp>
    </p:spTree>
    <p:extLst>
      <p:ext uri="{BB962C8B-B14F-4D97-AF65-F5344CB8AC3E}">
        <p14:creationId xmlns:p14="http://schemas.microsoft.com/office/powerpoint/2010/main" val="25462992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have several examples of international peer-to-peer trainings organised by SEO BirdLife in Spain with the regional authorities, organised by LIPU in Italy for prosecutors and judiciary etc. but I wanted to highlight this international Academy that is being run by another NGO that BirdLife works closely with on a number of projects </a:t>
            </a:r>
          </a:p>
        </p:txBody>
      </p:sp>
      <p:sp>
        <p:nvSpPr>
          <p:cNvPr id="4" name="Slide Number Placeholder 3"/>
          <p:cNvSpPr>
            <a:spLocks noGrp="1"/>
          </p:cNvSpPr>
          <p:nvPr>
            <p:ph type="sldNum" sz="quarter" idx="5"/>
          </p:nvPr>
        </p:nvSpPr>
        <p:spPr/>
        <p:txBody>
          <a:bodyPr/>
          <a:lstStyle/>
          <a:p>
            <a:fld id="{84E97B66-420C-4BD4-B426-DE0724822C8F}" type="slidenum">
              <a:rPr lang="en-GB" smtClean="0"/>
              <a:t>10</a:t>
            </a:fld>
            <a:endParaRPr lang="en-GB"/>
          </a:p>
        </p:txBody>
      </p:sp>
    </p:spTree>
    <p:extLst>
      <p:ext uri="{BB962C8B-B14F-4D97-AF65-F5344CB8AC3E}">
        <p14:creationId xmlns:p14="http://schemas.microsoft.com/office/powerpoint/2010/main" val="12849483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r>
              <a:rPr lang="en-GB" dirty="0"/>
              <a:t>Excellent to hear all of the really positive initiatives being reported by the governments today. We are seeing some successes!!! </a:t>
            </a:r>
            <a:br>
              <a:rPr lang="en-GB" dirty="0"/>
            </a:br>
            <a:br>
              <a:rPr lang="en-GB" dirty="0"/>
            </a:br>
            <a:r>
              <a:rPr lang="en-GB" dirty="0"/>
              <a:t>Lebanese Internal Security Forces have been really stepping up their enforcement missions leading to numerous arrests. The Lebanese Anti-Poaching Unit has been proactively undertaking field investigations</a:t>
            </a:r>
            <a:r>
              <a:rPr lang="en-GB" dirty="0">
                <a:ea typeface="+mn-lt"/>
                <a:cs typeface="+mn-lt"/>
              </a:rPr>
              <a:t> and has launched an awareness raising-campaign targeting hunters</a:t>
            </a:r>
            <a:endParaRPr lang="en-GB" dirty="0">
              <a:cs typeface="Calibri"/>
            </a:endParaRPr>
          </a:p>
          <a:p>
            <a:pPr marL="285750" indent="-285750">
              <a:buFontTx/>
              <a:buChar char="-"/>
            </a:pPr>
            <a:endParaRPr lang="en-GB" dirty="0">
              <a:cs typeface="Calibri"/>
            </a:endParaRPr>
          </a:p>
          <a:p>
            <a:pPr marL="285750" indent="-285750">
              <a:buFont typeface="Arial"/>
              <a:buChar char="•"/>
            </a:pPr>
            <a:r>
              <a:rPr lang="en-GB" dirty="0">
                <a:cs typeface="Calibri"/>
              </a:rPr>
              <a:t>BirdLife welcomes the commitment </a:t>
            </a:r>
            <a:r>
              <a:rPr lang="en-GB" dirty="0">
                <a:ea typeface="+mn-lt"/>
                <a:cs typeface="+mn-lt"/>
              </a:rPr>
              <a:t>of the Spanish Ministry of Ecological Transition to tackle wildlife poisoning and illegal trafficking in Spain and the excellent cooperation of highly trained public authorities and law enforcement officials to tackle IKB</a:t>
            </a:r>
          </a:p>
          <a:p>
            <a:pPr marL="285750" indent="-285750">
              <a:buFontTx/>
              <a:buChar char="-"/>
            </a:pPr>
            <a:endParaRPr lang="en-GB" dirty="0">
              <a:cs typeface="Calibri"/>
            </a:endParaRPr>
          </a:p>
          <a:p>
            <a:pPr marL="285750" indent="-285750">
              <a:buFont typeface="Arial"/>
              <a:buChar char="•"/>
            </a:pPr>
            <a:r>
              <a:rPr lang="en-GB" dirty="0">
                <a:cs typeface="Calibri"/>
              </a:rPr>
              <a:t>In Croatia, with the help of BIOM (BirdLife Croatia) </a:t>
            </a:r>
            <a:r>
              <a:rPr lang="en-GB" dirty="0">
                <a:ea typeface="+mn-lt"/>
                <a:cs typeface="+mn-lt"/>
              </a:rPr>
              <a:t>the Nature Protection Inspection has organized nation-wide trainings for more than 600 police officers on the topic of IKB.</a:t>
            </a:r>
            <a:endParaRPr lang="en-GB" dirty="0">
              <a:cs typeface="Calibri"/>
            </a:endParaRPr>
          </a:p>
          <a:p>
            <a:endParaRPr lang="en-GB" dirty="0"/>
          </a:p>
          <a:p>
            <a:pPr marL="285750" indent="-285750">
              <a:buFont typeface="Arial,Sans-Serif"/>
              <a:buChar char="•"/>
            </a:pPr>
            <a:r>
              <a:rPr lang="en-GB" dirty="0">
                <a:ea typeface="+mn-lt"/>
                <a:cs typeface="+mn-lt"/>
              </a:rPr>
              <a:t>In Cyprus with the cooperation of the Sovereign Base Area Police, mist netting activity for autumn 2020</a:t>
            </a:r>
            <a:r>
              <a:rPr lang="en-GB" dirty="0">
                <a:cs typeface="Calibri"/>
              </a:rPr>
              <a:t> was 94% lower compared </a:t>
            </a:r>
            <a:r>
              <a:rPr lang="en-GB" dirty="0"/>
              <a:t>to </a:t>
            </a:r>
            <a:r>
              <a:rPr lang="en-GB" dirty="0">
                <a:cs typeface="Calibri"/>
              </a:rPr>
              <a:t>the 2002 (baseline) levels within the survey area. With a successful raid undertaken against one </a:t>
            </a:r>
            <a:r>
              <a:rPr lang="en-GB" dirty="0">
                <a:ea typeface="+mn-lt"/>
                <a:cs typeface="+mn-lt"/>
              </a:rPr>
              <a:t>of the biggest, organised trapping sites in the Republic, issuing fines of nearly 12,000 euros to three trappers.</a:t>
            </a:r>
            <a:endParaRPr lang="en-US" dirty="0">
              <a:ea typeface="+mn-lt"/>
              <a:cs typeface="+mn-lt"/>
            </a:endParaRPr>
          </a:p>
          <a:p>
            <a:pPr marL="285750" indent="-285750">
              <a:buFont typeface="Arial,Sans-Serif"/>
              <a:buChar char="•"/>
            </a:pPr>
            <a:endParaRPr lang="en-GB" dirty="0">
              <a:ea typeface="+mn-lt"/>
              <a:cs typeface="+mn-lt"/>
            </a:endParaRPr>
          </a:p>
          <a:p>
            <a:pPr marL="285750" indent="-285750">
              <a:buFont typeface="Arial,Sans-Serif"/>
              <a:buChar char="•"/>
            </a:pPr>
            <a:r>
              <a:rPr lang="en-GB" dirty="0">
                <a:ea typeface="+mn-lt"/>
                <a:cs typeface="+mn-lt"/>
              </a:rPr>
              <a:t>In Czechia, </a:t>
            </a:r>
            <a:r>
              <a:rPr lang="en-GB" dirty="0">
                <a:cs typeface="Calibri"/>
              </a:rPr>
              <a:t>national IKB strategy adopted in Jan 2020, the first sentence for a case of illegal poisoning was issued in April 2021 and several</a:t>
            </a:r>
            <a:r>
              <a:rPr lang="en-GB" dirty="0">
                <a:ea typeface="+mn-lt"/>
                <a:cs typeface="+mn-lt"/>
              </a:rPr>
              <a:t> trainings for prosecutors and judges have been held</a:t>
            </a:r>
            <a:endParaRPr lang="en-GB" dirty="0"/>
          </a:p>
          <a:p>
            <a:pPr marL="285750" indent="-285750">
              <a:buFont typeface="Arial,Sans-Serif"/>
              <a:buChar char="•"/>
            </a:pPr>
            <a:endParaRPr lang="en-GB" dirty="0">
              <a:cs typeface="Calibri"/>
            </a:endParaRPr>
          </a:p>
          <a:p>
            <a:endParaRPr lang="en-GB" dirty="0"/>
          </a:p>
        </p:txBody>
      </p:sp>
      <p:sp>
        <p:nvSpPr>
          <p:cNvPr id="4" name="Slide Number Placeholder 3"/>
          <p:cNvSpPr>
            <a:spLocks noGrp="1"/>
          </p:cNvSpPr>
          <p:nvPr>
            <p:ph type="sldNum" sz="quarter" idx="5"/>
          </p:nvPr>
        </p:nvSpPr>
        <p:spPr/>
        <p:txBody>
          <a:bodyPr/>
          <a:lstStyle/>
          <a:p>
            <a:fld id="{84E97B66-420C-4BD4-B426-DE0724822C8F}" type="slidenum">
              <a:rPr lang="en-GB" smtClean="0"/>
              <a:t>13</a:t>
            </a:fld>
            <a:endParaRPr lang="en-GB"/>
          </a:p>
        </p:txBody>
      </p:sp>
    </p:spTree>
    <p:extLst>
      <p:ext uri="{BB962C8B-B14F-4D97-AF65-F5344CB8AC3E}">
        <p14:creationId xmlns:p14="http://schemas.microsoft.com/office/powerpoint/2010/main" val="8552488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accent2">
                    <a:lumMod val="40000"/>
                    <a:lumOff val="60000"/>
                  </a:schemeClr>
                </a:solidFill>
                <a:cs typeface="Calibri"/>
              </a:rPr>
              <a:t>While there are promising signs in some countries, we are still a far way from achieving our goal… the news is full of reports of mass slaughters. </a:t>
            </a:r>
            <a:br>
              <a:rPr lang="en-US" sz="1200" dirty="0">
                <a:solidFill>
                  <a:schemeClr val="accent2">
                    <a:lumMod val="40000"/>
                    <a:lumOff val="60000"/>
                  </a:schemeClr>
                </a:solidFill>
                <a:cs typeface="Calibri"/>
              </a:rPr>
            </a:br>
            <a:br>
              <a:rPr lang="en-US" sz="1200" dirty="0">
                <a:solidFill>
                  <a:schemeClr val="accent2">
                    <a:lumMod val="40000"/>
                    <a:lumOff val="60000"/>
                  </a:schemeClr>
                </a:solidFill>
                <a:cs typeface="Calibri"/>
              </a:rPr>
            </a:br>
            <a:r>
              <a:rPr lang="en-US" sz="1200" dirty="0">
                <a:solidFill>
                  <a:schemeClr val="accent2">
                    <a:lumMod val="40000"/>
                    <a:lumOff val="60000"/>
                  </a:schemeClr>
                </a:solidFill>
                <a:cs typeface="Calibri"/>
              </a:rPr>
              <a:t>Backward steps are being taken and in many, action needs to be up-scaled with far </a:t>
            </a:r>
            <a:r>
              <a:rPr lang="en-US" sz="1200" b="1" dirty="0">
                <a:solidFill>
                  <a:schemeClr val="bg1"/>
                </a:solidFill>
                <a:cs typeface="Calibri"/>
              </a:rPr>
              <a:t>greater urgency</a:t>
            </a:r>
          </a:p>
          <a:p>
            <a:endParaRPr lang="en-GB" dirty="0"/>
          </a:p>
        </p:txBody>
      </p:sp>
      <p:sp>
        <p:nvSpPr>
          <p:cNvPr id="4" name="Slide Number Placeholder 3"/>
          <p:cNvSpPr>
            <a:spLocks noGrp="1"/>
          </p:cNvSpPr>
          <p:nvPr>
            <p:ph type="sldNum" sz="quarter" idx="5"/>
          </p:nvPr>
        </p:nvSpPr>
        <p:spPr/>
        <p:txBody>
          <a:bodyPr/>
          <a:lstStyle/>
          <a:p>
            <a:fld id="{84E97B66-420C-4BD4-B426-DE0724822C8F}" type="slidenum">
              <a:rPr lang="en-GB" smtClean="0"/>
              <a:t>14</a:t>
            </a:fld>
            <a:endParaRPr lang="en-GB"/>
          </a:p>
        </p:txBody>
      </p:sp>
    </p:spTree>
    <p:extLst>
      <p:ext uri="{BB962C8B-B14F-4D97-AF65-F5344CB8AC3E}">
        <p14:creationId xmlns:p14="http://schemas.microsoft.com/office/powerpoint/2010/main" val="25607304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5A069CB8-F204-4D06-B913-C5A26A89888A}" type="datetimeFigureOut">
              <a:rPr lang="en-US" dirty="0"/>
              <a:t>6/15/2021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85033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B6E300-0A13-4A81-945A-7333C271A069}" type="datetimeFigureOut">
              <a:rPr lang="en-US" dirty="0"/>
              <a:t>6/15/2021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29083722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671962-1EA4-46E7-BCB0-F36CE46D1A59}" type="datetimeFigureOut">
              <a:rPr lang="en-US" dirty="0"/>
              <a:t>6/15/2021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2646591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0BB376-B19C-488D-ABEB-03C7E6E9E3E0}" type="datetimeFigureOut">
              <a:rPr lang="en-US" dirty="0"/>
              <a:t>6/15/2021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9637A9-119A-49DA-BD12-AAC58B377D80}" type="slidenum">
              <a:rPr lang="en-US" dirty="0"/>
              <a:t>‹#›</a:t>
            </a:fld>
            <a:endParaRPr lang="en-US"/>
          </a:p>
        </p:txBody>
      </p:sp>
    </p:spTree>
    <p:extLst>
      <p:ext uri="{BB962C8B-B14F-4D97-AF65-F5344CB8AC3E}">
        <p14:creationId xmlns:p14="http://schemas.microsoft.com/office/powerpoint/2010/main" val="40132329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6F077B-A50F-4D64-8574-E2D6A98A5553}" type="datetimeFigureOut">
              <a:rPr lang="en-US" dirty="0"/>
              <a:t>6/15/2021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86671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p>
        </p:txBody>
      </p:sp>
      <p:sp>
        <p:nvSpPr>
          <p:cNvPr id="3" name="Content Placeholder 2"/>
          <p:cNvSpPr>
            <a:spLocks noGrp="1"/>
          </p:cNvSpPr>
          <p:nvPr>
            <p:ph sz="half" idx="1"/>
          </p:nvPr>
        </p:nvSpPr>
        <p:spPr>
          <a:xfrm>
            <a:off x="1097278"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D9E2A62-1983-43A1-A163-D8AA46534C80}" type="datetimeFigureOut">
              <a:rPr lang="en-US" dirty="0"/>
              <a:t>6/15/2021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8624474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98F3E3B-34E3-4345-B2A1-994B83598A9C}" type="datetimeFigureOut">
              <a:rPr lang="en-US" dirty="0"/>
              <a:t>6/15/2021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6904520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816C96-82A1-4D77-8ADA-627AC6FE3D65}" type="datetimeFigureOut">
              <a:rPr lang="en-US" dirty="0"/>
              <a:t>6/15/2021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28367184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1D102C1E-28F2-47E9-802D-339E64E2F920}" type="datetimeFigureOut">
              <a:rPr lang="en-US" dirty="0"/>
              <a:t>6/15/2021</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13043566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24271A48-F18A-45B3-BC05-1E27DA3F88AF}" type="datetimeFigureOut">
              <a:rPr lang="en-US" dirty="0"/>
              <a:t>6/15/2021</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a:p>
        </p:txBody>
      </p:sp>
    </p:spTree>
    <p:extLst>
      <p:ext uri="{BB962C8B-B14F-4D97-AF65-F5344CB8AC3E}">
        <p14:creationId xmlns:p14="http://schemas.microsoft.com/office/powerpoint/2010/main" val="32578889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5B747F8-9654-4282-85D2-65F41AAE7A75}" type="datetimeFigureOut">
              <a:rPr lang="en-US" dirty="0"/>
              <a:t>6/15/2021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789604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5DC5B261-8843-42D1-AAFC-05E20E2D9B97}" type="datetimeFigureOut">
              <a:rPr lang="en-US" dirty="0"/>
              <a:t>6/15/2021</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dirty="0"/>
              <a:pPr/>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1582479"/>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diagramLayout" Target="../diagrams/layout2.xml"/><Relationship Id="rId7" Type="http://schemas.openxmlformats.org/officeDocument/2006/relationships/image" Target="../media/image4.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png"/><Relationship Id="rId7"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g"/></Relationships>
</file>

<file path=ppt/slides/_rels/slide1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0.jpg"/><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18.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svg"/><Relationship Id="rId9" Type="http://schemas.openxmlformats.org/officeDocument/2006/relationships/image" Target="../media/image11.sv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hyperlink" Target="https://www.birdlife.org/sites/default/files/attachments/guidelines_for_monitoring_ikb_final_version.pdf" TargetMode="Externa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tree, bird, outdoor, branch&#10;&#10;Description automatically generated">
            <a:extLst>
              <a:ext uri="{FF2B5EF4-FFF2-40B4-BE49-F238E27FC236}">
                <a16:creationId xmlns:a16="http://schemas.microsoft.com/office/drawing/2014/main" id="{84D555CE-E39F-4608-A038-7F9A091425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128" y="-455623"/>
            <a:ext cx="13235609" cy="6858000"/>
          </a:xfrm>
          <a:prstGeom prst="rect">
            <a:avLst/>
          </a:prstGeom>
        </p:spPr>
      </p:pic>
      <p:pic>
        <p:nvPicPr>
          <p:cNvPr id="3" name="Picture 3" descr="A close up of a logo&#10;&#10;Description automatically generated">
            <a:extLst>
              <a:ext uri="{FF2B5EF4-FFF2-40B4-BE49-F238E27FC236}">
                <a16:creationId xmlns:a16="http://schemas.microsoft.com/office/drawing/2014/main" id="{3977E6DD-67B4-4FB5-87B7-815FF6D018CE}"/>
              </a:ext>
            </a:extLst>
          </p:cNvPr>
          <p:cNvPicPr>
            <a:picLocks noChangeAspect="1"/>
          </p:cNvPicPr>
          <p:nvPr/>
        </p:nvPicPr>
        <p:blipFill>
          <a:blip r:embed="rId4"/>
          <a:stretch>
            <a:fillRect/>
          </a:stretch>
        </p:blipFill>
        <p:spPr>
          <a:xfrm>
            <a:off x="174447" y="260335"/>
            <a:ext cx="1688952" cy="1384873"/>
          </a:xfrm>
          <a:prstGeom prst="rect">
            <a:avLst/>
          </a:prstGeom>
        </p:spPr>
      </p:pic>
      <p:sp>
        <p:nvSpPr>
          <p:cNvPr id="6" name="TextBox 1">
            <a:extLst>
              <a:ext uri="{FF2B5EF4-FFF2-40B4-BE49-F238E27FC236}">
                <a16:creationId xmlns:a16="http://schemas.microsoft.com/office/drawing/2014/main" id="{0017080D-727C-4E41-91BE-289D30EE5BF5}"/>
              </a:ext>
            </a:extLst>
          </p:cNvPr>
          <p:cNvSpPr txBox="1"/>
          <p:nvPr/>
        </p:nvSpPr>
        <p:spPr>
          <a:xfrm>
            <a:off x="192746" y="2006472"/>
            <a:ext cx="6967006" cy="224676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4000" b="1">
                <a:solidFill>
                  <a:srgbClr val="036EAC"/>
                </a:solidFill>
                <a:latin typeface="Hind Madurai Light"/>
                <a:cs typeface="Hind Madurai Light" panose="02000000000000000000" pitchFamily="2" charset="0"/>
              </a:rPr>
              <a:t>BirdLife International</a:t>
            </a:r>
          </a:p>
          <a:p>
            <a:r>
              <a:rPr lang="en-GB" sz="4000" b="1">
                <a:solidFill>
                  <a:schemeClr val="bg1"/>
                </a:solidFill>
                <a:latin typeface="Hind Madurai Light" panose="02000000000000000000" pitchFamily="2" charset="0"/>
                <a:cs typeface="Hind Madurai Light" panose="02000000000000000000" pitchFamily="2" charset="0"/>
              </a:rPr>
              <a:t>Contributions to implementing the Rome Strategic Plan</a:t>
            </a:r>
          </a:p>
          <a:p>
            <a:r>
              <a:rPr lang="en-GB" sz="2000" b="1">
                <a:solidFill>
                  <a:schemeClr val="bg1"/>
                </a:solidFill>
                <a:latin typeface="Hind Madurai Light"/>
                <a:cs typeface="Hind Madurai Light" panose="02000000000000000000" pitchFamily="2" charset="0"/>
              </a:rPr>
              <a:t>MIKT Taskforce meeting – June 9-11th 2021</a:t>
            </a:r>
            <a:endParaRPr lang="en-GB" sz="2800" b="1">
              <a:solidFill>
                <a:schemeClr val="bg1"/>
              </a:solidFill>
              <a:latin typeface="Hind Madurai Light" panose="02000000000000000000" pitchFamily="2" charset="0"/>
              <a:cs typeface="Hind Madurai Light" panose="02000000000000000000" pitchFamily="2" charset="0"/>
            </a:endParaRPr>
          </a:p>
        </p:txBody>
      </p:sp>
      <p:sp>
        <p:nvSpPr>
          <p:cNvPr id="7" name="TextBox 1">
            <a:extLst>
              <a:ext uri="{FF2B5EF4-FFF2-40B4-BE49-F238E27FC236}">
                <a16:creationId xmlns:a16="http://schemas.microsoft.com/office/drawing/2014/main" id="{BB9D0B71-98A6-4664-AE8F-38A4E56F85B5}"/>
              </a:ext>
            </a:extLst>
          </p:cNvPr>
          <p:cNvSpPr txBox="1"/>
          <p:nvPr/>
        </p:nvSpPr>
        <p:spPr>
          <a:xfrm>
            <a:off x="6236220" y="5096302"/>
            <a:ext cx="5635268" cy="120032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2400">
                <a:solidFill>
                  <a:schemeClr val="bg1"/>
                </a:solidFill>
                <a:latin typeface="Hind Madurai" panose="02000000000000000000" pitchFamily="2" charset="0"/>
                <a:ea typeface="+mn-lt"/>
                <a:cs typeface="+mn-lt"/>
              </a:rPr>
              <a:t>Jessica Williams</a:t>
            </a:r>
          </a:p>
          <a:p>
            <a:pPr algn="r"/>
            <a:r>
              <a:rPr lang="en-US" sz="2400">
                <a:solidFill>
                  <a:schemeClr val="bg1"/>
                </a:solidFill>
                <a:latin typeface="Hind Madurai" panose="02000000000000000000" pitchFamily="2" charset="0"/>
                <a:ea typeface="+mn-lt"/>
                <a:cs typeface="+mn-lt"/>
              </a:rPr>
              <a:t>Conservation Officer</a:t>
            </a:r>
          </a:p>
          <a:p>
            <a:pPr algn="r"/>
            <a:r>
              <a:rPr lang="en-US" sz="2400">
                <a:solidFill>
                  <a:schemeClr val="bg1"/>
                </a:solidFill>
                <a:latin typeface="Hind Madurai" panose="02000000000000000000" pitchFamily="2" charset="0"/>
                <a:ea typeface="+mn-lt"/>
                <a:cs typeface="+mn-lt"/>
              </a:rPr>
              <a:t>BirdLife International </a:t>
            </a:r>
          </a:p>
        </p:txBody>
      </p:sp>
      <p:sp>
        <p:nvSpPr>
          <p:cNvPr id="9" name="TextBox 8">
            <a:extLst>
              <a:ext uri="{FF2B5EF4-FFF2-40B4-BE49-F238E27FC236}">
                <a16:creationId xmlns:a16="http://schemas.microsoft.com/office/drawing/2014/main" id="{77706AF7-BC9E-483E-A971-80D68C5EAB71}"/>
              </a:ext>
            </a:extLst>
          </p:cNvPr>
          <p:cNvSpPr txBox="1"/>
          <p:nvPr/>
        </p:nvSpPr>
        <p:spPr>
          <a:xfrm>
            <a:off x="9446989" y="6524335"/>
            <a:ext cx="2652561" cy="246221"/>
          </a:xfrm>
          <a:prstGeom prst="rect">
            <a:avLst/>
          </a:prstGeom>
          <a:noFill/>
        </p:spPr>
        <p:txBody>
          <a:bodyPr wrap="square" rtlCol="0">
            <a:spAutoFit/>
          </a:bodyPr>
          <a:lstStyle/>
          <a:p>
            <a:pPr lvl="0" algn="r">
              <a:defRPr/>
            </a:pPr>
            <a:r>
              <a:rPr lang="nl-NL" sz="1000">
                <a:solidFill>
                  <a:schemeClr val="bg1"/>
                </a:solidFill>
              </a:rPr>
              <a:t>©</a:t>
            </a:r>
            <a:r>
              <a:rPr lang="en-GB" sz="1000">
                <a:solidFill>
                  <a:schemeClr val="bg1"/>
                </a:solidFill>
              </a:rPr>
              <a:t> </a:t>
            </a:r>
            <a:r>
              <a:rPr lang="en-GB" sz="1000" err="1">
                <a:solidFill>
                  <a:schemeClr val="bg1"/>
                </a:solidFill>
              </a:rPr>
              <a:t>FlightforSurvival</a:t>
            </a:r>
            <a:r>
              <a:rPr lang="en-GB" sz="1000">
                <a:solidFill>
                  <a:schemeClr val="bg1"/>
                </a:solidFill>
              </a:rPr>
              <a:t> / BirdLife Europe</a:t>
            </a:r>
          </a:p>
        </p:txBody>
      </p:sp>
    </p:spTree>
    <p:extLst>
      <p:ext uri="{BB962C8B-B14F-4D97-AF65-F5344CB8AC3E}">
        <p14:creationId xmlns:p14="http://schemas.microsoft.com/office/powerpoint/2010/main" val="1822923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B2D7681-C337-4466-9F31-366CE8D3EBCD}"/>
              </a:ext>
            </a:extLst>
          </p:cNvPr>
          <p:cNvSpPr txBox="1"/>
          <p:nvPr/>
        </p:nvSpPr>
        <p:spPr>
          <a:xfrm>
            <a:off x="481914" y="358345"/>
            <a:ext cx="1013665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ea typeface="+mn-lt"/>
                <a:cs typeface="+mn-lt"/>
              </a:rPr>
              <a:t>Capacity building in enforcement activities (e.g. anti-poaching camps, volunteer work)</a:t>
            </a:r>
            <a:endParaRPr lang="en-US">
              <a:ea typeface="+mn-lt"/>
              <a:cs typeface="+mn-lt"/>
            </a:endParaRPr>
          </a:p>
          <a:p>
            <a:pPr algn="l"/>
            <a:endParaRPr lang="en-US">
              <a:cs typeface="Calibri"/>
            </a:endParaRPr>
          </a:p>
        </p:txBody>
      </p:sp>
      <p:pic>
        <p:nvPicPr>
          <p:cNvPr id="3" name="Picture 3">
            <a:extLst>
              <a:ext uri="{FF2B5EF4-FFF2-40B4-BE49-F238E27FC236}">
                <a16:creationId xmlns:a16="http://schemas.microsoft.com/office/drawing/2014/main" id="{FD9DAEFE-576F-4D3B-8CF5-F3F4456BE9D3}"/>
              </a:ext>
            </a:extLst>
          </p:cNvPr>
          <p:cNvPicPr>
            <a:picLocks noChangeAspect="1"/>
          </p:cNvPicPr>
          <p:nvPr/>
        </p:nvPicPr>
        <p:blipFill>
          <a:blip r:embed="rId3"/>
          <a:stretch>
            <a:fillRect/>
          </a:stretch>
        </p:blipFill>
        <p:spPr>
          <a:xfrm>
            <a:off x="-2060" y="-4227"/>
            <a:ext cx="12196117" cy="6825263"/>
          </a:xfrm>
          <a:prstGeom prst="rect">
            <a:avLst/>
          </a:prstGeom>
        </p:spPr>
      </p:pic>
    </p:spTree>
    <p:extLst>
      <p:ext uri="{BB962C8B-B14F-4D97-AF65-F5344CB8AC3E}">
        <p14:creationId xmlns:p14="http://schemas.microsoft.com/office/powerpoint/2010/main" val="11502723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10">
            <a:extLst>
              <a:ext uri="{FF2B5EF4-FFF2-40B4-BE49-F238E27FC236}">
                <a16:creationId xmlns:a16="http://schemas.microsoft.com/office/drawing/2014/main" id="{87008D65-4C48-4CAB-8600-9F4C427CE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12">
            <a:extLst>
              <a:ext uri="{FF2B5EF4-FFF2-40B4-BE49-F238E27FC236}">
                <a16:creationId xmlns:a16="http://schemas.microsoft.com/office/drawing/2014/main" id="{9D286FC8-DD5D-4402-A2C0-8739BDAFEF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5" name="Straight Connector 14">
            <a:extLst>
              <a:ext uri="{FF2B5EF4-FFF2-40B4-BE49-F238E27FC236}">
                <a16:creationId xmlns:a16="http://schemas.microsoft.com/office/drawing/2014/main" id="{5CC23917-FA20-4DBD-BA3C-868A3EA84D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0019A4C8-BE43-456A-AF42-40F13D145E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6" y="0"/>
            <a:ext cx="4584734"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D7AAF824-8EDC-46C2-BFB0-958874EEF09F}"/>
              </a:ext>
            </a:extLst>
          </p:cNvPr>
          <p:cNvSpPr>
            <a:spLocks noGrp="1"/>
          </p:cNvSpPr>
          <p:nvPr>
            <p:ph type="title"/>
          </p:nvPr>
        </p:nvSpPr>
        <p:spPr>
          <a:xfrm>
            <a:off x="457200" y="640080"/>
            <a:ext cx="3659246" cy="2926080"/>
          </a:xfrm>
        </p:spPr>
        <p:txBody>
          <a:bodyPr vert="horz" lIns="91440" tIns="45720" rIns="91440" bIns="45720" rtlCol="0" anchor="b">
            <a:normAutofit fontScale="90000"/>
          </a:bodyPr>
          <a:lstStyle/>
          <a:p>
            <a:r>
              <a:rPr lang="en-US" sz="4400" dirty="0">
                <a:solidFill>
                  <a:schemeClr val="bg1"/>
                </a:solidFill>
                <a:ea typeface="+mj-lt"/>
                <a:cs typeface="+mj-lt"/>
              </a:rPr>
              <a:t>EU-wide IKB Database </a:t>
            </a:r>
            <a:br>
              <a:rPr lang="en-US" sz="4400" dirty="0">
                <a:solidFill>
                  <a:schemeClr val="bg1"/>
                </a:solidFill>
                <a:ea typeface="+mj-lt"/>
                <a:cs typeface="+mj-lt"/>
              </a:rPr>
            </a:br>
            <a:r>
              <a:rPr lang="en-US" sz="4400" dirty="0">
                <a:solidFill>
                  <a:schemeClr val="bg1"/>
                </a:solidFill>
                <a:ea typeface="+mj-lt"/>
                <a:cs typeface="+mj-lt"/>
              </a:rPr>
              <a:t>Feasibility Report</a:t>
            </a:r>
          </a:p>
          <a:p>
            <a:r>
              <a:rPr lang="en-US" sz="4400" dirty="0"/>
              <a:t>First steps</a:t>
            </a:r>
            <a:endParaRPr lang="en-US" dirty="0"/>
          </a:p>
        </p:txBody>
      </p:sp>
      <p:sp>
        <p:nvSpPr>
          <p:cNvPr id="19" name="Rectangle 18">
            <a:extLst>
              <a:ext uri="{FF2B5EF4-FFF2-40B4-BE49-F238E27FC236}">
                <a16:creationId xmlns:a16="http://schemas.microsoft.com/office/drawing/2014/main" id="{7F73CF34-5321-4224-9257-582F661F28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4751" y="0"/>
            <a:ext cx="6400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6" name="Content Placeholder 2">
            <a:extLst>
              <a:ext uri="{FF2B5EF4-FFF2-40B4-BE49-F238E27FC236}">
                <a16:creationId xmlns:a16="http://schemas.microsoft.com/office/drawing/2014/main" id="{BA2967EF-C532-4D78-9A81-77FC20739A46}"/>
              </a:ext>
            </a:extLst>
          </p:cNvPr>
          <p:cNvGraphicFramePr>
            <a:graphicFrameLocks noGrp="1"/>
          </p:cNvGraphicFramePr>
          <p:nvPr>
            <p:ph idx="1"/>
            <p:extLst>
              <p:ext uri="{D42A27DB-BD31-4B8C-83A1-F6EECF244321}">
                <p14:modId xmlns:p14="http://schemas.microsoft.com/office/powerpoint/2010/main" val="3583750453"/>
              </p:ext>
            </p:extLst>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1" name="Picture 11" descr="A close up of a logo&#10;&#10;Description automatically generated">
            <a:extLst>
              <a:ext uri="{FF2B5EF4-FFF2-40B4-BE49-F238E27FC236}">
                <a16:creationId xmlns:a16="http://schemas.microsoft.com/office/drawing/2014/main" id="{FE39F95E-8059-45A4-A7D6-2FAA02F636C7}"/>
              </a:ext>
            </a:extLst>
          </p:cNvPr>
          <p:cNvPicPr>
            <a:picLocks noChangeAspect="1"/>
          </p:cNvPicPr>
          <p:nvPr/>
        </p:nvPicPr>
        <p:blipFill>
          <a:blip r:embed="rId7"/>
          <a:stretch>
            <a:fillRect/>
          </a:stretch>
        </p:blipFill>
        <p:spPr>
          <a:xfrm>
            <a:off x="281573" y="155428"/>
            <a:ext cx="1133116" cy="931689"/>
          </a:xfrm>
          <a:prstGeom prst="rect">
            <a:avLst/>
          </a:prstGeom>
        </p:spPr>
      </p:pic>
      <p:pic>
        <p:nvPicPr>
          <p:cNvPr id="11" name="Picture 5">
            <a:extLst>
              <a:ext uri="{FF2B5EF4-FFF2-40B4-BE49-F238E27FC236}">
                <a16:creationId xmlns:a16="http://schemas.microsoft.com/office/drawing/2014/main" id="{7FC7DD2C-845A-4C30-BDDD-CAC9B96B4E53}"/>
              </a:ext>
            </a:extLst>
          </p:cNvPr>
          <p:cNvPicPr>
            <a:picLocks noChangeAspect="1"/>
          </p:cNvPicPr>
          <p:nvPr/>
        </p:nvPicPr>
        <p:blipFill rotWithShape="1">
          <a:blip r:embed="rId8"/>
          <a:srcRect l="9961" r="12157"/>
          <a:stretch/>
        </p:blipFill>
        <p:spPr>
          <a:xfrm>
            <a:off x="3500387" y="160528"/>
            <a:ext cx="991260" cy="921487"/>
          </a:xfrm>
          <a:prstGeom prst="rect">
            <a:avLst/>
          </a:prstGeom>
        </p:spPr>
      </p:pic>
      <p:sp>
        <p:nvSpPr>
          <p:cNvPr id="12" name="TextBox 11">
            <a:extLst>
              <a:ext uri="{FF2B5EF4-FFF2-40B4-BE49-F238E27FC236}">
                <a16:creationId xmlns:a16="http://schemas.microsoft.com/office/drawing/2014/main" id="{CA7F0276-DA3C-41A5-8CFB-1475D23D2A59}"/>
              </a:ext>
            </a:extLst>
          </p:cNvPr>
          <p:cNvSpPr txBox="1"/>
          <p:nvPr/>
        </p:nvSpPr>
        <p:spPr>
          <a:xfrm>
            <a:off x="281572" y="3622504"/>
            <a:ext cx="3218815" cy="2031325"/>
          </a:xfrm>
          <a:prstGeom prst="rect">
            <a:avLst/>
          </a:prstGeom>
          <a:noFill/>
        </p:spPr>
        <p:txBody>
          <a:bodyPr wrap="square">
            <a:spAutoFit/>
          </a:bodyPr>
          <a:lstStyle/>
          <a:p>
            <a:pPr marL="182880" lvl="2" indent="0">
              <a:buNone/>
            </a:pPr>
            <a:r>
              <a:rPr lang="en-US" dirty="0">
                <a:solidFill>
                  <a:schemeClr val="bg2">
                    <a:lumMod val="90000"/>
                  </a:schemeClr>
                </a:solidFill>
                <a:cs typeface="Calibri"/>
              </a:rPr>
              <a:t>Action outlined in MIKT </a:t>
            </a:r>
            <a:r>
              <a:rPr lang="en-US" dirty="0" err="1">
                <a:solidFill>
                  <a:schemeClr val="bg2">
                    <a:lumMod val="90000"/>
                  </a:schemeClr>
                </a:solidFill>
                <a:cs typeface="Calibri"/>
              </a:rPr>
              <a:t>Programme</a:t>
            </a:r>
            <a:r>
              <a:rPr lang="en-US" dirty="0">
                <a:solidFill>
                  <a:schemeClr val="bg2">
                    <a:lumMod val="90000"/>
                  </a:schemeClr>
                </a:solidFill>
                <a:cs typeface="Calibri"/>
              </a:rPr>
              <a:t> of Work 1.1.e</a:t>
            </a:r>
          </a:p>
          <a:p>
            <a:pPr marL="182880" lvl="2" indent="0">
              <a:buNone/>
            </a:pPr>
            <a:endParaRPr lang="en-US" dirty="0">
              <a:solidFill>
                <a:schemeClr val="bg2">
                  <a:lumMod val="90000"/>
                </a:schemeClr>
              </a:solidFill>
              <a:cs typeface="Calibri"/>
            </a:endParaRPr>
          </a:p>
          <a:p>
            <a:pPr marL="182880" lvl="2" indent="0">
              <a:buNone/>
            </a:pPr>
            <a:endParaRPr lang="en-US" dirty="0">
              <a:solidFill>
                <a:schemeClr val="bg2">
                  <a:lumMod val="90000"/>
                </a:schemeClr>
              </a:solidFill>
              <a:cs typeface="Calibri"/>
            </a:endParaRPr>
          </a:p>
          <a:p>
            <a:pPr marL="182880" lvl="2" indent="0">
              <a:buNone/>
            </a:pPr>
            <a:r>
              <a:rPr lang="en-US" dirty="0">
                <a:solidFill>
                  <a:schemeClr val="bg2">
                    <a:lumMod val="90000"/>
                  </a:schemeClr>
                </a:solidFill>
                <a:cs typeface="Calibri"/>
              </a:rPr>
              <a:t>Deliverable under BirdLife-led ‘LIFE Against Bird Crime’ project</a:t>
            </a:r>
          </a:p>
        </p:txBody>
      </p:sp>
    </p:spTree>
    <p:extLst>
      <p:ext uri="{BB962C8B-B14F-4D97-AF65-F5344CB8AC3E}">
        <p14:creationId xmlns:p14="http://schemas.microsoft.com/office/powerpoint/2010/main" val="31765803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10E5821-FFBC-420C-A118-E5557A85C2D4}"/>
              </a:ext>
            </a:extLst>
          </p:cNvPr>
          <p:cNvSpPr>
            <a:spLocks noGrp="1"/>
          </p:cNvSpPr>
          <p:nvPr>
            <p:ph type="ctrTitle"/>
          </p:nvPr>
        </p:nvSpPr>
        <p:spPr/>
        <p:txBody>
          <a:bodyPr/>
          <a:lstStyle/>
          <a:p>
            <a:r>
              <a:rPr lang="en-GB" dirty="0"/>
              <a:t>Key Challenges and Successes</a:t>
            </a:r>
          </a:p>
        </p:txBody>
      </p:sp>
      <p:sp>
        <p:nvSpPr>
          <p:cNvPr id="5" name="Subtitle 4">
            <a:extLst>
              <a:ext uri="{FF2B5EF4-FFF2-40B4-BE49-F238E27FC236}">
                <a16:creationId xmlns:a16="http://schemas.microsoft.com/office/drawing/2014/main" id="{839C5BF9-4803-4BBC-B4A5-38C6CE9A4462}"/>
              </a:ext>
            </a:extLst>
          </p:cNvPr>
          <p:cNvSpPr>
            <a:spLocks noGrp="1"/>
          </p:cNvSpPr>
          <p:nvPr>
            <p:ph type="subTitle" idx="1"/>
          </p:nvPr>
        </p:nvSpPr>
        <p:spPr/>
        <p:txBody>
          <a:bodyPr/>
          <a:lstStyle/>
          <a:p>
            <a:r>
              <a:rPr lang="en-GB" dirty="0"/>
              <a:t>For both governments and NGOs</a:t>
            </a:r>
          </a:p>
        </p:txBody>
      </p:sp>
      <p:pic>
        <p:nvPicPr>
          <p:cNvPr id="6" name="Picture 11" descr="A close up of a logo&#10;&#10;Description automatically generated">
            <a:extLst>
              <a:ext uri="{FF2B5EF4-FFF2-40B4-BE49-F238E27FC236}">
                <a16:creationId xmlns:a16="http://schemas.microsoft.com/office/drawing/2014/main" id="{5A7A7F40-7BFF-44C7-8A52-590B5A781E69}"/>
              </a:ext>
            </a:extLst>
          </p:cNvPr>
          <p:cNvPicPr>
            <a:picLocks noChangeAspect="1"/>
          </p:cNvPicPr>
          <p:nvPr/>
        </p:nvPicPr>
        <p:blipFill>
          <a:blip r:embed="rId2"/>
          <a:stretch>
            <a:fillRect/>
          </a:stretch>
        </p:blipFill>
        <p:spPr>
          <a:xfrm>
            <a:off x="121509" y="90183"/>
            <a:ext cx="1133116" cy="931689"/>
          </a:xfrm>
          <a:prstGeom prst="rect">
            <a:avLst/>
          </a:prstGeom>
        </p:spPr>
      </p:pic>
    </p:spTree>
    <p:extLst>
      <p:ext uri="{BB962C8B-B14F-4D97-AF65-F5344CB8AC3E}">
        <p14:creationId xmlns:p14="http://schemas.microsoft.com/office/powerpoint/2010/main" val="14771266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9494BEC-7259-4AC3-B479-245526D11C4B}"/>
              </a:ext>
            </a:extLst>
          </p:cNvPr>
          <p:cNvSpPr txBox="1"/>
          <p:nvPr/>
        </p:nvSpPr>
        <p:spPr>
          <a:xfrm>
            <a:off x="1359328" y="291625"/>
            <a:ext cx="6460974" cy="2862322"/>
          </a:xfrm>
          <a:prstGeom prst="rect">
            <a:avLst/>
          </a:prstGeom>
          <a:noFill/>
        </p:spPr>
        <p:txBody>
          <a:bodyPr wrap="square" lIns="91440" tIns="45720" rIns="91440" bIns="45720" rtlCol="0" anchor="t">
            <a:spAutoFit/>
          </a:bodyPr>
          <a:lstStyle/>
          <a:p>
            <a:r>
              <a:rPr lang="en-GB" sz="3600" dirty="0"/>
              <a:t>We</a:t>
            </a:r>
            <a:r>
              <a:rPr lang="en-GB" sz="3600" dirty="0">
                <a:cs typeface="Calibri"/>
              </a:rPr>
              <a:t> have some great success stories!!</a:t>
            </a:r>
            <a:endParaRPr lang="en-US" sz="3600" dirty="0"/>
          </a:p>
          <a:p>
            <a:endParaRPr lang="en-GB" dirty="0"/>
          </a:p>
          <a:p>
            <a:pPr marL="285750" indent="-285750">
              <a:buFont typeface="Arial"/>
              <a:buChar char="•"/>
            </a:pPr>
            <a:endParaRPr lang="en-GB" dirty="0">
              <a:cs typeface="Calibri"/>
            </a:endParaRPr>
          </a:p>
          <a:p>
            <a:pPr marL="285750" indent="-285750">
              <a:buFont typeface="Arial"/>
              <a:buChar char="•"/>
            </a:pPr>
            <a:endParaRPr lang="en-GB" dirty="0">
              <a:ea typeface="+mn-lt"/>
              <a:cs typeface="+mn-lt"/>
            </a:endParaRPr>
          </a:p>
          <a:p>
            <a:pPr marL="285750" indent="-285750">
              <a:buFontTx/>
              <a:buChar char="-"/>
            </a:pPr>
            <a:endParaRPr lang="en-GB" dirty="0">
              <a:cs typeface="Calibri"/>
            </a:endParaRPr>
          </a:p>
          <a:p>
            <a:pPr marL="285750" indent="-285750">
              <a:buFontTx/>
              <a:buChar char="-"/>
            </a:pPr>
            <a:endParaRPr lang="en-GB" dirty="0">
              <a:cs typeface="Calibri"/>
            </a:endParaRPr>
          </a:p>
          <a:p>
            <a:pPr marL="285750" indent="-285750">
              <a:buFontTx/>
              <a:buChar char="-"/>
            </a:pPr>
            <a:endParaRPr lang="en-GB" dirty="0">
              <a:cs typeface="Calibri"/>
            </a:endParaRPr>
          </a:p>
        </p:txBody>
      </p:sp>
      <p:pic>
        <p:nvPicPr>
          <p:cNvPr id="26" name="Picture 7" descr="Logo&#10;&#10;Description automatically generated">
            <a:extLst>
              <a:ext uri="{FF2B5EF4-FFF2-40B4-BE49-F238E27FC236}">
                <a16:creationId xmlns:a16="http://schemas.microsoft.com/office/drawing/2014/main" id="{A243D99B-13DA-48F1-8136-8C0DF6574E30}"/>
              </a:ext>
            </a:extLst>
          </p:cNvPr>
          <p:cNvPicPr>
            <a:picLocks noChangeAspect="1"/>
          </p:cNvPicPr>
          <p:nvPr/>
        </p:nvPicPr>
        <p:blipFill>
          <a:blip r:embed="rId3"/>
          <a:stretch>
            <a:fillRect/>
          </a:stretch>
        </p:blipFill>
        <p:spPr>
          <a:xfrm>
            <a:off x="10771988" y="5251708"/>
            <a:ext cx="1133475" cy="933450"/>
          </a:xfrm>
          <a:prstGeom prst="rect">
            <a:avLst/>
          </a:prstGeom>
        </p:spPr>
      </p:pic>
      <p:pic>
        <p:nvPicPr>
          <p:cNvPr id="7" name="Picture 6" descr="A picture containing tree, outdoor, person, grass&#10;&#10;Description automatically generated">
            <a:extLst>
              <a:ext uri="{FF2B5EF4-FFF2-40B4-BE49-F238E27FC236}">
                <a16:creationId xmlns:a16="http://schemas.microsoft.com/office/drawing/2014/main" id="{B74AA497-34EF-450F-8B71-DB144B49E0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5817" y="4182701"/>
            <a:ext cx="3905314" cy="2176399"/>
          </a:xfrm>
          <a:prstGeom prst="rect">
            <a:avLst/>
          </a:prstGeom>
        </p:spPr>
      </p:pic>
      <p:pic>
        <p:nvPicPr>
          <p:cNvPr id="6" name="Picture 24" descr="Diagram&#10;&#10;Description automatically generated">
            <a:extLst>
              <a:ext uri="{FF2B5EF4-FFF2-40B4-BE49-F238E27FC236}">
                <a16:creationId xmlns:a16="http://schemas.microsoft.com/office/drawing/2014/main" id="{908D3ED4-951D-490B-B953-2E43EB83A1D3}"/>
              </a:ext>
            </a:extLst>
          </p:cNvPr>
          <p:cNvPicPr>
            <a:picLocks noChangeAspect="1"/>
          </p:cNvPicPr>
          <p:nvPr/>
        </p:nvPicPr>
        <p:blipFill>
          <a:blip r:embed="rId5"/>
          <a:stretch>
            <a:fillRect/>
          </a:stretch>
        </p:blipFill>
        <p:spPr>
          <a:xfrm>
            <a:off x="3777361" y="1212885"/>
            <a:ext cx="3206578" cy="4181285"/>
          </a:xfrm>
          <a:prstGeom prst="rect">
            <a:avLst/>
          </a:prstGeom>
        </p:spPr>
      </p:pic>
      <p:pic>
        <p:nvPicPr>
          <p:cNvPr id="4" name="Picture 3">
            <a:extLst>
              <a:ext uri="{FF2B5EF4-FFF2-40B4-BE49-F238E27FC236}">
                <a16:creationId xmlns:a16="http://schemas.microsoft.com/office/drawing/2014/main" id="{7CC5F226-5A23-4FE8-8DA1-8D60F47B4708}"/>
              </a:ext>
            </a:extLst>
          </p:cNvPr>
          <p:cNvPicPr>
            <a:picLocks noChangeAspect="1"/>
          </p:cNvPicPr>
          <p:nvPr/>
        </p:nvPicPr>
        <p:blipFill>
          <a:blip r:embed="rId6"/>
          <a:stretch>
            <a:fillRect/>
          </a:stretch>
        </p:blipFill>
        <p:spPr>
          <a:xfrm>
            <a:off x="7230189" y="1139567"/>
            <a:ext cx="4857109" cy="3134491"/>
          </a:xfrm>
          <a:prstGeom prst="rect">
            <a:avLst/>
          </a:prstGeom>
        </p:spPr>
      </p:pic>
      <p:pic>
        <p:nvPicPr>
          <p:cNvPr id="10" name="Picture 9">
            <a:extLst>
              <a:ext uri="{FF2B5EF4-FFF2-40B4-BE49-F238E27FC236}">
                <a16:creationId xmlns:a16="http://schemas.microsoft.com/office/drawing/2014/main" id="{46D8B963-0DCC-4E56-BA52-AB419599662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4205" r="14205"/>
          <a:stretch/>
        </p:blipFill>
        <p:spPr>
          <a:xfrm>
            <a:off x="967749" y="3453107"/>
            <a:ext cx="3004484" cy="2797851"/>
          </a:xfrm>
          <a:prstGeom prst="rect">
            <a:avLst/>
          </a:prstGeom>
        </p:spPr>
      </p:pic>
      <p:pic>
        <p:nvPicPr>
          <p:cNvPr id="9" name="Picture 24" descr="A picture containing person, indoor, table, people&#10;&#10;Description automatically generated">
            <a:extLst>
              <a:ext uri="{FF2B5EF4-FFF2-40B4-BE49-F238E27FC236}">
                <a16:creationId xmlns:a16="http://schemas.microsoft.com/office/drawing/2014/main" id="{8B25DDB3-E92D-424C-BE8B-319DCDCDAB34}"/>
              </a:ext>
            </a:extLst>
          </p:cNvPr>
          <p:cNvPicPr>
            <a:picLocks noChangeAspect="1"/>
          </p:cNvPicPr>
          <p:nvPr/>
        </p:nvPicPr>
        <p:blipFill>
          <a:blip r:embed="rId8"/>
          <a:stretch>
            <a:fillRect/>
          </a:stretch>
        </p:blipFill>
        <p:spPr>
          <a:xfrm>
            <a:off x="104702" y="1580596"/>
            <a:ext cx="3206578" cy="2404933"/>
          </a:xfrm>
          <a:prstGeom prst="rect">
            <a:avLst/>
          </a:prstGeom>
        </p:spPr>
      </p:pic>
    </p:spTree>
    <p:extLst>
      <p:ext uri="{BB962C8B-B14F-4D97-AF65-F5344CB8AC3E}">
        <p14:creationId xmlns:p14="http://schemas.microsoft.com/office/powerpoint/2010/main" val="30768939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79774D8-8540-48E4-923D-4F2A21A074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48258C6-81CC-4C42-B916-9D2550D616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590273"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99B08B56-FD75-45AB-9153-A7A36FA6034B}"/>
              </a:ext>
            </a:extLst>
          </p:cNvPr>
          <p:cNvSpPr>
            <a:spLocks noGrp="1"/>
          </p:cNvSpPr>
          <p:nvPr>
            <p:ph idx="1"/>
          </p:nvPr>
        </p:nvSpPr>
        <p:spPr>
          <a:xfrm>
            <a:off x="492371" y="2653800"/>
            <a:ext cx="3735500" cy="3335519"/>
          </a:xfrm>
        </p:spPr>
        <p:txBody>
          <a:bodyPr>
            <a:normAutofit/>
          </a:bodyPr>
          <a:lstStyle/>
          <a:p>
            <a:pPr marL="285750" indent="-285750">
              <a:buFont typeface="Arial" panose="020B0604020202020204" pitchFamily="34" charset="0"/>
              <a:buChar char="•"/>
            </a:pPr>
            <a:endParaRPr lang="en-US" sz="1500" dirty="0">
              <a:solidFill>
                <a:srgbClr val="FFFFFF"/>
              </a:solidFill>
              <a:effectLst/>
              <a:latin typeface="Segoe UI" panose="020B0502040204020203" pitchFamily="34" charset="0"/>
            </a:endParaRPr>
          </a:p>
          <a:p>
            <a:pPr marL="285750" indent="-285750">
              <a:buFont typeface="Arial" panose="020B0604020202020204" pitchFamily="34" charset="0"/>
              <a:buChar char="•"/>
            </a:pPr>
            <a:endParaRPr lang="en-US" sz="1500" dirty="0">
              <a:solidFill>
                <a:srgbClr val="FFFFFF"/>
              </a:solidFill>
              <a:effectLst/>
              <a:latin typeface="Arial" panose="020B0604020202020204" pitchFamily="34" charset="0"/>
            </a:endParaRPr>
          </a:p>
          <a:p>
            <a:pPr marL="285750" indent="-285750">
              <a:buFont typeface="Arial" panose="020B0604020202020204" pitchFamily="34" charset="0"/>
              <a:buChar char="•"/>
            </a:pPr>
            <a:endParaRPr lang="en-GB" sz="1500" dirty="0">
              <a:solidFill>
                <a:srgbClr val="FFFFFF"/>
              </a:solidFill>
              <a:cs typeface="Calibri"/>
            </a:endParaRPr>
          </a:p>
          <a:p>
            <a:endParaRPr lang="en-GB" sz="1500" dirty="0">
              <a:solidFill>
                <a:srgbClr val="FFFFFF"/>
              </a:solidFill>
            </a:endParaRPr>
          </a:p>
        </p:txBody>
      </p:sp>
      <p:sp>
        <p:nvSpPr>
          <p:cNvPr id="14" name="Rectangle 13">
            <a:extLst>
              <a:ext uri="{FF2B5EF4-FFF2-40B4-BE49-F238E27FC236}">
                <a16:creationId xmlns:a16="http://schemas.microsoft.com/office/drawing/2014/main" id="{29C049BC-66AD-454E-982D-C9EBB75C80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0679" y="0"/>
            <a:ext cx="6400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568E67DF-B8FC-4079-84A6-0A3BA25B89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76279" y="0"/>
            <a:ext cx="3610035" cy="33559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8B4255C-EAB7-4FC6-B43C-49B951568771}"/>
              </a:ext>
            </a:extLst>
          </p:cNvPr>
          <p:cNvPicPr>
            <a:picLocks noChangeAspect="1"/>
          </p:cNvPicPr>
          <p:nvPr/>
        </p:nvPicPr>
        <p:blipFill rotWithShape="1">
          <a:blip r:embed="rId3">
            <a:extLst>
              <a:ext uri="{28A0092B-C50C-407E-A947-70E740481C1C}">
                <a14:useLocalDpi xmlns:a14="http://schemas.microsoft.com/office/drawing/2010/main" val="0"/>
              </a:ext>
            </a:extLst>
          </a:blip>
          <a:srcRect t="13960" b="13960"/>
          <a:stretch/>
        </p:blipFill>
        <p:spPr>
          <a:xfrm>
            <a:off x="4806474" y="26758"/>
            <a:ext cx="7379840" cy="3353096"/>
          </a:xfrm>
          <a:prstGeom prst="rect">
            <a:avLst/>
          </a:prstGeom>
        </p:spPr>
      </p:pic>
      <p:pic>
        <p:nvPicPr>
          <p:cNvPr id="18" name="Picture 17">
            <a:extLst>
              <a:ext uri="{FF2B5EF4-FFF2-40B4-BE49-F238E27FC236}">
                <a16:creationId xmlns:a16="http://schemas.microsoft.com/office/drawing/2014/main" id="{9E4E5497-528F-486B-AE4F-AD0B495C8266}"/>
              </a:ext>
            </a:extLst>
          </p:cNvPr>
          <p:cNvPicPr>
            <a:picLocks noChangeAspect="1"/>
          </p:cNvPicPr>
          <p:nvPr/>
        </p:nvPicPr>
        <p:blipFill>
          <a:blip r:embed="rId4"/>
          <a:stretch>
            <a:fillRect/>
          </a:stretch>
        </p:blipFill>
        <p:spPr>
          <a:xfrm>
            <a:off x="4517402" y="2604554"/>
            <a:ext cx="4143375" cy="2371725"/>
          </a:xfrm>
          <a:prstGeom prst="rect">
            <a:avLst/>
          </a:prstGeom>
        </p:spPr>
      </p:pic>
      <p:pic>
        <p:nvPicPr>
          <p:cNvPr id="28" name="Picture 27">
            <a:extLst>
              <a:ext uri="{FF2B5EF4-FFF2-40B4-BE49-F238E27FC236}">
                <a16:creationId xmlns:a16="http://schemas.microsoft.com/office/drawing/2014/main" id="{0221EF31-2A65-4024-A3DC-F7DFA938B921}"/>
              </a:ext>
            </a:extLst>
          </p:cNvPr>
          <p:cNvPicPr>
            <a:picLocks noChangeAspect="1"/>
          </p:cNvPicPr>
          <p:nvPr/>
        </p:nvPicPr>
        <p:blipFill>
          <a:blip r:embed="rId5"/>
          <a:stretch>
            <a:fillRect/>
          </a:stretch>
        </p:blipFill>
        <p:spPr>
          <a:xfrm>
            <a:off x="9087593" y="2538612"/>
            <a:ext cx="2921491" cy="2233459"/>
          </a:xfrm>
          <a:prstGeom prst="rect">
            <a:avLst/>
          </a:prstGeom>
        </p:spPr>
      </p:pic>
      <p:pic>
        <p:nvPicPr>
          <p:cNvPr id="29" name="Picture 28">
            <a:extLst>
              <a:ext uri="{FF2B5EF4-FFF2-40B4-BE49-F238E27FC236}">
                <a16:creationId xmlns:a16="http://schemas.microsoft.com/office/drawing/2014/main" id="{3BB44F54-65CC-4073-8BFB-4BE50B4B8DAD}"/>
              </a:ext>
            </a:extLst>
          </p:cNvPr>
          <p:cNvPicPr>
            <a:picLocks noChangeAspect="1"/>
          </p:cNvPicPr>
          <p:nvPr/>
        </p:nvPicPr>
        <p:blipFill rotWithShape="1">
          <a:blip r:embed="rId6">
            <a:extLst>
              <a:ext uri="{28A0092B-C50C-407E-A947-70E740481C1C}">
                <a14:useLocalDpi xmlns:a14="http://schemas.microsoft.com/office/drawing/2010/main" val="0"/>
              </a:ext>
            </a:extLst>
          </a:blip>
          <a:srcRect l="27411" r="9431"/>
          <a:stretch/>
        </p:blipFill>
        <p:spPr>
          <a:xfrm>
            <a:off x="0" y="-52649"/>
            <a:ext cx="4143374" cy="5314406"/>
          </a:xfrm>
          <a:prstGeom prst="rect">
            <a:avLst/>
          </a:prstGeom>
        </p:spPr>
      </p:pic>
      <p:pic>
        <p:nvPicPr>
          <p:cNvPr id="15" name="Picture 14">
            <a:extLst>
              <a:ext uri="{FF2B5EF4-FFF2-40B4-BE49-F238E27FC236}">
                <a16:creationId xmlns:a16="http://schemas.microsoft.com/office/drawing/2014/main" id="{54F870A1-738F-4290-8083-D3781F8C52CB}"/>
              </a:ext>
            </a:extLst>
          </p:cNvPr>
          <p:cNvPicPr>
            <a:picLocks noChangeAspect="1"/>
          </p:cNvPicPr>
          <p:nvPr/>
        </p:nvPicPr>
        <p:blipFill>
          <a:blip r:embed="rId7"/>
          <a:stretch>
            <a:fillRect/>
          </a:stretch>
        </p:blipFill>
        <p:spPr>
          <a:xfrm>
            <a:off x="-136388" y="4915683"/>
            <a:ext cx="9582150" cy="2638425"/>
          </a:xfrm>
          <a:prstGeom prst="rect">
            <a:avLst/>
          </a:prstGeom>
        </p:spPr>
      </p:pic>
      <p:pic>
        <p:nvPicPr>
          <p:cNvPr id="31" name="Picture 30">
            <a:extLst>
              <a:ext uri="{FF2B5EF4-FFF2-40B4-BE49-F238E27FC236}">
                <a16:creationId xmlns:a16="http://schemas.microsoft.com/office/drawing/2014/main" id="{63AA809F-AFD7-4664-A4F8-304716426E96}"/>
              </a:ext>
            </a:extLst>
          </p:cNvPr>
          <p:cNvPicPr>
            <a:picLocks noChangeAspect="1"/>
          </p:cNvPicPr>
          <p:nvPr/>
        </p:nvPicPr>
        <p:blipFill>
          <a:blip r:embed="rId8"/>
          <a:stretch>
            <a:fillRect/>
          </a:stretch>
        </p:blipFill>
        <p:spPr>
          <a:xfrm>
            <a:off x="9655348" y="5158466"/>
            <a:ext cx="2530966" cy="1771340"/>
          </a:xfrm>
          <a:prstGeom prst="rect">
            <a:avLst/>
          </a:prstGeom>
        </p:spPr>
      </p:pic>
    </p:spTree>
    <p:extLst>
      <p:ext uri="{BB962C8B-B14F-4D97-AF65-F5344CB8AC3E}">
        <p14:creationId xmlns:p14="http://schemas.microsoft.com/office/powerpoint/2010/main" val="25432654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F1FBD9ED-634D-4A6C-B5FE-A2D45EC486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Rectangle 28">
            <a:extLst>
              <a:ext uri="{FF2B5EF4-FFF2-40B4-BE49-F238E27FC236}">
                <a16:creationId xmlns:a16="http://schemas.microsoft.com/office/drawing/2014/main" id="{A78A33AE-58B7-4282-8E4F-4824411525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1" name="Straight Connector 30">
            <a:extLst>
              <a:ext uri="{FF2B5EF4-FFF2-40B4-BE49-F238E27FC236}">
                <a16:creationId xmlns:a16="http://schemas.microsoft.com/office/drawing/2014/main" id="{4D4D9825-BF05-4FC7-94DE-0E7C866993C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33" name="Rectangle 32">
            <a:extLst>
              <a:ext uri="{FF2B5EF4-FFF2-40B4-BE49-F238E27FC236}">
                <a16:creationId xmlns:a16="http://schemas.microsoft.com/office/drawing/2014/main" id="{2A7C97B8-2379-40E5-A95F-FB5E61A530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8BCDAED3-41BB-4797-90B4-E9EF75558F36}"/>
              </a:ext>
            </a:extLst>
          </p:cNvPr>
          <p:cNvPicPr>
            <a:picLocks noChangeAspect="1"/>
          </p:cNvPicPr>
          <p:nvPr/>
        </p:nvPicPr>
        <p:blipFill>
          <a:blip r:embed="rId3"/>
          <a:stretch>
            <a:fillRect/>
          </a:stretch>
        </p:blipFill>
        <p:spPr>
          <a:xfrm>
            <a:off x="536654" y="705623"/>
            <a:ext cx="4596961" cy="5314406"/>
          </a:xfrm>
          <a:prstGeom prst="rect">
            <a:avLst/>
          </a:prstGeom>
        </p:spPr>
      </p:pic>
      <p:cxnSp>
        <p:nvCxnSpPr>
          <p:cNvPr id="35" name="Straight Connector 34">
            <a:extLst>
              <a:ext uri="{FF2B5EF4-FFF2-40B4-BE49-F238E27FC236}">
                <a16:creationId xmlns:a16="http://schemas.microsoft.com/office/drawing/2014/main" id="{AC29A6B1-EC94-4744-BE48-B764337E95B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92143" y="2085703"/>
            <a:ext cx="3566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B4E4E815-2B80-4289-87AA-E9FE87FC9512}"/>
              </a:ext>
            </a:extLst>
          </p:cNvPr>
          <p:cNvSpPr txBox="1"/>
          <p:nvPr/>
        </p:nvSpPr>
        <p:spPr>
          <a:xfrm>
            <a:off x="5471040" y="1019910"/>
            <a:ext cx="6489600" cy="3670180"/>
          </a:xfrm>
          <a:prstGeom prst="rect">
            <a:avLst/>
          </a:prstGeom>
        </p:spPr>
        <p:txBody>
          <a:bodyPr rot="0" spcFirstLastPara="0" vertOverflow="overflow" horzOverflow="overflow" vert="horz" lIns="0" tIns="45720" rIns="0" bIns="45720" numCol="1" spcCol="0" rtlCol="0" fromWordArt="0" anchorCtr="0" forceAA="0" compatLnSpc="1">
            <a:prstTxWarp prst="textNoShape">
              <a:avLst/>
            </a:prstTxWarp>
            <a:noAutofit/>
          </a:bodyPr>
          <a:lstStyle/>
          <a:p>
            <a:pPr defTabSz="914400">
              <a:lnSpc>
                <a:spcPct val="90000"/>
              </a:lnSpc>
              <a:spcAft>
                <a:spcPts val="600"/>
              </a:spcAft>
              <a:buClr>
                <a:schemeClr val="accent1"/>
              </a:buClr>
              <a:buFont typeface="Calibri" panose="020F0502020204030204" pitchFamily="34" charset="0"/>
            </a:pPr>
            <a:r>
              <a:rPr lang="en-US" sz="1600" b="1" dirty="0">
                <a:solidFill>
                  <a:schemeClr val="tx1">
                    <a:lumMod val="75000"/>
                    <a:lumOff val="25000"/>
                  </a:schemeClr>
                </a:solidFill>
              </a:rPr>
              <a:t>Italy leading the world in development of multi-stakeholder National Action Plan</a:t>
            </a:r>
            <a:r>
              <a:rPr lang="en-US" sz="1600" dirty="0">
                <a:solidFill>
                  <a:schemeClr val="tx1">
                    <a:lumMod val="75000"/>
                    <a:lumOff val="25000"/>
                  </a:schemeClr>
                </a:solidFill>
              </a:rPr>
              <a:t>, real commitment to tackling this issue by creating the necessary coordinating bodies. Italian NAP </a:t>
            </a:r>
            <a:r>
              <a:rPr lang="en-US" sz="1600" u="sng" dirty="0">
                <a:solidFill>
                  <a:schemeClr val="tx1">
                    <a:lumMod val="75000"/>
                    <a:lumOff val="25000"/>
                  </a:schemeClr>
                </a:solidFill>
              </a:rPr>
              <a:t>process</a:t>
            </a:r>
            <a:r>
              <a:rPr lang="en-US" sz="1600" dirty="0">
                <a:solidFill>
                  <a:schemeClr val="tx1">
                    <a:lumMod val="75000"/>
                    <a:lumOff val="25000"/>
                  </a:schemeClr>
                </a:solidFill>
              </a:rPr>
              <a:t> is exemplary</a:t>
            </a:r>
          </a:p>
          <a:p>
            <a:pPr defTabSz="914400">
              <a:lnSpc>
                <a:spcPct val="90000"/>
              </a:lnSpc>
              <a:spcAft>
                <a:spcPts val="600"/>
              </a:spcAft>
              <a:buClr>
                <a:schemeClr val="accent1"/>
              </a:buClr>
              <a:buFont typeface="Calibri" panose="020F0502020204030204" pitchFamily="34" charset="0"/>
            </a:pPr>
            <a:endParaRPr lang="en-US" sz="1600" dirty="0">
              <a:solidFill>
                <a:schemeClr val="tx1">
                  <a:lumMod val="75000"/>
                  <a:lumOff val="25000"/>
                </a:schemeClr>
              </a:solidFill>
            </a:endParaRPr>
          </a:p>
          <a:p>
            <a:pPr defTabSz="914400">
              <a:lnSpc>
                <a:spcPct val="90000"/>
              </a:lnSpc>
              <a:spcAft>
                <a:spcPts val="600"/>
              </a:spcAft>
              <a:buClr>
                <a:schemeClr val="accent1"/>
              </a:buClr>
              <a:buFont typeface="Calibri" panose="020F0502020204030204" pitchFamily="34" charset="0"/>
            </a:pPr>
            <a:r>
              <a:rPr lang="en-US" sz="1600" dirty="0">
                <a:solidFill>
                  <a:srgbClr val="FF0000"/>
                </a:solidFill>
              </a:rPr>
              <a:t>However....</a:t>
            </a:r>
          </a:p>
          <a:p>
            <a:pPr marL="285750" indent="-285750" defTabSz="914400">
              <a:lnSpc>
                <a:spcPct val="90000"/>
              </a:lnSpc>
              <a:spcAft>
                <a:spcPts val="600"/>
              </a:spcAft>
              <a:buClr>
                <a:schemeClr val="accent1"/>
              </a:buClr>
              <a:buFont typeface="Calibri" panose="020F0502020204030204" pitchFamily="34" charset="0"/>
              <a:buChar char="•"/>
            </a:pPr>
            <a:r>
              <a:rPr lang="en-US" sz="1600" dirty="0">
                <a:solidFill>
                  <a:schemeClr val="tx1">
                    <a:lumMod val="75000"/>
                    <a:lumOff val="25000"/>
                  </a:schemeClr>
                </a:solidFill>
              </a:rPr>
              <a:t>Since the Rome meeting, progress on implementation of the NAP has been insufficient (this is reflected in the Scoreboard). </a:t>
            </a:r>
          </a:p>
          <a:p>
            <a:pPr marL="285750" indent="-285750" defTabSz="914400">
              <a:lnSpc>
                <a:spcPct val="90000"/>
              </a:lnSpc>
              <a:spcAft>
                <a:spcPts val="600"/>
              </a:spcAft>
              <a:buClr>
                <a:schemeClr val="accent1"/>
              </a:buClr>
              <a:buFont typeface="Calibri" panose="020F0502020204030204" pitchFamily="34" charset="0"/>
              <a:buChar char="•"/>
            </a:pPr>
            <a:r>
              <a:rPr lang="en-US" sz="1600" dirty="0">
                <a:solidFill>
                  <a:schemeClr val="tx1">
                    <a:lumMod val="75000"/>
                    <a:lumOff val="25000"/>
                  </a:schemeClr>
                </a:solidFill>
              </a:rPr>
              <a:t>Lack of progress on the needed legislative changes and a lack of momentum on some crucial aspects, such as enforcement on the ground.</a:t>
            </a:r>
          </a:p>
          <a:p>
            <a:pPr marL="285750" indent="-285750" defTabSz="914400">
              <a:lnSpc>
                <a:spcPct val="90000"/>
              </a:lnSpc>
              <a:spcAft>
                <a:spcPts val="600"/>
              </a:spcAft>
              <a:buClr>
                <a:schemeClr val="accent1"/>
              </a:buClr>
              <a:buFont typeface="Calibri" panose="020F0502020204030204" pitchFamily="34" charset="0"/>
              <a:buChar char="•"/>
            </a:pPr>
            <a:endParaRPr lang="en-US" sz="1600" dirty="0">
              <a:solidFill>
                <a:schemeClr val="tx1">
                  <a:lumMod val="75000"/>
                  <a:lumOff val="25000"/>
                </a:schemeClr>
              </a:solidFill>
            </a:endParaRPr>
          </a:p>
          <a:p>
            <a:pPr defTabSz="914400">
              <a:lnSpc>
                <a:spcPct val="90000"/>
              </a:lnSpc>
              <a:spcAft>
                <a:spcPts val="600"/>
              </a:spcAft>
              <a:buClr>
                <a:schemeClr val="accent1"/>
              </a:buClr>
              <a:buFont typeface="Calibri" panose="020F0502020204030204" pitchFamily="34" charset="0"/>
            </a:pPr>
            <a:r>
              <a:rPr lang="en-US" sz="1600" b="1" dirty="0">
                <a:solidFill>
                  <a:schemeClr val="tx1">
                    <a:lumMod val="75000"/>
                    <a:lumOff val="25000"/>
                  </a:schemeClr>
                </a:solidFill>
              </a:rPr>
              <a:t>Cyprus, excellent collaboration</a:t>
            </a:r>
            <a:r>
              <a:rPr lang="en-US" sz="1600" dirty="0">
                <a:solidFill>
                  <a:schemeClr val="tx1">
                    <a:lumMod val="75000"/>
                    <a:lumOff val="25000"/>
                  </a:schemeClr>
                </a:solidFill>
              </a:rPr>
              <a:t> with the SBA authorities has led to some of the biggest reductions in IKB in the Mediterranean! Increase in fines.</a:t>
            </a:r>
          </a:p>
          <a:p>
            <a:pPr marL="285750" indent="-285750" defTabSz="914400">
              <a:lnSpc>
                <a:spcPct val="90000"/>
              </a:lnSpc>
              <a:spcAft>
                <a:spcPts val="600"/>
              </a:spcAft>
              <a:buClr>
                <a:schemeClr val="accent1"/>
              </a:buClr>
              <a:buFont typeface="Calibri" panose="020F0502020204030204" pitchFamily="34" charset="0"/>
              <a:buChar char="•"/>
            </a:pPr>
            <a:r>
              <a:rPr lang="en-US" sz="1600" b="1" dirty="0">
                <a:solidFill>
                  <a:schemeClr val="tx1">
                    <a:lumMod val="75000"/>
                    <a:lumOff val="25000"/>
                  </a:schemeClr>
                </a:solidFill>
              </a:rPr>
              <a:t>94% reduction compared to 2002 baseline...</a:t>
            </a:r>
          </a:p>
          <a:p>
            <a:pPr defTabSz="914400">
              <a:lnSpc>
                <a:spcPct val="90000"/>
              </a:lnSpc>
              <a:spcAft>
                <a:spcPts val="600"/>
              </a:spcAft>
              <a:buClr>
                <a:schemeClr val="accent1"/>
              </a:buClr>
              <a:buFont typeface="Calibri" panose="020F0502020204030204" pitchFamily="34" charset="0"/>
            </a:pPr>
            <a:r>
              <a:rPr lang="en-US" sz="1600" dirty="0">
                <a:solidFill>
                  <a:srgbClr val="FF0000"/>
                </a:solidFill>
              </a:rPr>
              <a:t>But....</a:t>
            </a:r>
          </a:p>
          <a:p>
            <a:pPr marL="285750" indent="-285750" defTabSz="914400">
              <a:lnSpc>
                <a:spcPct val="90000"/>
              </a:lnSpc>
              <a:spcAft>
                <a:spcPts val="600"/>
              </a:spcAft>
              <a:buClr>
                <a:schemeClr val="accent1"/>
              </a:buClr>
              <a:buFont typeface="Calibri" panose="020F0502020204030204" pitchFamily="34" charset="0"/>
              <a:buChar char="•"/>
            </a:pPr>
            <a:r>
              <a:rPr lang="en-US" sz="1600" dirty="0">
                <a:solidFill>
                  <a:schemeClr val="tx1">
                    <a:lumMod val="75000"/>
                    <a:lumOff val="25000"/>
                  </a:schemeClr>
                </a:solidFill>
              </a:rPr>
              <a:t>Worrying reversals in previously strong anti-poaching legislation/fines which is leading to a documented increase in use of illegal lime-sticks and </a:t>
            </a:r>
            <a:r>
              <a:rPr lang="en-US" sz="1600" b="0" i="0" dirty="0">
                <a:solidFill>
                  <a:srgbClr val="4A4A4A"/>
                </a:solidFill>
                <a:effectLst/>
                <a:latin typeface="Montserrat"/>
              </a:rPr>
              <a:t>jeopardizing a 20-year effort to save migratory birds from being illegally killed in Cyprus</a:t>
            </a:r>
            <a:endParaRPr lang="en-US" sz="1600" dirty="0">
              <a:solidFill>
                <a:schemeClr val="tx1">
                  <a:lumMod val="75000"/>
                  <a:lumOff val="25000"/>
                </a:schemeClr>
              </a:solidFill>
            </a:endParaRPr>
          </a:p>
        </p:txBody>
      </p:sp>
      <p:sp>
        <p:nvSpPr>
          <p:cNvPr id="37" name="Rectangle 36">
            <a:extLst>
              <a:ext uri="{FF2B5EF4-FFF2-40B4-BE49-F238E27FC236}">
                <a16:creationId xmlns:a16="http://schemas.microsoft.com/office/drawing/2014/main" id="{863FF3CE-53DE-41A6-A8DF-EE8A85EDCF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9" name="Rectangle 38">
            <a:extLst>
              <a:ext uri="{FF2B5EF4-FFF2-40B4-BE49-F238E27FC236}">
                <a16:creationId xmlns:a16="http://schemas.microsoft.com/office/drawing/2014/main" id="{B0F0D992-B6E9-451D-A97E-B81C761D0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extBox 14">
            <a:extLst>
              <a:ext uri="{FF2B5EF4-FFF2-40B4-BE49-F238E27FC236}">
                <a16:creationId xmlns:a16="http://schemas.microsoft.com/office/drawing/2014/main" id="{22EFD7A8-B8D2-435C-B691-F2D1A5824B61}"/>
              </a:ext>
            </a:extLst>
          </p:cNvPr>
          <p:cNvSpPr txBox="1"/>
          <p:nvPr/>
        </p:nvSpPr>
        <p:spPr>
          <a:xfrm>
            <a:off x="536652" y="280890"/>
            <a:ext cx="11655347" cy="424732"/>
          </a:xfrm>
          <a:prstGeom prst="rect">
            <a:avLst/>
          </a:prstGeom>
          <a:noFill/>
        </p:spPr>
        <p:txBody>
          <a:bodyPr wrap="square">
            <a:spAutoFit/>
          </a:bodyPr>
          <a:lstStyle/>
          <a:p>
            <a:pPr defTabSz="914400">
              <a:lnSpc>
                <a:spcPct val="90000"/>
              </a:lnSpc>
              <a:spcAft>
                <a:spcPts val="600"/>
              </a:spcAft>
              <a:buClr>
                <a:schemeClr val="accent1"/>
              </a:buClr>
              <a:buFont typeface="Calibri" panose="020F0502020204030204" pitchFamily="34" charset="0"/>
            </a:pPr>
            <a:r>
              <a:rPr lang="en-US" sz="2400" dirty="0">
                <a:solidFill>
                  <a:schemeClr val="tx1">
                    <a:lumMod val="75000"/>
                    <a:lumOff val="25000"/>
                  </a:schemeClr>
                </a:solidFill>
              </a:rPr>
              <a:t>We </a:t>
            </a:r>
            <a:r>
              <a:rPr lang="en-US" sz="2400" dirty="0">
                <a:solidFill>
                  <a:srgbClr val="FF0000"/>
                </a:solidFill>
              </a:rPr>
              <a:t>cannot afford to back-slide </a:t>
            </a:r>
            <a:r>
              <a:rPr lang="en-US" sz="2400" dirty="0">
                <a:solidFill>
                  <a:schemeClr val="tx1">
                    <a:lumMod val="75000"/>
                    <a:lumOff val="25000"/>
                  </a:schemeClr>
                </a:solidFill>
              </a:rPr>
              <a:t>– some </a:t>
            </a:r>
            <a:r>
              <a:rPr lang="en-GB" sz="2400" dirty="0">
                <a:solidFill>
                  <a:schemeClr val="tx1">
                    <a:lumMod val="75000"/>
                    <a:lumOff val="25000"/>
                  </a:schemeClr>
                </a:solidFill>
              </a:rPr>
              <a:t>advances by governments are being eroded</a:t>
            </a:r>
            <a:endParaRPr lang="en-US" sz="2400" dirty="0">
              <a:solidFill>
                <a:schemeClr val="tx1">
                  <a:lumMod val="75000"/>
                  <a:lumOff val="25000"/>
                </a:schemeClr>
              </a:solidFill>
            </a:endParaRPr>
          </a:p>
        </p:txBody>
      </p:sp>
    </p:spTree>
    <p:extLst>
      <p:ext uri="{BB962C8B-B14F-4D97-AF65-F5344CB8AC3E}">
        <p14:creationId xmlns:p14="http://schemas.microsoft.com/office/powerpoint/2010/main" val="17060219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CEF75B-D8C3-44A2-BEB0-4C255B507D46}"/>
              </a:ext>
            </a:extLst>
          </p:cNvPr>
          <p:cNvSpPr txBox="1"/>
          <p:nvPr/>
        </p:nvSpPr>
        <p:spPr>
          <a:xfrm>
            <a:off x="157315" y="253882"/>
            <a:ext cx="8748689" cy="6771084"/>
          </a:xfrm>
          <a:prstGeom prst="rect">
            <a:avLst/>
          </a:prstGeom>
          <a:noFill/>
        </p:spPr>
        <p:txBody>
          <a:bodyPr wrap="square" lIns="91440" tIns="45720" rIns="91440" bIns="45720" rtlCol="0" anchor="t">
            <a:spAutoFit/>
          </a:bodyPr>
          <a:lstStyle/>
          <a:p>
            <a:r>
              <a:rPr lang="en-GB" sz="3200" b="1" dirty="0"/>
              <a:t>Where do governments need to step up most?</a:t>
            </a:r>
          </a:p>
          <a:p>
            <a:endParaRPr lang="en-GB" sz="2400" dirty="0">
              <a:ea typeface="+mn-lt"/>
              <a:cs typeface="+mn-lt"/>
            </a:endParaRPr>
          </a:p>
          <a:p>
            <a:pPr marL="285750" indent="-285750">
              <a:buFont typeface="Arial" panose="020B0604020202020204" pitchFamily="34" charset="0"/>
              <a:buChar char="•"/>
            </a:pPr>
            <a:r>
              <a:rPr lang="en-GB" sz="2000" b="1" dirty="0"/>
              <a:t>Political will </a:t>
            </a:r>
            <a:r>
              <a:rPr lang="en-GB" sz="2000" dirty="0"/>
              <a:t>to support LEAs to enforce the law and enforce sufficient penalties</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US" sz="2000" dirty="0">
                <a:ea typeface="+mn-lt"/>
                <a:cs typeface="+mn-lt"/>
              </a:rPr>
              <a:t>Adequate </a:t>
            </a:r>
            <a:r>
              <a:rPr lang="en-US" sz="2000" b="1" dirty="0">
                <a:ea typeface="+mn-lt"/>
                <a:cs typeface="+mn-lt"/>
              </a:rPr>
              <a:t>investment and support </a:t>
            </a:r>
            <a:r>
              <a:rPr lang="en-US" sz="2000" dirty="0">
                <a:ea typeface="+mn-lt"/>
                <a:cs typeface="+mn-lt"/>
              </a:rPr>
              <a:t>in enforcement </a:t>
            </a:r>
          </a:p>
          <a:p>
            <a:pPr marL="285750" indent="-285750">
              <a:buFont typeface="Arial" panose="020B0604020202020204" pitchFamily="34" charset="0"/>
              <a:buChar char="•"/>
            </a:pPr>
            <a:endParaRPr lang="en-GB" sz="2000" dirty="0">
              <a:ea typeface="+mn-lt"/>
              <a:cs typeface="+mn-lt"/>
            </a:endParaRPr>
          </a:p>
          <a:p>
            <a:pPr marL="285750" indent="-285750">
              <a:buFont typeface="Arial" panose="020B0604020202020204" pitchFamily="34" charset="0"/>
              <a:buChar char="•"/>
            </a:pPr>
            <a:r>
              <a:rPr lang="en-GB" sz="2000" b="1" dirty="0"/>
              <a:t>Specialized training </a:t>
            </a:r>
            <a:r>
              <a:rPr lang="en-GB" sz="2000" dirty="0"/>
              <a:t>offered to enforcement officials and judiciary</a:t>
            </a:r>
            <a:r>
              <a:rPr lang="en-GB" sz="2000" dirty="0">
                <a:ea typeface="+mn-lt"/>
                <a:cs typeface="+mn-lt"/>
              </a:rPr>
              <a:t>, creation of </a:t>
            </a:r>
            <a:r>
              <a:rPr lang="en-GB" sz="2000" b="1" dirty="0">
                <a:ea typeface="+mn-lt"/>
                <a:cs typeface="+mn-lt"/>
              </a:rPr>
              <a:t>specialised</a:t>
            </a:r>
            <a:r>
              <a:rPr lang="en-GB" sz="2000" b="1" dirty="0">
                <a:cs typeface="Calibri"/>
              </a:rPr>
              <a:t> wildlife police or units</a:t>
            </a:r>
          </a:p>
          <a:p>
            <a:pPr marL="285750" indent="-285750">
              <a:buFont typeface="Arial" panose="020B0604020202020204" pitchFamily="34" charset="0"/>
              <a:buChar char="•"/>
            </a:pPr>
            <a:endParaRPr lang="en-GB" sz="2000" dirty="0">
              <a:cs typeface="Calibri"/>
            </a:endParaRPr>
          </a:p>
          <a:p>
            <a:pPr marL="285750" indent="-285750">
              <a:buFont typeface="Arial" panose="020B0604020202020204" pitchFamily="34" charset="0"/>
              <a:buChar char="•"/>
            </a:pPr>
            <a:r>
              <a:rPr lang="en-GB" sz="2000" dirty="0">
                <a:cs typeface="Calibri"/>
              </a:rPr>
              <a:t>Tackle the </a:t>
            </a:r>
            <a:r>
              <a:rPr lang="en-GB" sz="2000" b="1" dirty="0">
                <a:cs typeface="Calibri"/>
              </a:rPr>
              <a:t>insufficient penalties </a:t>
            </a:r>
            <a:r>
              <a:rPr lang="en-GB" sz="2000" dirty="0">
                <a:cs typeface="Calibri"/>
              </a:rPr>
              <a:t>and </a:t>
            </a:r>
            <a:r>
              <a:rPr lang="en-GB" sz="2000" b="1" dirty="0">
                <a:cs typeface="Calibri"/>
              </a:rPr>
              <a:t>big delays in processing cases </a:t>
            </a:r>
            <a:r>
              <a:rPr lang="en-GB" sz="2000" dirty="0">
                <a:cs typeface="Calibri"/>
              </a:rPr>
              <a:t>(enforcement and judiciary)</a:t>
            </a:r>
          </a:p>
          <a:p>
            <a:pPr marL="285750" indent="-285750">
              <a:buFont typeface="Arial" panose="020B0604020202020204" pitchFamily="34" charset="0"/>
              <a:buChar char="•"/>
            </a:pPr>
            <a:endParaRPr lang="en-GB" sz="2000" dirty="0">
              <a:cs typeface="Calibri"/>
            </a:endParaRPr>
          </a:p>
          <a:p>
            <a:pPr marL="285750" indent="-285750">
              <a:buFont typeface="Arial" panose="020B0604020202020204" pitchFamily="34" charset="0"/>
              <a:buChar char="•"/>
            </a:pPr>
            <a:r>
              <a:rPr lang="en-GB" sz="2000" dirty="0"/>
              <a:t>Need for government-led (or funded) </a:t>
            </a:r>
            <a:r>
              <a:rPr lang="en-GB" sz="2000" b="1" dirty="0"/>
              <a:t>systematic monitoring &amp; detection </a:t>
            </a:r>
            <a:r>
              <a:rPr lang="en-GB" sz="2000" dirty="0"/>
              <a:t>combined with </a:t>
            </a:r>
            <a:r>
              <a:rPr lang="en-GB" sz="2000" b="1" dirty="0"/>
              <a:t>adequate national databases </a:t>
            </a:r>
            <a:r>
              <a:rPr lang="en-GB" sz="2000" dirty="0"/>
              <a:t>for both detection and prosecution</a:t>
            </a:r>
          </a:p>
          <a:p>
            <a:pPr marL="285750" indent="-285750">
              <a:buFont typeface="Arial" panose="020B0604020202020204" pitchFamily="34" charset="0"/>
              <a:buChar char="•"/>
            </a:pPr>
            <a:endParaRPr lang="en-GB" sz="2000" dirty="0">
              <a:ea typeface="+mn-lt"/>
              <a:cs typeface="+mn-lt"/>
            </a:endParaRPr>
          </a:p>
          <a:p>
            <a:pPr marL="285750" indent="-285750">
              <a:buFont typeface="Arial" panose="020B0604020202020204" pitchFamily="34" charset="0"/>
              <a:buChar char="•"/>
            </a:pPr>
            <a:r>
              <a:rPr lang="en-GB" sz="2000" dirty="0">
                <a:ea typeface="+mn-lt"/>
                <a:cs typeface="+mn-lt"/>
              </a:rPr>
              <a:t>Ensure </a:t>
            </a:r>
            <a:r>
              <a:rPr lang="en-GB" sz="2000" b="1" dirty="0">
                <a:ea typeface="+mn-lt"/>
                <a:cs typeface="+mn-lt"/>
              </a:rPr>
              <a:t>better cooperation between state institutions</a:t>
            </a:r>
            <a:r>
              <a:rPr lang="en-GB" sz="2000" dirty="0">
                <a:ea typeface="+mn-lt"/>
                <a:cs typeface="+mn-lt"/>
              </a:rPr>
              <a:t>, and/or between regional competencies</a:t>
            </a:r>
          </a:p>
          <a:p>
            <a:pPr marL="285750" indent="-285750">
              <a:buFont typeface="Arial" panose="020B0604020202020204" pitchFamily="34" charset="0"/>
              <a:buChar char="•"/>
            </a:pPr>
            <a:endParaRPr lang="en-GB" sz="2000" dirty="0">
              <a:cs typeface="Calibri"/>
            </a:endParaRPr>
          </a:p>
          <a:p>
            <a:pPr marL="285750" indent="-285750">
              <a:buFont typeface="Arial" panose="020B0604020202020204" pitchFamily="34" charset="0"/>
              <a:buChar char="•"/>
            </a:pPr>
            <a:endParaRPr lang="en-GB" sz="2000" dirty="0">
              <a:cs typeface="Calibri"/>
            </a:endParaRPr>
          </a:p>
          <a:p>
            <a:endParaRPr lang="en-GB" dirty="0">
              <a:cs typeface="Calibri"/>
            </a:endParaRPr>
          </a:p>
        </p:txBody>
      </p:sp>
      <p:pic>
        <p:nvPicPr>
          <p:cNvPr id="4" name="Picture 4" descr="Trapping - BirdLife Malta">
            <a:extLst>
              <a:ext uri="{FF2B5EF4-FFF2-40B4-BE49-F238E27FC236}">
                <a16:creationId xmlns:a16="http://schemas.microsoft.com/office/drawing/2014/main" id="{920F6D47-13CE-495C-8FE0-3A5D880FB11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687" r="14793" b="-2"/>
          <a:stretch/>
        </p:blipFill>
        <p:spPr bwMode="auto">
          <a:xfrm>
            <a:off x="9029265" y="2951594"/>
            <a:ext cx="3583728" cy="335887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cture containing outdoor, grass, branch&#10;&#10;Description automatically generated">
            <a:extLst>
              <a:ext uri="{FF2B5EF4-FFF2-40B4-BE49-F238E27FC236}">
                <a16:creationId xmlns:a16="http://schemas.microsoft.com/office/drawing/2014/main" id="{E0E2B985-BA5E-407A-84B1-7533BF9547B3}"/>
              </a:ext>
            </a:extLst>
          </p:cNvPr>
          <p:cNvPicPr>
            <a:picLocks noChangeAspect="1"/>
          </p:cNvPicPr>
          <p:nvPr/>
        </p:nvPicPr>
        <p:blipFill rotWithShape="1">
          <a:blip r:embed="rId4"/>
          <a:srcRect l="16137" r="8476" b="-3"/>
          <a:stretch/>
        </p:blipFill>
        <p:spPr>
          <a:xfrm>
            <a:off x="9025531" y="-975"/>
            <a:ext cx="3128812" cy="2944458"/>
          </a:xfrm>
          <a:prstGeom prst="rect">
            <a:avLst/>
          </a:prstGeom>
        </p:spPr>
      </p:pic>
    </p:spTree>
    <p:extLst>
      <p:ext uri="{BB962C8B-B14F-4D97-AF65-F5344CB8AC3E}">
        <p14:creationId xmlns:p14="http://schemas.microsoft.com/office/powerpoint/2010/main" val="11261239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79774D8-8540-48E4-923D-4F2A21A074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48258C6-81CC-4C42-B916-9D2550D616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590273"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FA0B3434-EBD6-4B49-9078-B35167C1DAA4}"/>
              </a:ext>
            </a:extLst>
          </p:cNvPr>
          <p:cNvSpPr>
            <a:spLocks noGrp="1"/>
          </p:cNvSpPr>
          <p:nvPr>
            <p:ph type="title"/>
          </p:nvPr>
        </p:nvSpPr>
        <p:spPr>
          <a:xfrm>
            <a:off x="492369" y="516835"/>
            <a:ext cx="3735502" cy="2103875"/>
          </a:xfrm>
        </p:spPr>
        <p:txBody>
          <a:bodyPr>
            <a:normAutofit/>
          </a:bodyPr>
          <a:lstStyle/>
          <a:p>
            <a:r>
              <a:rPr lang="en-GB" sz="3600" dirty="0">
                <a:solidFill>
                  <a:srgbClr val="FFFFFF"/>
                </a:solidFill>
              </a:rPr>
              <a:t>Government needs to lead on building public compliance</a:t>
            </a:r>
            <a:br>
              <a:rPr lang="en-GB" sz="3600" dirty="0">
                <a:solidFill>
                  <a:srgbClr val="FFFFFF"/>
                </a:solidFill>
              </a:rPr>
            </a:br>
            <a:endParaRPr lang="en-GB" sz="3600" dirty="0">
              <a:solidFill>
                <a:srgbClr val="FFFFFF"/>
              </a:solidFill>
            </a:endParaRPr>
          </a:p>
        </p:txBody>
      </p:sp>
      <p:sp>
        <p:nvSpPr>
          <p:cNvPr id="3" name="Content Placeholder 2">
            <a:extLst>
              <a:ext uri="{FF2B5EF4-FFF2-40B4-BE49-F238E27FC236}">
                <a16:creationId xmlns:a16="http://schemas.microsoft.com/office/drawing/2014/main" id="{99B08B56-FD75-45AB-9153-A7A36FA6034B}"/>
              </a:ext>
            </a:extLst>
          </p:cNvPr>
          <p:cNvSpPr>
            <a:spLocks noGrp="1"/>
          </p:cNvSpPr>
          <p:nvPr>
            <p:ph idx="1"/>
          </p:nvPr>
        </p:nvSpPr>
        <p:spPr>
          <a:xfrm>
            <a:off x="492371" y="2653800"/>
            <a:ext cx="3735500" cy="3335519"/>
          </a:xfrm>
        </p:spPr>
        <p:txBody>
          <a:bodyPr>
            <a:normAutofit lnSpcReduction="10000"/>
          </a:bodyPr>
          <a:lstStyle/>
          <a:p>
            <a:pPr marL="285750" indent="-285750">
              <a:buFont typeface="Arial" panose="020B0604020202020204" pitchFamily="34" charset="0"/>
              <a:buChar char="•"/>
            </a:pPr>
            <a:r>
              <a:rPr lang="en-GB" sz="1600" dirty="0">
                <a:solidFill>
                  <a:srgbClr val="FFFFFF"/>
                </a:solidFill>
                <a:cs typeface="Calibri"/>
              </a:rPr>
              <a:t>Public commitment to tackling IKB and government-led awareness campaigns at national and local level</a:t>
            </a:r>
          </a:p>
          <a:p>
            <a:pPr marL="285750" indent="-285750">
              <a:buFont typeface="Arial" panose="020B0604020202020204" pitchFamily="34" charset="0"/>
              <a:buChar char="•"/>
            </a:pPr>
            <a:r>
              <a:rPr lang="en-GB" sz="1600" dirty="0">
                <a:solidFill>
                  <a:srgbClr val="FFFFFF"/>
                </a:solidFill>
                <a:ea typeface="+mn-lt"/>
                <a:cs typeface="+mn-lt"/>
              </a:rPr>
              <a:t>Need</a:t>
            </a:r>
            <a:r>
              <a:rPr lang="en-GB" sz="1600" dirty="0">
                <a:solidFill>
                  <a:srgbClr val="FFFFFF"/>
                </a:solidFill>
                <a:cs typeface="Calibri"/>
              </a:rPr>
              <a:t> for governments to recognise the socio-economic drivers of poaching &amp; need for alternative livelihoods</a:t>
            </a:r>
          </a:p>
          <a:p>
            <a:pPr marL="285750" indent="-285750">
              <a:buFont typeface="Arial" panose="020B0604020202020204" pitchFamily="34" charset="0"/>
              <a:buChar char="•"/>
            </a:pPr>
            <a:r>
              <a:rPr lang="en-US" sz="1600" dirty="0">
                <a:solidFill>
                  <a:srgbClr val="FFFFFF"/>
                </a:solidFill>
              </a:rPr>
              <a:t>G</a:t>
            </a:r>
            <a:r>
              <a:rPr lang="en-US" sz="1600" dirty="0">
                <a:solidFill>
                  <a:srgbClr val="FFFFFF"/>
                </a:solidFill>
                <a:effectLst/>
              </a:rPr>
              <a:t>overnments undertaking specific work with the hunting community to </a:t>
            </a:r>
            <a:r>
              <a:rPr lang="en-US" sz="1600" dirty="0" err="1">
                <a:solidFill>
                  <a:srgbClr val="FFFFFF"/>
                </a:solidFill>
                <a:effectLst/>
              </a:rPr>
              <a:t>maximise</a:t>
            </a:r>
            <a:r>
              <a:rPr lang="en-US" sz="1600" dirty="0">
                <a:solidFill>
                  <a:srgbClr val="FFFFFF"/>
                </a:solidFill>
                <a:effectLst/>
              </a:rPr>
              <a:t> compliance with the legislation</a:t>
            </a:r>
          </a:p>
          <a:p>
            <a:pPr marL="285750" indent="-285750">
              <a:buFont typeface="Arial" panose="020B0604020202020204" pitchFamily="34" charset="0"/>
              <a:buChar char="•"/>
            </a:pPr>
            <a:r>
              <a:rPr lang="en-US" sz="1600" dirty="0">
                <a:solidFill>
                  <a:srgbClr val="FFFFFF"/>
                </a:solidFill>
              </a:rPr>
              <a:t>W</a:t>
            </a:r>
            <a:r>
              <a:rPr lang="en-US" sz="1600" dirty="0">
                <a:solidFill>
                  <a:srgbClr val="FFFFFF"/>
                </a:solidFill>
                <a:effectLst/>
              </a:rPr>
              <a:t>ork needed with communities and  other key stakeholder groups to </a:t>
            </a:r>
            <a:r>
              <a:rPr lang="en-US" sz="1600" dirty="0">
                <a:solidFill>
                  <a:srgbClr val="FFFFFF"/>
                </a:solidFill>
              </a:rPr>
              <a:t>encourage</a:t>
            </a:r>
            <a:r>
              <a:rPr lang="en-US" sz="1600" dirty="0">
                <a:solidFill>
                  <a:srgbClr val="FFFFFF"/>
                </a:solidFill>
                <a:effectLst/>
              </a:rPr>
              <a:t> compliance at the same time as enforcement</a:t>
            </a:r>
          </a:p>
          <a:p>
            <a:pPr marL="285750" indent="-285750">
              <a:buFont typeface="Arial" panose="020B0604020202020204" pitchFamily="34" charset="0"/>
              <a:buChar char="•"/>
            </a:pPr>
            <a:endParaRPr lang="en-US" sz="1500" dirty="0">
              <a:solidFill>
                <a:srgbClr val="FFFFFF"/>
              </a:solidFill>
              <a:effectLst/>
              <a:latin typeface="Segoe UI" panose="020B0502040204020203" pitchFamily="34" charset="0"/>
            </a:endParaRPr>
          </a:p>
          <a:p>
            <a:pPr marL="285750" indent="-285750">
              <a:buFont typeface="Arial" panose="020B0604020202020204" pitchFamily="34" charset="0"/>
              <a:buChar char="•"/>
            </a:pPr>
            <a:endParaRPr lang="en-US" sz="1500" dirty="0">
              <a:solidFill>
                <a:srgbClr val="FFFFFF"/>
              </a:solidFill>
              <a:effectLst/>
              <a:latin typeface="Arial" panose="020B0604020202020204" pitchFamily="34" charset="0"/>
            </a:endParaRPr>
          </a:p>
          <a:p>
            <a:pPr marL="285750" indent="-285750">
              <a:buFont typeface="Arial" panose="020B0604020202020204" pitchFamily="34" charset="0"/>
              <a:buChar char="•"/>
            </a:pPr>
            <a:endParaRPr lang="en-GB" sz="1500" dirty="0">
              <a:solidFill>
                <a:srgbClr val="FFFFFF"/>
              </a:solidFill>
              <a:cs typeface="Calibri"/>
            </a:endParaRPr>
          </a:p>
          <a:p>
            <a:endParaRPr lang="en-GB" sz="1500" dirty="0">
              <a:solidFill>
                <a:srgbClr val="FFFFFF"/>
              </a:solidFill>
            </a:endParaRPr>
          </a:p>
        </p:txBody>
      </p:sp>
      <p:sp>
        <p:nvSpPr>
          <p:cNvPr id="14" name="Rectangle 13">
            <a:extLst>
              <a:ext uri="{FF2B5EF4-FFF2-40B4-BE49-F238E27FC236}">
                <a16:creationId xmlns:a16="http://schemas.microsoft.com/office/drawing/2014/main" id="{29C049BC-66AD-454E-982D-C9EBB75C80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0679" y="0"/>
            <a:ext cx="6400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568E67DF-B8FC-4079-84A6-0A3BA25B89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76279" y="0"/>
            <a:ext cx="3610035" cy="33559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8B4255C-EAB7-4FC6-B43C-49B951568771}"/>
              </a:ext>
            </a:extLst>
          </p:cNvPr>
          <p:cNvPicPr>
            <a:picLocks noChangeAspect="1"/>
          </p:cNvPicPr>
          <p:nvPr/>
        </p:nvPicPr>
        <p:blipFill rotWithShape="1">
          <a:blip r:embed="rId3"/>
          <a:srcRect r="2" b="31933"/>
          <a:stretch/>
        </p:blipFill>
        <p:spPr>
          <a:xfrm>
            <a:off x="4812160" y="3504904"/>
            <a:ext cx="7379840" cy="3353096"/>
          </a:xfrm>
          <a:prstGeom prst="rect">
            <a:avLst/>
          </a:prstGeom>
        </p:spPr>
      </p:pic>
      <p:sp>
        <p:nvSpPr>
          <p:cNvPr id="11" name="TextBox 1">
            <a:extLst>
              <a:ext uri="{FF2B5EF4-FFF2-40B4-BE49-F238E27FC236}">
                <a16:creationId xmlns:a16="http://schemas.microsoft.com/office/drawing/2014/main" id="{D91DAE4C-30B6-48CE-8EDF-2715D63051AE}"/>
              </a:ext>
            </a:extLst>
          </p:cNvPr>
          <p:cNvSpPr txBox="1"/>
          <p:nvPr/>
        </p:nvSpPr>
        <p:spPr>
          <a:xfrm>
            <a:off x="8915629" y="839817"/>
            <a:ext cx="2931333" cy="2103875"/>
          </a:xfrm>
          <a:prstGeom prst="rect">
            <a:avLst/>
          </a:prstGeom>
        </p:spPr>
        <p:txBody>
          <a:bodyPr rot="0" spcFirstLastPara="0" vert="horz" lIns="91440" tIns="45720" rIns="91440" bIns="45720" numCol="1" spcCol="0" rtlCol="0" fromWordArt="0" anchor="b" anchorCtr="0" forceAA="0" compatLnSpc="1">
            <a:prstTxWarp prst="textNoShape">
              <a:avLst/>
            </a:prstTxWarp>
            <a:normAutofit lnSpcReduction="10000"/>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85000"/>
              </a:lnSpc>
              <a:spcBef>
                <a:spcPct val="0"/>
              </a:spcBef>
              <a:spcAft>
                <a:spcPts val="600"/>
              </a:spcAft>
            </a:pPr>
            <a:endParaRPr lang="en-US" sz="3100" b="1" spc="-50" dirty="0">
              <a:solidFill>
                <a:srgbClr val="FFFFFF"/>
              </a:solidFill>
              <a:latin typeface="+mj-lt"/>
              <a:ea typeface="+mj-ea"/>
              <a:cs typeface="+mj-cs"/>
            </a:endParaRPr>
          </a:p>
          <a:p>
            <a:pPr>
              <a:lnSpc>
                <a:spcPct val="85000"/>
              </a:lnSpc>
              <a:spcBef>
                <a:spcPct val="0"/>
              </a:spcBef>
              <a:spcAft>
                <a:spcPts val="600"/>
              </a:spcAft>
            </a:pPr>
            <a:r>
              <a:rPr lang="en-US" sz="3100" b="1" spc="-50" dirty="0">
                <a:solidFill>
                  <a:srgbClr val="FFFFFF"/>
                </a:solidFill>
                <a:latin typeface="+mj-lt"/>
                <a:ea typeface="+mj-ea"/>
                <a:cs typeface="+mj-cs"/>
              </a:rPr>
              <a:t>Different interventions adapted to local contexts</a:t>
            </a:r>
          </a:p>
          <a:p>
            <a:pPr>
              <a:lnSpc>
                <a:spcPct val="85000"/>
              </a:lnSpc>
              <a:spcBef>
                <a:spcPct val="0"/>
              </a:spcBef>
              <a:spcAft>
                <a:spcPts val="600"/>
              </a:spcAft>
            </a:pPr>
            <a:endParaRPr lang="en-US" sz="3100" b="1" spc="-50" dirty="0">
              <a:solidFill>
                <a:srgbClr val="FFFFFF"/>
              </a:solidFill>
              <a:latin typeface="+mj-lt"/>
              <a:ea typeface="+mj-ea"/>
              <a:cs typeface="+mj-cs"/>
            </a:endParaRPr>
          </a:p>
        </p:txBody>
      </p:sp>
      <p:pic>
        <p:nvPicPr>
          <p:cNvPr id="13" name="Picture 4" descr="A picture containing person&#10;&#10;Description automatically generated">
            <a:extLst>
              <a:ext uri="{FF2B5EF4-FFF2-40B4-BE49-F238E27FC236}">
                <a16:creationId xmlns:a16="http://schemas.microsoft.com/office/drawing/2014/main" id="{F8CE9531-DB73-4168-8F53-3CD076D47678}"/>
              </a:ext>
            </a:extLst>
          </p:cNvPr>
          <p:cNvPicPr>
            <a:picLocks noChangeAspect="1"/>
          </p:cNvPicPr>
          <p:nvPr/>
        </p:nvPicPr>
        <p:blipFill>
          <a:blip r:embed="rId4"/>
          <a:stretch>
            <a:fillRect/>
          </a:stretch>
        </p:blipFill>
        <p:spPr>
          <a:xfrm>
            <a:off x="4812160" y="170186"/>
            <a:ext cx="3610035" cy="3182909"/>
          </a:xfrm>
          <a:prstGeom prst="rect">
            <a:avLst/>
          </a:prstGeom>
        </p:spPr>
      </p:pic>
    </p:spTree>
    <p:extLst>
      <p:ext uri="{BB962C8B-B14F-4D97-AF65-F5344CB8AC3E}">
        <p14:creationId xmlns:p14="http://schemas.microsoft.com/office/powerpoint/2010/main" val="15347463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aphicFrame>
        <p:nvGraphicFramePr>
          <p:cNvPr id="4" name="TextBox 1">
            <a:extLst>
              <a:ext uri="{FF2B5EF4-FFF2-40B4-BE49-F238E27FC236}">
                <a16:creationId xmlns:a16="http://schemas.microsoft.com/office/drawing/2014/main" id="{A96FF292-1B7F-4233-8288-7F2B67C0EB89}"/>
              </a:ext>
            </a:extLst>
          </p:cNvPr>
          <p:cNvGraphicFramePr/>
          <p:nvPr>
            <p:extLst>
              <p:ext uri="{D42A27DB-BD31-4B8C-83A1-F6EECF244321}">
                <p14:modId xmlns:p14="http://schemas.microsoft.com/office/powerpoint/2010/main" val="1486094531"/>
              </p:ext>
            </p:extLst>
          </p:nvPr>
        </p:nvGraphicFramePr>
        <p:xfrm>
          <a:off x="4741862" y="304785"/>
          <a:ext cx="6797675" cy="5649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02" name="TextBox 201">
            <a:extLst>
              <a:ext uri="{FF2B5EF4-FFF2-40B4-BE49-F238E27FC236}">
                <a16:creationId xmlns:a16="http://schemas.microsoft.com/office/drawing/2014/main" id="{6B605837-088E-437A-8D27-AE760C9F4C47}"/>
              </a:ext>
            </a:extLst>
          </p:cNvPr>
          <p:cNvSpPr txBox="1"/>
          <p:nvPr/>
        </p:nvSpPr>
        <p:spPr>
          <a:xfrm>
            <a:off x="809017" y="1927698"/>
            <a:ext cx="2637818" cy="160150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pic>
        <p:nvPicPr>
          <p:cNvPr id="241" name="Picture 2">
            <a:extLst>
              <a:ext uri="{FF2B5EF4-FFF2-40B4-BE49-F238E27FC236}">
                <a16:creationId xmlns:a16="http://schemas.microsoft.com/office/drawing/2014/main" id="{6F6923A4-67D0-4423-AA84-2757E4A4BD6A}"/>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9779" r="49126" b="-1"/>
          <a:stretch/>
        </p:blipFill>
        <p:spPr bwMode="auto">
          <a:xfrm>
            <a:off x="61804" y="-772286"/>
            <a:ext cx="3977250" cy="711542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7" descr="Logo&#10;&#10;Description automatically generated">
            <a:extLst>
              <a:ext uri="{FF2B5EF4-FFF2-40B4-BE49-F238E27FC236}">
                <a16:creationId xmlns:a16="http://schemas.microsoft.com/office/drawing/2014/main" id="{43D64AFE-5C3F-463C-AC08-1669F0E84D26}"/>
              </a:ext>
            </a:extLst>
          </p:cNvPr>
          <p:cNvPicPr>
            <a:picLocks noChangeAspect="1"/>
          </p:cNvPicPr>
          <p:nvPr/>
        </p:nvPicPr>
        <p:blipFill>
          <a:blip r:embed="rId9"/>
          <a:stretch>
            <a:fillRect/>
          </a:stretch>
        </p:blipFill>
        <p:spPr>
          <a:xfrm>
            <a:off x="10972800" y="5356225"/>
            <a:ext cx="1133475" cy="933450"/>
          </a:xfrm>
          <a:prstGeom prst="rect">
            <a:avLst/>
          </a:prstGeom>
        </p:spPr>
      </p:pic>
    </p:spTree>
    <p:extLst>
      <p:ext uri="{BB962C8B-B14F-4D97-AF65-F5344CB8AC3E}">
        <p14:creationId xmlns:p14="http://schemas.microsoft.com/office/powerpoint/2010/main" val="30619407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4086E084-587B-4477-9A16-20D88E90A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6" name="Rectangle 75">
            <a:extLst>
              <a:ext uri="{FF2B5EF4-FFF2-40B4-BE49-F238E27FC236}">
                <a16:creationId xmlns:a16="http://schemas.microsoft.com/office/drawing/2014/main" id="{E917005F-BBD6-4572-AA66-5B53DE7619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8" name="Straight Connector 77">
            <a:extLst>
              <a:ext uri="{FF2B5EF4-FFF2-40B4-BE49-F238E27FC236}">
                <a16:creationId xmlns:a16="http://schemas.microsoft.com/office/drawing/2014/main" id="{2CFCD635-C557-491A-B373-CA044B7303D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0" name="Rectangle 79">
            <a:extLst>
              <a:ext uri="{FF2B5EF4-FFF2-40B4-BE49-F238E27FC236}">
                <a16:creationId xmlns:a16="http://schemas.microsoft.com/office/drawing/2014/main" id="{F8D9221F-01B2-4347-9175-AF976855D5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7547879"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extBox 1">
            <a:extLst>
              <a:ext uri="{FF2B5EF4-FFF2-40B4-BE49-F238E27FC236}">
                <a16:creationId xmlns:a16="http://schemas.microsoft.com/office/drawing/2014/main" id="{3D867D7E-3170-450F-A777-4100FC0303EB}"/>
              </a:ext>
            </a:extLst>
          </p:cNvPr>
          <p:cNvSpPr txBox="1"/>
          <p:nvPr/>
        </p:nvSpPr>
        <p:spPr>
          <a:xfrm>
            <a:off x="451554" y="80316"/>
            <a:ext cx="6895160" cy="3356334"/>
          </a:xfrm>
          <a:prstGeom prst="rect">
            <a:avLst/>
          </a:prstGeom>
        </p:spPr>
        <p:txBody>
          <a:bodyPr rot="0" spcFirstLastPara="0" vertOverflow="overflow" horzOverflow="overflow" vert="horz" wrap="square" lIns="0" tIns="45720" rIns="0" bIns="45720" numCol="1" spcCol="0" rtlCol="0" fromWordArt="0" anchor="t" anchorCtr="0" forceAA="0" compatLnSpc="1">
            <a:prstTxWarp prst="textNoShape">
              <a:avLst/>
            </a:prstTxWarp>
            <a:noAutofit/>
          </a:bodyPr>
          <a:lstStyle/>
          <a:p>
            <a:pPr defTabSz="914400">
              <a:lnSpc>
                <a:spcPct val="90000"/>
              </a:lnSpc>
              <a:spcAft>
                <a:spcPts val="600"/>
              </a:spcAft>
              <a:buClr>
                <a:schemeClr val="accent1"/>
              </a:buClr>
              <a:buFont typeface="Calibri" panose="020F0502020204030204" pitchFamily="34" charset="0"/>
            </a:pPr>
            <a:r>
              <a:rPr lang="en-US" sz="2400" dirty="0">
                <a:solidFill>
                  <a:schemeClr val="accent2">
                    <a:lumMod val="40000"/>
                    <a:lumOff val="60000"/>
                  </a:schemeClr>
                </a:solidFill>
                <a:cs typeface="Calibri"/>
              </a:rPr>
              <a:t>          </a:t>
            </a:r>
            <a:r>
              <a:rPr lang="en-US" sz="3200" dirty="0">
                <a:solidFill>
                  <a:schemeClr val="bg2"/>
                </a:solidFill>
                <a:cs typeface="Calibri"/>
              </a:rPr>
              <a:t>   </a:t>
            </a:r>
            <a:endParaRPr lang="en-US" sz="2400" dirty="0">
              <a:solidFill>
                <a:schemeClr val="accent2">
                  <a:lumMod val="40000"/>
                  <a:lumOff val="60000"/>
                </a:schemeClr>
              </a:solidFill>
              <a:cs typeface="Calibri"/>
            </a:endParaRPr>
          </a:p>
          <a:p>
            <a:pPr defTabSz="914400">
              <a:lnSpc>
                <a:spcPct val="90000"/>
              </a:lnSpc>
              <a:spcAft>
                <a:spcPts val="600"/>
              </a:spcAft>
              <a:buFont typeface="Calibri" panose="020F0502020204030204" pitchFamily="34" charset="0"/>
            </a:pPr>
            <a:r>
              <a:rPr lang="en-US" sz="2400" dirty="0">
                <a:solidFill>
                  <a:schemeClr val="accent2">
                    <a:lumMod val="40000"/>
                    <a:lumOff val="60000"/>
                  </a:schemeClr>
                </a:solidFill>
                <a:cs typeface="Calibri"/>
              </a:rPr>
              <a:t>Under the RSP we have committed to an</a:t>
            </a:r>
            <a:r>
              <a:rPr lang="en-US" sz="2400" b="1" dirty="0">
                <a:solidFill>
                  <a:schemeClr val="bg1"/>
                </a:solidFill>
                <a:cs typeface="Calibri"/>
              </a:rPr>
              <a:t> ambitious </a:t>
            </a:r>
            <a:r>
              <a:rPr lang="en-US" sz="2400" dirty="0">
                <a:solidFill>
                  <a:schemeClr val="accent2">
                    <a:lumMod val="40000"/>
                    <a:lumOff val="60000"/>
                  </a:schemeClr>
                </a:solidFill>
                <a:cs typeface="Calibri"/>
              </a:rPr>
              <a:t>goal and to taking </a:t>
            </a:r>
            <a:r>
              <a:rPr lang="en-US" sz="2400" b="1" dirty="0">
                <a:solidFill>
                  <a:schemeClr val="bg1"/>
                </a:solidFill>
                <a:cs typeface="Calibri"/>
              </a:rPr>
              <a:t>bolder action </a:t>
            </a:r>
            <a:r>
              <a:rPr lang="en-US" sz="2400" dirty="0">
                <a:solidFill>
                  <a:schemeClr val="accent2">
                    <a:lumMod val="40000"/>
                    <a:lumOff val="60000"/>
                  </a:schemeClr>
                </a:solidFill>
                <a:cs typeface="Calibri"/>
              </a:rPr>
              <a:t>to achieve zero-tolerance and to scaling up efforts to eradicate IKB</a:t>
            </a:r>
          </a:p>
          <a:p>
            <a:pPr defTabSz="914400">
              <a:lnSpc>
                <a:spcPct val="90000"/>
              </a:lnSpc>
              <a:spcAft>
                <a:spcPts val="600"/>
              </a:spcAft>
              <a:buFont typeface="Calibri" panose="020F0502020204030204" pitchFamily="34" charset="0"/>
            </a:pPr>
            <a:endParaRPr lang="en-US" sz="2400" dirty="0">
              <a:solidFill>
                <a:schemeClr val="accent2">
                  <a:lumMod val="40000"/>
                  <a:lumOff val="60000"/>
                </a:schemeClr>
              </a:solidFill>
              <a:cs typeface="Calibri"/>
            </a:endParaRPr>
          </a:p>
          <a:p>
            <a:pPr defTabSz="914400">
              <a:lnSpc>
                <a:spcPct val="90000"/>
              </a:lnSpc>
              <a:spcAft>
                <a:spcPts val="600"/>
              </a:spcAft>
              <a:buFont typeface="Calibri" panose="020F0502020204030204" pitchFamily="34" charset="0"/>
            </a:pPr>
            <a:r>
              <a:rPr lang="en-US" sz="2400" dirty="0">
                <a:solidFill>
                  <a:schemeClr val="accent2">
                    <a:lumMod val="40000"/>
                    <a:lumOff val="60000"/>
                  </a:schemeClr>
                </a:solidFill>
                <a:cs typeface="Calibri"/>
              </a:rPr>
              <a:t>But </a:t>
            </a:r>
            <a:r>
              <a:rPr lang="en-US" sz="2400" b="1" dirty="0">
                <a:solidFill>
                  <a:schemeClr val="bg1"/>
                </a:solidFill>
                <a:cs typeface="Calibri"/>
              </a:rPr>
              <a:t>zero tolerance </a:t>
            </a:r>
            <a:r>
              <a:rPr lang="en-US" sz="2400" dirty="0">
                <a:solidFill>
                  <a:schemeClr val="accent2">
                    <a:lumMod val="40000"/>
                    <a:lumOff val="60000"/>
                  </a:schemeClr>
                </a:solidFill>
                <a:cs typeface="Calibri"/>
              </a:rPr>
              <a:t>needs to be put into practice across the board – in legislation, enforcement, judicial process, education, communication</a:t>
            </a:r>
            <a:endParaRPr lang="en-US" dirty="0">
              <a:solidFill>
                <a:schemeClr val="accent2">
                  <a:lumMod val="40000"/>
                  <a:lumOff val="60000"/>
                </a:schemeClr>
              </a:solidFill>
              <a:cs typeface="Calibri"/>
            </a:endParaRPr>
          </a:p>
          <a:p>
            <a:pPr defTabSz="914400">
              <a:lnSpc>
                <a:spcPct val="90000"/>
              </a:lnSpc>
              <a:spcAft>
                <a:spcPts val="600"/>
              </a:spcAft>
              <a:buFont typeface="Calibri" panose="020F0502020204030204" pitchFamily="34" charset="0"/>
            </a:pPr>
            <a:endParaRPr lang="en-US" sz="2400" dirty="0">
              <a:solidFill>
                <a:schemeClr val="accent2">
                  <a:lumMod val="40000"/>
                  <a:lumOff val="60000"/>
                </a:schemeClr>
              </a:solidFill>
              <a:cs typeface="Calibri"/>
            </a:endParaRPr>
          </a:p>
          <a:p>
            <a:pPr defTabSz="914400">
              <a:lnSpc>
                <a:spcPct val="90000"/>
              </a:lnSpc>
              <a:spcAft>
                <a:spcPts val="600"/>
              </a:spcAft>
              <a:buFont typeface="Calibri" panose="020F0502020204030204" pitchFamily="34" charset="0"/>
            </a:pPr>
            <a:r>
              <a:rPr lang="en-US" sz="2400" b="1" dirty="0">
                <a:solidFill>
                  <a:schemeClr val="bg1"/>
                </a:solidFill>
                <a:cs typeface="Calibri"/>
              </a:rPr>
              <a:t>Promising signs </a:t>
            </a:r>
            <a:r>
              <a:rPr lang="en-US" sz="2400" dirty="0">
                <a:solidFill>
                  <a:schemeClr val="accent2">
                    <a:lumMod val="40000"/>
                    <a:lumOff val="60000"/>
                  </a:schemeClr>
                </a:solidFill>
                <a:cs typeface="Calibri"/>
              </a:rPr>
              <a:t>in some countries, but in some, </a:t>
            </a:r>
            <a:r>
              <a:rPr lang="en-US" sz="2400" b="1" dirty="0">
                <a:solidFill>
                  <a:schemeClr val="bg1"/>
                </a:solidFill>
                <a:cs typeface="Calibri"/>
              </a:rPr>
              <a:t>backward steps </a:t>
            </a:r>
            <a:r>
              <a:rPr lang="en-US" sz="2400" dirty="0">
                <a:solidFill>
                  <a:schemeClr val="accent2">
                    <a:lumMod val="40000"/>
                    <a:lumOff val="60000"/>
                  </a:schemeClr>
                </a:solidFill>
                <a:cs typeface="Calibri"/>
              </a:rPr>
              <a:t>are being taken and in many, action needs to be up-scaled with far </a:t>
            </a:r>
            <a:r>
              <a:rPr lang="en-US" sz="2400" b="1" dirty="0">
                <a:solidFill>
                  <a:schemeClr val="bg1"/>
                </a:solidFill>
                <a:cs typeface="Calibri"/>
              </a:rPr>
              <a:t>greater urgency</a:t>
            </a:r>
          </a:p>
          <a:p>
            <a:pPr defTabSz="914400">
              <a:lnSpc>
                <a:spcPct val="90000"/>
              </a:lnSpc>
              <a:spcAft>
                <a:spcPts val="600"/>
              </a:spcAft>
              <a:buFont typeface="Calibri" panose="020F0502020204030204" pitchFamily="34" charset="0"/>
            </a:pPr>
            <a:endParaRPr lang="en-US" sz="2400" dirty="0">
              <a:solidFill>
                <a:schemeClr val="accent2">
                  <a:lumMod val="40000"/>
                  <a:lumOff val="60000"/>
                </a:schemeClr>
              </a:solidFill>
              <a:cs typeface="Calibri"/>
            </a:endParaRPr>
          </a:p>
          <a:p>
            <a:pPr defTabSz="914400">
              <a:lnSpc>
                <a:spcPct val="90000"/>
              </a:lnSpc>
              <a:spcAft>
                <a:spcPts val="600"/>
              </a:spcAft>
              <a:buFont typeface="Calibri" panose="020F0502020204030204" pitchFamily="34" charset="0"/>
            </a:pPr>
            <a:r>
              <a:rPr lang="en-US" sz="2400" b="1" dirty="0">
                <a:solidFill>
                  <a:schemeClr val="bg1"/>
                </a:solidFill>
                <a:cs typeface="Calibri"/>
              </a:rPr>
              <a:t>Multi-stakeholder National Action Plans </a:t>
            </a:r>
            <a:r>
              <a:rPr lang="en-US" sz="2400" dirty="0">
                <a:solidFill>
                  <a:schemeClr val="accent2">
                    <a:lumMod val="40000"/>
                    <a:lumOff val="60000"/>
                  </a:schemeClr>
                </a:solidFill>
                <a:cs typeface="Calibri"/>
              </a:rPr>
              <a:t>and committees are the best framework and vehicle for driving implementation of the RSP  </a:t>
            </a:r>
          </a:p>
          <a:p>
            <a:pPr defTabSz="914400">
              <a:lnSpc>
                <a:spcPct val="90000"/>
              </a:lnSpc>
              <a:spcAft>
                <a:spcPts val="600"/>
              </a:spcAft>
              <a:buFont typeface="Calibri" panose="020F0502020204030204" pitchFamily="34" charset="0"/>
            </a:pPr>
            <a:endParaRPr lang="en-US" sz="2400" dirty="0">
              <a:solidFill>
                <a:schemeClr val="accent2">
                  <a:lumMod val="40000"/>
                  <a:lumOff val="60000"/>
                </a:schemeClr>
              </a:solidFill>
              <a:cs typeface="Calibri"/>
            </a:endParaRPr>
          </a:p>
          <a:p>
            <a:pPr defTabSz="914400">
              <a:lnSpc>
                <a:spcPct val="90000"/>
              </a:lnSpc>
              <a:spcAft>
                <a:spcPts val="600"/>
              </a:spcAft>
              <a:buFont typeface="Calibri" panose="020F0502020204030204" pitchFamily="34" charset="0"/>
            </a:pPr>
            <a:endParaRPr lang="en-US" sz="2400" dirty="0">
              <a:solidFill>
                <a:schemeClr val="accent2">
                  <a:lumMod val="40000"/>
                  <a:lumOff val="60000"/>
                </a:schemeClr>
              </a:solidFill>
              <a:cs typeface="Calibri"/>
            </a:endParaRPr>
          </a:p>
          <a:p>
            <a:pPr defTabSz="914400">
              <a:lnSpc>
                <a:spcPct val="90000"/>
              </a:lnSpc>
              <a:spcAft>
                <a:spcPts val="600"/>
              </a:spcAft>
              <a:buFont typeface="Calibri" panose="020F0502020204030204" pitchFamily="34" charset="0"/>
            </a:pPr>
            <a:endParaRPr lang="en-US" sz="2400" dirty="0">
              <a:solidFill>
                <a:srgbClr val="FFC000"/>
              </a:solidFill>
              <a:cs typeface="Calibri"/>
            </a:endParaRPr>
          </a:p>
          <a:p>
            <a:pPr defTabSz="914400">
              <a:lnSpc>
                <a:spcPct val="90000"/>
              </a:lnSpc>
              <a:spcAft>
                <a:spcPts val="600"/>
              </a:spcAft>
              <a:buFont typeface="Calibri" panose="020F0502020204030204" pitchFamily="34" charset="0"/>
            </a:pPr>
            <a:endParaRPr lang="en-US" sz="2800" dirty="0">
              <a:solidFill>
                <a:schemeClr val="accent2">
                  <a:lumMod val="40000"/>
                  <a:lumOff val="60000"/>
                </a:schemeClr>
              </a:solidFill>
              <a:cs typeface="Calibri"/>
            </a:endParaRPr>
          </a:p>
        </p:txBody>
      </p:sp>
      <p:sp>
        <p:nvSpPr>
          <p:cNvPr id="82" name="Rectangle 81">
            <a:extLst>
              <a:ext uri="{FF2B5EF4-FFF2-40B4-BE49-F238E27FC236}">
                <a16:creationId xmlns:a16="http://schemas.microsoft.com/office/drawing/2014/main" id="{B2126150-6EE8-4B16-B140-2F71B6BE31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7894" y="0"/>
            <a:ext cx="6400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21" name="Picture 39" descr="A picture containing calendar&#10;&#10;Description automatically generated">
            <a:extLst>
              <a:ext uri="{FF2B5EF4-FFF2-40B4-BE49-F238E27FC236}">
                <a16:creationId xmlns:a16="http://schemas.microsoft.com/office/drawing/2014/main" id="{E04202F9-BC55-4D2F-A583-C648D0412844}"/>
              </a:ext>
            </a:extLst>
          </p:cNvPr>
          <p:cNvPicPr>
            <a:picLocks noChangeAspect="1"/>
          </p:cNvPicPr>
          <p:nvPr/>
        </p:nvPicPr>
        <p:blipFill rotWithShape="1">
          <a:blip r:embed="rId2"/>
          <a:srcRect l="9258" r="1695"/>
          <a:stretch/>
        </p:blipFill>
        <p:spPr>
          <a:xfrm>
            <a:off x="7611902" y="10"/>
            <a:ext cx="4580097" cy="6857990"/>
          </a:xfrm>
          <a:prstGeom prst="rect">
            <a:avLst/>
          </a:prstGeom>
        </p:spPr>
      </p:pic>
      <p:pic>
        <p:nvPicPr>
          <p:cNvPr id="3" name="Picture 11" descr="A close up of a logo&#10;&#10;Description automatically generated">
            <a:extLst>
              <a:ext uri="{FF2B5EF4-FFF2-40B4-BE49-F238E27FC236}">
                <a16:creationId xmlns:a16="http://schemas.microsoft.com/office/drawing/2014/main" id="{E4D4D9EF-9A68-475A-80C5-42FB84AA95B5}"/>
              </a:ext>
            </a:extLst>
          </p:cNvPr>
          <p:cNvPicPr>
            <a:picLocks noChangeAspect="1"/>
          </p:cNvPicPr>
          <p:nvPr/>
        </p:nvPicPr>
        <p:blipFill>
          <a:blip r:embed="rId3"/>
          <a:stretch>
            <a:fillRect/>
          </a:stretch>
        </p:blipFill>
        <p:spPr>
          <a:xfrm>
            <a:off x="7813082" y="5845995"/>
            <a:ext cx="1133116" cy="931689"/>
          </a:xfrm>
          <a:prstGeom prst="rect">
            <a:avLst/>
          </a:prstGeom>
        </p:spPr>
      </p:pic>
      <p:sp>
        <p:nvSpPr>
          <p:cNvPr id="4" name="TextBox 3">
            <a:extLst>
              <a:ext uri="{FF2B5EF4-FFF2-40B4-BE49-F238E27FC236}">
                <a16:creationId xmlns:a16="http://schemas.microsoft.com/office/drawing/2014/main" id="{EF2647D7-1CF3-42CD-818C-22567E64FD85}"/>
              </a:ext>
            </a:extLst>
          </p:cNvPr>
          <p:cNvSpPr txBox="1"/>
          <p:nvPr/>
        </p:nvSpPr>
        <p:spPr>
          <a:xfrm>
            <a:off x="7524624" y="446981"/>
            <a:ext cx="4614414" cy="646331"/>
          </a:xfrm>
          <a:prstGeom prst="rect">
            <a:avLst/>
          </a:prstGeom>
          <a:noFill/>
        </p:spPr>
        <p:txBody>
          <a:bodyPr wrap="square" rtlCol="0">
            <a:spAutoFit/>
          </a:bodyPr>
          <a:lstStyle/>
          <a:p>
            <a:r>
              <a:rPr lang="en-GB" sz="3600" dirty="0">
                <a:solidFill>
                  <a:schemeClr val="bg1"/>
                </a:solidFill>
              </a:rPr>
              <a:t>NOW is the time to ACT</a:t>
            </a:r>
          </a:p>
        </p:txBody>
      </p:sp>
    </p:spTree>
    <p:extLst>
      <p:ext uri="{BB962C8B-B14F-4D97-AF65-F5344CB8AC3E}">
        <p14:creationId xmlns:p14="http://schemas.microsoft.com/office/powerpoint/2010/main" val="38060466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78BF92E-31D6-43AD-B9B6-BA49CA3E6BA4}"/>
              </a:ext>
            </a:extLst>
          </p:cNvPr>
          <p:cNvSpPr txBox="1"/>
          <p:nvPr/>
        </p:nvSpPr>
        <p:spPr>
          <a:xfrm>
            <a:off x="463215" y="202532"/>
            <a:ext cx="945080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cs typeface="Calibri"/>
              </a:rPr>
              <a:t>NGO response to Government Scoreboard Assessment</a:t>
            </a:r>
          </a:p>
        </p:txBody>
      </p:sp>
      <p:sp>
        <p:nvSpPr>
          <p:cNvPr id="4" name="TextBox 3">
            <a:extLst>
              <a:ext uri="{FF2B5EF4-FFF2-40B4-BE49-F238E27FC236}">
                <a16:creationId xmlns:a16="http://schemas.microsoft.com/office/drawing/2014/main" id="{0ED9DD38-3B4D-40D6-8992-253FD9508FC7}"/>
              </a:ext>
            </a:extLst>
          </p:cNvPr>
          <p:cNvSpPr txBox="1"/>
          <p:nvPr/>
        </p:nvSpPr>
        <p:spPr>
          <a:xfrm>
            <a:off x="3215149" y="1147567"/>
            <a:ext cx="8083330"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ü"/>
            </a:pPr>
            <a:r>
              <a:rPr lang="en-US" sz="2400" dirty="0">
                <a:cs typeface="Calibri"/>
              </a:rPr>
              <a:t>Scoreboard is a </a:t>
            </a:r>
            <a:r>
              <a:rPr lang="en-US" sz="2400" b="1" dirty="0">
                <a:cs typeface="Calibri"/>
              </a:rPr>
              <a:t>unique process</a:t>
            </a:r>
            <a:r>
              <a:rPr lang="en-US" sz="2400" dirty="0">
                <a:cs typeface="Calibri"/>
              </a:rPr>
              <a:t> in intergovernmental environmental monitoring - can be used as a best practice for other international fora</a:t>
            </a:r>
          </a:p>
          <a:p>
            <a:pPr marL="285750" indent="-285750">
              <a:buFont typeface="Wingdings"/>
              <a:buChar char="ü"/>
            </a:pPr>
            <a:endParaRPr lang="en-US" sz="2400" dirty="0">
              <a:cs typeface="Calibri"/>
            </a:endParaRPr>
          </a:p>
          <a:p>
            <a:pPr marL="285750" indent="-285750">
              <a:buFont typeface="Wingdings"/>
              <a:buChar char="ü"/>
            </a:pPr>
            <a:r>
              <a:rPr lang="en-US" sz="2400" dirty="0">
                <a:highlight>
                  <a:srgbClr val="00FF00"/>
                </a:highlight>
                <a:cs typeface="Calibri"/>
              </a:rPr>
              <a:t>Overall positive engagement </a:t>
            </a:r>
            <a:r>
              <a:rPr lang="en-US" sz="2400" dirty="0">
                <a:cs typeface="Calibri"/>
              </a:rPr>
              <a:t>with </a:t>
            </a:r>
            <a:r>
              <a:rPr lang="en-US" sz="2400" u="sng" dirty="0">
                <a:cs typeface="Calibri"/>
              </a:rPr>
              <a:t>Scoreboard process </a:t>
            </a:r>
            <a:r>
              <a:rPr lang="en-US" sz="2400" dirty="0">
                <a:cs typeface="Calibri"/>
              </a:rPr>
              <a:t>– good consultation by Czechia, Cyprus, Croatia governments etc.</a:t>
            </a:r>
          </a:p>
          <a:p>
            <a:pPr marL="285750" indent="-285750">
              <a:buFont typeface="Wingdings"/>
              <a:buChar char="ü"/>
            </a:pPr>
            <a:endParaRPr lang="en-US" sz="2400" dirty="0">
              <a:cs typeface="Calibri"/>
            </a:endParaRPr>
          </a:p>
          <a:p>
            <a:pPr marL="285750" indent="-285750">
              <a:buFont typeface="Wingdings"/>
              <a:buChar char="ü"/>
            </a:pPr>
            <a:r>
              <a:rPr lang="en-US" sz="2400" dirty="0">
                <a:highlight>
                  <a:srgbClr val="FF0000"/>
                </a:highlight>
                <a:cs typeface="Calibri"/>
              </a:rPr>
              <a:t>Room for improvement </a:t>
            </a:r>
            <a:r>
              <a:rPr lang="en-US" sz="2400" dirty="0">
                <a:cs typeface="Calibri"/>
              </a:rPr>
              <a:t>– more governments engage with the process &amp; involve stakeholders</a:t>
            </a:r>
          </a:p>
          <a:p>
            <a:pPr marL="285750" indent="-285750">
              <a:buFont typeface="Wingdings"/>
              <a:buChar char="ü"/>
            </a:pPr>
            <a:endParaRPr lang="en-US" sz="2400" dirty="0">
              <a:cs typeface="Calibri"/>
            </a:endParaRPr>
          </a:p>
          <a:p>
            <a:pPr marL="285750" indent="-285750">
              <a:buFont typeface="Wingdings"/>
              <a:buChar char="ü"/>
            </a:pPr>
            <a:r>
              <a:rPr lang="en-US" sz="2400" dirty="0">
                <a:cs typeface="Calibri"/>
              </a:rPr>
              <a:t>Pleased to see vast majority made info available – encourage the remaining few to </a:t>
            </a:r>
            <a:r>
              <a:rPr lang="en-US" sz="2400" b="1" u="sng" dirty="0">
                <a:cs typeface="Calibri"/>
              </a:rPr>
              <a:t>make these reports public</a:t>
            </a:r>
          </a:p>
        </p:txBody>
      </p:sp>
      <p:pic>
        <p:nvPicPr>
          <p:cNvPr id="5" name="Graphic 5" descr="Thumbs up sign with solid fill">
            <a:extLst>
              <a:ext uri="{FF2B5EF4-FFF2-40B4-BE49-F238E27FC236}">
                <a16:creationId xmlns:a16="http://schemas.microsoft.com/office/drawing/2014/main" id="{3EA1A75D-4665-4316-BCAF-C2D7EE9DA55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92426" y="1205362"/>
            <a:ext cx="423111" cy="423111"/>
          </a:xfrm>
          <a:prstGeom prst="rect">
            <a:avLst/>
          </a:prstGeom>
        </p:spPr>
      </p:pic>
      <p:pic>
        <p:nvPicPr>
          <p:cNvPr id="6" name="Graphic 5" descr="Thumbs up sign with solid fill">
            <a:extLst>
              <a:ext uri="{FF2B5EF4-FFF2-40B4-BE49-F238E27FC236}">
                <a16:creationId xmlns:a16="http://schemas.microsoft.com/office/drawing/2014/main" id="{E40DB838-FBA4-4AA9-BD20-AAE92A52365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02562" y="5585351"/>
            <a:ext cx="393034" cy="466577"/>
          </a:xfrm>
          <a:prstGeom prst="rect">
            <a:avLst/>
          </a:prstGeom>
        </p:spPr>
      </p:pic>
      <p:pic>
        <p:nvPicPr>
          <p:cNvPr id="9" name="Graphic 5" descr="Thumbs up sign with solid fill">
            <a:extLst>
              <a:ext uri="{FF2B5EF4-FFF2-40B4-BE49-F238E27FC236}">
                <a16:creationId xmlns:a16="http://schemas.microsoft.com/office/drawing/2014/main" id="{46604B4A-AD36-4193-AF62-A809496E90E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69431" y="2290010"/>
            <a:ext cx="423111" cy="423111"/>
          </a:xfrm>
          <a:prstGeom prst="rect">
            <a:avLst/>
          </a:prstGeom>
        </p:spPr>
      </p:pic>
      <p:pic>
        <p:nvPicPr>
          <p:cNvPr id="10" name="Graphic 5" descr="Thumbs up sign with solid fill">
            <a:extLst>
              <a:ext uri="{FF2B5EF4-FFF2-40B4-BE49-F238E27FC236}">
                <a16:creationId xmlns:a16="http://schemas.microsoft.com/office/drawing/2014/main" id="{B9E413C1-BDD1-4D92-B95D-4F53F3B643C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69431" y="4543730"/>
            <a:ext cx="423111" cy="423111"/>
          </a:xfrm>
          <a:prstGeom prst="rect">
            <a:avLst/>
          </a:prstGeom>
        </p:spPr>
      </p:pic>
      <p:pic>
        <p:nvPicPr>
          <p:cNvPr id="14" name="Graphic 14" descr="Thumbs Down outline">
            <a:extLst>
              <a:ext uri="{FF2B5EF4-FFF2-40B4-BE49-F238E27FC236}">
                <a16:creationId xmlns:a16="http://schemas.microsoft.com/office/drawing/2014/main" id="{C7C85730-55D3-490A-9973-E3C08574155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2088920" y="4939099"/>
            <a:ext cx="388583" cy="375299"/>
          </a:xfrm>
          <a:prstGeom prst="rect">
            <a:avLst/>
          </a:prstGeom>
        </p:spPr>
      </p:pic>
      <p:pic>
        <p:nvPicPr>
          <p:cNvPr id="15" name="Graphic 14" descr="Thumbs Down outline">
            <a:extLst>
              <a:ext uri="{FF2B5EF4-FFF2-40B4-BE49-F238E27FC236}">
                <a16:creationId xmlns:a16="http://schemas.microsoft.com/office/drawing/2014/main" id="{D146A4C9-CE1F-4EE6-883D-05F557DB03E4}"/>
              </a:ext>
            </a:extLst>
          </p:cNvPr>
          <p:cNvPicPr>
            <a:picLocks noChangeAspect="1"/>
          </p:cNvPicPr>
          <p:nvPr/>
        </p:nvPicPr>
        <p:blipFill>
          <a:blip r:embed="rId7">
            <a:extLst>
              <a:ext uri="{96DAC541-7B7A-43D3-8B79-37D633B846F1}">
                <asvg:svgBlip xmlns:asvg="http://schemas.microsoft.com/office/drawing/2016/SVG/main" r:embed="rId6"/>
              </a:ext>
            </a:extLst>
          </a:blip>
          <a:stretch>
            <a:fillRect/>
          </a:stretch>
        </p:blipFill>
        <p:spPr>
          <a:xfrm flipH="1">
            <a:off x="2067978" y="4224219"/>
            <a:ext cx="394486" cy="381000"/>
          </a:xfrm>
          <a:prstGeom prst="rect">
            <a:avLst/>
          </a:prstGeom>
        </p:spPr>
      </p:pic>
      <p:pic>
        <p:nvPicPr>
          <p:cNvPr id="17" name="Graphic 16" descr="Thumbs Down with solid fill">
            <a:extLst>
              <a:ext uri="{FF2B5EF4-FFF2-40B4-BE49-F238E27FC236}">
                <a16:creationId xmlns:a16="http://schemas.microsoft.com/office/drawing/2014/main" id="{68506E1F-B196-4600-BD75-68266495BF4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084469" y="5248771"/>
            <a:ext cx="423111" cy="423111"/>
          </a:xfrm>
          <a:prstGeom prst="rect">
            <a:avLst/>
          </a:prstGeom>
        </p:spPr>
      </p:pic>
      <p:pic>
        <p:nvPicPr>
          <p:cNvPr id="18" name="Graphic 17" descr="Thumbs Down outline">
            <a:extLst>
              <a:ext uri="{FF2B5EF4-FFF2-40B4-BE49-F238E27FC236}">
                <a16:creationId xmlns:a16="http://schemas.microsoft.com/office/drawing/2014/main" id="{0C68A887-55E8-4708-870D-02FCDEB1D0A2}"/>
              </a:ext>
            </a:extLst>
          </p:cNvPr>
          <p:cNvPicPr>
            <a:picLocks noChangeAspect="1"/>
          </p:cNvPicPr>
          <p:nvPr/>
        </p:nvPicPr>
        <p:blipFill>
          <a:blip r:embed="rId7">
            <a:extLst>
              <a:ext uri="{96DAC541-7B7A-43D3-8B79-37D633B846F1}">
                <asvg:svgBlip xmlns:asvg="http://schemas.microsoft.com/office/drawing/2016/SVG/main" r:embed="rId6"/>
              </a:ext>
            </a:extLst>
          </a:blip>
          <a:stretch>
            <a:fillRect/>
          </a:stretch>
        </p:blipFill>
        <p:spPr>
          <a:xfrm flipH="1">
            <a:off x="2048506" y="3485177"/>
            <a:ext cx="394486" cy="381000"/>
          </a:xfrm>
          <a:prstGeom prst="rect">
            <a:avLst/>
          </a:prstGeom>
        </p:spPr>
      </p:pic>
      <p:pic>
        <p:nvPicPr>
          <p:cNvPr id="19" name="Graphic 18" descr="Thumbs Down outline">
            <a:extLst>
              <a:ext uri="{FF2B5EF4-FFF2-40B4-BE49-F238E27FC236}">
                <a16:creationId xmlns:a16="http://schemas.microsoft.com/office/drawing/2014/main" id="{1C8EA3AC-AB61-4BA4-ADC3-AA8C858EC5E7}"/>
              </a:ext>
            </a:extLst>
          </p:cNvPr>
          <p:cNvPicPr>
            <a:picLocks noChangeAspect="1"/>
          </p:cNvPicPr>
          <p:nvPr/>
        </p:nvPicPr>
        <p:blipFill>
          <a:blip r:embed="rId7">
            <a:extLst>
              <a:ext uri="{96DAC541-7B7A-43D3-8B79-37D633B846F1}">
                <asvg:svgBlip xmlns:asvg="http://schemas.microsoft.com/office/drawing/2016/SVG/main" r:embed="rId6"/>
              </a:ext>
            </a:extLst>
          </a:blip>
          <a:stretch>
            <a:fillRect/>
          </a:stretch>
        </p:blipFill>
        <p:spPr>
          <a:xfrm flipH="1">
            <a:off x="2067978" y="3838282"/>
            <a:ext cx="394486" cy="381000"/>
          </a:xfrm>
          <a:prstGeom prst="rect">
            <a:avLst/>
          </a:prstGeom>
        </p:spPr>
      </p:pic>
      <p:pic>
        <p:nvPicPr>
          <p:cNvPr id="20" name="Graphic 19" descr="Thumbs Down with solid fill">
            <a:extLst>
              <a:ext uri="{FF2B5EF4-FFF2-40B4-BE49-F238E27FC236}">
                <a16:creationId xmlns:a16="http://schemas.microsoft.com/office/drawing/2014/main" id="{4B6B984E-8638-4BE0-9EA8-64A5C1D0772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078631" y="2733126"/>
            <a:ext cx="423111" cy="423111"/>
          </a:xfrm>
          <a:prstGeom prst="rect">
            <a:avLst/>
          </a:prstGeom>
        </p:spPr>
      </p:pic>
      <p:pic>
        <p:nvPicPr>
          <p:cNvPr id="21" name="Graphic 20" descr="Thumbs Down with solid fill">
            <a:extLst>
              <a:ext uri="{FF2B5EF4-FFF2-40B4-BE49-F238E27FC236}">
                <a16:creationId xmlns:a16="http://schemas.microsoft.com/office/drawing/2014/main" id="{BD27F7E7-9DE6-4669-BCCF-965691407A3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063138" y="1969244"/>
            <a:ext cx="423111" cy="423111"/>
          </a:xfrm>
          <a:prstGeom prst="rect">
            <a:avLst/>
          </a:prstGeom>
        </p:spPr>
      </p:pic>
      <p:pic>
        <p:nvPicPr>
          <p:cNvPr id="22" name="Graphic 21" descr="Thumbs Down outline">
            <a:extLst>
              <a:ext uri="{FF2B5EF4-FFF2-40B4-BE49-F238E27FC236}">
                <a16:creationId xmlns:a16="http://schemas.microsoft.com/office/drawing/2014/main" id="{4F98AF84-3C86-44EB-81D6-A1E42C6EE6ED}"/>
              </a:ext>
            </a:extLst>
          </p:cNvPr>
          <p:cNvPicPr>
            <a:picLocks noChangeAspect="1"/>
          </p:cNvPicPr>
          <p:nvPr/>
        </p:nvPicPr>
        <p:blipFill>
          <a:blip r:embed="rId7">
            <a:extLst>
              <a:ext uri="{96DAC541-7B7A-43D3-8B79-37D633B846F1}">
                <asvg:svgBlip xmlns:asvg="http://schemas.microsoft.com/office/drawing/2016/SVG/main" r:embed="rId6"/>
              </a:ext>
            </a:extLst>
          </a:blip>
          <a:stretch>
            <a:fillRect/>
          </a:stretch>
        </p:blipFill>
        <p:spPr>
          <a:xfrm flipH="1">
            <a:off x="2069912" y="1650578"/>
            <a:ext cx="394486" cy="381000"/>
          </a:xfrm>
          <a:prstGeom prst="rect">
            <a:avLst/>
          </a:prstGeom>
        </p:spPr>
      </p:pic>
      <p:pic>
        <p:nvPicPr>
          <p:cNvPr id="26" name="Picture 25">
            <a:extLst>
              <a:ext uri="{FF2B5EF4-FFF2-40B4-BE49-F238E27FC236}">
                <a16:creationId xmlns:a16="http://schemas.microsoft.com/office/drawing/2014/main" id="{B89F80F3-E946-49B2-8454-0E0B60D72648}"/>
              </a:ext>
            </a:extLst>
          </p:cNvPr>
          <p:cNvPicPr>
            <a:picLocks noChangeAspect="1"/>
          </p:cNvPicPr>
          <p:nvPr/>
        </p:nvPicPr>
        <p:blipFill>
          <a:blip r:embed="rId10"/>
          <a:stretch>
            <a:fillRect/>
          </a:stretch>
        </p:blipFill>
        <p:spPr>
          <a:xfrm>
            <a:off x="541420" y="733425"/>
            <a:ext cx="2310422" cy="5391150"/>
          </a:xfrm>
          <a:prstGeom prst="rect">
            <a:avLst/>
          </a:prstGeom>
        </p:spPr>
      </p:pic>
    </p:spTree>
    <p:extLst>
      <p:ext uri="{BB962C8B-B14F-4D97-AF65-F5344CB8AC3E}">
        <p14:creationId xmlns:p14="http://schemas.microsoft.com/office/powerpoint/2010/main" val="5009166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F1FBD9ED-634D-4A6C-B5FE-A2D45EC486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Rectangle 28">
            <a:extLst>
              <a:ext uri="{FF2B5EF4-FFF2-40B4-BE49-F238E27FC236}">
                <a16:creationId xmlns:a16="http://schemas.microsoft.com/office/drawing/2014/main" id="{A78A33AE-58B7-4282-8E4F-4824411525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1" name="Straight Connector 30">
            <a:extLst>
              <a:ext uri="{FF2B5EF4-FFF2-40B4-BE49-F238E27FC236}">
                <a16:creationId xmlns:a16="http://schemas.microsoft.com/office/drawing/2014/main" id="{4D4D9825-BF05-4FC7-94DE-0E7C866993C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33" name="Rectangle 32">
            <a:extLst>
              <a:ext uri="{FF2B5EF4-FFF2-40B4-BE49-F238E27FC236}">
                <a16:creationId xmlns:a16="http://schemas.microsoft.com/office/drawing/2014/main" id="{2A7C97B8-2379-40E5-A95F-FB5E61A530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Connector 34">
            <a:extLst>
              <a:ext uri="{FF2B5EF4-FFF2-40B4-BE49-F238E27FC236}">
                <a16:creationId xmlns:a16="http://schemas.microsoft.com/office/drawing/2014/main" id="{AC29A6B1-EC94-4744-BE48-B764337E95B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92143" y="2085703"/>
            <a:ext cx="3566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BDAFD561-AD92-4FE4-A961-AC38384BDAF7}"/>
              </a:ext>
            </a:extLst>
          </p:cNvPr>
          <p:cNvSpPr txBox="1"/>
          <p:nvPr/>
        </p:nvSpPr>
        <p:spPr>
          <a:xfrm>
            <a:off x="7859485" y="2198914"/>
            <a:ext cx="3690257" cy="3670180"/>
          </a:xfrm>
          <a:prstGeom prst="rect">
            <a:avLst/>
          </a:prstGeom>
        </p:spPr>
        <p:txBody>
          <a:bodyPr vert="horz" lIns="0" tIns="45720" rIns="0" bIns="45720" rtlCol="0">
            <a:normAutofit/>
          </a:bodyPr>
          <a:lstStyle/>
          <a:p>
            <a:pPr marL="0" marR="0" lvl="0" indent="0" defTabSz="914400" fontAlgn="auto">
              <a:lnSpc>
                <a:spcPct val="90000"/>
              </a:lnSpc>
              <a:spcBef>
                <a:spcPts val="0"/>
              </a:spcBef>
              <a:spcAft>
                <a:spcPts val="600"/>
              </a:spcAft>
              <a:buClr>
                <a:schemeClr val="accent1"/>
              </a:buClr>
              <a:buSzTx/>
              <a:buFont typeface="Calibri" panose="020F0502020204030204" pitchFamily="34" charset="0"/>
              <a:buNone/>
              <a:tabLst/>
              <a:defRPr/>
            </a:pPr>
            <a:r>
              <a:rPr lang="en-US" sz="1500" dirty="0">
                <a:solidFill>
                  <a:schemeClr val="tx1">
                    <a:lumMod val="75000"/>
                    <a:lumOff val="25000"/>
                  </a:schemeClr>
                </a:solidFill>
              </a:rPr>
              <a:t>Impact </a:t>
            </a:r>
            <a:r>
              <a:rPr lang="en-US" sz="1500" dirty="0">
                <a:solidFill>
                  <a:schemeClr val="tx1">
                    <a:lumMod val="75000"/>
                    <a:lumOff val="25000"/>
                  </a:schemeClr>
                </a:solidFill>
                <a:effectLst/>
              </a:rPr>
              <a:t>is poor – either stable or IKB increasing. </a:t>
            </a:r>
            <a:br>
              <a:rPr lang="en-US" sz="1500" dirty="0">
                <a:solidFill>
                  <a:schemeClr val="tx1">
                    <a:lumMod val="75000"/>
                    <a:lumOff val="25000"/>
                  </a:schemeClr>
                </a:solidFill>
                <a:effectLst/>
              </a:rPr>
            </a:br>
            <a:br>
              <a:rPr lang="en-US" sz="1500" dirty="0">
                <a:solidFill>
                  <a:schemeClr val="tx1">
                    <a:lumMod val="75000"/>
                    <a:lumOff val="25000"/>
                  </a:schemeClr>
                </a:solidFill>
                <a:effectLst/>
              </a:rPr>
            </a:br>
            <a:r>
              <a:rPr lang="en-US" sz="1500" dirty="0">
                <a:solidFill>
                  <a:schemeClr val="tx1">
                    <a:lumMod val="75000"/>
                    <a:lumOff val="25000"/>
                  </a:schemeClr>
                </a:solidFill>
                <a:effectLst/>
              </a:rPr>
              <a:t>Only </a:t>
            </a:r>
            <a:r>
              <a:rPr lang="en-US" sz="1500" b="1" dirty="0">
                <a:solidFill>
                  <a:schemeClr val="tx1">
                    <a:lumMod val="75000"/>
                    <a:lumOff val="25000"/>
                  </a:schemeClr>
                </a:solidFill>
                <a:effectLst/>
              </a:rPr>
              <a:t>4 countries reporting a decreasing trend </a:t>
            </a:r>
            <a:r>
              <a:rPr lang="en-US" sz="1500" dirty="0">
                <a:solidFill>
                  <a:schemeClr val="tx1">
                    <a:lumMod val="75000"/>
                    <a:lumOff val="25000"/>
                  </a:schemeClr>
                </a:solidFill>
                <a:effectLst/>
              </a:rPr>
              <a:t>in IKB, 3 reporting increasing trend, 6 stable trend, 11 unknown trend. </a:t>
            </a:r>
            <a:br>
              <a:rPr lang="en-US" sz="1500" dirty="0">
                <a:solidFill>
                  <a:schemeClr val="tx1">
                    <a:lumMod val="75000"/>
                    <a:lumOff val="25000"/>
                  </a:schemeClr>
                </a:solidFill>
                <a:effectLst/>
              </a:rPr>
            </a:br>
            <a:br>
              <a:rPr lang="en-US" sz="1500" dirty="0">
                <a:solidFill>
                  <a:schemeClr val="tx1">
                    <a:lumMod val="75000"/>
                    <a:lumOff val="25000"/>
                  </a:schemeClr>
                </a:solidFill>
                <a:effectLst/>
              </a:rPr>
            </a:br>
            <a:r>
              <a:rPr lang="en-US" sz="1500" dirty="0">
                <a:solidFill>
                  <a:schemeClr val="tx1">
                    <a:lumMod val="75000"/>
                    <a:lumOff val="25000"/>
                  </a:schemeClr>
                </a:solidFill>
                <a:effectLst/>
              </a:rPr>
              <a:t>This does not yet suggest the upscaling of effort envisaged in the vision and goal of the RSP. </a:t>
            </a:r>
            <a:br>
              <a:rPr lang="en-US" sz="1500" dirty="0">
                <a:solidFill>
                  <a:schemeClr val="tx1">
                    <a:lumMod val="75000"/>
                    <a:lumOff val="25000"/>
                  </a:schemeClr>
                </a:solidFill>
                <a:effectLst/>
              </a:rPr>
            </a:br>
            <a:br>
              <a:rPr lang="en-US" sz="1500" dirty="0">
                <a:solidFill>
                  <a:schemeClr val="tx1">
                    <a:lumMod val="75000"/>
                    <a:lumOff val="25000"/>
                  </a:schemeClr>
                </a:solidFill>
                <a:effectLst/>
              </a:rPr>
            </a:br>
            <a:r>
              <a:rPr lang="en-US" sz="1500" dirty="0">
                <a:solidFill>
                  <a:schemeClr val="tx1">
                    <a:lumMod val="75000"/>
                    <a:lumOff val="25000"/>
                  </a:schemeClr>
                </a:solidFill>
                <a:effectLst/>
              </a:rPr>
              <a:t>It also underlines the </a:t>
            </a:r>
            <a:r>
              <a:rPr lang="en-US" sz="1500" b="1" dirty="0">
                <a:solidFill>
                  <a:schemeClr val="tx1">
                    <a:lumMod val="75000"/>
                    <a:lumOff val="25000"/>
                  </a:schemeClr>
                </a:solidFill>
                <a:effectLst/>
              </a:rPr>
              <a:t>need for systematic monitoring</a:t>
            </a:r>
            <a:r>
              <a:rPr lang="en-US" sz="1500" dirty="0">
                <a:solidFill>
                  <a:schemeClr val="tx1">
                    <a:lumMod val="75000"/>
                    <a:lumOff val="25000"/>
                  </a:schemeClr>
                </a:solidFill>
                <a:effectLst/>
              </a:rPr>
              <a:t> in order to </a:t>
            </a:r>
            <a:r>
              <a:rPr lang="en-US" sz="1500" b="1" dirty="0">
                <a:solidFill>
                  <a:schemeClr val="tx1">
                    <a:lumMod val="75000"/>
                    <a:lumOff val="25000"/>
                  </a:schemeClr>
                </a:solidFill>
                <a:effectLst/>
              </a:rPr>
              <a:t>fill knowledge gaps </a:t>
            </a:r>
            <a:r>
              <a:rPr lang="en-US" sz="1500" dirty="0">
                <a:solidFill>
                  <a:schemeClr val="tx1">
                    <a:lumMod val="75000"/>
                    <a:lumOff val="25000"/>
                  </a:schemeClr>
                </a:solidFill>
                <a:effectLst/>
              </a:rPr>
              <a:t>and reduce the number of countries with unknown trend.</a:t>
            </a:r>
          </a:p>
          <a:p>
            <a:pPr defTabSz="914400">
              <a:lnSpc>
                <a:spcPct val="90000"/>
              </a:lnSpc>
              <a:spcAft>
                <a:spcPts val="600"/>
              </a:spcAft>
              <a:buClr>
                <a:schemeClr val="accent1"/>
              </a:buClr>
              <a:buFont typeface="Calibri" panose="020F0502020204030204" pitchFamily="34" charset="0"/>
            </a:pPr>
            <a:br>
              <a:rPr lang="en-US" sz="2000" dirty="0">
                <a:solidFill>
                  <a:schemeClr val="tx1">
                    <a:lumMod val="75000"/>
                    <a:lumOff val="25000"/>
                  </a:schemeClr>
                </a:solidFill>
                <a:effectLst/>
              </a:rPr>
            </a:br>
            <a:r>
              <a:rPr lang="en-US" sz="2000" dirty="0">
                <a:solidFill>
                  <a:schemeClr val="tx1">
                    <a:lumMod val="75000"/>
                    <a:lumOff val="25000"/>
                  </a:schemeClr>
                </a:solidFill>
                <a:effectLst/>
              </a:rPr>
              <a:t>More work needs to be done!!!</a:t>
            </a:r>
            <a:endParaRPr lang="en-US" sz="1500" dirty="0">
              <a:solidFill>
                <a:schemeClr val="tx1">
                  <a:lumMod val="75000"/>
                  <a:lumOff val="25000"/>
                </a:schemeClr>
              </a:solidFill>
            </a:endParaRPr>
          </a:p>
        </p:txBody>
      </p:sp>
      <p:sp>
        <p:nvSpPr>
          <p:cNvPr id="37" name="Rectangle 36">
            <a:extLst>
              <a:ext uri="{FF2B5EF4-FFF2-40B4-BE49-F238E27FC236}">
                <a16:creationId xmlns:a16="http://schemas.microsoft.com/office/drawing/2014/main" id="{863FF3CE-53DE-41A6-A8DF-EE8A85EDCF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9" name="Rectangle 38">
            <a:extLst>
              <a:ext uri="{FF2B5EF4-FFF2-40B4-BE49-F238E27FC236}">
                <a16:creationId xmlns:a16="http://schemas.microsoft.com/office/drawing/2014/main" id="{B0F0D992-B6E9-451D-A97E-B81C761D0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a:extLst>
              <a:ext uri="{FF2B5EF4-FFF2-40B4-BE49-F238E27FC236}">
                <a16:creationId xmlns:a16="http://schemas.microsoft.com/office/drawing/2014/main" id="{4A13CC53-AB3F-4D74-8A30-A4E6917A88F6}"/>
              </a:ext>
            </a:extLst>
          </p:cNvPr>
          <p:cNvPicPr>
            <a:picLocks noChangeAspect="1"/>
          </p:cNvPicPr>
          <p:nvPr/>
        </p:nvPicPr>
        <p:blipFill>
          <a:blip r:embed="rId3"/>
          <a:stretch>
            <a:fillRect/>
          </a:stretch>
        </p:blipFill>
        <p:spPr>
          <a:xfrm>
            <a:off x="443748" y="1710680"/>
            <a:ext cx="6572250" cy="4391025"/>
          </a:xfrm>
          <a:prstGeom prst="rect">
            <a:avLst/>
          </a:prstGeom>
        </p:spPr>
      </p:pic>
      <p:sp>
        <p:nvSpPr>
          <p:cNvPr id="23" name="TextBox 22">
            <a:extLst>
              <a:ext uri="{FF2B5EF4-FFF2-40B4-BE49-F238E27FC236}">
                <a16:creationId xmlns:a16="http://schemas.microsoft.com/office/drawing/2014/main" id="{A373BBBF-A1E4-4B21-917A-20F0E6F9F625}"/>
              </a:ext>
            </a:extLst>
          </p:cNvPr>
          <p:cNvSpPr txBox="1"/>
          <p:nvPr/>
        </p:nvSpPr>
        <p:spPr>
          <a:xfrm>
            <a:off x="443748" y="653875"/>
            <a:ext cx="6094428" cy="954107"/>
          </a:xfrm>
          <a:prstGeom prst="rect">
            <a:avLst/>
          </a:prstGeom>
          <a:noFill/>
        </p:spPr>
        <p:txBody>
          <a:bodyPr wrap="square">
            <a:spAutoFit/>
          </a:bodyPr>
          <a:lstStyle/>
          <a:p>
            <a:r>
              <a:rPr lang="en-US" sz="1400" i="1" dirty="0">
                <a:solidFill>
                  <a:schemeClr val="tx2">
                    <a:lumMod val="60000"/>
                    <a:lumOff val="40000"/>
                  </a:schemeClr>
                </a:solidFill>
              </a:rPr>
              <a:t>Figure 3 –Average score (percentage of maximum possible score) for each indicators’ group. Comparison from 2018 – 2020. Last available scores for each of the 35 countries with at least 1 score (not including the scoreboards completed by NGOs).</a:t>
            </a:r>
            <a:endParaRPr lang="en-GB" sz="1400" i="1" dirty="0">
              <a:solidFill>
                <a:schemeClr val="tx2">
                  <a:lumMod val="60000"/>
                  <a:lumOff val="40000"/>
                </a:schemeClr>
              </a:solidFill>
            </a:endParaRPr>
          </a:p>
        </p:txBody>
      </p:sp>
      <p:sp>
        <p:nvSpPr>
          <p:cNvPr id="9" name="TextBox 8">
            <a:extLst>
              <a:ext uri="{FF2B5EF4-FFF2-40B4-BE49-F238E27FC236}">
                <a16:creationId xmlns:a16="http://schemas.microsoft.com/office/drawing/2014/main" id="{804764AC-E373-4A14-9461-9F33655CA694}"/>
              </a:ext>
            </a:extLst>
          </p:cNvPr>
          <p:cNvSpPr txBox="1"/>
          <p:nvPr/>
        </p:nvSpPr>
        <p:spPr>
          <a:xfrm>
            <a:off x="7859485" y="283432"/>
            <a:ext cx="4134050" cy="1569660"/>
          </a:xfrm>
          <a:prstGeom prst="rect">
            <a:avLst/>
          </a:prstGeom>
          <a:noFill/>
        </p:spPr>
        <p:txBody>
          <a:bodyPr wrap="square" rtlCol="0">
            <a:spAutoFit/>
          </a:bodyPr>
          <a:lstStyle/>
          <a:p>
            <a:r>
              <a:rPr lang="en-GB" sz="3200" dirty="0"/>
              <a:t>Scoreboard shows progress has been negligible </a:t>
            </a:r>
          </a:p>
        </p:txBody>
      </p:sp>
    </p:spTree>
    <p:extLst>
      <p:ext uri="{BB962C8B-B14F-4D97-AF65-F5344CB8AC3E}">
        <p14:creationId xmlns:p14="http://schemas.microsoft.com/office/powerpoint/2010/main" val="24021855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CDE10-3628-40AB-B925-EBA5AEEFABEA}"/>
              </a:ext>
            </a:extLst>
          </p:cNvPr>
          <p:cNvSpPr>
            <a:spLocks noGrp="1"/>
          </p:cNvSpPr>
          <p:nvPr>
            <p:ph type="ctrTitle"/>
          </p:nvPr>
        </p:nvSpPr>
        <p:spPr/>
        <p:txBody>
          <a:bodyPr>
            <a:normAutofit/>
          </a:bodyPr>
          <a:lstStyle/>
          <a:p>
            <a:r>
              <a:rPr lang="en-US" dirty="0"/>
              <a:t>How are NGOs </a:t>
            </a:r>
            <a:br>
              <a:rPr lang="en-US" dirty="0"/>
            </a:br>
            <a:r>
              <a:rPr lang="en-US" dirty="0"/>
              <a:t>contributing to the Rome Strategic Plan?​</a:t>
            </a:r>
            <a:endParaRPr lang="en-GB" dirty="0"/>
          </a:p>
        </p:txBody>
      </p:sp>
      <p:sp>
        <p:nvSpPr>
          <p:cNvPr id="3" name="Subtitle 2">
            <a:extLst>
              <a:ext uri="{FF2B5EF4-FFF2-40B4-BE49-F238E27FC236}">
                <a16:creationId xmlns:a16="http://schemas.microsoft.com/office/drawing/2014/main" id="{D62FA694-F893-4509-B783-02D7718E441F}"/>
              </a:ext>
            </a:extLst>
          </p:cNvPr>
          <p:cNvSpPr>
            <a:spLocks noGrp="1"/>
          </p:cNvSpPr>
          <p:nvPr>
            <p:ph type="subTitle" idx="1"/>
          </p:nvPr>
        </p:nvSpPr>
        <p:spPr/>
        <p:txBody>
          <a:bodyPr/>
          <a:lstStyle/>
          <a:p>
            <a:r>
              <a:rPr lang="en-GB" dirty="0" err="1"/>
              <a:t>birdLife</a:t>
            </a:r>
            <a:r>
              <a:rPr lang="en-GB" dirty="0"/>
              <a:t> organisations and other NGOs are here to HELP!</a:t>
            </a:r>
          </a:p>
        </p:txBody>
      </p:sp>
      <p:pic>
        <p:nvPicPr>
          <p:cNvPr id="4" name="Picture 11" descr="A close up of a logo&#10;&#10;Description automatically generated">
            <a:extLst>
              <a:ext uri="{FF2B5EF4-FFF2-40B4-BE49-F238E27FC236}">
                <a16:creationId xmlns:a16="http://schemas.microsoft.com/office/drawing/2014/main" id="{9D7D4ADB-207E-46EA-A023-6168167330F8}"/>
              </a:ext>
            </a:extLst>
          </p:cNvPr>
          <p:cNvPicPr>
            <a:picLocks noChangeAspect="1"/>
          </p:cNvPicPr>
          <p:nvPr/>
        </p:nvPicPr>
        <p:blipFill>
          <a:blip r:embed="rId3"/>
          <a:stretch>
            <a:fillRect/>
          </a:stretch>
        </p:blipFill>
        <p:spPr>
          <a:xfrm>
            <a:off x="149788" y="162598"/>
            <a:ext cx="1133116" cy="931689"/>
          </a:xfrm>
          <a:prstGeom prst="rect">
            <a:avLst/>
          </a:prstGeom>
        </p:spPr>
      </p:pic>
    </p:spTree>
    <p:extLst>
      <p:ext uri="{BB962C8B-B14F-4D97-AF65-F5344CB8AC3E}">
        <p14:creationId xmlns:p14="http://schemas.microsoft.com/office/powerpoint/2010/main" val="34745640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397464E8-E6BD-4C4E-BCD4-77B2DCE457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11">
            <a:extLst>
              <a:ext uri="{FF2B5EF4-FFF2-40B4-BE49-F238E27FC236}">
                <a16:creationId xmlns:a16="http://schemas.microsoft.com/office/drawing/2014/main" id="{51A1A102-DC42-48A8-BDDC-250C3317D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4193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9" name="Straight Connector 13">
            <a:extLst>
              <a:ext uri="{FF2B5EF4-FFF2-40B4-BE49-F238E27FC236}">
                <a16:creationId xmlns:a16="http://schemas.microsoft.com/office/drawing/2014/main" id="{D7A4964E-33C0-4563-92BB-988B2C925F9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6" name="Rectangle 15">
            <a:extLst>
              <a:ext uri="{FF2B5EF4-FFF2-40B4-BE49-F238E27FC236}">
                <a16:creationId xmlns:a16="http://schemas.microsoft.com/office/drawing/2014/main" id="{3429A099-5CB1-4A20-B64F-4F0562EF33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87C0A89-7FB3-43F8-9DE3-0177E3E27B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a:extLst>
              <a:ext uri="{FF2B5EF4-FFF2-40B4-BE49-F238E27FC236}">
                <a16:creationId xmlns:a16="http://schemas.microsoft.com/office/drawing/2014/main" id="{399F4DD4-CC07-42A8-8AF8-069654F1A9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11" name="TextBox 3">
            <a:extLst>
              <a:ext uri="{FF2B5EF4-FFF2-40B4-BE49-F238E27FC236}">
                <a16:creationId xmlns:a16="http://schemas.microsoft.com/office/drawing/2014/main" id="{18B0B109-9CFF-4DD8-ABE5-50D1C365111D}"/>
              </a:ext>
            </a:extLst>
          </p:cNvPr>
          <p:cNvGraphicFramePr/>
          <p:nvPr>
            <p:extLst>
              <p:ext uri="{D42A27DB-BD31-4B8C-83A1-F6EECF244321}">
                <p14:modId xmlns:p14="http://schemas.microsoft.com/office/powerpoint/2010/main" val="1575599093"/>
              </p:ext>
            </p:extLst>
          </p:nvPr>
        </p:nvGraphicFramePr>
        <p:xfrm>
          <a:off x="4741863" y="298869"/>
          <a:ext cx="7138569" cy="63317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81" name="TextBox 380">
            <a:extLst>
              <a:ext uri="{FF2B5EF4-FFF2-40B4-BE49-F238E27FC236}">
                <a16:creationId xmlns:a16="http://schemas.microsoft.com/office/drawing/2014/main" id="{F56D6FD9-4020-4429-9C52-DCC52E5329C7}"/>
              </a:ext>
            </a:extLst>
          </p:cNvPr>
          <p:cNvSpPr txBox="1"/>
          <p:nvPr/>
        </p:nvSpPr>
        <p:spPr>
          <a:xfrm>
            <a:off x="469980" y="1242545"/>
            <a:ext cx="3251199" cy="5509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dirty="0">
                <a:solidFill>
                  <a:schemeClr val="bg1"/>
                </a:solidFill>
              </a:rPr>
              <a:t>BirdLife are working</a:t>
            </a:r>
          </a:p>
          <a:p>
            <a:r>
              <a:rPr lang="en-US" sz="4400" dirty="0">
                <a:solidFill>
                  <a:schemeClr val="bg1"/>
                </a:solidFill>
              </a:rPr>
              <a:t>across </a:t>
            </a:r>
            <a:r>
              <a:rPr lang="en-US" sz="4400" b="1" dirty="0">
                <a:solidFill>
                  <a:schemeClr val="bg1"/>
                </a:solidFill>
              </a:rPr>
              <a:t>all 5 of the objectives of the RSP</a:t>
            </a:r>
            <a:br>
              <a:rPr lang="en-US" sz="4400" b="1" dirty="0">
                <a:solidFill>
                  <a:schemeClr val="bg1"/>
                </a:solidFill>
              </a:rPr>
            </a:br>
            <a:br>
              <a:rPr lang="en-US" sz="4400" b="1" dirty="0">
                <a:solidFill>
                  <a:schemeClr val="bg1"/>
                </a:solidFill>
              </a:rPr>
            </a:br>
            <a:endParaRPr lang="en-US" sz="4400" b="1" dirty="0">
              <a:solidFill>
                <a:schemeClr val="bg1"/>
              </a:solidFill>
            </a:endParaRPr>
          </a:p>
        </p:txBody>
      </p:sp>
      <p:pic>
        <p:nvPicPr>
          <p:cNvPr id="340" name="Picture 11" descr="A close up of a logo&#10;&#10;Description automatically generated">
            <a:extLst>
              <a:ext uri="{FF2B5EF4-FFF2-40B4-BE49-F238E27FC236}">
                <a16:creationId xmlns:a16="http://schemas.microsoft.com/office/drawing/2014/main" id="{56CA5889-2A19-4496-A6AD-54BF1B63CF63}"/>
              </a:ext>
            </a:extLst>
          </p:cNvPr>
          <p:cNvPicPr>
            <a:picLocks noChangeAspect="1"/>
          </p:cNvPicPr>
          <p:nvPr/>
        </p:nvPicPr>
        <p:blipFill>
          <a:blip r:embed="rId8"/>
          <a:stretch>
            <a:fillRect/>
          </a:stretch>
        </p:blipFill>
        <p:spPr>
          <a:xfrm>
            <a:off x="281573" y="155428"/>
            <a:ext cx="1133116" cy="931689"/>
          </a:xfrm>
          <a:prstGeom prst="rect">
            <a:avLst/>
          </a:prstGeom>
        </p:spPr>
      </p:pic>
    </p:spTree>
    <p:extLst>
      <p:ext uri="{BB962C8B-B14F-4D97-AF65-F5344CB8AC3E}">
        <p14:creationId xmlns:p14="http://schemas.microsoft.com/office/powerpoint/2010/main" val="627331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36368CE-AF00-47F0-88CD-D862F62751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AD02796-8A11-49E7-8790-AC39CDD0CD5A}"/>
              </a:ext>
            </a:extLst>
          </p:cNvPr>
          <p:cNvSpPr>
            <a:spLocks noGrp="1"/>
          </p:cNvSpPr>
          <p:nvPr>
            <p:ph type="title"/>
          </p:nvPr>
        </p:nvSpPr>
        <p:spPr>
          <a:xfrm>
            <a:off x="4974769" y="-167137"/>
            <a:ext cx="6574972" cy="1450757"/>
          </a:xfrm>
        </p:spPr>
        <p:txBody>
          <a:bodyPr>
            <a:normAutofit/>
          </a:bodyPr>
          <a:lstStyle/>
          <a:p>
            <a:r>
              <a:rPr lang="en-US" dirty="0">
                <a:ea typeface="+mj-lt"/>
                <a:cs typeface="+mj-lt"/>
              </a:rPr>
              <a:t>National Action Plans</a:t>
            </a:r>
            <a:endParaRPr lang="en-US" dirty="0"/>
          </a:p>
        </p:txBody>
      </p:sp>
      <p:pic>
        <p:nvPicPr>
          <p:cNvPr id="5" name="Picture 4">
            <a:extLst>
              <a:ext uri="{FF2B5EF4-FFF2-40B4-BE49-F238E27FC236}">
                <a16:creationId xmlns:a16="http://schemas.microsoft.com/office/drawing/2014/main" id="{146BF67F-8F29-4E38-954C-FFDBE5F63E5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66510" y="640081"/>
            <a:ext cx="3736292" cy="5314406"/>
          </a:xfrm>
          <a:prstGeom prst="rect">
            <a:avLst/>
          </a:prstGeom>
        </p:spPr>
      </p:pic>
      <p:cxnSp>
        <p:nvCxnSpPr>
          <p:cNvPr id="12" name="Straight Connector 11">
            <a:extLst>
              <a:ext uri="{FF2B5EF4-FFF2-40B4-BE49-F238E27FC236}">
                <a16:creationId xmlns:a16="http://schemas.microsoft.com/office/drawing/2014/main" id="{05DA45A8-E2EA-4AC4-B129-9C17785C790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4770" y="2086188"/>
            <a:ext cx="608976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D0858CE-4227-453A-B792-4B721A4F430E}"/>
              </a:ext>
            </a:extLst>
          </p:cNvPr>
          <p:cNvSpPr>
            <a:spLocks noGrp="1"/>
          </p:cNvSpPr>
          <p:nvPr>
            <p:ph idx="1"/>
          </p:nvPr>
        </p:nvSpPr>
        <p:spPr>
          <a:xfrm>
            <a:off x="4873079" y="1303929"/>
            <a:ext cx="6948645" cy="4024139"/>
          </a:xfrm>
        </p:spPr>
        <p:txBody>
          <a:bodyPr vert="horz" lIns="0" tIns="45720" rIns="0" bIns="45720" rtlCol="0">
            <a:noAutofit/>
          </a:bodyPr>
          <a:lstStyle/>
          <a:p>
            <a:endParaRPr lang="en-US" sz="1600" dirty="0"/>
          </a:p>
          <a:p>
            <a:pPr lvl="1">
              <a:buFont typeface="Arial" panose="020B0604020202020204" pitchFamily="34" charset="0"/>
              <a:buChar char="•"/>
            </a:pPr>
            <a:r>
              <a:rPr lang="en-US" sz="1600" dirty="0">
                <a:cs typeface="Calibri" panose="020F0502020204030204"/>
              </a:rPr>
              <a:t>National Action plans </a:t>
            </a:r>
            <a:r>
              <a:rPr lang="en-US" sz="1600" b="1" u="sng" dirty="0">
                <a:cs typeface="Calibri" panose="020F0502020204030204"/>
              </a:rPr>
              <a:t>are the best method of delivering a reduction in IKB</a:t>
            </a:r>
          </a:p>
          <a:p>
            <a:pPr lvl="1">
              <a:buFont typeface="Arial" panose="020B0604020202020204" pitchFamily="34" charset="0"/>
              <a:buChar char="•"/>
            </a:pPr>
            <a:endParaRPr lang="en-US" sz="1600" dirty="0">
              <a:cs typeface="Calibri" panose="020F0502020204030204"/>
            </a:endParaRPr>
          </a:p>
          <a:p>
            <a:pPr lvl="1">
              <a:buFont typeface="Arial" panose="020B0604020202020204" pitchFamily="34" charset="0"/>
              <a:buChar char="•"/>
            </a:pPr>
            <a:r>
              <a:rPr lang="en-US" sz="1600" dirty="0">
                <a:cs typeface="Calibri" panose="020F0502020204030204"/>
              </a:rPr>
              <a:t>Government-led, multi-stakeholder process – ensures both legitimacy and buy-in from all parties</a:t>
            </a:r>
          </a:p>
          <a:p>
            <a:pPr lvl="1">
              <a:buFont typeface="Arial" panose="020B0604020202020204" pitchFamily="34" charset="0"/>
              <a:buChar char="•"/>
            </a:pPr>
            <a:endParaRPr lang="en-US" sz="1600" dirty="0">
              <a:ea typeface="+mn-lt"/>
              <a:cs typeface="+mn-lt"/>
            </a:endParaRPr>
          </a:p>
          <a:p>
            <a:pPr lvl="1">
              <a:buFont typeface="Arial" panose="020B0604020202020204" pitchFamily="34" charset="0"/>
              <a:buChar char="•"/>
            </a:pPr>
            <a:r>
              <a:rPr lang="en-US" sz="1600" dirty="0">
                <a:ea typeface="+mn-lt"/>
                <a:cs typeface="+mn-lt"/>
              </a:rPr>
              <a:t>BirdLife has developed </a:t>
            </a:r>
            <a:r>
              <a:rPr lang="en-US" sz="1600" b="1" dirty="0">
                <a:ea typeface="+mn-lt"/>
                <a:cs typeface="+mn-lt"/>
              </a:rPr>
              <a:t>NGO guidance document </a:t>
            </a:r>
            <a:r>
              <a:rPr lang="en-US" sz="1600" dirty="0">
                <a:ea typeface="+mn-lt"/>
                <a:cs typeface="+mn-lt"/>
              </a:rPr>
              <a:t>on how to help support governments to develop NAP</a:t>
            </a:r>
          </a:p>
          <a:p>
            <a:pPr lvl="1">
              <a:buFont typeface="Arial" panose="020B0604020202020204" pitchFamily="34" charset="0"/>
              <a:buChar char="•"/>
            </a:pPr>
            <a:endParaRPr lang="en-US" sz="1600" dirty="0">
              <a:ea typeface="+mn-lt"/>
              <a:cs typeface="+mn-lt"/>
            </a:endParaRPr>
          </a:p>
          <a:p>
            <a:pPr lvl="1">
              <a:buFont typeface="Arial" panose="020B0604020202020204" pitchFamily="34" charset="0"/>
              <a:buChar char="•"/>
            </a:pPr>
            <a:r>
              <a:rPr lang="en-US" sz="1600" b="1" dirty="0">
                <a:ea typeface="+mn-lt"/>
                <a:cs typeface="+mn-lt"/>
              </a:rPr>
              <a:t>International workshop</a:t>
            </a:r>
            <a:r>
              <a:rPr lang="en-US" sz="1600" b="1" dirty="0">
                <a:cs typeface="Calibri" panose="020F0502020204030204"/>
              </a:rPr>
              <a:t> on National Action Plan development </a:t>
            </a:r>
            <a:r>
              <a:rPr lang="en-US" sz="1600" dirty="0">
                <a:cs typeface="Calibri" panose="020F0502020204030204"/>
              </a:rPr>
              <a:t>and</a:t>
            </a:r>
            <a:br>
              <a:rPr lang="en-US" sz="1600" dirty="0">
                <a:cs typeface="Calibri" panose="020F0502020204030204"/>
              </a:rPr>
            </a:br>
            <a:r>
              <a:rPr lang="en-US" sz="1600" dirty="0">
                <a:cs typeface="Calibri" panose="020F0502020204030204"/>
              </a:rPr>
              <a:t>implementation was held in March 2021</a:t>
            </a:r>
          </a:p>
          <a:p>
            <a:pPr lvl="1">
              <a:buFont typeface="Arial" panose="020B0604020202020204" pitchFamily="34" charset="0"/>
              <a:buChar char="•"/>
            </a:pPr>
            <a:endParaRPr lang="en-US" sz="1600" dirty="0">
              <a:cs typeface="Calibri" panose="020F0502020204030204"/>
            </a:endParaRPr>
          </a:p>
          <a:p>
            <a:pPr lvl="1">
              <a:buFont typeface="Arial" panose="020B0604020202020204" pitchFamily="34" charset="0"/>
              <a:buChar char="•"/>
            </a:pPr>
            <a:r>
              <a:rPr lang="en-US" sz="1600" dirty="0">
                <a:cs typeface="Calibri" panose="020F0502020204030204"/>
              </a:rPr>
              <a:t>Several National Action Plans to tackle IKB are in place: </a:t>
            </a:r>
            <a:r>
              <a:rPr lang="en-US" sz="1600" dirty="0">
                <a:ea typeface="+mn-lt"/>
                <a:cs typeface="+mn-lt"/>
              </a:rPr>
              <a:t>Egypt, Libya, Cyprus, Lebanon, Italy, Montenegro – cannot be complacent!</a:t>
            </a:r>
          </a:p>
          <a:p>
            <a:pPr lvl="1">
              <a:buFont typeface="Arial" panose="020B0604020202020204" pitchFamily="34" charset="0"/>
              <a:buChar char="•"/>
            </a:pPr>
            <a:endParaRPr lang="en-US" sz="1600" dirty="0">
              <a:ea typeface="+mn-lt"/>
              <a:cs typeface="+mn-lt"/>
            </a:endParaRPr>
          </a:p>
          <a:p>
            <a:pPr marL="201168" lvl="1" indent="0">
              <a:buNone/>
            </a:pPr>
            <a:r>
              <a:rPr lang="en-US" sz="2400" dirty="0">
                <a:highlight>
                  <a:srgbClr val="00FF00"/>
                </a:highlight>
                <a:cs typeface="Calibri" panose="020F0502020204030204"/>
              </a:rPr>
              <a:t>NAP is </a:t>
            </a:r>
            <a:r>
              <a:rPr lang="en-US" sz="2400" u="sng" dirty="0">
                <a:highlight>
                  <a:srgbClr val="00FF00"/>
                </a:highlight>
                <a:cs typeface="Calibri" panose="020F0502020204030204"/>
              </a:rPr>
              <a:t>a process</a:t>
            </a:r>
            <a:r>
              <a:rPr lang="en-US" sz="2400" dirty="0">
                <a:highlight>
                  <a:srgbClr val="00FF00"/>
                </a:highlight>
                <a:cs typeface="Calibri" panose="020F0502020204030204"/>
              </a:rPr>
              <a:t> – not a document that sits on a shelf </a:t>
            </a:r>
            <a:endParaRPr lang="en-US" sz="2000" dirty="0">
              <a:ea typeface="+mn-lt"/>
              <a:cs typeface="+mn-lt"/>
            </a:endParaRPr>
          </a:p>
          <a:p>
            <a:pPr lvl="1">
              <a:buFont typeface="Arial" panose="020B0604020202020204" pitchFamily="34" charset="0"/>
              <a:buChar char="•"/>
            </a:pPr>
            <a:endParaRPr lang="en-US" sz="1400" dirty="0">
              <a:ea typeface="+mn-lt"/>
              <a:cs typeface="+mn-lt"/>
            </a:endParaRPr>
          </a:p>
          <a:p>
            <a:pPr lvl="1">
              <a:buFont typeface="Arial" panose="020B0604020202020204" pitchFamily="34" charset="0"/>
              <a:buChar char="•"/>
            </a:pPr>
            <a:endParaRPr lang="en-US" sz="1400" dirty="0">
              <a:cs typeface="Calibri" panose="020F0502020204030204"/>
            </a:endParaRPr>
          </a:p>
        </p:txBody>
      </p:sp>
      <p:sp>
        <p:nvSpPr>
          <p:cNvPr id="14" name="Rectangle 13">
            <a:extLst>
              <a:ext uri="{FF2B5EF4-FFF2-40B4-BE49-F238E27FC236}">
                <a16:creationId xmlns:a16="http://schemas.microsoft.com/office/drawing/2014/main" id="{1011F05C-FD37-486B-9F4E-6533087760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9B3C60A3-4E82-45D1-8328-7440A9EB45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1569691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39EDB1-F4CC-4655-AD15-CC40E0791722}"/>
              </a:ext>
            </a:extLst>
          </p:cNvPr>
          <p:cNvPicPr>
            <a:picLocks noChangeAspect="1"/>
          </p:cNvPicPr>
          <p:nvPr/>
        </p:nvPicPr>
        <p:blipFill>
          <a:blip r:embed="rId3"/>
          <a:stretch>
            <a:fillRect/>
          </a:stretch>
        </p:blipFill>
        <p:spPr>
          <a:xfrm>
            <a:off x="0" y="-538"/>
            <a:ext cx="6492482" cy="6400346"/>
          </a:xfrm>
          <a:prstGeom prst="rect">
            <a:avLst/>
          </a:prstGeom>
        </p:spPr>
      </p:pic>
      <p:pic>
        <p:nvPicPr>
          <p:cNvPr id="10" name="Picture 11" descr="A close up of a logo&#10;&#10;Description automatically generated">
            <a:extLst>
              <a:ext uri="{FF2B5EF4-FFF2-40B4-BE49-F238E27FC236}">
                <a16:creationId xmlns:a16="http://schemas.microsoft.com/office/drawing/2014/main" id="{0A178847-A1D8-4293-9A8B-881B1028696A}"/>
              </a:ext>
            </a:extLst>
          </p:cNvPr>
          <p:cNvPicPr>
            <a:picLocks noChangeAspect="1"/>
          </p:cNvPicPr>
          <p:nvPr/>
        </p:nvPicPr>
        <p:blipFill>
          <a:blip r:embed="rId4"/>
          <a:stretch>
            <a:fillRect/>
          </a:stretch>
        </p:blipFill>
        <p:spPr>
          <a:xfrm>
            <a:off x="281573" y="155428"/>
            <a:ext cx="1133116" cy="931689"/>
          </a:xfrm>
          <a:prstGeom prst="rect">
            <a:avLst/>
          </a:prstGeom>
        </p:spPr>
      </p:pic>
      <p:sp>
        <p:nvSpPr>
          <p:cNvPr id="2" name="TextBox 1">
            <a:extLst>
              <a:ext uri="{FF2B5EF4-FFF2-40B4-BE49-F238E27FC236}">
                <a16:creationId xmlns:a16="http://schemas.microsoft.com/office/drawing/2014/main" id="{00A39DE8-1A8C-48DA-9181-F2AF62E77F42}"/>
              </a:ext>
            </a:extLst>
          </p:cNvPr>
          <p:cNvSpPr txBox="1"/>
          <p:nvPr/>
        </p:nvSpPr>
        <p:spPr>
          <a:xfrm>
            <a:off x="6789426" y="148797"/>
            <a:ext cx="456713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000">
              <a:cs typeface="Calibri"/>
            </a:endParaRPr>
          </a:p>
          <a:p>
            <a:endParaRPr lang="en-US" sz="2000">
              <a:cs typeface="Calibri"/>
            </a:endParaRPr>
          </a:p>
        </p:txBody>
      </p:sp>
      <p:sp>
        <p:nvSpPr>
          <p:cNvPr id="6" name="TextBox 5">
            <a:extLst>
              <a:ext uri="{FF2B5EF4-FFF2-40B4-BE49-F238E27FC236}">
                <a16:creationId xmlns:a16="http://schemas.microsoft.com/office/drawing/2014/main" id="{1B90BC24-0F5A-4B9B-BB67-3F3185EC03FC}"/>
              </a:ext>
            </a:extLst>
          </p:cNvPr>
          <p:cNvSpPr txBox="1"/>
          <p:nvPr/>
        </p:nvSpPr>
        <p:spPr>
          <a:xfrm>
            <a:off x="6989805" y="158502"/>
            <a:ext cx="5136777"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ea typeface="+mn-lt"/>
                <a:cs typeface="+mn-lt"/>
              </a:rPr>
              <a:t>Data collection, socio-economic studies, field</a:t>
            </a:r>
            <a:r>
              <a:rPr lang="en-US" sz="2800" b="1" dirty="0">
                <a:cs typeface="Calibri"/>
              </a:rPr>
              <a:t> monitoring, detection and surveillance</a:t>
            </a:r>
            <a:endParaRPr lang="en-US" b="1" dirty="0">
              <a:cs typeface="Calibri"/>
            </a:endParaRPr>
          </a:p>
        </p:txBody>
      </p:sp>
      <p:sp>
        <p:nvSpPr>
          <p:cNvPr id="7" name="TextBox 6">
            <a:extLst>
              <a:ext uri="{FF2B5EF4-FFF2-40B4-BE49-F238E27FC236}">
                <a16:creationId xmlns:a16="http://schemas.microsoft.com/office/drawing/2014/main" id="{A1EDC7E9-CB6D-426B-BB8A-C0CDF7460BE9}"/>
              </a:ext>
            </a:extLst>
          </p:cNvPr>
          <p:cNvSpPr txBox="1"/>
          <p:nvPr/>
        </p:nvSpPr>
        <p:spPr>
          <a:xfrm>
            <a:off x="6989805" y="1250687"/>
            <a:ext cx="4792361" cy="427809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latin typeface="Segoe UI" panose="020B0502040204020203" pitchFamily="34" charset="0"/>
            </a:endParaRPr>
          </a:p>
          <a:p>
            <a:r>
              <a:rPr lang="en-US" dirty="0">
                <a:latin typeface="Segoe UI" panose="020B0502040204020203" pitchFamily="34" charset="0"/>
              </a:rPr>
              <a:t>Monitoring </a:t>
            </a:r>
            <a:r>
              <a:rPr lang="en-US" dirty="0" err="1">
                <a:latin typeface="Segoe UI" panose="020B0502040204020203" pitchFamily="34" charset="0"/>
              </a:rPr>
              <a:t>programmes</a:t>
            </a:r>
            <a:r>
              <a:rPr lang="en-US" dirty="0">
                <a:latin typeface="Segoe UI" panose="020B0502040204020203" pitchFamily="34" charset="0"/>
              </a:rPr>
              <a:t> are still running at national level in many countries – this information can be shared with governments </a:t>
            </a:r>
          </a:p>
          <a:p>
            <a:endParaRPr lang="en-US" dirty="0">
              <a:cs typeface="Calibri"/>
            </a:endParaRPr>
          </a:p>
          <a:p>
            <a:r>
              <a:rPr lang="en-US" sz="1800" dirty="0">
                <a:effectLst/>
                <a:latin typeface="Segoe UI" panose="020B0502040204020203" pitchFamily="34" charset="0"/>
              </a:rPr>
              <a:t>Ideally governments would focus on developing or continuing this systematic monitoring of IKB </a:t>
            </a:r>
            <a:r>
              <a:rPr lang="en-US" sz="1800" b="1" dirty="0">
                <a:effectLst/>
                <a:latin typeface="Segoe UI" panose="020B0502040204020203" pitchFamily="34" charset="0"/>
              </a:rPr>
              <a:t>along with other stakeholders. </a:t>
            </a:r>
          </a:p>
          <a:p>
            <a:endParaRPr lang="en-US" dirty="0">
              <a:latin typeface="Segoe UI" panose="020B0502040204020203" pitchFamily="34" charset="0"/>
            </a:endParaRPr>
          </a:p>
          <a:p>
            <a:r>
              <a:rPr lang="en-US" sz="1800" dirty="0">
                <a:effectLst/>
                <a:latin typeface="Segoe UI" panose="020B0502040204020203" pitchFamily="34" charset="0"/>
              </a:rPr>
              <a:t>Sampling strategy can reflect capacity/ investment - doesn't have to be a huge undertaking if well designed.</a:t>
            </a:r>
            <a:endParaRPr lang="en-US" sz="1800" dirty="0">
              <a:effectLst/>
              <a:latin typeface="Arial" panose="020B0604020202020204" pitchFamily="34" charset="0"/>
            </a:endParaRPr>
          </a:p>
          <a:p>
            <a:endParaRPr lang="en-US" dirty="0">
              <a:cs typeface="Calibri"/>
            </a:endParaRPr>
          </a:p>
          <a:p>
            <a:r>
              <a:rPr lang="en-US" sz="2000" dirty="0">
                <a:cs typeface="Calibri"/>
                <a:hlinkClick r:id="rId5"/>
              </a:rPr>
              <a:t>Best Practice Guidelines for Monitoring IKB</a:t>
            </a:r>
            <a:endParaRPr lang="en-US" sz="2000" dirty="0">
              <a:cs typeface="Calibri"/>
            </a:endParaRPr>
          </a:p>
        </p:txBody>
      </p:sp>
    </p:spTree>
    <p:extLst>
      <p:ext uri="{BB962C8B-B14F-4D97-AF65-F5344CB8AC3E}">
        <p14:creationId xmlns:p14="http://schemas.microsoft.com/office/powerpoint/2010/main" val="12886781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B2D7681-C337-4466-9F31-366CE8D3EBCD}"/>
              </a:ext>
            </a:extLst>
          </p:cNvPr>
          <p:cNvSpPr txBox="1"/>
          <p:nvPr/>
        </p:nvSpPr>
        <p:spPr>
          <a:xfrm>
            <a:off x="1714136" y="621272"/>
            <a:ext cx="6861723" cy="65556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b="1" dirty="0">
                <a:ea typeface="+mn-lt"/>
                <a:cs typeface="+mn-lt"/>
              </a:rPr>
              <a:t>BirdLife support to LEAs - national enforcement activities</a:t>
            </a:r>
          </a:p>
          <a:p>
            <a:pPr algn="l"/>
            <a:endParaRPr lang="en-GB" sz="2000" dirty="0">
              <a:cs typeface="Calibri"/>
            </a:endParaRPr>
          </a:p>
          <a:p>
            <a:r>
              <a:rPr lang="en-US" sz="2000" dirty="0">
                <a:cs typeface="Calibri"/>
              </a:rPr>
              <a:t>BirdLife partners are working directly with law enforcement authorities (LEAs) across Europe, the Middle East and North Africa to provide:</a:t>
            </a:r>
          </a:p>
          <a:p>
            <a:pPr marL="342900" indent="-342900">
              <a:buFontTx/>
              <a:buChar char="-"/>
            </a:pPr>
            <a:endParaRPr lang="en-US" sz="2000" dirty="0">
              <a:cs typeface="Calibri"/>
            </a:endParaRPr>
          </a:p>
          <a:p>
            <a:pPr marL="342900" indent="-342900">
              <a:buFontTx/>
              <a:buChar char="-"/>
            </a:pPr>
            <a:r>
              <a:rPr lang="en-US" sz="2000" dirty="0">
                <a:cs typeface="Calibri"/>
              </a:rPr>
              <a:t>Materials &amp; equipment </a:t>
            </a:r>
          </a:p>
          <a:p>
            <a:pPr marL="342900" indent="-342900">
              <a:buFontTx/>
              <a:buChar char="-"/>
            </a:pPr>
            <a:r>
              <a:rPr lang="en-US" sz="2000" dirty="0">
                <a:cs typeface="Calibri"/>
              </a:rPr>
              <a:t>Joint surveillance missions &amp; monitoring operations</a:t>
            </a:r>
          </a:p>
          <a:p>
            <a:pPr marL="342900" indent="-342900">
              <a:buFontTx/>
              <a:buChar char="-"/>
            </a:pPr>
            <a:r>
              <a:rPr lang="en-US" sz="2000" dirty="0">
                <a:cs typeface="Calibri"/>
              </a:rPr>
              <a:t>Guidance &amp; information sharing</a:t>
            </a:r>
          </a:p>
          <a:p>
            <a:pPr marL="342900" indent="-342900">
              <a:buFontTx/>
              <a:buChar char="-"/>
            </a:pPr>
            <a:r>
              <a:rPr lang="en-US" sz="2000" dirty="0">
                <a:cs typeface="Calibri"/>
              </a:rPr>
              <a:t>Setting up and/or promoting wildlife crime hotlines for public</a:t>
            </a:r>
          </a:p>
          <a:p>
            <a:pPr marL="342900" indent="-342900">
              <a:buFontTx/>
              <a:buChar char="-"/>
            </a:pPr>
            <a:r>
              <a:rPr lang="en-US" sz="2000" dirty="0">
                <a:cs typeface="Calibri"/>
              </a:rPr>
              <a:t>Reporting incidents and following up on reported incidents</a:t>
            </a:r>
          </a:p>
          <a:p>
            <a:pPr marL="342900" indent="-342900">
              <a:buFontTx/>
              <a:buChar char="-"/>
            </a:pPr>
            <a:r>
              <a:rPr lang="en-US" sz="2000" dirty="0">
                <a:cs typeface="Calibri"/>
              </a:rPr>
              <a:t>Training volunteers</a:t>
            </a:r>
          </a:p>
          <a:p>
            <a:pPr marL="342900" indent="-342900">
              <a:buFontTx/>
              <a:buChar char="-"/>
            </a:pPr>
            <a:r>
              <a:rPr lang="en-US" sz="2000" dirty="0">
                <a:cs typeface="Calibri"/>
              </a:rPr>
              <a:t>Anti-poaching camps (alongside LEAs)</a:t>
            </a:r>
          </a:p>
          <a:p>
            <a:pPr marL="342900" indent="-342900">
              <a:buFontTx/>
              <a:buChar char="-"/>
            </a:pPr>
            <a:r>
              <a:rPr lang="en-US" sz="2000" dirty="0">
                <a:cs typeface="Calibri"/>
              </a:rPr>
              <a:t>Training (including organizing peer-to-peer international exchanges)</a:t>
            </a:r>
          </a:p>
          <a:p>
            <a:pPr marL="342900" indent="-342900">
              <a:buFontTx/>
              <a:buChar char="-"/>
            </a:pPr>
            <a:endParaRPr lang="en-US" sz="2000" dirty="0">
              <a:cs typeface="Calibri"/>
            </a:endParaRPr>
          </a:p>
          <a:p>
            <a:pPr marL="342900" indent="-342900">
              <a:buFontTx/>
              <a:buChar char="-"/>
            </a:pPr>
            <a:endParaRPr lang="en-US" sz="2000" dirty="0">
              <a:cs typeface="Calibri"/>
            </a:endParaRPr>
          </a:p>
          <a:p>
            <a:endParaRPr lang="en-US" dirty="0">
              <a:cs typeface="Calibri"/>
            </a:endParaRPr>
          </a:p>
          <a:p>
            <a:endParaRPr lang="en-US" dirty="0">
              <a:cs typeface="Calibri"/>
            </a:endParaRPr>
          </a:p>
        </p:txBody>
      </p:sp>
      <p:pic>
        <p:nvPicPr>
          <p:cNvPr id="3" name="Picture 3" descr="A picture containing text, tree, outdoor, green&#10;&#10;Description automatically generated">
            <a:extLst>
              <a:ext uri="{FF2B5EF4-FFF2-40B4-BE49-F238E27FC236}">
                <a16:creationId xmlns:a16="http://schemas.microsoft.com/office/drawing/2014/main" id="{C5E3FCC6-F64B-4BDF-8B0C-108D63E39014}"/>
              </a:ext>
            </a:extLst>
          </p:cNvPr>
          <p:cNvPicPr>
            <a:picLocks noChangeAspect="1"/>
          </p:cNvPicPr>
          <p:nvPr/>
        </p:nvPicPr>
        <p:blipFill>
          <a:blip r:embed="rId2"/>
          <a:stretch>
            <a:fillRect/>
          </a:stretch>
        </p:blipFill>
        <p:spPr>
          <a:xfrm>
            <a:off x="8875307" y="1030"/>
            <a:ext cx="3318753" cy="2057400"/>
          </a:xfrm>
          <a:prstGeom prst="rect">
            <a:avLst/>
          </a:prstGeom>
        </p:spPr>
      </p:pic>
      <p:pic>
        <p:nvPicPr>
          <p:cNvPr id="4" name="Picture 4">
            <a:extLst>
              <a:ext uri="{FF2B5EF4-FFF2-40B4-BE49-F238E27FC236}">
                <a16:creationId xmlns:a16="http://schemas.microsoft.com/office/drawing/2014/main" id="{8440C645-CB7D-40F1-A917-A131E52DDC32}"/>
              </a:ext>
            </a:extLst>
          </p:cNvPr>
          <p:cNvPicPr>
            <a:picLocks noChangeAspect="1"/>
          </p:cNvPicPr>
          <p:nvPr/>
        </p:nvPicPr>
        <p:blipFill>
          <a:blip r:embed="rId3"/>
          <a:stretch>
            <a:fillRect/>
          </a:stretch>
        </p:blipFill>
        <p:spPr>
          <a:xfrm>
            <a:off x="8875306" y="2063580"/>
            <a:ext cx="3473214" cy="2246869"/>
          </a:xfrm>
          <a:prstGeom prst="rect">
            <a:avLst/>
          </a:prstGeom>
        </p:spPr>
      </p:pic>
      <p:pic>
        <p:nvPicPr>
          <p:cNvPr id="6" name="Picture 6" descr="A picture containing outdoor, transport, bus, train&#10;&#10;Description automatically generated">
            <a:extLst>
              <a:ext uri="{FF2B5EF4-FFF2-40B4-BE49-F238E27FC236}">
                <a16:creationId xmlns:a16="http://schemas.microsoft.com/office/drawing/2014/main" id="{D38D052C-4E3D-4197-AFBC-37D426CFD58F}"/>
              </a:ext>
            </a:extLst>
          </p:cNvPr>
          <p:cNvPicPr>
            <a:picLocks noChangeAspect="1"/>
          </p:cNvPicPr>
          <p:nvPr/>
        </p:nvPicPr>
        <p:blipFill>
          <a:blip r:embed="rId4"/>
          <a:stretch>
            <a:fillRect/>
          </a:stretch>
        </p:blipFill>
        <p:spPr>
          <a:xfrm>
            <a:off x="8875307" y="4284705"/>
            <a:ext cx="3411428" cy="2057400"/>
          </a:xfrm>
          <a:prstGeom prst="rect">
            <a:avLst/>
          </a:prstGeom>
        </p:spPr>
      </p:pic>
      <p:pic>
        <p:nvPicPr>
          <p:cNvPr id="5" name="Picture 11" descr="A close up of a logo&#10;&#10;Description automatically generated">
            <a:extLst>
              <a:ext uri="{FF2B5EF4-FFF2-40B4-BE49-F238E27FC236}">
                <a16:creationId xmlns:a16="http://schemas.microsoft.com/office/drawing/2014/main" id="{57C6FBA5-6795-4160-98E4-30176FA17E6C}"/>
              </a:ext>
            </a:extLst>
          </p:cNvPr>
          <p:cNvPicPr>
            <a:picLocks noChangeAspect="1"/>
          </p:cNvPicPr>
          <p:nvPr/>
        </p:nvPicPr>
        <p:blipFill>
          <a:blip r:embed="rId5"/>
          <a:stretch>
            <a:fillRect/>
          </a:stretch>
        </p:blipFill>
        <p:spPr>
          <a:xfrm>
            <a:off x="281573" y="155428"/>
            <a:ext cx="1133116" cy="931689"/>
          </a:xfrm>
          <a:prstGeom prst="rect">
            <a:avLst/>
          </a:prstGeom>
        </p:spPr>
      </p:pic>
    </p:spTree>
    <p:extLst>
      <p:ext uri="{BB962C8B-B14F-4D97-AF65-F5344CB8AC3E}">
        <p14:creationId xmlns:p14="http://schemas.microsoft.com/office/powerpoint/2010/main" val="2519875542"/>
      </p:ext>
    </p:extLst>
  </p:cSld>
  <p:clrMapOvr>
    <a:masterClrMapping/>
  </p:clrMapOvr>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514949"/>
      </a:dk2>
      <a:lt2>
        <a:srgbClr val="E1E1DB"/>
      </a:lt2>
      <a:accent1>
        <a:srgbClr val="9DBFBE"/>
      </a:accent1>
      <a:accent2>
        <a:srgbClr val="DB8631"/>
      </a:accent2>
      <a:accent3>
        <a:srgbClr val="E3CC5A"/>
      </a:accent3>
      <a:accent4>
        <a:srgbClr val="ACADA8"/>
      </a:accent4>
      <a:accent5>
        <a:srgbClr val="927C61"/>
      </a:accent5>
      <a:accent6>
        <a:srgbClr val="B3B435"/>
      </a:accent6>
      <a:hlink>
        <a:srgbClr val="0000FF"/>
      </a:hlink>
      <a:folHlink>
        <a:srgbClr val="800080"/>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243AF7DC-D15B-41C0-AE81-23980D1B9FC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10005152729BE4FA67D9955DD2280B9" ma:contentTypeVersion="4" ma:contentTypeDescription="Create a new document." ma:contentTypeScope="" ma:versionID="b7e4c93c58171488d580d8b4f12f33b8">
  <xsd:schema xmlns:xsd="http://www.w3.org/2001/XMLSchema" xmlns:xs="http://www.w3.org/2001/XMLSchema" xmlns:p="http://schemas.microsoft.com/office/2006/metadata/properties" xmlns:ns2="612e584a-24fc-4ec4-9f2d-d7226ea2d645" targetNamespace="http://schemas.microsoft.com/office/2006/metadata/properties" ma:root="true" ma:fieldsID="02a5ad4a7df957b0c9725b88fc0ebc0a" ns2:_="">
    <xsd:import namespace="612e584a-24fc-4ec4-9f2d-d7226ea2d64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12e584a-24fc-4ec4-9f2d-d7226ea2d64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BE30B6C-BD62-4E69-B801-DDD88C981509}">
  <ds:schemaRefs>
    <ds:schemaRef ds:uri="612e584a-24fc-4ec4-9f2d-d7226ea2d64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22AD9F7-A1DC-4960-B55A-3D1A370CE276}">
  <ds:schemaRefs>
    <ds:schemaRef ds:uri="http://purl.org/dc/terms/"/>
    <ds:schemaRef ds:uri="http://schemas.microsoft.com/office/2006/documentManagement/types"/>
    <ds:schemaRef ds:uri="http://schemas.microsoft.com/office/2006/metadata/properties"/>
    <ds:schemaRef ds:uri="612e584a-24fc-4ec4-9f2d-d7226ea2d645"/>
    <ds:schemaRef ds:uri="http://schemas.microsoft.com/office/infopath/2007/PartnerControls"/>
    <ds:schemaRef ds:uri="http://purl.org/dc/dcmitype/"/>
    <ds:schemaRef ds:uri="http://purl.org/dc/elements/1.1/"/>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F721B822-D9B1-4BF6-8825-0FEE5BFABF8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Retrospect</Template>
  <TotalTime>8966</TotalTime>
  <Words>2086</Words>
  <Application>Microsoft Office PowerPoint</Application>
  <PresentationFormat>Widescreen</PresentationFormat>
  <Paragraphs>172</Paragraphs>
  <Slides>18</Slides>
  <Notes>13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18</vt:i4>
      </vt:variant>
    </vt:vector>
  </HeadingPairs>
  <TitlesOfParts>
    <vt:vector size="28" baseType="lpstr">
      <vt:lpstr>Arial</vt:lpstr>
      <vt:lpstr>Arial,Sans-Serif</vt:lpstr>
      <vt:lpstr>Calibri</vt:lpstr>
      <vt:lpstr>Calibri Light</vt:lpstr>
      <vt:lpstr>Hind Madurai</vt:lpstr>
      <vt:lpstr>Hind Madurai Light</vt:lpstr>
      <vt:lpstr>Montserrat</vt:lpstr>
      <vt:lpstr>Segoe UI</vt:lpstr>
      <vt:lpstr>Wingdings</vt:lpstr>
      <vt:lpstr>Retrospect</vt:lpstr>
      <vt:lpstr>PowerPoint Presentation</vt:lpstr>
      <vt:lpstr>PowerPoint Presentation</vt:lpstr>
      <vt:lpstr>PowerPoint Presentation</vt:lpstr>
      <vt:lpstr>PowerPoint Presentation</vt:lpstr>
      <vt:lpstr>How are NGOs  contributing to the Rome Strategic Plan?​</vt:lpstr>
      <vt:lpstr>PowerPoint Presentation</vt:lpstr>
      <vt:lpstr>National Action Plans</vt:lpstr>
      <vt:lpstr>PowerPoint Presentation</vt:lpstr>
      <vt:lpstr>PowerPoint Presentation</vt:lpstr>
      <vt:lpstr>PowerPoint Presentation</vt:lpstr>
      <vt:lpstr>EU-wide IKB Database  Feasibility Report First steps</vt:lpstr>
      <vt:lpstr>Key Challenges and Successes</vt:lpstr>
      <vt:lpstr>PowerPoint Presentation</vt:lpstr>
      <vt:lpstr>PowerPoint Presentation</vt:lpstr>
      <vt:lpstr>PowerPoint Presentation</vt:lpstr>
      <vt:lpstr>PowerPoint Presentation</vt:lpstr>
      <vt:lpstr>Government needs to lead on building public compliance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Gartner</dc:creator>
  <cp:lastModifiedBy>Jessica Williams</cp:lastModifiedBy>
  <cp:revision>26</cp:revision>
  <dcterms:created xsi:type="dcterms:W3CDTF">2020-08-26T10:22:04Z</dcterms:created>
  <dcterms:modified xsi:type="dcterms:W3CDTF">2021-06-15T14:28:39Z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0x010100810005152729BE4FA67D9955DD2280B9</vt:lpwstr>
  </property>
</Properties>
</file>