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59" r:id="rId1"/>
  </p:sldMasterIdLst>
  <p:notesMasterIdLst>
    <p:notesMasterId r:id="rId26"/>
  </p:notesMasterIdLst>
  <p:sldIdLst>
    <p:sldId id="258" r:id="rId2"/>
    <p:sldId id="260" r:id="rId3"/>
    <p:sldId id="262" r:id="rId4"/>
    <p:sldId id="257" r:id="rId5"/>
    <p:sldId id="265" r:id="rId6"/>
    <p:sldId id="266" r:id="rId7"/>
    <p:sldId id="496" r:id="rId8"/>
    <p:sldId id="267" r:id="rId9"/>
    <p:sldId id="489" r:id="rId10"/>
    <p:sldId id="490" r:id="rId11"/>
    <p:sldId id="261" r:id="rId12"/>
    <p:sldId id="477" r:id="rId13"/>
    <p:sldId id="478" r:id="rId14"/>
    <p:sldId id="491" r:id="rId15"/>
    <p:sldId id="479" r:id="rId16"/>
    <p:sldId id="492" r:id="rId17"/>
    <p:sldId id="481" r:id="rId18"/>
    <p:sldId id="493" r:id="rId19"/>
    <p:sldId id="482" r:id="rId20"/>
    <p:sldId id="494" r:id="rId21"/>
    <p:sldId id="483" r:id="rId22"/>
    <p:sldId id="495" r:id="rId23"/>
    <p:sldId id="484" r:id="rId24"/>
    <p:sldId id="48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A34306BE-008B-41B5-A910-CA6788A8C013}">
          <p14:sldIdLst>
            <p14:sldId id="258"/>
            <p14:sldId id="260"/>
            <p14:sldId id="262"/>
            <p14:sldId id="257"/>
            <p14:sldId id="265"/>
            <p14:sldId id="266"/>
            <p14:sldId id="496"/>
            <p14:sldId id="267"/>
            <p14:sldId id="489"/>
            <p14:sldId id="490"/>
            <p14:sldId id="261"/>
            <p14:sldId id="477"/>
            <p14:sldId id="478"/>
            <p14:sldId id="491"/>
            <p14:sldId id="479"/>
            <p14:sldId id="492"/>
            <p14:sldId id="481"/>
            <p14:sldId id="493"/>
            <p14:sldId id="482"/>
            <p14:sldId id="494"/>
            <p14:sldId id="483"/>
            <p14:sldId id="495"/>
            <p14:sldId id="484"/>
            <p14:sldId id="4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958" userDrawn="1">
          <p15:clr>
            <a:srgbClr val="A4A3A4"/>
          </p15:clr>
        </p15:guide>
        <p15:guide id="2" pos="128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mberto Gallo-Orsi" initials="UG" lastIdx="1" clrIdx="0">
    <p:extLst>
      <p:ext uri="{19B8F6BF-5375-455C-9EA6-DF929625EA0E}">
        <p15:presenceInfo xmlns:p15="http://schemas.microsoft.com/office/powerpoint/2012/main" userId="866f2bae37d0e5c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Stile chiaro 2 - Color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76081" autoAdjust="0"/>
  </p:normalViewPr>
  <p:slideViewPr>
    <p:cSldViewPr snapToGrid="0">
      <p:cViewPr varScale="1">
        <p:scale>
          <a:sx n="65" d="100"/>
          <a:sy n="65" d="100"/>
        </p:scale>
        <p:origin x="552" y="53"/>
      </p:cViewPr>
      <p:guideLst>
        <p:guide orient="horz" pos="958"/>
        <p:guide pos="12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4009164233290132"/>
          <c:y val="4.7621076672660488E-2"/>
          <c:w val="0.54370251837613537"/>
          <c:h val="0.95237892332733953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6A11-47F7-A4EF-C80845761D4B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6A11-47F7-A4EF-C80845761D4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8E615FDF-82EE-4C52-B297-35E6E7E47AFE}" type="CELLRANGE">
                      <a:rPr lang="en-US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6A11-47F7-A4EF-C80845761D4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ABA6A22-7419-4053-8CB0-0046A756EC3E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6A11-47F7-A4EF-C80845761D4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2495F61-7F64-4196-B8BC-4619833F3960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6A11-47F7-A4EF-C80845761D4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135AA58-758E-47DE-AA63-2B9780E08A7B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6A11-47F7-A4EF-C80845761D4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115213803631432E-2"/>
                      <c:h val="5.426638146289083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A11-47F7-A4EF-C80845761D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DataLabelsRange val="1"/>
                <c15:showLeaderLines val="0"/>
              </c:ext>
            </c:extLst>
          </c:dLbls>
          <c:cat>
            <c:strRef>
              <c:f>Foglio1!$A$2:$A$6</c:f>
              <c:strCache>
                <c:ptCount val="5"/>
                <c:pt idx="0">
                  <c:v>A. Monitoring</c:v>
                </c:pt>
                <c:pt idx="1">
                  <c:v>B. Legislation </c:v>
                </c:pt>
                <c:pt idx="2">
                  <c:v>C. Enforcement response</c:v>
                </c:pt>
                <c:pt idx="3">
                  <c:v>D. Prosecution and sentencing </c:v>
                </c:pt>
                <c:pt idx="4">
                  <c:v>E. Prevention</c:v>
                </c:pt>
              </c:strCache>
            </c:strRef>
          </c:cat>
          <c:val>
            <c:numRef>
              <c:f>Foglio1!$B$2:$B$6</c:f>
              <c:numCache>
                <c:formatCode>0.00%</c:formatCode>
                <c:ptCount val="5"/>
                <c:pt idx="0">
                  <c:v>0.58299999999999996</c:v>
                </c:pt>
                <c:pt idx="1">
                  <c:v>0.78500000000000003</c:v>
                </c:pt>
                <c:pt idx="2">
                  <c:v>0.51400000000000001</c:v>
                </c:pt>
                <c:pt idx="3">
                  <c:v>0.40300000000000002</c:v>
                </c:pt>
                <c:pt idx="4">
                  <c:v>0.59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Foglio1!$B$2:$B$5</c15:f>
                <c15:dlblRangeCache>
                  <c:ptCount val="4"/>
                  <c:pt idx="0">
                    <c:v>58,30%</c:v>
                  </c:pt>
                  <c:pt idx="1">
                    <c:v>78,50%</c:v>
                  </c:pt>
                  <c:pt idx="2">
                    <c:v>51,40%</c:v>
                  </c:pt>
                  <c:pt idx="3">
                    <c:v>40,30%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6A11-47F7-A4EF-C80845761D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shape val="box"/>
        <c:axId val="1312730016"/>
        <c:axId val="1355748304"/>
        <c:axId val="0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Foglio1!$C$1</c15:sqref>
                        </c15:formulaRef>
                      </c:ext>
                    </c:extLst>
                    <c:strCache>
                      <c:ptCount val="1"/>
                      <c:pt idx="0">
                        <c:v>Colonna1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64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Foglio1!$A$2:$A$6</c15:sqref>
                        </c15:formulaRef>
                      </c:ext>
                    </c:extLst>
                    <c:strCache>
                      <c:ptCount val="5"/>
                      <c:pt idx="0">
                        <c:v>A. Monitoring</c:v>
                      </c:pt>
                      <c:pt idx="1">
                        <c:v>B. Legislation </c:v>
                      </c:pt>
                      <c:pt idx="2">
                        <c:v>C. Enforcement response</c:v>
                      </c:pt>
                      <c:pt idx="3">
                        <c:v>D. Prosecution and sentencing </c:v>
                      </c:pt>
                      <c:pt idx="4">
                        <c:v>E. Prevention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Foglio1!$C$2:$C$6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6A11-47F7-A4EF-C80845761D4B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>
                      <c:ext xmlns:c15="http://schemas.microsoft.com/office/drawing/2012/chart" uri="{02D57815-91ED-43cb-92C2-25804820EDAC}">
                        <c15:formulaRef>
                          <c15:sqref>Foglio1!$D$1</c15:sqref>
                        </c15:formulaRef>
                      </c:ext>
                    </c:extLst>
                    <c:strCache>
                      <c:ptCount val="1"/>
                      <c:pt idx="0">
                        <c:v>Colonna2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64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xmlns:c15="http://schemas.microsoft.com/office/drawing/2012/chart" uri="{02D57815-91ED-43cb-92C2-25804820EDAC}">
                        <c15:formulaRef>
                          <c15:sqref>Foglio1!$A$2:$A$6</c15:sqref>
                        </c15:formulaRef>
                      </c:ext>
                    </c:extLst>
                    <c:strCache>
                      <c:ptCount val="5"/>
                      <c:pt idx="0">
                        <c:v>A. Monitoring</c:v>
                      </c:pt>
                      <c:pt idx="1">
                        <c:v>B. Legislation </c:v>
                      </c:pt>
                      <c:pt idx="2">
                        <c:v>C. Enforcement response</c:v>
                      </c:pt>
                      <c:pt idx="3">
                        <c:v>D. Prosecution and sentencing </c:v>
                      </c:pt>
                      <c:pt idx="4">
                        <c:v>E. Prevention</c:v>
                      </c:pt>
                    </c:strCache>
                  </c:str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ormulaRef>
                          <c15:sqref>Foglio1!$D$2:$D$6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6A11-47F7-A4EF-C80845761D4B}"/>
                  </c:ext>
                </c:extLst>
              </c15:ser>
            </c15:filteredBarSeries>
          </c:ext>
        </c:extLst>
      </c:bar3DChart>
      <c:catAx>
        <c:axId val="1312730016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none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55748304"/>
        <c:crosses val="autoZero"/>
        <c:auto val="1"/>
        <c:lblAlgn val="ctr"/>
        <c:lblOffset val="100"/>
        <c:noMultiLvlLbl val="0"/>
      </c:catAx>
      <c:valAx>
        <c:axId val="1355748304"/>
        <c:scaling>
          <c:orientation val="minMax"/>
        </c:scaling>
        <c:delete val="1"/>
        <c:axPos val="t"/>
        <c:numFmt formatCode="0.00%" sourceLinked="1"/>
        <c:majorTickMark val="none"/>
        <c:minorTickMark val="none"/>
        <c:tickLblPos val="nextTo"/>
        <c:crossAx val="1312730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ABFD7-12DA-42E5-A65F-815E3CA04B74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25524-E209-4C97-B152-0BD79E7FFF20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979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A23623-67F1-4740-B7E9-A6BF5FF612D8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9912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1405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2098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301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9026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0882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690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3668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2766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2150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0716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4150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9324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62167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uppo 73">
            <a:extLst>
              <a:ext uri="{FF2B5EF4-FFF2-40B4-BE49-F238E27FC236}">
                <a16:creationId xmlns:a16="http://schemas.microsoft.com/office/drawing/2014/main" id="{B9A0CF91-2F3B-40C7-8AB8-A01998346BF2}"/>
              </a:ext>
            </a:extLst>
          </p:cNvPr>
          <p:cNvGrpSpPr/>
          <p:nvPr userDrawn="1"/>
        </p:nvGrpSpPr>
        <p:grpSpPr>
          <a:xfrm>
            <a:off x="259080" y="3227205"/>
            <a:ext cx="8656320" cy="1221033"/>
            <a:chOff x="345440" y="3227204"/>
            <a:chExt cx="11541760" cy="1221033"/>
          </a:xfrm>
        </p:grpSpPr>
        <p:cxnSp>
          <p:nvCxnSpPr>
            <p:cNvPr id="8" name="Connettore diritto 7">
              <a:extLst>
                <a:ext uri="{FF2B5EF4-FFF2-40B4-BE49-F238E27FC236}">
                  <a16:creationId xmlns:a16="http://schemas.microsoft.com/office/drawing/2014/main" id="{773EC5C4-1F47-442F-9D5A-B34278E4683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45440" y="3848801"/>
              <a:ext cx="11541760" cy="0"/>
            </a:xfrm>
            <a:prstGeom prst="line">
              <a:avLst/>
            </a:prstGeom>
            <a:ln w="177800" cap="rnd">
              <a:solidFill>
                <a:schemeClr val="tx1">
                  <a:lumMod val="65000"/>
                  <a:lumOff val="35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" name="Gruppo 40">
              <a:extLst>
                <a:ext uri="{FF2B5EF4-FFF2-40B4-BE49-F238E27FC236}">
                  <a16:creationId xmlns:a16="http://schemas.microsoft.com/office/drawing/2014/main" id="{AD0888A5-07F2-4FCF-8971-919AF42D5352}"/>
                </a:ext>
              </a:extLst>
            </p:cNvPr>
            <p:cNvGrpSpPr/>
            <p:nvPr userDrawn="1"/>
          </p:nvGrpSpPr>
          <p:grpSpPr>
            <a:xfrm>
              <a:off x="975360" y="3249361"/>
              <a:ext cx="1198873" cy="1198876"/>
              <a:chOff x="975360" y="2700721"/>
              <a:chExt cx="1198873" cy="1198876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1" name="Ovale 10">
                <a:extLst>
                  <a:ext uri="{FF2B5EF4-FFF2-40B4-BE49-F238E27FC236}">
                    <a16:creationId xmlns:a16="http://schemas.microsoft.com/office/drawing/2014/main" id="{F4E8BDE3-4E10-4D56-84BA-7E03385799CB}"/>
                  </a:ext>
                </a:extLst>
              </p:cNvPr>
              <p:cNvSpPr/>
              <p:nvPr userDrawn="1"/>
            </p:nvSpPr>
            <p:spPr>
              <a:xfrm>
                <a:off x="975360" y="2700724"/>
                <a:ext cx="1198873" cy="1198873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16" name="Cerchio: Vuoto 15">
                <a:extLst>
                  <a:ext uri="{FF2B5EF4-FFF2-40B4-BE49-F238E27FC236}">
                    <a16:creationId xmlns:a16="http://schemas.microsoft.com/office/drawing/2014/main" id="{F5EF6C12-ED46-4CB9-82B8-B9991382C462}"/>
                  </a:ext>
                </a:extLst>
              </p:cNvPr>
              <p:cNvSpPr/>
              <p:nvPr userDrawn="1"/>
            </p:nvSpPr>
            <p:spPr>
              <a:xfrm>
                <a:off x="975360" y="2700721"/>
                <a:ext cx="1198873" cy="1198873"/>
              </a:xfrm>
              <a:prstGeom prst="donut">
                <a:avLst>
                  <a:gd name="adj" fmla="val 1536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2" name="Gruppo 41">
              <a:extLst>
                <a:ext uri="{FF2B5EF4-FFF2-40B4-BE49-F238E27FC236}">
                  <a16:creationId xmlns:a16="http://schemas.microsoft.com/office/drawing/2014/main" id="{77768214-9A9D-41A1-9221-4E7DCB69CD98}"/>
                </a:ext>
              </a:extLst>
            </p:cNvPr>
            <p:cNvGrpSpPr/>
            <p:nvPr userDrawn="1"/>
          </p:nvGrpSpPr>
          <p:grpSpPr>
            <a:xfrm>
              <a:off x="3220718" y="3227208"/>
              <a:ext cx="1198877" cy="1198874"/>
              <a:chOff x="3220718" y="2678568"/>
              <a:chExt cx="1198877" cy="1198874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2" name="Ovale 11">
                <a:extLst>
                  <a:ext uri="{FF2B5EF4-FFF2-40B4-BE49-F238E27FC236}">
                    <a16:creationId xmlns:a16="http://schemas.microsoft.com/office/drawing/2014/main" id="{DE241B73-D0FF-4F54-8CB5-8A8DE0435F7A}"/>
                  </a:ext>
                </a:extLst>
              </p:cNvPr>
              <p:cNvSpPr/>
              <p:nvPr userDrawn="1"/>
            </p:nvSpPr>
            <p:spPr>
              <a:xfrm>
                <a:off x="3220718" y="2678568"/>
                <a:ext cx="1198873" cy="1198873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17" name="Cerchio: Vuoto 16">
                <a:extLst>
                  <a:ext uri="{FF2B5EF4-FFF2-40B4-BE49-F238E27FC236}">
                    <a16:creationId xmlns:a16="http://schemas.microsoft.com/office/drawing/2014/main" id="{43FC3FE9-3BB8-4E25-8643-4B9FE540F540}"/>
                  </a:ext>
                </a:extLst>
              </p:cNvPr>
              <p:cNvSpPr/>
              <p:nvPr userDrawn="1"/>
            </p:nvSpPr>
            <p:spPr>
              <a:xfrm>
                <a:off x="3220721" y="2678568"/>
                <a:ext cx="1198874" cy="1198874"/>
              </a:xfrm>
              <a:prstGeom prst="donut">
                <a:avLst>
                  <a:gd name="adj" fmla="val 15363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3" name="Gruppo 42">
              <a:extLst>
                <a:ext uri="{FF2B5EF4-FFF2-40B4-BE49-F238E27FC236}">
                  <a16:creationId xmlns:a16="http://schemas.microsoft.com/office/drawing/2014/main" id="{7DBADE76-D1FD-4716-BC11-B0597BDA827B}"/>
                </a:ext>
              </a:extLst>
            </p:cNvPr>
            <p:cNvGrpSpPr/>
            <p:nvPr userDrawn="1"/>
          </p:nvGrpSpPr>
          <p:grpSpPr>
            <a:xfrm>
              <a:off x="5466080" y="3249360"/>
              <a:ext cx="1198873" cy="1198876"/>
              <a:chOff x="5466080" y="2700720"/>
              <a:chExt cx="1198873" cy="1198876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3" name="Ovale 12">
                <a:extLst>
                  <a:ext uri="{FF2B5EF4-FFF2-40B4-BE49-F238E27FC236}">
                    <a16:creationId xmlns:a16="http://schemas.microsoft.com/office/drawing/2014/main" id="{00324D9D-D041-4429-9B95-C40E7FD87798}"/>
                  </a:ext>
                </a:extLst>
              </p:cNvPr>
              <p:cNvSpPr/>
              <p:nvPr userDrawn="1"/>
            </p:nvSpPr>
            <p:spPr>
              <a:xfrm>
                <a:off x="5466080" y="2700723"/>
                <a:ext cx="1198873" cy="1198873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18" name="Cerchio: Vuoto 17">
                <a:extLst>
                  <a:ext uri="{FF2B5EF4-FFF2-40B4-BE49-F238E27FC236}">
                    <a16:creationId xmlns:a16="http://schemas.microsoft.com/office/drawing/2014/main" id="{1DDD0C37-64DC-4390-A307-EAD4C3085251}"/>
                  </a:ext>
                </a:extLst>
              </p:cNvPr>
              <p:cNvSpPr/>
              <p:nvPr userDrawn="1"/>
            </p:nvSpPr>
            <p:spPr>
              <a:xfrm>
                <a:off x="5466080" y="2700720"/>
                <a:ext cx="1198873" cy="1198873"/>
              </a:xfrm>
              <a:prstGeom prst="donut">
                <a:avLst>
                  <a:gd name="adj" fmla="val 15363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4" name="Gruppo 43">
              <a:extLst>
                <a:ext uri="{FF2B5EF4-FFF2-40B4-BE49-F238E27FC236}">
                  <a16:creationId xmlns:a16="http://schemas.microsoft.com/office/drawing/2014/main" id="{7F066A8B-005D-4E24-BDDB-83EB1B8A97AB}"/>
                </a:ext>
              </a:extLst>
            </p:cNvPr>
            <p:cNvGrpSpPr/>
            <p:nvPr userDrawn="1"/>
          </p:nvGrpSpPr>
          <p:grpSpPr>
            <a:xfrm>
              <a:off x="7711438" y="3227204"/>
              <a:ext cx="1198877" cy="1198877"/>
              <a:chOff x="7711438" y="2678564"/>
              <a:chExt cx="1198877" cy="1198877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4" name="Ovale 13">
                <a:extLst>
                  <a:ext uri="{FF2B5EF4-FFF2-40B4-BE49-F238E27FC236}">
                    <a16:creationId xmlns:a16="http://schemas.microsoft.com/office/drawing/2014/main" id="{60751DBE-F4B9-49A6-92B0-477617634283}"/>
                  </a:ext>
                </a:extLst>
              </p:cNvPr>
              <p:cNvSpPr/>
              <p:nvPr userDrawn="1"/>
            </p:nvSpPr>
            <p:spPr>
              <a:xfrm>
                <a:off x="7711440" y="2678568"/>
                <a:ext cx="1198873" cy="1198873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19" name="Cerchio: Vuoto 18">
                <a:extLst>
                  <a:ext uri="{FF2B5EF4-FFF2-40B4-BE49-F238E27FC236}">
                    <a16:creationId xmlns:a16="http://schemas.microsoft.com/office/drawing/2014/main" id="{5BA1BDFF-D187-4F3E-8E69-2292F809ED2B}"/>
                  </a:ext>
                </a:extLst>
              </p:cNvPr>
              <p:cNvSpPr/>
              <p:nvPr userDrawn="1"/>
            </p:nvSpPr>
            <p:spPr>
              <a:xfrm>
                <a:off x="7711438" y="2678564"/>
                <a:ext cx="1198877" cy="1198877"/>
              </a:xfrm>
              <a:prstGeom prst="donut">
                <a:avLst>
                  <a:gd name="adj" fmla="val 15363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5" name="Gruppo 44">
              <a:extLst>
                <a:ext uri="{FF2B5EF4-FFF2-40B4-BE49-F238E27FC236}">
                  <a16:creationId xmlns:a16="http://schemas.microsoft.com/office/drawing/2014/main" id="{5C92BF73-A0CF-44E2-8ED7-366C39070A18}"/>
                </a:ext>
              </a:extLst>
            </p:cNvPr>
            <p:cNvGrpSpPr/>
            <p:nvPr userDrawn="1"/>
          </p:nvGrpSpPr>
          <p:grpSpPr>
            <a:xfrm>
              <a:off x="9956796" y="3249358"/>
              <a:ext cx="1198877" cy="1198877"/>
              <a:chOff x="9956796" y="2700718"/>
              <a:chExt cx="1198877" cy="1198877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5" name="Ovale 14">
                <a:extLst>
                  <a:ext uri="{FF2B5EF4-FFF2-40B4-BE49-F238E27FC236}">
                    <a16:creationId xmlns:a16="http://schemas.microsoft.com/office/drawing/2014/main" id="{06B91428-2BB1-4A9D-B661-7C96679DB024}"/>
                  </a:ext>
                </a:extLst>
              </p:cNvPr>
              <p:cNvSpPr/>
              <p:nvPr userDrawn="1"/>
            </p:nvSpPr>
            <p:spPr>
              <a:xfrm>
                <a:off x="9956800" y="2700722"/>
                <a:ext cx="1198873" cy="1198873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20" name="Cerchio: Vuoto 19">
                <a:extLst>
                  <a:ext uri="{FF2B5EF4-FFF2-40B4-BE49-F238E27FC236}">
                    <a16:creationId xmlns:a16="http://schemas.microsoft.com/office/drawing/2014/main" id="{B5BC5108-ED06-4FAB-BB93-93062E7A6D49}"/>
                  </a:ext>
                </a:extLst>
              </p:cNvPr>
              <p:cNvSpPr/>
              <p:nvPr userDrawn="1"/>
            </p:nvSpPr>
            <p:spPr>
              <a:xfrm>
                <a:off x="9956796" y="2700718"/>
                <a:ext cx="1198873" cy="1198873"/>
              </a:xfrm>
              <a:prstGeom prst="donut">
                <a:avLst>
                  <a:gd name="adj" fmla="val 15363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5" name="Gruppo 24">
            <a:extLst>
              <a:ext uri="{FF2B5EF4-FFF2-40B4-BE49-F238E27FC236}">
                <a16:creationId xmlns:a16="http://schemas.microsoft.com/office/drawing/2014/main" id="{487E8E15-D7B1-412B-AD6D-32B85B1FDBCD}"/>
              </a:ext>
            </a:extLst>
          </p:cNvPr>
          <p:cNvGrpSpPr/>
          <p:nvPr userDrawn="1"/>
        </p:nvGrpSpPr>
        <p:grpSpPr>
          <a:xfrm>
            <a:off x="302891" y="4617706"/>
            <a:ext cx="1756413" cy="1537384"/>
            <a:chOff x="403854" y="4069066"/>
            <a:chExt cx="2341884" cy="153738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4" name="Rombo 23">
              <a:extLst>
                <a:ext uri="{FF2B5EF4-FFF2-40B4-BE49-F238E27FC236}">
                  <a16:creationId xmlns:a16="http://schemas.microsoft.com/office/drawing/2014/main" id="{BA8E296D-FABC-4041-8179-D5E07C0B6210}"/>
                </a:ext>
              </a:extLst>
            </p:cNvPr>
            <p:cNvSpPr/>
            <p:nvPr userDrawn="1"/>
          </p:nvSpPr>
          <p:spPr>
            <a:xfrm>
              <a:off x="1244596" y="4069066"/>
              <a:ext cx="660400" cy="579120"/>
            </a:xfrm>
            <a:prstGeom prst="diamond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sz="1800" noProof="0" dirty="0"/>
            </a:p>
          </p:txBody>
        </p:sp>
        <p:grpSp>
          <p:nvGrpSpPr>
            <p:cNvPr id="23" name="Gruppo 22">
              <a:extLst>
                <a:ext uri="{FF2B5EF4-FFF2-40B4-BE49-F238E27FC236}">
                  <a16:creationId xmlns:a16="http://schemas.microsoft.com/office/drawing/2014/main" id="{18A9B19D-6EB3-4467-AF42-95D984C5D788}"/>
                </a:ext>
              </a:extLst>
            </p:cNvPr>
            <p:cNvGrpSpPr/>
            <p:nvPr userDrawn="1"/>
          </p:nvGrpSpPr>
          <p:grpSpPr>
            <a:xfrm>
              <a:off x="403854" y="4331800"/>
              <a:ext cx="2341884" cy="1274650"/>
              <a:chOff x="403854" y="4331800"/>
              <a:chExt cx="2341884" cy="1274650"/>
            </a:xfrm>
          </p:grpSpPr>
          <p:sp>
            <p:nvSpPr>
              <p:cNvPr id="21" name="Rettangolo: Angoli arrotondati 20">
                <a:extLst>
                  <a:ext uri="{FF2B5EF4-FFF2-40B4-BE49-F238E27FC236}">
                    <a16:creationId xmlns:a16="http://schemas.microsoft.com/office/drawing/2014/main" id="{9BF44FD4-7FD7-40F2-98C8-E788E2B4D9A5}"/>
                  </a:ext>
                </a:extLst>
              </p:cNvPr>
              <p:cNvSpPr/>
              <p:nvPr userDrawn="1"/>
            </p:nvSpPr>
            <p:spPr>
              <a:xfrm>
                <a:off x="403854" y="4336472"/>
                <a:ext cx="2341884" cy="1269978"/>
              </a:xfrm>
              <a:prstGeom prst="roundRect">
                <a:avLst>
                  <a:gd name="adj" fmla="val 10267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22" name="Rettangolo: Angoli arrotondati 21">
                <a:extLst>
                  <a:ext uri="{FF2B5EF4-FFF2-40B4-BE49-F238E27FC236}">
                    <a16:creationId xmlns:a16="http://schemas.microsoft.com/office/drawing/2014/main" id="{90E08B57-ED76-43AF-B67C-BCA6FD9A2059}"/>
                  </a:ext>
                </a:extLst>
              </p:cNvPr>
              <p:cNvSpPr/>
              <p:nvPr userDrawn="1"/>
            </p:nvSpPr>
            <p:spPr>
              <a:xfrm>
                <a:off x="403854" y="4331800"/>
                <a:ext cx="2341884" cy="1104232"/>
              </a:xfrm>
              <a:prstGeom prst="roundRect">
                <a:avLst>
                  <a:gd name="adj" fmla="val 10267"/>
                </a:avLst>
              </a:prstGeom>
              <a:solidFill>
                <a:schemeClr val="bg1"/>
              </a:solidFill>
              <a:ln w="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</p:grpSp>
      </p:grpSp>
      <p:grpSp>
        <p:nvGrpSpPr>
          <p:cNvPr id="31" name="Gruppo 30">
            <a:extLst>
              <a:ext uri="{FF2B5EF4-FFF2-40B4-BE49-F238E27FC236}">
                <a16:creationId xmlns:a16="http://schemas.microsoft.com/office/drawing/2014/main" id="{CFFC21A9-96FB-4FF8-AEB8-48E0A946427A}"/>
              </a:ext>
            </a:extLst>
          </p:cNvPr>
          <p:cNvGrpSpPr/>
          <p:nvPr userDrawn="1"/>
        </p:nvGrpSpPr>
        <p:grpSpPr>
          <a:xfrm>
            <a:off x="3709031" y="4617706"/>
            <a:ext cx="1756413" cy="1537384"/>
            <a:chOff x="403854" y="4069066"/>
            <a:chExt cx="2341884" cy="153738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2" name="Rombo 31">
              <a:extLst>
                <a:ext uri="{FF2B5EF4-FFF2-40B4-BE49-F238E27FC236}">
                  <a16:creationId xmlns:a16="http://schemas.microsoft.com/office/drawing/2014/main" id="{E70F75C1-D801-4001-B85E-599E24F7D1A5}"/>
                </a:ext>
              </a:extLst>
            </p:cNvPr>
            <p:cNvSpPr/>
            <p:nvPr userDrawn="1"/>
          </p:nvSpPr>
          <p:spPr>
            <a:xfrm>
              <a:off x="1244596" y="4069066"/>
              <a:ext cx="660400" cy="579120"/>
            </a:xfrm>
            <a:prstGeom prst="diamond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sz="1800" noProof="0" dirty="0"/>
            </a:p>
          </p:txBody>
        </p:sp>
        <p:grpSp>
          <p:nvGrpSpPr>
            <p:cNvPr id="33" name="Gruppo 32">
              <a:extLst>
                <a:ext uri="{FF2B5EF4-FFF2-40B4-BE49-F238E27FC236}">
                  <a16:creationId xmlns:a16="http://schemas.microsoft.com/office/drawing/2014/main" id="{583F934F-15A5-4EBD-BCF8-D261ADDF9DB4}"/>
                </a:ext>
              </a:extLst>
            </p:cNvPr>
            <p:cNvGrpSpPr/>
            <p:nvPr userDrawn="1"/>
          </p:nvGrpSpPr>
          <p:grpSpPr>
            <a:xfrm>
              <a:off x="403854" y="4331800"/>
              <a:ext cx="2341884" cy="1274650"/>
              <a:chOff x="403854" y="4331800"/>
              <a:chExt cx="2341884" cy="1274650"/>
            </a:xfrm>
          </p:grpSpPr>
          <p:sp>
            <p:nvSpPr>
              <p:cNvPr id="34" name="Rettangolo: Angoli arrotondati 33">
                <a:extLst>
                  <a:ext uri="{FF2B5EF4-FFF2-40B4-BE49-F238E27FC236}">
                    <a16:creationId xmlns:a16="http://schemas.microsoft.com/office/drawing/2014/main" id="{307ACF98-3D7E-4BB7-9540-6C99E885B32D}"/>
                  </a:ext>
                </a:extLst>
              </p:cNvPr>
              <p:cNvSpPr/>
              <p:nvPr userDrawn="1"/>
            </p:nvSpPr>
            <p:spPr>
              <a:xfrm>
                <a:off x="403854" y="4336472"/>
                <a:ext cx="2341884" cy="1269978"/>
              </a:xfrm>
              <a:prstGeom prst="roundRect">
                <a:avLst>
                  <a:gd name="adj" fmla="val 10267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35" name="Rettangolo: Angoli arrotondati 34">
                <a:extLst>
                  <a:ext uri="{FF2B5EF4-FFF2-40B4-BE49-F238E27FC236}">
                    <a16:creationId xmlns:a16="http://schemas.microsoft.com/office/drawing/2014/main" id="{028A08F1-3092-4779-A9E8-517DB617DCF8}"/>
                  </a:ext>
                </a:extLst>
              </p:cNvPr>
              <p:cNvSpPr/>
              <p:nvPr userDrawn="1"/>
            </p:nvSpPr>
            <p:spPr>
              <a:xfrm>
                <a:off x="403854" y="4331800"/>
                <a:ext cx="2341884" cy="1104232"/>
              </a:xfrm>
              <a:prstGeom prst="roundRect">
                <a:avLst>
                  <a:gd name="adj" fmla="val 10267"/>
                </a:avLst>
              </a:prstGeom>
              <a:solidFill>
                <a:schemeClr val="bg1"/>
              </a:solidFill>
              <a:ln w="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</p:grpSp>
      </p:grpSp>
      <p:grpSp>
        <p:nvGrpSpPr>
          <p:cNvPr id="36" name="Gruppo 35">
            <a:extLst>
              <a:ext uri="{FF2B5EF4-FFF2-40B4-BE49-F238E27FC236}">
                <a16:creationId xmlns:a16="http://schemas.microsoft.com/office/drawing/2014/main" id="{2F003540-5294-4111-ACCA-A23E40CB5D0A}"/>
              </a:ext>
            </a:extLst>
          </p:cNvPr>
          <p:cNvGrpSpPr/>
          <p:nvPr userDrawn="1"/>
        </p:nvGrpSpPr>
        <p:grpSpPr>
          <a:xfrm>
            <a:off x="7038970" y="4617706"/>
            <a:ext cx="1756413" cy="1537384"/>
            <a:chOff x="403854" y="4069066"/>
            <a:chExt cx="2341884" cy="153738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7" name="Rombo 36">
              <a:extLst>
                <a:ext uri="{FF2B5EF4-FFF2-40B4-BE49-F238E27FC236}">
                  <a16:creationId xmlns:a16="http://schemas.microsoft.com/office/drawing/2014/main" id="{74A68BA0-0E8D-481B-8AAC-C71F39808FE6}"/>
                </a:ext>
              </a:extLst>
            </p:cNvPr>
            <p:cNvSpPr/>
            <p:nvPr userDrawn="1"/>
          </p:nvSpPr>
          <p:spPr>
            <a:xfrm>
              <a:off x="1244596" y="4069066"/>
              <a:ext cx="660400" cy="579120"/>
            </a:xfrm>
            <a:prstGeom prst="diamond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sz="1800" noProof="0" dirty="0"/>
            </a:p>
          </p:txBody>
        </p:sp>
        <p:grpSp>
          <p:nvGrpSpPr>
            <p:cNvPr id="38" name="Gruppo 37">
              <a:extLst>
                <a:ext uri="{FF2B5EF4-FFF2-40B4-BE49-F238E27FC236}">
                  <a16:creationId xmlns:a16="http://schemas.microsoft.com/office/drawing/2014/main" id="{990A82A5-AEC2-4F28-B664-4099320A501D}"/>
                </a:ext>
              </a:extLst>
            </p:cNvPr>
            <p:cNvGrpSpPr/>
            <p:nvPr userDrawn="1"/>
          </p:nvGrpSpPr>
          <p:grpSpPr>
            <a:xfrm>
              <a:off x="403854" y="4331800"/>
              <a:ext cx="2341884" cy="1274650"/>
              <a:chOff x="403854" y="4331800"/>
              <a:chExt cx="2341884" cy="1274650"/>
            </a:xfrm>
          </p:grpSpPr>
          <p:sp>
            <p:nvSpPr>
              <p:cNvPr id="39" name="Rettangolo: Angoli arrotondati 38">
                <a:extLst>
                  <a:ext uri="{FF2B5EF4-FFF2-40B4-BE49-F238E27FC236}">
                    <a16:creationId xmlns:a16="http://schemas.microsoft.com/office/drawing/2014/main" id="{3E12C820-BCBE-4432-895B-4E6FEAE65778}"/>
                  </a:ext>
                </a:extLst>
              </p:cNvPr>
              <p:cNvSpPr/>
              <p:nvPr userDrawn="1"/>
            </p:nvSpPr>
            <p:spPr>
              <a:xfrm>
                <a:off x="403854" y="4336472"/>
                <a:ext cx="2341884" cy="1269978"/>
              </a:xfrm>
              <a:prstGeom prst="roundRect">
                <a:avLst>
                  <a:gd name="adj" fmla="val 10267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40" name="Rettangolo: Angoli arrotondati 39">
                <a:extLst>
                  <a:ext uri="{FF2B5EF4-FFF2-40B4-BE49-F238E27FC236}">
                    <a16:creationId xmlns:a16="http://schemas.microsoft.com/office/drawing/2014/main" id="{DCAAB050-4206-4A27-B938-06C579DC0BCC}"/>
                  </a:ext>
                </a:extLst>
              </p:cNvPr>
              <p:cNvSpPr/>
              <p:nvPr userDrawn="1"/>
            </p:nvSpPr>
            <p:spPr>
              <a:xfrm>
                <a:off x="403854" y="4331800"/>
                <a:ext cx="2341884" cy="1104232"/>
              </a:xfrm>
              <a:prstGeom prst="roundRect">
                <a:avLst>
                  <a:gd name="adj" fmla="val 10267"/>
                </a:avLst>
              </a:prstGeom>
              <a:solidFill>
                <a:schemeClr val="bg1"/>
              </a:solidFill>
              <a:ln w="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</p:grpSp>
      </p:grpSp>
      <p:grpSp>
        <p:nvGrpSpPr>
          <p:cNvPr id="46" name="Gruppo 45">
            <a:extLst>
              <a:ext uri="{FF2B5EF4-FFF2-40B4-BE49-F238E27FC236}">
                <a16:creationId xmlns:a16="http://schemas.microsoft.com/office/drawing/2014/main" id="{BB699EEB-C029-4EE9-AB2E-C36BD151BF92}"/>
              </a:ext>
            </a:extLst>
          </p:cNvPr>
          <p:cNvGrpSpPr/>
          <p:nvPr userDrawn="1"/>
        </p:nvGrpSpPr>
        <p:grpSpPr>
          <a:xfrm rot="10800000">
            <a:off x="1986909" y="1471385"/>
            <a:ext cx="1756413" cy="1537384"/>
            <a:chOff x="403854" y="4069066"/>
            <a:chExt cx="2341884" cy="153738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7" name="Rombo 46">
              <a:extLst>
                <a:ext uri="{FF2B5EF4-FFF2-40B4-BE49-F238E27FC236}">
                  <a16:creationId xmlns:a16="http://schemas.microsoft.com/office/drawing/2014/main" id="{92488968-C7FD-43D4-AC66-28FAE9D3A0D3}"/>
                </a:ext>
              </a:extLst>
            </p:cNvPr>
            <p:cNvSpPr/>
            <p:nvPr userDrawn="1"/>
          </p:nvSpPr>
          <p:spPr>
            <a:xfrm>
              <a:off x="1244596" y="4069066"/>
              <a:ext cx="660400" cy="579120"/>
            </a:xfrm>
            <a:prstGeom prst="diamond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sz="1800" noProof="0" dirty="0"/>
            </a:p>
          </p:txBody>
        </p:sp>
        <p:grpSp>
          <p:nvGrpSpPr>
            <p:cNvPr id="48" name="Gruppo 47">
              <a:extLst>
                <a:ext uri="{FF2B5EF4-FFF2-40B4-BE49-F238E27FC236}">
                  <a16:creationId xmlns:a16="http://schemas.microsoft.com/office/drawing/2014/main" id="{EFC385BB-B919-4FE7-B88D-6614D96FE54F}"/>
                </a:ext>
              </a:extLst>
            </p:cNvPr>
            <p:cNvGrpSpPr/>
            <p:nvPr userDrawn="1"/>
          </p:nvGrpSpPr>
          <p:grpSpPr>
            <a:xfrm>
              <a:off x="403854" y="4321208"/>
              <a:ext cx="2341884" cy="1285242"/>
              <a:chOff x="403854" y="4321208"/>
              <a:chExt cx="2341884" cy="1285242"/>
            </a:xfrm>
          </p:grpSpPr>
          <p:sp>
            <p:nvSpPr>
              <p:cNvPr id="49" name="Rettangolo: Angoli arrotondati 48">
                <a:extLst>
                  <a:ext uri="{FF2B5EF4-FFF2-40B4-BE49-F238E27FC236}">
                    <a16:creationId xmlns:a16="http://schemas.microsoft.com/office/drawing/2014/main" id="{2D40B4F7-4249-48EB-B76D-7322E43B296D}"/>
                  </a:ext>
                </a:extLst>
              </p:cNvPr>
              <p:cNvSpPr/>
              <p:nvPr userDrawn="1"/>
            </p:nvSpPr>
            <p:spPr>
              <a:xfrm>
                <a:off x="403854" y="4336472"/>
                <a:ext cx="2341884" cy="1269978"/>
              </a:xfrm>
              <a:prstGeom prst="roundRect">
                <a:avLst>
                  <a:gd name="adj" fmla="val 10267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50" name="Rettangolo: Angoli arrotondati 49">
                <a:extLst>
                  <a:ext uri="{FF2B5EF4-FFF2-40B4-BE49-F238E27FC236}">
                    <a16:creationId xmlns:a16="http://schemas.microsoft.com/office/drawing/2014/main" id="{0235ED88-73D7-4913-B429-4E32943AEA7F}"/>
                  </a:ext>
                </a:extLst>
              </p:cNvPr>
              <p:cNvSpPr/>
              <p:nvPr userDrawn="1"/>
            </p:nvSpPr>
            <p:spPr>
              <a:xfrm>
                <a:off x="403854" y="4321208"/>
                <a:ext cx="2341884" cy="1104232"/>
              </a:xfrm>
              <a:prstGeom prst="roundRect">
                <a:avLst>
                  <a:gd name="adj" fmla="val 10267"/>
                </a:avLst>
              </a:prstGeom>
              <a:solidFill>
                <a:schemeClr val="bg1"/>
              </a:solidFill>
              <a:ln w="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</p:grpSp>
      </p:grpSp>
      <p:grpSp>
        <p:nvGrpSpPr>
          <p:cNvPr id="51" name="Gruppo 50">
            <a:extLst>
              <a:ext uri="{FF2B5EF4-FFF2-40B4-BE49-F238E27FC236}">
                <a16:creationId xmlns:a16="http://schemas.microsoft.com/office/drawing/2014/main" id="{CB191BBD-9BF5-4978-AD4B-B8312B56D6F6}"/>
              </a:ext>
            </a:extLst>
          </p:cNvPr>
          <p:cNvGrpSpPr/>
          <p:nvPr userDrawn="1"/>
        </p:nvGrpSpPr>
        <p:grpSpPr>
          <a:xfrm rot="10800000">
            <a:off x="5354950" y="1470488"/>
            <a:ext cx="1756413" cy="1537384"/>
            <a:chOff x="403854" y="4069066"/>
            <a:chExt cx="2341884" cy="153738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52" name="Rombo 51">
              <a:extLst>
                <a:ext uri="{FF2B5EF4-FFF2-40B4-BE49-F238E27FC236}">
                  <a16:creationId xmlns:a16="http://schemas.microsoft.com/office/drawing/2014/main" id="{33B76293-DAB7-429C-8B75-19B1BFFF1F73}"/>
                </a:ext>
              </a:extLst>
            </p:cNvPr>
            <p:cNvSpPr/>
            <p:nvPr userDrawn="1"/>
          </p:nvSpPr>
          <p:spPr>
            <a:xfrm>
              <a:off x="1244596" y="4069066"/>
              <a:ext cx="660400" cy="579120"/>
            </a:xfrm>
            <a:prstGeom prst="diamond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sz="1800" noProof="0" dirty="0"/>
            </a:p>
          </p:txBody>
        </p:sp>
        <p:grpSp>
          <p:nvGrpSpPr>
            <p:cNvPr id="53" name="Gruppo 52">
              <a:extLst>
                <a:ext uri="{FF2B5EF4-FFF2-40B4-BE49-F238E27FC236}">
                  <a16:creationId xmlns:a16="http://schemas.microsoft.com/office/drawing/2014/main" id="{39136E51-5F9F-4189-97FA-588E52C7BD39}"/>
                </a:ext>
              </a:extLst>
            </p:cNvPr>
            <p:cNvGrpSpPr/>
            <p:nvPr userDrawn="1"/>
          </p:nvGrpSpPr>
          <p:grpSpPr>
            <a:xfrm>
              <a:off x="403854" y="4321208"/>
              <a:ext cx="2341884" cy="1285242"/>
              <a:chOff x="403854" y="4321208"/>
              <a:chExt cx="2341884" cy="1285242"/>
            </a:xfrm>
          </p:grpSpPr>
          <p:sp>
            <p:nvSpPr>
              <p:cNvPr id="54" name="Rettangolo: Angoli arrotondati 53">
                <a:extLst>
                  <a:ext uri="{FF2B5EF4-FFF2-40B4-BE49-F238E27FC236}">
                    <a16:creationId xmlns:a16="http://schemas.microsoft.com/office/drawing/2014/main" id="{4227047C-C5B6-4CAE-AE15-F77FC131354A}"/>
                  </a:ext>
                </a:extLst>
              </p:cNvPr>
              <p:cNvSpPr/>
              <p:nvPr userDrawn="1"/>
            </p:nvSpPr>
            <p:spPr>
              <a:xfrm>
                <a:off x="403854" y="4336472"/>
                <a:ext cx="2341884" cy="1269978"/>
              </a:xfrm>
              <a:prstGeom prst="roundRect">
                <a:avLst>
                  <a:gd name="adj" fmla="val 10267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55" name="Rettangolo: Angoli arrotondati 54">
                <a:extLst>
                  <a:ext uri="{FF2B5EF4-FFF2-40B4-BE49-F238E27FC236}">
                    <a16:creationId xmlns:a16="http://schemas.microsoft.com/office/drawing/2014/main" id="{2AD0B1F8-0C41-4F72-A916-C531DE13C852}"/>
                  </a:ext>
                </a:extLst>
              </p:cNvPr>
              <p:cNvSpPr/>
              <p:nvPr userDrawn="1"/>
            </p:nvSpPr>
            <p:spPr>
              <a:xfrm>
                <a:off x="403854" y="4321208"/>
                <a:ext cx="2341884" cy="1104232"/>
              </a:xfrm>
              <a:prstGeom prst="roundRect">
                <a:avLst>
                  <a:gd name="adj" fmla="val 10267"/>
                </a:avLst>
              </a:prstGeom>
              <a:solidFill>
                <a:schemeClr val="bg1"/>
              </a:solidFill>
              <a:ln w="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</p:grpSp>
      </p:grpSp>
      <p:sp>
        <p:nvSpPr>
          <p:cNvPr id="56" name="Titolo 55">
            <a:extLst>
              <a:ext uri="{FF2B5EF4-FFF2-40B4-BE49-F238E27FC236}">
                <a16:creationId xmlns:a16="http://schemas.microsoft.com/office/drawing/2014/main" id="{3AC4B787-D5D7-4A9A-A2BA-892A84A63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87" y="346243"/>
            <a:ext cx="7886700" cy="778159"/>
          </a:xfrm>
          <a:prstGeom prst="rect">
            <a:avLst/>
          </a:prstGeom>
        </p:spPr>
        <p:txBody>
          <a:bodyPr rtlCol="0"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58" name="Segnaposto testo 57">
            <a:extLst>
              <a:ext uri="{FF2B5EF4-FFF2-40B4-BE49-F238E27FC236}">
                <a16:creationId xmlns:a16="http://schemas.microsoft.com/office/drawing/2014/main" id="{EEF042D0-9AB6-4A7E-8DC2-5AA96AC910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44541" y="1747839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9" name="Segnaposto testo 57">
            <a:extLst>
              <a:ext uri="{FF2B5EF4-FFF2-40B4-BE49-F238E27FC236}">
                <a16:creationId xmlns:a16="http://schemas.microsoft.com/office/drawing/2014/main" id="{F1ABDD9A-E987-4D88-A94A-3844701C236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44541" y="2070540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0" name="Segnaposto testo 57">
            <a:extLst>
              <a:ext uri="{FF2B5EF4-FFF2-40B4-BE49-F238E27FC236}">
                <a16:creationId xmlns:a16="http://schemas.microsoft.com/office/drawing/2014/main" id="{EA24A090-F5C9-4DC5-A4C6-756BE14CED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12581" y="1757999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1" name="Segnaposto testo 57">
            <a:extLst>
              <a:ext uri="{FF2B5EF4-FFF2-40B4-BE49-F238E27FC236}">
                <a16:creationId xmlns:a16="http://schemas.microsoft.com/office/drawing/2014/main" id="{26276A48-6AF6-4E18-B2CD-0B880E531D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12581" y="2080700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rgbClr val="595959"/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2" name="Segnaposto testo 57">
            <a:extLst>
              <a:ext uri="{FF2B5EF4-FFF2-40B4-BE49-F238E27FC236}">
                <a16:creationId xmlns:a16="http://schemas.microsoft.com/office/drawing/2014/main" id="{A27CFD0F-25AF-4D79-8F26-6D9C362BA1A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8617" y="5009339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3" name="Segnaposto testo 57">
            <a:extLst>
              <a:ext uri="{FF2B5EF4-FFF2-40B4-BE49-F238E27FC236}">
                <a16:creationId xmlns:a16="http://schemas.microsoft.com/office/drawing/2014/main" id="{872ECCB3-F1D9-435D-9E5A-FEDC64D331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8617" y="5332040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4" name="Segnaposto testo 57">
            <a:extLst>
              <a:ext uri="{FF2B5EF4-FFF2-40B4-BE49-F238E27FC236}">
                <a16:creationId xmlns:a16="http://schemas.microsoft.com/office/drawing/2014/main" id="{F9C486BA-7F0F-4FDE-8512-1709168B64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63565" y="5017612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5" name="Segnaposto testo 57">
            <a:extLst>
              <a:ext uri="{FF2B5EF4-FFF2-40B4-BE49-F238E27FC236}">
                <a16:creationId xmlns:a16="http://schemas.microsoft.com/office/drawing/2014/main" id="{C1C4CE38-F5DF-415D-93CD-1471C1C51FC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63565" y="5340313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6" name="Segnaposto testo 57">
            <a:extLst>
              <a:ext uri="{FF2B5EF4-FFF2-40B4-BE49-F238E27FC236}">
                <a16:creationId xmlns:a16="http://schemas.microsoft.com/office/drawing/2014/main" id="{70B1A5FD-7254-4D10-BAF3-109998A1EF3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092077" y="4998704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7" name="Segnaposto testo 57">
            <a:extLst>
              <a:ext uri="{FF2B5EF4-FFF2-40B4-BE49-F238E27FC236}">
                <a16:creationId xmlns:a16="http://schemas.microsoft.com/office/drawing/2014/main" id="{49D1D764-CBB3-4B86-B321-2B80095F314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092077" y="5321405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9" name="Segnaposto testo 68">
            <a:extLst>
              <a:ext uri="{FF2B5EF4-FFF2-40B4-BE49-F238E27FC236}">
                <a16:creationId xmlns:a16="http://schemas.microsoft.com/office/drawing/2014/main" id="{7B2D4918-7013-45C4-8FA9-14CBFF98AAF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33450" y="3707244"/>
            <a:ext cx="495300" cy="26421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20xx</a:t>
            </a:r>
          </a:p>
        </p:txBody>
      </p:sp>
      <p:sp>
        <p:nvSpPr>
          <p:cNvPr id="70" name="Segnaposto testo 68">
            <a:extLst>
              <a:ext uri="{FF2B5EF4-FFF2-40B4-BE49-F238E27FC236}">
                <a16:creationId xmlns:a16="http://schemas.microsoft.com/office/drawing/2014/main" id="{D4171E06-7737-478A-8C33-AAB11606B52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625090" y="3712324"/>
            <a:ext cx="495300" cy="25405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20xx</a:t>
            </a:r>
          </a:p>
        </p:txBody>
      </p:sp>
      <p:sp>
        <p:nvSpPr>
          <p:cNvPr id="71" name="Segnaposto testo 68">
            <a:extLst>
              <a:ext uri="{FF2B5EF4-FFF2-40B4-BE49-F238E27FC236}">
                <a16:creationId xmlns:a16="http://schemas.microsoft.com/office/drawing/2014/main" id="{9A53CF1F-27A1-402D-9394-7DC9EA9B3CC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09110" y="3712324"/>
            <a:ext cx="495300" cy="25405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20xx</a:t>
            </a:r>
          </a:p>
        </p:txBody>
      </p:sp>
      <p:sp>
        <p:nvSpPr>
          <p:cNvPr id="72" name="Segnaposto testo 68">
            <a:extLst>
              <a:ext uri="{FF2B5EF4-FFF2-40B4-BE49-F238E27FC236}">
                <a16:creationId xmlns:a16="http://schemas.microsoft.com/office/drawing/2014/main" id="{EEDA5B9B-4E29-44BD-9AB4-63CC31001C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85507" y="3707244"/>
            <a:ext cx="495300" cy="26421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20xx</a:t>
            </a:r>
          </a:p>
        </p:txBody>
      </p:sp>
      <p:sp>
        <p:nvSpPr>
          <p:cNvPr id="73" name="Segnaposto testo 68">
            <a:extLst>
              <a:ext uri="{FF2B5EF4-FFF2-40B4-BE49-F238E27FC236}">
                <a16:creationId xmlns:a16="http://schemas.microsoft.com/office/drawing/2014/main" id="{3B7FA5A5-3F35-435F-9C91-FBBB04F5B16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668935" y="3708318"/>
            <a:ext cx="495300" cy="26206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299055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434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146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6923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7074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788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3493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871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905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99413-14B3-471B-8265-13EDC06B6FFB}" type="datetimeFigureOut">
              <a:rPr lang="en-GB" smtClean="0"/>
              <a:t>29/11/2019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A79696-AA8F-4A73-9749-3D312DAB8709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23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  <p:sldLayoutId id="2147483972" r:id="rId13"/>
    <p:sldLayoutId id="2147483973" r:id="rId14"/>
    <p:sldLayoutId id="2147483974" r:id="rId15"/>
    <p:sldLayoutId id="2147483975" r:id="rId16"/>
    <p:sldLayoutId id="214748397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28A06-BE72-4B1A-AE51-BF4E87E192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03582" y="1042348"/>
            <a:ext cx="10484195" cy="2262781"/>
          </a:xfrm>
        </p:spPr>
        <p:txBody>
          <a:bodyPr>
            <a:noAutofit/>
          </a:bodyPr>
          <a:lstStyle/>
          <a:p>
            <a:pPr algn="ctr"/>
            <a:r>
              <a:rPr lang="en-GB" sz="3600" dirty="0"/>
              <a:t>Assessment report of the </a:t>
            </a:r>
            <a:br>
              <a:rPr lang="en-GB" sz="3600" dirty="0"/>
            </a:br>
            <a:r>
              <a:rPr lang="en-GB" sz="3600" b="1" dirty="0"/>
              <a:t>1</a:t>
            </a:r>
            <a:r>
              <a:rPr lang="en-GB" sz="3600" b="1" baseline="30000" dirty="0"/>
              <a:t>st</a:t>
            </a:r>
            <a:r>
              <a:rPr lang="en-GB" sz="3600" b="1" dirty="0"/>
              <a:t> national Scoreboard </a:t>
            </a:r>
            <a:br>
              <a:rPr lang="en-GB" sz="3600" dirty="0"/>
            </a:br>
            <a:r>
              <a:rPr lang="en-GB" sz="3600" dirty="0"/>
              <a:t>by Parties to the </a:t>
            </a:r>
            <a:r>
              <a:rPr lang="en-GB" sz="3600" b="1" dirty="0"/>
              <a:t>Bern Convention </a:t>
            </a:r>
            <a:r>
              <a:rPr lang="en-GB" sz="3600" dirty="0"/>
              <a:t>and members of the </a:t>
            </a:r>
            <a:r>
              <a:rPr lang="en-GB" sz="3600" b="1" dirty="0"/>
              <a:t>CMS MIKT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82CE212-8FFC-497D-B6F9-9E7FB75EE4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0650" y="4669104"/>
            <a:ext cx="7162631" cy="1685133"/>
          </a:xfrm>
        </p:spPr>
        <p:txBody>
          <a:bodyPr>
            <a:normAutofit/>
          </a:bodyPr>
          <a:lstStyle/>
          <a:p>
            <a:r>
              <a:rPr lang="it-IT" sz="1400" dirty="0"/>
              <a:t>Umberto Gallo-Orsi</a:t>
            </a:r>
          </a:p>
          <a:p>
            <a:r>
              <a:rPr lang="en-GB" sz="1400" b="1" dirty="0"/>
              <a:t>39</a:t>
            </a:r>
            <a:r>
              <a:rPr lang="en-GB" sz="1400" b="1" baseline="30000" dirty="0"/>
              <a:t>th</a:t>
            </a:r>
            <a:r>
              <a:rPr lang="en-GB" sz="1400" b="1" dirty="0"/>
              <a:t> Standing Committee meeting of the Bern Convention</a:t>
            </a:r>
          </a:p>
          <a:p>
            <a:endParaRPr lang="en-GB" sz="1400" b="1" dirty="0"/>
          </a:p>
          <a:p>
            <a:r>
              <a:rPr lang="it-IT" sz="1400" dirty="0"/>
              <a:t>Strasbourg 3-6 December 2019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664920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12A7CC-DD72-4996-97C9-2F27C081B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926" y="-11991"/>
            <a:ext cx="8911687" cy="1280890"/>
          </a:xfrm>
        </p:spPr>
        <p:txBody>
          <a:bodyPr/>
          <a:lstStyle/>
          <a:p>
            <a:r>
              <a:rPr lang="it-IT" b="1" dirty="0"/>
              <a:t>Presentation of the results</a:t>
            </a:r>
            <a:endParaRPr lang="en-GB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2D543397-698A-4AD1-83BC-BF09FF0957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8935986"/>
              </p:ext>
            </p:extLst>
          </p:nvPr>
        </p:nvGraphicFramePr>
        <p:xfrm>
          <a:off x="444049" y="1520825"/>
          <a:ext cx="8604248" cy="259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8460">
                  <a:extLst>
                    <a:ext uri="{9D8B030D-6E8A-4147-A177-3AD203B41FA5}">
                      <a16:colId xmlns:a16="http://schemas.microsoft.com/office/drawing/2014/main" val="2158642867"/>
                    </a:ext>
                  </a:extLst>
                </a:gridCol>
                <a:gridCol w="6855788">
                  <a:extLst>
                    <a:ext uri="{9D8B030D-6E8A-4147-A177-3AD203B41FA5}">
                      <a16:colId xmlns:a16="http://schemas.microsoft.com/office/drawing/2014/main" val="3047243426"/>
                    </a:ext>
                  </a:extLst>
                </a:gridCol>
              </a:tblGrid>
              <a:tr h="696148">
                <a:tc>
                  <a:txBody>
                    <a:bodyPr/>
                    <a:lstStyle/>
                    <a:p>
                      <a:pPr algn="l">
                        <a:lnSpc>
                          <a:spcPct val="102000"/>
                        </a:lnSpc>
                        <a:spcAft>
                          <a:spcPts val="55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 SCORE</a:t>
                      </a:r>
                      <a:b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N/A</a:t>
                      </a:r>
                    </a:p>
                    <a:p>
                      <a:pPr algn="l">
                        <a:lnSpc>
                          <a:spcPct val="102000"/>
                        </a:lnSpc>
                        <a:spcAft>
                          <a:spcPts val="550"/>
                        </a:spcAft>
                      </a:pP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Indicators with score: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not completed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Provision on data for </a:t>
                      </a:r>
                      <a:r>
                        <a:rPr lang="en-GB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IKB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estimate and number of cases prosecuted (Q 2 &amp; 4):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completed / not completed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4017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2000"/>
                        </a:lnSpc>
                        <a:spcAft>
                          <a:spcPts val="550"/>
                        </a:spcAft>
                      </a:pPr>
                      <a:r>
                        <a:rPr lang="en-GB" sz="14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IKB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estimate and number of cases prosecuted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  <a:p>
                      <a:r>
                        <a:rPr lang="en-GB" sz="1100" dirty="0"/>
                        <a:t>Duis </a:t>
                      </a:r>
                      <a:r>
                        <a:rPr lang="en-GB" sz="1100" dirty="0" err="1"/>
                        <a:t>aute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irure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dolor</a:t>
                      </a:r>
                      <a:r>
                        <a:rPr lang="en-GB" sz="1100" dirty="0"/>
                        <a:t> in </a:t>
                      </a:r>
                      <a:r>
                        <a:rPr lang="en-GB" sz="1100" dirty="0" err="1"/>
                        <a:t>reprehenderit</a:t>
                      </a:r>
                      <a:r>
                        <a:rPr lang="en-GB" sz="1100" dirty="0"/>
                        <a:t> in </a:t>
                      </a:r>
                      <a:r>
                        <a:rPr lang="en-GB" sz="1100" dirty="0" err="1"/>
                        <a:t>voluptate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velit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esse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cillum</a:t>
                      </a:r>
                      <a:r>
                        <a:rPr lang="en-GB" sz="1100" dirty="0"/>
                        <a:t> dolore </a:t>
                      </a:r>
                      <a:r>
                        <a:rPr lang="en-GB" sz="1100" dirty="0" err="1"/>
                        <a:t>eu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fugiat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nulla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pariatur</a:t>
                      </a:r>
                      <a:r>
                        <a:rPr lang="en-GB" sz="1100" dirty="0"/>
                        <a:t>. </a:t>
                      </a:r>
                      <a:r>
                        <a:rPr lang="en-GB" sz="1100" dirty="0" err="1"/>
                        <a:t>Excepteur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sint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occaecat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cupidatat</a:t>
                      </a:r>
                      <a:r>
                        <a:rPr lang="en-GB" sz="1100" dirty="0"/>
                        <a:t> non </a:t>
                      </a:r>
                      <a:r>
                        <a:rPr lang="en-GB" sz="1100" dirty="0" err="1"/>
                        <a:t>proident</a:t>
                      </a:r>
                      <a:r>
                        <a:rPr lang="en-GB" sz="1100" dirty="0"/>
                        <a:t>, sunt in culpa qui </a:t>
                      </a:r>
                      <a:r>
                        <a:rPr lang="en-GB" sz="1100" dirty="0" err="1"/>
                        <a:t>officia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deserunt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mollit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anim</a:t>
                      </a:r>
                      <a:r>
                        <a:rPr lang="en-GB" sz="1100" dirty="0"/>
                        <a:t> id </a:t>
                      </a:r>
                      <a:r>
                        <a:rPr lang="en-GB" sz="1100" dirty="0" err="1"/>
                        <a:t>est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laborum</a:t>
                      </a:r>
                      <a:r>
                        <a:rPr lang="en-GB" sz="1100" dirty="0"/>
                        <a:t>.</a:t>
                      </a:r>
                    </a:p>
                    <a:p>
                      <a:endParaRPr lang="en-GB" sz="1100" dirty="0"/>
                    </a:p>
                    <a:p>
                      <a:endParaRPr lang="en-GB" sz="1100" dirty="0"/>
                    </a:p>
                    <a:p>
                      <a:endParaRPr lang="en-GB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2681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2000"/>
                        </a:lnSpc>
                        <a:spcAft>
                          <a:spcPts val="55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At </a:t>
                      </a:r>
                      <a:r>
                        <a:rPr lang="en-GB" sz="1100" dirty="0" err="1"/>
                        <a:t>vero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eos</a:t>
                      </a:r>
                      <a:r>
                        <a:rPr lang="en-GB" sz="1100" dirty="0"/>
                        <a:t> et </a:t>
                      </a:r>
                      <a:r>
                        <a:rPr lang="en-GB" sz="1100" dirty="0" err="1"/>
                        <a:t>accusamus</a:t>
                      </a:r>
                      <a:r>
                        <a:rPr lang="en-GB" sz="1100" dirty="0"/>
                        <a:t> et </a:t>
                      </a:r>
                      <a:r>
                        <a:rPr lang="en-GB" sz="1100" dirty="0" err="1"/>
                        <a:t>iusto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odio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dignissimos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ducimus</a:t>
                      </a:r>
                      <a:r>
                        <a:rPr lang="en-GB" sz="1100" dirty="0"/>
                        <a:t> qui </a:t>
                      </a:r>
                      <a:r>
                        <a:rPr lang="en-GB" sz="1100" dirty="0" err="1"/>
                        <a:t>blanditiis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praesentium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voluptatum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deleniti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atque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corrupti</a:t>
                      </a:r>
                      <a:r>
                        <a:rPr lang="en-GB" sz="1100" dirty="0"/>
                        <a:t> quos </a:t>
                      </a:r>
                      <a:r>
                        <a:rPr lang="en-GB" sz="1100" dirty="0" err="1"/>
                        <a:t>dolores</a:t>
                      </a:r>
                      <a:r>
                        <a:rPr lang="en-GB" sz="1100" dirty="0"/>
                        <a:t> et </a:t>
                      </a:r>
                      <a:r>
                        <a:rPr lang="en-GB" sz="1100" dirty="0" err="1"/>
                        <a:t>quas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molestias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excepturi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sint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occaecati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cupiditate</a:t>
                      </a:r>
                      <a:r>
                        <a:rPr lang="en-GB" sz="1100" dirty="0"/>
                        <a:t> non provident, </a:t>
                      </a:r>
                      <a:r>
                        <a:rPr lang="en-GB" sz="1100" dirty="0" err="1"/>
                        <a:t>similique</a:t>
                      </a:r>
                      <a:r>
                        <a:rPr lang="en-GB" sz="1100" dirty="0"/>
                        <a:t> sunt in culpa qui </a:t>
                      </a:r>
                      <a:r>
                        <a:rPr lang="en-GB" sz="1100" dirty="0" err="1"/>
                        <a:t>officia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deserunt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mollitia</a:t>
                      </a:r>
                      <a:r>
                        <a:rPr lang="en-GB" sz="1100" dirty="0"/>
                        <a:t> animi, id </a:t>
                      </a:r>
                      <a:r>
                        <a:rPr lang="en-GB" sz="1100" dirty="0" err="1"/>
                        <a:t>est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laborum</a:t>
                      </a:r>
                      <a:r>
                        <a:rPr lang="en-GB" sz="1100" dirty="0"/>
                        <a:t> et </a:t>
                      </a:r>
                      <a:r>
                        <a:rPr lang="en-GB" sz="1100" dirty="0" err="1"/>
                        <a:t>dolorum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fuga</a:t>
                      </a:r>
                      <a:r>
                        <a:rPr lang="en-GB" sz="1100" dirty="0"/>
                        <a:t>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0274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311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76771ED3-EF10-4B88-9421-097B49C5A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14" y="406401"/>
            <a:ext cx="9632672" cy="5411303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061E5D58-10A7-4E57-8E74-4D8335676CA9}"/>
              </a:ext>
            </a:extLst>
          </p:cNvPr>
          <p:cNvSpPr txBox="1"/>
          <p:nvPr/>
        </p:nvSpPr>
        <p:spPr>
          <a:xfrm>
            <a:off x="812248" y="5900527"/>
            <a:ext cx="8258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Total scores by IKB severity class and trend. Each dot represents the total score of a country; the position of each dot is determined by the severity of the </a:t>
            </a:r>
            <a:r>
              <a:rPr lang="en-GB" i="1" dirty="0" err="1"/>
              <a:t>IKB</a:t>
            </a:r>
            <a:r>
              <a:rPr lang="en-GB" i="1" dirty="0"/>
              <a:t>  and the scoreboards score</a:t>
            </a:r>
            <a:endParaRPr lang="en-GB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135134CB-7110-4E63-B670-FAB40CD0A760}"/>
              </a:ext>
            </a:extLst>
          </p:cNvPr>
          <p:cNvSpPr/>
          <p:nvPr/>
        </p:nvSpPr>
        <p:spPr>
          <a:xfrm>
            <a:off x="1473523" y="1553982"/>
            <a:ext cx="384257" cy="1454783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367CE203-EB55-41DB-BDCB-C22B2C65A94F}"/>
              </a:ext>
            </a:extLst>
          </p:cNvPr>
          <p:cNvSpPr/>
          <p:nvPr/>
        </p:nvSpPr>
        <p:spPr>
          <a:xfrm>
            <a:off x="1473523" y="2975055"/>
            <a:ext cx="384257" cy="130833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3DFD473C-7A3F-4B5E-B38E-A605F9FF2E2F}"/>
              </a:ext>
            </a:extLst>
          </p:cNvPr>
          <p:cNvSpPr/>
          <p:nvPr/>
        </p:nvSpPr>
        <p:spPr>
          <a:xfrm>
            <a:off x="1473578" y="4129895"/>
            <a:ext cx="384257" cy="115026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F713A81-D3EC-4323-B66A-579EAFBD608A}"/>
              </a:ext>
            </a:extLst>
          </p:cNvPr>
          <p:cNvSpPr/>
          <p:nvPr/>
        </p:nvSpPr>
        <p:spPr>
          <a:xfrm>
            <a:off x="1473523" y="642939"/>
            <a:ext cx="384257" cy="1150261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D4657E99-3A1A-4BDC-B5A8-17C494C7E6AF}"/>
              </a:ext>
            </a:extLst>
          </p:cNvPr>
          <p:cNvSpPr/>
          <p:nvPr/>
        </p:nvSpPr>
        <p:spPr>
          <a:xfrm>
            <a:off x="2438401" y="4883428"/>
            <a:ext cx="185530" cy="358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CF1C70F8-69BE-4BFB-AAD8-F58ED65BDB4B}"/>
              </a:ext>
            </a:extLst>
          </p:cNvPr>
          <p:cNvSpPr/>
          <p:nvPr/>
        </p:nvSpPr>
        <p:spPr>
          <a:xfrm>
            <a:off x="9070686" y="5373227"/>
            <a:ext cx="218839" cy="422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EAECBAD0-507B-4755-B395-A2A91FAB1B10}"/>
              </a:ext>
            </a:extLst>
          </p:cNvPr>
          <p:cNvSpPr/>
          <p:nvPr/>
        </p:nvSpPr>
        <p:spPr>
          <a:xfrm>
            <a:off x="1639869" y="5292016"/>
            <a:ext cx="218839" cy="422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25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D0D6D8-7671-457B-BF6C-385E1484C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Overall</a:t>
            </a:r>
            <a:r>
              <a:rPr lang="it-IT" b="1" dirty="0"/>
              <a:t> results</a:t>
            </a:r>
            <a:endParaRPr lang="en-GB" b="1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C4761F2-1303-45BE-81FF-5802FDBE63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4776305"/>
              </p:ext>
            </p:extLst>
          </p:nvPr>
        </p:nvGraphicFramePr>
        <p:xfrm>
          <a:off x="87021" y="768490"/>
          <a:ext cx="9056979" cy="5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17512BBE-81E8-4E3D-95E6-273CAD13F05B}"/>
              </a:ext>
            </a:extLst>
          </p:cNvPr>
          <p:cNvSpPr txBox="1"/>
          <p:nvPr/>
        </p:nvSpPr>
        <p:spPr>
          <a:xfrm>
            <a:off x="5626841" y="5722492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/>
              <a:t>59,00%</a:t>
            </a:r>
          </a:p>
        </p:txBody>
      </p:sp>
    </p:spTree>
    <p:extLst>
      <p:ext uri="{BB962C8B-B14F-4D97-AF65-F5344CB8AC3E}">
        <p14:creationId xmlns:p14="http://schemas.microsoft.com/office/powerpoint/2010/main" val="2724682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3913C1-A1C8-44F3-848A-F05C3E1B6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Monitoring</a:t>
            </a:r>
            <a:endParaRPr lang="en-GB" b="1" dirty="0"/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0129EB2F-4C73-4D97-98AF-E613CD3D826F}"/>
              </a:ext>
            </a:extLst>
          </p:cNvPr>
          <p:cNvSpPr/>
          <p:nvPr/>
        </p:nvSpPr>
        <p:spPr>
          <a:xfrm>
            <a:off x="4427212" y="624110"/>
            <a:ext cx="4107188" cy="4062236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>
                <a:solidFill>
                  <a:schemeClr val="tx1"/>
                </a:solidFill>
              </a:rPr>
              <a:t>15</a:t>
            </a:r>
            <a:br>
              <a:rPr lang="it-IT" sz="3600" b="1" dirty="0">
                <a:solidFill>
                  <a:schemeClr val="tx1"/>
                </a:solidFill>
              </a:rPr>
            </a:br>
            <a:r>
              <a:rPr lang="it-IT" sz="2800" dirty="0">
                <a:solidFill>
                  <a:schemeClr val="tx1"/>
                </a:solidFill>
              </a:rPr>
              <a:t>IKB estimate</a:t>
            </a:r>
            <a:r>
              <a:rPr lang="it-IT" sz="2000" dirty="0"/>
              <a:t>5</a:t>
            </a:r>
            <a:endParaRPr lang="en-GB" dirty="0"/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19CF2566-62DB-4586-B88A-0D3D17F6EBF3}"/>
              </a:ext>
            </a:extLst>
          </p:cNvPr>
          <p:cNvSpPr/>
          <p:nvPr/>
        </p:nvSpPr>
        <p:spPr>
          <a:xfrm>
            <a:off x="1815550" y="1904999"/>
            <a:ext cx="3467650" cy="3710563"/>
          </a:xfrm>
          <a:prstGeom prst="ellipse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>
                <a:solidFill>
                  <a:schemeClr val="tx1"/>
                </a:solidFill>
              </a:rPr>
              <a:t>12</a:t>
            </a:r>
            <a:br>
              <a:rPr lang="it-IT" sz="3600" b="1" dirty="0">
                <a:solidFill>
                  <a:schemeClr val="tx1"/>
                </a:solidFill>
              </a:rPr>
            </a:br>
            <a:r>
              <a:rPr lang="it-IT" sz="2800" dirty="0">
                <a:solidFill>
                  <a:schemeClr val="tx1"/>
                </a:solidFill>
              </a:rPr>
              <a:t>IKB </a:t>
            </a:r>
            <a:r>
              <a:rPr lang="it-IT" sz="2800" dirty="0" err="1">
                <a:solidFill>
                  <a:schemeClr val="tx1"/>
                </a:solidFill>
              </a:rPr>
              <a:t>cases</a:t>
            </a:r>
            <a:endParaRPr lang="en-GB" sz="20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3CA1574-F059-4C55-BF8A-6DD65A4C3F1D}"/>
              </a:ext>
            </a:extLst>
          </p:cNvPr>
          <p:cNvSpPr txBox="1"/>
          <p:nvPr/>
        </p:nvSpPr>
        <p:spPr>
          <a:xfrm>
            <a:off x="4695452" y="2952182"/>
            <a:ext cx="44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/>
              <a:t>6</a:t>
            </a:r>
            <a:endParaRPr lang="en-GB" b="1" dirty="0"/>
          </a:p>
        </p:txBody>
      </p:sp>
      <p:sp>
        <p:nvSpPr>
          <p:cNvPr id="10" name="Fumetto: ovale 9">
            <a:extLst>
              <a:ext uri="{FF2B5EF4-FFF2-40B4-BE49-F238E27FC236}">
                <a16:creationId xmlns:a16="http://schemas.microsoft.com/office/drawing/2014/main" id="{46F37DAD-8E0E-4CA8-B127-D5946D89BAFB}"/>
              </a:ext>
            </a:extLst>
          </p:cNvPr>
          <p:cNvSpPr/>
          <p:nvPr/>
        </p:nvSpPr>
        <p:spPr>
          <a:xfrm>
            <a:off x="4916827" y="5089475"/>
            <a:ext cx="2286000" cy="1570383"/>
          </a:xfrm>
          <a:prstGeom prst="wedgeEllipseCallout">
            <a:avLst>
              <a:gd name="adj1" fmla="val -95837"/>
              <a:gd name="adj2" fmla="val -67679"/>
            </a:avLst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858E2B8C-C686-4249-9B8C-A3C1D5C25682}"/>
              </a:ext>
            </a:extLst>
          </p:cNvPr>
          <p:cNvSpPr txBox="1"/>
          <p:nvPr/>
        </p:nvSpPr>
        <p:spPr>
          <a:xfrm>
            <a:off x="5027928" y="5032216"/>
            <a:ext cx="1880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/>
              <a:t>4</a:t>
            </a:r>
            <a:endParaRPr lang="it-IT" b="1" dirty="0"/>
          </a:p>
          <a:p>
            <a:pPr algn="ctr"/>
            <a:r>
              <a:rPr lang="it-IT" sz="2400" dirty="0" err="1"/>
              <a:t>partial</a:t>
            </a:r>
            <a:r>
              <a:rPr lang="it-IT" sz="2400" dirty="0"/>
              <a:t> or </a:t>
            </a:r>
            <a:r>
              <a:rPr lang="it-IT" sz="2400" dirty="0" err="1"/>
              <a:t>estimates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95915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3913C1-A1C8-44F3-848A-F05C3E1B6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Monitoring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54AEB5-5B6A-462F-8844-570AFA8E0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925" y="1540189"/>
            <a:ext cx="7929932" cy="43090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 err="1"/>
              <a:t>Cooperation</a:t>
            </a:r>
            <a:r>
              <a:rPr lang="it-IT" sz="3200" dirty="0"/>
              <a:t> with NGOs </a:t>
            </a:r>
          </a:p>
          <a:p>
            <a:r>
              <a:rPr lang="en-GB" sz="2400" dirty="0"/>
              <a:t>Hungary: database on poisoning cases MME / National Parks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3200" dirty="0"/>
              <a:t>National databases in </a:t>
            </a:r>
            <a:r>
              <a:rPr lang="en-GB" sz="3200" dirty="0" err="1"/>
              <a:t>IKB</a:t>
            </a:r>
            <a:r>
              <a:rPr lang="en-GB" sz="3200" dirty="0"/>
              <a:t> cases</a:t>
            </a:r>
          </a:p>
          <a:p>
            <a:r>
              <a:rPr lang="en-GB" sz="2400" dirty="0"/>
              <a:t>Turkey &amp; France</a:t>
            </a:r>
          </a:p>
          <a:p>
            <a:r>
              <a:rPr lang="en-GB" sz="2400" dirty="0"/>
              <a:t>Italy (under development)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3200" dirty="0"/>
              <a:t>Methods for developing </a:t>
            </a:r>
            <a:r>
              <a:rPr lang="en-GB" sz="3200" dirty="0" err="1"/>
              <a:t>IKB</a:t>
            </a:r>
            <a:r>
              <a:rPr lang="en-GB" sz="3200" dirty="0"/>
              <a:t> estimates </a:t>
            </a:r>
          </a:p>
          <a:p>
            <a:r>
              <a:rPr lang="en-GB" sz="2400" dirty="0"/>
              <a:t>Spain  (Regional data + Wildlife recovery Centres)</a:t>
            </a:r>
          </a:p>
        </p:txBody>
      </p:sp>
    </p:spTree>
    <p:extLst>
      <p:ext uri="{BB962C8B-B14F-4D97-AF65-F5344CB8AC3E}">
        <p14:creationId xmlns:p14="http://schemas.microsoft.com/office/powerpoint/2010/main" val="342307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5ADF17-4809-4610-97A7-D989275C2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National </a:t>
            </a:r>
            <a:r>
              <a:rPr lang="it-IT" b="1" dirty="0" err="1"/>
              <a:t>legislation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6AAB87-EA1C-433A-86DE-7D1D0903F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925" y="1540189"/>
            <a:ext cx="8915400" cy="4693701"/>
          </a:xfrm>
        </p:spPr>
        <p:txBody>
          <a:bodyPr>
            <a:normAutofit/>
          </a:bodyPr>
          <a:lstStyle/>
          <a:p>
            <a:r>
              <a:rPr lang="it-IT" sz="2800" dirty="0" err="1"/>
              <a:t>Adequate</a:t>
            </a:r>
            <a:r>
              <a:rPr lang="it-IT" sz="2800" dirty="0"/>
              <a:t> National </a:t>
            </a:r>
            <a:r>
              <a:rPr lang="it-IT" sz="2800" dirty="0" err="1"/>
              <a:t>wildlife</a:t>
            </a:r>
            <a:r>
              <a:rPr lang="it-IT" sz="2800" dirty="0"/>
              <a:t> </a:t>
            </a:r>
            <a:r>
              <a:rPr lang="it-IT" sz="2800" dirty="0" err="1"/>
              <a:t>legislation</a:t>
            </a:r>
            <a:endParaRPr lang="it-IT" sz="2800" dirty="0"/>
          </a:p>
          <a:p>
            <a:r>
              <a:rPr lang="en-GB" sz="2800" dirty="0"/>
              <a:t>Well regulated hunting legislation</a:t>
            </a:r>
          </a:p>
          <a:p>
            <a:pPr lvl="1"/>
            <a:r>
              <a:rPr lang="it-IT" sz="2400" dirty="0"/>
              <a:t>No countries </a:t>
            </a:r>
            <a:r>
              <a:rPr lang="it-IT" sz="2400" dirty="0" err="1"/>
              <a:t>below</a:t>
            </a:r>
            <a:r>
              <a:rPr lang="it-IT" sz="2400" dirty="0"/>
              <a:t> 2 (out of 3)</a:t>
            </a:r>
          </a:p>
          <a:p>
            <a:r>
              <a:rPr lang="en-GB" sz="2800" dirty="0"/>
              <a:t>Comprehensive description of offences </a:t>
            </a:r>
          </a:p>
          <a:p>
            <a:pPr lvl="1"/>
            <a:r>
              <a:rPr lang="en-GB" sz="2200" dirty="0"/>
              <a:t>Only one country scoring 1</a:t>
            </a:r>
          </a:p>
          <a:p>
            <a:r>
              <a:rPr lang="en-GB" sz="2800" dirty="0"/>
              <a:t>Penalties adequate and proportional</a:t>
            </a:r>
          </a:p>
          <a:p>
            <a:pPr lvl="1"/>
            <a:r>
              <a:rPr lang="en-GB" sz="2000" dirty="0"/>
              <a:t> four  countries score 1,  eleven countries score 3</a:t>
            </a:r>
          </a:p>
          <a:p>
            <a:r>
              <a:rPr lang="en-GB" sz="2800" dirty="0"/>
              <a:t>Criminal law can be applied to </a:t>
            </a:r>
            <a:r>
              <a:rPr lang="en-GB" sz="2800" dirty="0" err="1"/>
              <a:t>IKB</a:t>
            </a:r>
            <a:r>
              <a:rPr lang="en-GB" sz="2800" dirty="0"/>
              <a:t> crimes</a:t>
            </a:r>
          </a:p>
          <a:p>
            <a:pPr lvl="1"/>
            <a:r>
              <a:rPr lang="en-GB" sz="2000" dirty="0"/>
              <a:t>  eight countries indicates this (almost) never happen.</a:t>
            </a:r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1345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5ADF17-4809-4610-97A7-D989275C2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National </a:t>
            </a:r>
            <a:r>
              <a:rPr lang="it-IT" b="1" dirty="0" err="1"/>
              <a:t>legislation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6AAB87-EA1C-433A-86DE-7D1D0903F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1540189"/>
            <a:ext cx="8307613" cy="469370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it-IT" sz="3000" dirty="0" err="1"/>
              <a:t>Taking</a:t>
            </a:r>
            <a:r>
              <a:rPr lang="it-IT" sz="3000" dirty="0"/>
              <a:t> </a:t>
            </a:r>
            <a:r>
              <a:rPr lang="it-IT" sz="3000" dirty="0" err="1"/>
              <a:t>severity</a:t>
            </a:r>
            <a:r>
              <a:rPr lang="it-IT" sz="3000" dirty="0"/>
              <a:t> of IKB crime </a:t>
            </a:r>
            <a:r>
              <a:rPr lang="it-IT" sz="3000" dirty="0" err="1"/>
              <a:t>into</a:t>
            </a:r>
            <a:r>
              <a:rPr lang="it-IT" sz="3000" dirty="0"/>
              <a:t> </a:t>
            </a:r>
            <a:r>
              <a:rPr lang="it-IT" sz="3000" dirty="0" err="1"/>
              <a:t>consideration</a:t>
            </a:r>
            <a:endParaRPr lang="it-IT" sz="3000" dirty="0"/>
          </a:p>
          <a:p>
            <a:pPr marL="457200" lvl="1" indent="0">
              <a:buNone/>
            </a:pPr>
            <a:r>
              <a:rPr lang="it-IT" sz="2400" b="1" dirty="0" err="1"/>
              <a:t>Hungary</a:t>
            </a:r>
            <a:endParaRPr lang="it-IT" sz="2400" b="1" dirty="0"/>
          </a:p>
          <a:p>
            <a:pPr marL="457200" lvl="1" indent="0">
              <a:buNone/>
            </a:pPr>
            <a:r>
              <a:rPr lang="it-IT" sz="2400" dirty="0" err="1"/>
              <a:t>Penalities</a:t>
            </a:r>
            <a:r>
              <a:rPr lang="it-IT" sz="2400" dirty="0"/>
              <a:t> are </a:t>
            </a:r>
            <a:r>
              <a:rPr lang="it-IT" sz="2400" dirty="0" err="1"/>
              <a:t>established</a:t>
            </a:r>
            <a:r>
              <a:rPr lang="it-IT" sz="2400" dirty="0"/>
              <a:t> </a:t>
            </a:r>
            <a:r>
              <a:rPr lang="it-IT" sz="2400" dirty="0" err="1"/>
              <a:t>based</a:t>
            </a:r>
            <a:r>
              <a:rPr lang="it-IT" sz="2400" dirty="0"/>
              <a:t> </a:t>
            </a:r>
            <a:r>
              <a:rPr lang="it-IT" sz="2400" b="1" dirty="0"/>
              <a:t>also </a:t>
            </a:r>
            <a:r>
              <a:rPr lang="it-IT" sz="2400" dirty="0"/>
              <a:t>on:</a:t>
            </a:r>
            <a:r>
              <a:rPr lang="it-IT" sz="2400" b="1" dirty="0"/>
              <a:t> </a:t>
            </a:r>
          </a:p>
          <a:p>
            <a:pPr lvl="1"/>
            <a:r>
              <a:rPr lang="it-IT" sz="2400" u="sng" dirty="0"/>
              <a:t>Nature </a:t>
            </a:r>
            <a:r>
              <a:rPr lang="it-IT" sz="2400" u="sng" dirty="0" err="1"/>
              <a:t>conservation</a:t>
            </a:r>
            <a:r>
              <a:rPr lang="it-IT" sz="2400" u="sng" dirty="0"/>
              <a:t> </a:t>
            </a:r>
            <a:r>
              <a:rPr lang="it-IT" sz="2400" u="sng" dirty="0" err="1"/>
              <a:t>value</a:t>
            </a:r>
            <a:r>
              <a:rPr lang="it-IT" sz="2400" dirty="0"/>
              <a:t> of </a:t>
            </a:r>
            <a:r>
              <a:rPr lang="it-IT" sz="2400" dirty="0" err="1"/>
              <a:t>protected</a:t>
            </a:r>
            <a:r>
              <a:rPr lang="it-IT" sz="2400" dirty="0"/>
              <a:t> </a:t>
            </a:r>
            <a:r>
              <a:rPr lang="it-IT" sz="2400" dirty="0" err="1"/>
              <a:t>species</a:t>
            </a:r>
            <a:r>
              <a:rPr lang="it-IT" sz="2400" dirty="0"/>
              <a:t> </a:t>
            </a:r>
          </a:p>
          <a:p>
            <a:pPr lvl="1"/>
            <a:r>
              <a:rPr lang="it-IT" sz="2400" u="sng" dirty="0" err="1"/>
              <a:t>Number</a:t>
            </a:r>
            <a:r>
              <a:rPr lang="it-IT" sz="2400" dirty="0"/>
              <a:t> of </a:t>
            </a:r>
            <a:r>
              <a:rPr lang="it-IT" sz="2400" dirty="0" err="1"/>
              <a:t>individuals</a:t>
            </a:r>
            <a:r>
              <a:rPr lang="it-IT" sz="2400" dirty="0"/>
              <a:t> </a:t>
            </a:r>
            <a:r>
              <a:rPr lang="it-IT" sz="2400" dirty="0" err="1"/>
              <a:t>killed</a:t>
            </a:r>
            <a:r>
              <a:rPr lang="it-IT" sz="2400" dirty="0"/>
              <a:t> / </a:t>
            </a:r>
            <a:r>
              <a:rPr lang="it-IT" sz="2400" dirty="0" err="1"/>
              <a:t>trapped</a:t>
            </a:r>
            <a:endParaRPr lang="it-IT" sz="2400" dirty="0"/>
          </a:p>
          <a:p>
            <a:pPr lvl="1"/>
            <a:r>
              <a:rPr lang="it-IT" sz="2400" dirty="0"/>
              <a:t> </a:t>
            </a:r>
            <a:r>
              <a:rPr lang="it-IT" sz="2400" u="sng" dirty="0" err="1"/>
              <a:t>Mitigating</a:t>
            </a:r>
            <a:r>
              <a:rPr lang="it-IT" sz="2400" u="sng" dirty="0"/>
              <a:t> </a:t>
            </a:r>
            <a:r>
              <a:rPr lang="it-IT" sz="2400" dirty="0"/>
              <a:t>and </a:t>
            </a:r>
            <a:r>
              <a:rPr lang="it-IT" sz="2400" u="sng" dirty="0" err="1"/>
              <a:t>aggravating</a:t>
            </a:r>
            <a:r>
              <a:rPr lang="it-IT" sz="2400" dirty="0"/>
              <a:t> </a:t>
            </a:r>
            <a:r>
              <a:rPr lang="it-IT" sz="2400" dirty="0" err="1"/>
              <a:t>circustamces</a:t>
            </a:r>
            <a:endParaRPr lang="it-IT" sz="2400" dirty="0"/>
          </a:p>
          <a:p>
            <a:pPr marL="457200" lvl="1" indent="0">
              <a:buNone/>
            </a:pPr>
            <a:r>
              <a:rPr lang="it-IT" sz="2000" dirty="0"/>
              <a:t> </a:t>
            </a:r>
          </a:p>
          <a:p>
            <a:pPr marL="457200" lvl="1" indent="0">
              <a:buNone/>
            </a:pPr>
            <a:r>
              <a:rPr lang="it-IT" sz="2400" dirty="0" err="1"/>
              <a:t>Judges</a:t>
            </a:r>
            <a:r>
              <a:rPr lang="it-IT" sz="2400" dirty="0"/>
              <a:t> have a wide </a:t>
            </a:r>
            <a:r>
              <a:rPr lang="it-IT" sz="2400" dirty="0" err="1"/>
              <a:t>margin</a:t>
            </a:r>
            <a:r>
              <a:rPr lang="it-IT" sz="2400" dirty="0"/>
              <a:t> of </a:t>
            </a:r>
            <a:r>
              <a:rPr lang="it-IT" sz="2400" dirty="0" err="1"/>
              <a:t>discretion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01241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EDE39C-3BB6-4341-AEE3-8D83B0CFE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Enforcement 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F20C59-FA77-4E43-B470-BEFF348B6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925" y="1540189"/>
            <a:ext cx="7842846" cy="46937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u="sng" dirty="0"/>
              <a:t>Action plan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200" b="1" dirty="0"/>
              <a:t>5 </a:t>
            </a:r>
            <a:r>
              <a:rPr lang="it-IT" sz="2400" dirty="0"/>
              <a:t>countries have one or more action plans / strategies to </a:t>
            </a:r>
            <a:r>
              <a:rPr lang="it-IT" sz="2400" dirty="0" err="1"/>
              <a:t>address</a:t>
            </a:r>
            <a:r>
              <a:rPr lang="it-IT" sz="2400" dirty="0"/>
              <a:t> IKB</a:t>
            </a:r>
            <a:endParaRPr lang="it-IT" sz="20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200" b="1" dirty="0"/>
              <a:t>6</a:t>
            </a:r>
            <a:r>
              <a:rPr lang="it-IT" sz="3600" b="1" dirty="0"/>
              <a:t> </a:t>
            </a:r>
            <a:r>
              <a:rPr lang="it-IT" sz="2400" dirty="0"/>
              <a:t>countries have plans under </a:t>
            </a:r>
            <a:r>
              <a:rPr lang="it-IT" sz="2400" dirty="0" err="1"/>
              <a:t>development</a:t>
            </a:r>
            <a:endParaRPr lang="it-IT" sz="24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200" b="1" dirty="0"/>
              <a:t>5</a:t>
            </a:r>
            <a:r>
              <a:rPr lang="it-IT" sz="3600" b="1" dirty="0"/>
              <a:t> </a:t>
            </a:r>
            <a:r>
              <a:rPr lang="it-IT" sz="2400" dirty="0"/>
              <a:t>countries have other strategies that cover IKB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it-IT" sz="2800" u="sng" dirty="0" err="1"/>
              <a:t>LEAs</a:t>
            </a:r>
            <a:r>
              <a:rPr lang="it-IT" sz="2800" u="sng" dirty="0"/>
              <a:t> </a:t>
            </a:r>
            <a:r>
              <a:rPr lang="it-IT" sz="2800" u="sng" dirty="0" err="1"/>
              <a:t>staffing</a:t>
            </a:r>
            <a:r>
              <a:rPr lang="it-IT" sz="2800" u="sng" dirty="0"/>
              <a:t> and training</a:t>
            </a:r>
          </a:p>
          <a:p>
            <a:pPr marL="0" indent="0">
              <a:buNone/>
            </a:pPr>
            <a:r>
              <a:rPr lang="it-IT" sz="3200" b="1" dirty="0"/>
              <a:t>4</a:t>
            </a:r>
            <a:r>
              <a:rPr lang="it-IT" sz="2400" dirty="0"/>
              <a:t> countries score 3, </a:t>
            </a:r>
          </a:p>
          <a:p>
            <a:pPr marL="0" indent="0">
              <a:buNone/>
            </a:pPr>
            <a:r>
              <a:rPr lang="en-GB" sz="3200" b="1" dirty="0"/>
              <a:t>7</a:t>
            </a:r>
            <a:r>
              <a:rPr lang="en-GB" sz="2400" dirty="0"/>
              <a:t> countries score 2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6968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EDE39C-3BB6-4341-AEE3-8D83B0CFE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Enforcement 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F20C59-FA77-4E43-B470-BEFF348B6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925" y="1540189"/>
            <a:ext cx="8075075" cy="469370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3000" dirty="0"/>
              <a:t>Many strategies or one plan?</a:t>
            </a:r>
          </a:p>
          <a:p>
            <a:pPr marL="0" indent="0">
              <a:buNone/>
            </a:pPr>
            <a:endParaRPr lang="en-GB" sz="800" b="1" dirty="0"/>
          </a:p>
          <a:p>
            <a:pPr marL="0" indent="0">
              <a:buNone/>
            </a:pPr>
            <a:r>
              <a:rPr lang="en-GB" sz="2400" b="1" dirty="0"/>
              <a:t>UK </a:t>
            </a:r>
          </a:p>
          <a:p>
            <a:pPr>
              <a:spcBef>
                <a:spcPts val="600"/>
              </a:spcBef>
            </a:pPr>
            <a:r>
              <a:rPr lang="en-GB" sz="2400" dirty="0"/>
              <a:t>Wildlife Crime Policing Strategy of the National Police Chiefs’ Council</a:t>
            </a:r>
          </a:p>
          <a:p>
            <a:pPr lvl="1" indent="-342900">
              <a:spcBef>
                <a:spcPts val="600"/>
              </a:spcBef>
            </a:pPr>
            <a:r>
              <a:rPr lang="en-GB" sz="2200" dirty="0"/>
              <a:t>Raptor Persecution Priority Delivery Group</a:t>
            </a:r>
          </a:p>
          <a:p>
            <a:pPr lvl="1" indent="-342900">
              <a:spcBef>
                <a:spcPts val="600"/>
              </a:spcBef>
            </a:pPr>
            <a:r>
              <a:rPr lang="en-GB" sz="2200" dirty="0"/>
              <a:t>CITES Priority Delivery Group</a:t>
            </a:r>
          </a:p>
          <a:p>
            <a:pPr>
              <a:spcBef>
                <a:spcPts val="600"/>
              </a:spcBef>
            </a:pPr>
            <a:r>
              <a:rPr lang="en-GB" sz="2400" dirty="0"/>
              <a:t>Joint action plan to increase the Hen Harrier </a:t>
            </a:r>
          </a:p>
          <a:p>
            <a:r>
              <a:rPr lang="en-GB" sz="2400" dirty="0"/>
              <a:t>MoU on the prevention, investigation and enforcement of Wildlife Crime between Natural England Natural Resources Body for Wales The Crown Prosecution Service and the National Police Chiefs’ Council.</a:t>
            </a:r>
          </a:p>
          <a:p>
            <a:pPr marL="0" indent="0">
              <a:buNone/>
            </a:pPr>
            <a:r>
              <a:rPr lang="en-GB" sz="2400" b="1" dirty="0"/>
              <a:t>HU, IT, MT, ES, SY</a:t>
            </a:r>
          </a:p>
          <a:p>
            <a:pPr marL="0" indent="0">
              <a:buNone/>
            </a:pPr>
            <a:r>
              <a:rPr lang="en-GB" sz="2400" dirty="0"/>
              <a:t>National plans developed in collaboration with stakeholders </a:t>
            </a:r>
          </a:p>
        </p:txBody>
      </p:sp>
    </p:spTree>
    <p:extLst>
      <p:ext uri="{BB962C8B-B14F-4D97-AF65-F5344CB8AC3E}">
        <p14:creationId xmlns:p14="http://schemas.microsoft.com/office/powerpoint/2010/main" val="1862598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90924A-6938-4BC2-861A-0C7665DF5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Prosecution</a:t>
            </a:r>
            <a:r>
              <a:rPr lang="it-IT" b="1" dirty="0"/>
              <a:t> and </a:t>
            </a:r>
            <a:r>
              <a:rPr lang="it-IT" b="1" dirty="0" err="1"/>
              <a:t>sentencing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31743B-ADCA-423C-9623-F675BD0E3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431926"/>
            <a:ext cx="7750542" cy="45702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u="sng" dirty="0"/>
              <a:t>Awareness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200" b="1" dirty="0"/>
              <a:t>10</a:t>
            </a:r>
            <a:r>
              <a:rPr lang="it-IT" sz="2800" b="1" dirty="0"/>
              <a:t> </a:t>
            </a:r>
            <a:r>
              <a:rPr lang="it-IT" sz="2800" dirty="0"/>
              <a:t>countries limited awareness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200" b="1" dirty="0"/>
              <a:t>3 </a:t>
            </a:r>
            <a:r>
              <a:rPr lang="it-IT" sz="2800" dirty="0"/>
              <a:t>countries high </a:t>
            </a:r>
            <a:r>
              <a:rPr lang="it-IT" sz="2800" dirty="0" err="1"/>
              <a:t>level</a:t>
            </a:r>
            <a:r>
              <a:rPr lang="it-IT" sz="2800" dirty="0"/>
              <a:t> of awareness</a:t>
            </a:r>
          </a:p>
          <a:p>
            <a:pPr marL="0" indent="0">
              <a:buNone/>
            </a:pPr>
            <a:r>
              <a:rPr lang="it-IT" sz="2800" u="sng" dirty="0" err="1"/>
              <a:t>Sentencing</a:t>
            </a:r>
            <a:r>
              <a:rPr lang="it-IT" sz="2800" u="sng" dirty="0"/>
              <a:t> </a:t>
            </a:r>
            <a:r>
              <a:rPr lang="it-IT" sz="2800" u="sng" dirty="0" err="1"/>
              <a:t>guidelines</a:t>
            </a:r>
            <a:endParaRPr lang="it-IT" sz="2800" b="1" u="sng" dirty="0"/>
          </a:p>
          <a:p>
            <a:pPr marL="0" indent="0">
              <a:spcBef>
                <a:spcPts val="0"/>
              </a:spcBef>
              <a:buNone/>
            </a:pPr>
            <a:r>
              <a:rPr lang="it-IT" sz="3200" b="1" dirty="0"/>
              <a:t>7</a:t>
            </a:r>
            <a:r>
              <a:rPr lang="it-IT" sz="2400" dirty="0"/>
              <a:t> </a:t>
            </a:r>
            <a:r>
              <a:rPr lang="it-IT" sz="2800" dirty="0"/>
              <a:t>countries  in place</a:t>
            </a:r>
            <a:endParaRPr lang="it-IT" sz="24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200" b="1" dirty="0"/>
              <a:t>6</a:t>
            </a:r>
            <a:r>
              <a:rPr lang="it-IT" sz="2400" dirty="0"/>
              <a:t> </a:t>
            </a:r>
            <a:r>
              <a:rPr lang="it-IT" sz="2800" dirty="0"/>
              <a:t>countries under </a:t>
            </a:r>
            <a:r>
              <a:rPr lang="it-IT" sz="2800" dirty="0" err="1"/>
              <a:t>development</a:t>
            </a:r>
            <a:endParaRPr lang="it-IT" sz="2400" dirty="0"/>
          </a:p>
          <a:p>
            <a:pPr marL="0" indent="0">
              <a:buNone/>
            </a:pPr>
            <a:r>
              <a:rPr lang="it-IT" sz="2800" u="sng" dirty="0"/>
              <a:t>Training of </a:t>
            </a:r>
            <a:r>
              <a:rPr lang="it-IT" sz="2800" u="sng" dirty="0" err="1"/>
              <a:t>Prosecutors</a:t>
            </a:r>
            <a:r>
              <a:rPr lang="it-IT" sz="2800" u="sng" dirty="0"/>
              <a:t> / </a:t>
            </a:r>
            <a:r>
              <a:rPr lang="it-IT" sz="2800" u="sng" dirty="0" err="1"/>
              <a:t>Judges</a:t>
            </a:r>
            <a:endParaRPr lang="it-IT" sz="2800" u="sng" dirty="0"/>
          </a:p>
          <a:p>
            <a:pPr marL="0" indent="0">
              <a:spcBef>
                <a:spcPts val="0"/>
              </a:spcBef>
              <a:buNone/>
            </a:pPr>
            <a:r>
              <a:rPr lang="en-GB" sz="3200" b="1" dirty="0"/>
              <a:t>2</a:t>
            </a:r>
            <a:r>
              <a:rPr lang="en-GB" sz="2800" dirty="0"/>
              <a:t> countries</a:t>
            </a:r>
            <a:r>
              <a:rPr lang="en-GB" sz="3200" b="1" dirty="0"/>
              <a:t> </a:t>
            </a:r>
            <a:r>
              <a:rPr lang="en-GB" sz="2800" dirty="0"/>
              <a:t>&gt; 50% trained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3200" b="1" dirty="0"/>
              <a:t>3</a:t>
            </a:r>
            <a:r>
              <a:rPr lang="en-GB" sz="2800" dirty="0"/>
              <a:t> countries  &gt;10% &lt; 50% trained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6593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2CA87B64-49E3-47B0-83E3-A5BDDD205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b="1" dirty="0">
                <a:solidFill>
                  <a:schemeClr val="tx1"/>
                </a:solidFill>
              </a:rPr>
              <a:t>Scoreboard </a:t>
            </a:r>
            <a:r>
              <a:rPr lang="en-GB" b="1" dirty="0">
                <a:solidFill>
                  <a:schemeClr val="tx1"/>
                </a:solidFill>
              </a:rPr>
              <a:t>development</a:t>
            </a:r>
            <a:r>
              <a:rPr lang="it-IT" b="1" dirty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>timeline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47982AE-5ACF-469D-91A7-92A11C3E63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23057" y="4863125"/>
            <a:ext cx="2857246" cy="544851"/>
          </a:xfrm>
        </p:spPr>
        <p:txBody>
          <a:bodyPr rtlCol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sz="1600" b="1" dirty="0"/>
              <a:t>Recommendation </a:t>
            </a:r>
          </a:p>
          <a:p>
            <a:pPr algn="ctr">
              <a:spcBef>
                <a:spcPts val="0"/>
              </a:spcBef>
            </a:pPr>
            <a:r>
              <a:rPr lang="en-GB" sz="1600" b="1" dirty="0"/>
              <a:t>196</a:t>
            </a:r>
            <a:endParaRPr lang="it-IT" sz="1600" b="1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A3FB4958-7FBA-4617-ACDD-D1A21A3BFDB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02676" y="5505127"/>
            <a:ext cx="2198688" cy="294322"/>
          </a:xfrm>
        </p:spPr>
        <p:txBody>
          <a:bodyPr rtlCol="0">
            <a:noAutofit/>
          </a:bodyPr>
          <a:lstStyle/>
          <a:p>
            <a:pPr algn="ctr">
              <a:spcBef>
                <a:spcPts val="0"/>
              </a:spcBef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Strasbourg -</a:t>
            </a:r>
            <a:b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</a:b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SC  Bern Convention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668EE015-41C3-4380-8DF3-C2A18B6453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85051" y="1751354"/>
            <a:ext cx="2198688" cy="294322"/>
          </a:xfrm>
        </p:spPr>
        <p:txBody>
          <a:bodyPr rtlCol="0">
            <a:no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it-IT" sz="1600" b="1" dirty="0"/>
              <a:t>1</a:t>
            </a:r>
            <a:r>
              <a:rPr lang="it-IT" sz="1600" b="1" baseline="30000" dirty="0"/>
              <a:t>st</a:t>
            </a:r>
            <a:r>
              <a:rPr lang="it-IT" sz="1600" b="1" dirty="0"/>
              <a:t> Scoreboard reports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978FD4B4-FDF9-4568-9DCD-6DBDA976ED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33692" y="2325052"/>
            <a:ext cx="3405809" cy="544851"/>
          </a:xfrm>
        </p:spPr>
        <p:txBody>
          <a:bodyPr rtlCol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Castelporzano - Joint </a:t>
            </a:r>
          </a:p>
          <a:p>
            <a:pPr algn="ctr">
              <a:spcBef>
                <a:spcPts val="0"/>
              </a:spcBef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Meeting  Bern SFPs  – MIKT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B062ADA2-DB42-4EFA-A1DF-5213C124AC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29" y="4895020"/>
            <a:ext cx="2376477" cy="413376"/>
          </a:xfrm>
        </p:spPr>
        <p:txBody>
          <a:bodyPr rtlCol="0">
            <a:norm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it-IT" sz="1600" b="1" dirty="0"/>
              <a:t>Draft </a:t>
            </a:r>
            <a:r>
              <a:rPr lang="en-GB" sz="1600" b="1" dirty="0"/>
              <a:t>prepared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3F15667D-AA56-468A-8D3E-1C699EC310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0" y="5334089"/>
            <a:ext cx="2261232" cy="485664"/>
          </a:xfrm>
        </p:spPr>
        <p:txBody>
          <a:bodyPr rtlCol="0">
            <a:no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Malta - Joint Meeting  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Bern SFPs  – MIKT</a:t>
            </a:r>
          </a:p>
          <a:p>
            <a:pPr algn="ctr" rtl="0"/>
            <a:endParaRPr lang="it-IT" b="1" dirty="0"/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7019C2C0-DD39-4E66-9A50-474D1D4851E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65528" y="1749455"/>
            <a:ext cx="2261231" cy="322701"/>
          </a:xfrm>
        </p:spPr>
        <p:txBody>
          <a:bodyPr rtlCol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sz="1600" b="1" dirty="0"/>
              <a:t>Resolution</a:t>
            </a:r>
            <a:r>
              <a:rPr lang="it-IT" sz="1600" b="1" dirty="0"/>
              <a:t> 11.16</a:t>
            </a:r>
          </a:p>
          <a:p>
            <a:pPr algn="ctr">
              <a:spcBef>
                <a:spcPts val="0"/>
              </a:spcBef>
            </a:pPr>
            <a:r>
              <a:rPr lang="it-IT" sz="1600" b="1" dirty="0"/>
              <a:t>(Rev COP 12)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4782A7D8-8E3F-4A7D-98ED-51F536E98E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53618" y="2385354"/>
            <a:ext cx="2198688" cy="294322"/>
          </a:xfrm>
        </p:spPr>
        <p:txBody>
          <a:bodyPr rtlCol="0">
            <a:noAutofit/>
          </a:bodyPr>
          <a:lstStyle/>
          <a:p>
            <a:pPr algn="ctr" rtl="0"/>
            <a:r>
              <a:rPr lang="it-IT" dirty="0"/>
              <a:t>Manila - CMS COP 12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4AFC0019-7658-4B77-AD8B-7714621C784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31298" y="5018896"/>
            <a:ext cx="2198688" cy="778159"/>
          </a:xfrm>
        </p:spPr>
        <p:txBody>
          <a:bodyPr rtlCol="0">
            <a:no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it-IT" sz="1600" b="1" dirty="0"/>
              <a:t>2</a:t>
            </a:r>
            <a:r>
              <a:rPr lang="it-IT" sz="1600" b="1" baseline="30000" dirty="0"/>
              <a:t>nd</a:t>
            </a:r>
            <a:r>
              <a:rPr lang="it-IT" sz="1600" b="1" dirty="0"/>
              <a:t> Scoreboard reports</a:t>
            </a:r>
          </a:p>
          <a:p>
            <a:pPr rtl="0"/>
            <a:endParaRPr lang="it-IT" sz="1600" dirty="0"/>
          </a:p>
        </p:txBody>
      </p:sp>
      <p:sp>
        <p:nvSpPr>
          <p:cNvPr id="15" name="Segnaposto testo 14">
            <a:extLst>
              <a:ext uri="{FF2B5EF4-FFF2-40B4-BE49-F238E27FC236}">
                <a16:creationId xmlns:a16="http://schemas.microsoft.com/office/drawing/2014/main" id="{8EF428C8-4594-430E-8C13-D438B2BA1EE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-279401" y="3707244"/>
            <a:ext cx="690217" cy="259137"/>
          </a:xfrm>
        </p:spPr>
        <p:txBody>
          <a:bodyPr rtlCol="0">
            <a:normAutofit fontScale="70000" lnSpcReduction="20000"/>
          </a:bodyPr>
          <a:lstStyle/>
          <a:p>
            <a:pPr rtl="0"/>
            <a:r>
              <a:rPr lang="en-GB" b="1" dirty="0"/>
              <a:t>June</a:t>
            </a:r>
            <a:r>
              <a:rPr lang="it-IT" b="1" dirty="0"/>
              <a:t> 2017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2CDB9F-12CA-4CA0-92BE-5E767FE0311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56306" y="3654249"/>
            <a:ext cx="574564" cy="253177"/>
          </a:xfrm>
        </p:spPr>
        <p:txBody>
          <a:bodyPr/>
          <a:lstStyle/>
          <a:p>
            <a:r>
              <a:rPr lang="en-GB" sz="1200" b="1" dirty="0"/>
              <a:t>Oct</a:t>
            </a:r>
            <a:r>
              <a:rPr lang="it-IT" sz="1200" b="1" dirty="0"/>
              <a:t> 2017</a:t>
            </a:r>
            <a:endParaRPr lang="en-GB" sz="1200" b="1" dirty="0"/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7176D5BC-F6BD-4551-9649-CC169454543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250316" y="3680182"/>
            <a:ext cx="566751" cy="264217"/>
          </a:xfrm>
        </p:spPr>
        <p:txBody>
          <a:bodyPr rtlCol="0"/>
          <a:lstStyle/>
          <a:p>
            <a:pPr rtl="0"/>
            <a:r>
              <a:rPr lang="en-GB" sz="1200" b="1" dirty="0"/>
              <a:t>Dec</a:t>
            </a:r>
            <a:r>
              <a:rPr lang="it-IT" sz="1200" b="1" dirty="0"/>
              <a:t> 2017</a:t>
            </a:r>
          </a:p>
        </p:txBody>
      </p:sp>
      <p:sp>
        <p:nvSpPr>
          <p:cNvPr id="18" name="Segnaposto testo 17">
            <a:extLst>
              <a:ext uri="{FF2B5EF4-FFF2-40B4-BE49-F238E27FC236}">
                <a16:creationId xmlns:a16="http://schemas.microsoft.com/office/drawing/2014/main" id="{46A5122B-0CE4-44E6-A6B1-87B29DE8932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53220" y="3602192"/>
            <a:ext cx="566751" cy="358229"/>
          </a:xfrm>
        </p:spPr>
        <p:txBody>
          <a:bodyPr rtlCol="0"/>
          <a:lstStyle/>
          <a:p>
            <a:pPr rtl="0"/>
            <a:r>
              <a:rPr lang="it-IT" sz="1200" b="1" dirty="0" err="1"/>
              <a:t>May</a:t>
            </a:r>
            <a:r>
              <a:rPr lang="it-IT" sz="1200" b="1" dirty="0"/>
              <a:t> 2019</a:t>
            </a:r>
          </a:p>
        </p:txBody>
      </p:sp>
      <p:sp>
        <p:nvSpPr>
          <p:cNvPr id="19" name="Segnaposto testo 18">
            <a:extLst>
              <a:ext uri="{FF2B5EF4-FFF2-40B4-BE49-F238E27FC236}">
                <a16:creationId xmlns:a16="http://schemas.microsoft.com/office/drawing/2014/main" id="{86D19569-8DCF-44EA-8D58-1203447FD38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443820" y="3625145"/>
            <a:ext cx="1074356" cy="331654"/>
          </a:xfrm>
        </p:spPr>
        <p:txBody>
          <a:bodyPr rtlCol="0"/>
          <a:lstStyle/>
          <a:p>
            <a:pPr rtl="0"/>
            <a:r>
              <a:rPr lang="it-IT" sz="1200" b="1" dirty="0"/>
              <a:t>2020</a:t>
            </a:r>
          </a:p>
        </p:txBody>
      </p:sp>
      <p:sp>
        <p:nvSpPr>
          <p:cNvPr id="20" name="Segnaposto testo 2">
            <a:extLst>
              <a:ext uri="{FF2B5EF4-FFF2-40B4-BE49-F238E27FC236}">
                <a16:creationId xmlns:a16="http://schemas.microsoft.com/office/drawing/2014/main" id="{18755906-F98A-42BD-A2AC-708BF41ACFE5}"/>
              </a:ext>
            </a:extLst>
          </p:cNvPr>
          <p:cNvSpPr txBox="1">
            <a:spLocks/>
          </p:cNvSpPr>
          <p:nvPr/>
        </p:nvSpPr>
        <p:spPr>
          <a:xfrm>
            <a:off x="862296" y="3703601"/>
            <a:ext cx="574564" cy="25317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/>
              <a:t>June </a:t>
            </a:r>
            <a:r>
              <a:rPr lang="it-IT" sz="1200" b="1" dirty="0"/>
              <a:t> 2017</a:t>
            </a:r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188943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90924A-6938-4BC2-861A-0C7665DF5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Prosecution</a:t>
            </a:r>
            <a:r>
              <a:rPr lang="it-IT" b="1" dirty="0"/>
              <a:t> and </a:t>
            </a:r>
            <a:r>
              <a:rPr lang="it-IT" b="1" dirty="0" err="1"/>
              <a:t>sentencing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31743B-ADCA-423C-9623-F675BD0E3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829" y="1431926"/>
            <a:ext cx="8084457" cy="439039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1900" b="1" dirty="0"/>
              <a:t>European Network of Prosecutors for the Environment (</a:t>
            </a:r>
            <a:r>
              <a:rPr lang="en-GB" sz="1900" b="1" dirty="0" err="1"/>
              <a:t>ENPE</a:t>
            </a:r>
            <a:r>
              <a:rPr lang="en-GB" sz="1900" b="1" dirty="0"/>
              <a:t>) - CMS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GB" sz="1900" b="1" dirty="0"/>
              <a:t>2018 Workshop for Government Prosecutors on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GB" sz="1900" b="1" dirty="0"/>
              <a:t>the Illegal Killing, Taking and Trade of Migratory Birds</a:t>
            </a:r>
          </a:p>
          <a:p>
            <a:pPr marL="0" indent="0" algn="ctr">
              <a:spcBef>
                <a:spcPts val="0"/>
              </a:spcBef>
              <a:buNone/>
            </a:pPr>
            <a:endParaRPr lang="en-GB" b="1" dirty="0"/>
          </a:p>
          <a:p>
            <a:r>
              <a:rPr lang="en-GB" sz="2000" i="1" u="sng" dirty="0"/>
              <a:t>Specialist</a:t>
            </a:r>
            <a:r>
              <a:rPr lang="en-GB" sz="2000" i="1" dirty="0"/>
              <a:t> prosecutors; </a:t>
            </a:r>
            <a:endParaRPr lang="en-GB" sz="2000" dirty="0"/>
          </a:p>
          <a:p>
            <a:r>
              <a:rPr lang="en-GB" sz="2000" i="1" u="sng" dirty="0"/>
              <a:t>Specialized</a:t>
            </a:r>
            <a:r>
              <a:rPr lang="en-GB" sz="2000" i="1" dirty="0"/>
              <a:t> police forces, or their equivalent with police-like powers; </a:t>
            </a:r>
          </a:p>
          <a:p>
            <a:pPr lvl="1"/>
            <a:r>
              <a:rPr lang="en-GB" sz="1800" i="1" dirty="0"/>
              <a:t>Spain’s </a:t>
            </a:r>
            <a:r>
              <a:rPr lang="en-GB" sz="1800" i="1" dirty="0" err="1"/>
              <a:t>SEPRONA</a:t>
            </a:r>
            <a:r>
              <a:rPr lang="en-GB" sz="1800" i="1" dirty="0"/>
              <a:t> provides a good example. </a:t>
            </a:r>
            <a:endParaRPr lang="en-GB" sz="1800" dirty="0"/>
          </a:p>
          <a:p>
            <a:r>
              <a:rPr lang="en-GB" sz="2000" i="1" u="sng" dirty="0"/>
              <a:t>National commitment</a:t>
            </a:r>
            <a:r>
              <a:rPr lang="en-GB" sz="2000" i="1" dirty="0"/>
              <a:t> by the relevant governmental ministries and departments; </a:t>
            </a:r>
          </a:p>
          <a:p>
            <a:r>
              <a:rPr lang="en-GB" sz="2000" i="1" u="sng" dirty="0"/>
              <a:t>Modern</a:t>
            </a:r>
            <a:r>
              <a:rPr lang="en-GB" sz="2000" i="1" dirty="0"/>
              <a:t> and </a:t>
            </a:r>
            <a:r>
              <a:rPr lang="en-GB" sz="2000" i="1" u="sng" dirty="0"/>
              <a:t>effective</a:t>
            </a:r>
            <a:r>
              <a:rPr lang="en-GB" sz="2000" i="1" dirty="0"/>
              <a:t> legislation;</a:t>
            </a:r>
            <a:endParaRPr lang="en-GB" sz="2000" dirty="0"/>
          </a:p>
          <a:p>
            <a:r>
              <a:rPr lang="en-GB" sz="2000" i="1" dirty="0"/>
              <a:t>International </a:t>
            </a:r>
            <a:r>
              <a:rPr lang="en-GB" sz="2000" i="1" u="sng" dirty="0"/>
              <a:t>co-operation </a:t>
            </a:r>
            <a:r>
              <a:rPr lang="en-GB" sz="2000" i="1" dirty="0"/>
              <a:t>is vital. </a:t>
            </a:r>
            <a:endParaRPr lang="en-GB" sz="2000" dirty="0"/>
          </a:p>
          <a:p>
            <a:r>
              <a:rPr lang="en-GB" sz="2000" i="1" dirty="0"/>
              <a:t>Addressing wildlife crime requires specific </a:t>
            </a:r>
            <a:r>
              <a:rPr lang="en-GB" sz="2000" i="1" u="sng" dirty="0"/>
              <a:t>training</a:t>
            </a:r>
            <a:r>
              <a:rPr lang="en-GB" sz="2000" i="1" dirty="0"/>
              <a:t>;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9387247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B10087-67D0-4CCC-B660-A1C3C832C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Prevention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462A04-3748-4C8B-ACB9-10E1A448D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905000"/>
            <a:ext cx="7961557" cy="40062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u="sng" dirty="0"/>
              <a:t>IKB drivers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200" b="1" dirty="0"/>
              <a:t>15 </a:t>
            </a:r>
            <a:r>
              <a:rPr lang="it-IT" sz="2800" dirty="0"/>
              <a:t>countries  have a good </a:t>
            </a:r>
            <a:r>
              <a:rPr lang="it-IT" sz="2800" dirty="0" err="1"/>
              <a:t>understanding</a:t>
            </a:r>
            <a:endParaRPr lang="it-IT" sz="2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200" b="1" dirty="0"/>
              <a:t>10</a:t>
            </a:r>
            <a:r>
              <a:rPr lang="it-IT" sz="2800" dirty="0"/>
              <a:t> countries have </a:t>
            </a:r>
            <a:r>
              <a:rPr lang="it-IT" sz="2800" dirty="0" err="1"/>
              <a:t>implemented</a:t>
            </a:r>
            <a:r>
              <a:rPr lang="it-IT" sz="2800" dirty="0"/>
              <a:t> activities</a:t>
            </a:r>
          </a:p>
          <a:p>
            <a:pPr marL="0" indent="0">
              <a:spcBef>
                <a:spcPts val="0"/>
              </a:spcBef>
              <a:buNone/>
            </a:pPr>
            <a:endParaRPr lang="it-IT" sz="1600" dirty="0"/>
          </a:p>
          <a:p>
            <a:pPr marL="0" indent="0">
              <a:buNone/>
            </a:pPr>
            <a:r>
              <a:rPr lang="en-GB" sz="2800" u="sng" dirty="0"/>
              <a:t>Communication activities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3200" b="1" dirty="0"/>
              <a:t>13</a:t>
            </a:r>
            <a:r>
              <a:rPr lang="en-GB" sz="2800" b="1" dirty="0"/>
              <a:t> </a:t>
            </a:r>
            <a:r>
              <a:rPr lang="en-GB" sz="2800" dirty="0"/>
              <a:t>countries score 2 or 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3200" b="1" dirty="0"/>
              <a:t>15</a:t>
            </a:r>
            <a:r>
              <a:rPr lang="en-GB" sz="2800" dirty="0"/>
              <a:t> countries score 1 or 0</a:t>
            </a:r>
          </a:p>
          <a:p>
            <a:pPr marL="0" indent="0">
              <a:spcBef>
                <a:spcPts val="0"/>
              </a:spcBef>
              <a:buNone/>
            </a:pPr>
            <a:endParaRPr lang="en-GB" sz="1400" dirty="0"/>
          </a:p>
          <a:p>
            <a:r>
              <a:rPr lang="en-GB" sz="2800" b="1" dirty="0"/>
              <a:t>No </a:t>
            </a:r>
            <a:r>
              <a:rPr lang="en-GB" sz="2800" dirty="0" err="1"/>
              <a:t>IKB</a:t>
            </a:r>
            <a:r>
              <a:rPr lang="en-GB" sz="2800" dirty="0"/>
              <a:t> communication strategy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172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B10087-67D0-4CCC-B660-A1C3C832C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Prevention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462A04-3748-4C8B-ACB9-10E1A448D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349829"/>
            <a:ext cx="7817531" cy="51090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000" i="1" dirty="0"/>
              <a:t>Driver and Poachers in Malta</a:t>
            </a:r>
          </a:p>
          <a:p>
            <a:pPr marL="0" indent="0">
              <a:buNone/>
            </a:pPr>
            <a:r>
              <a:rPr lang="en-GB" i="1" dirty="0"/>
              <a:t>The most prominent drivers are </a:t>
            </a:r>
            <a:r>
              <a:rPr lang="en-GB" i="1" u="sng" dirty="0"/>
              <a:t>taxidermy</a:t>
            </a:r>
            <a:r>
              <a:rPr lang="en-GB" i="1" dirty="0"/>
              <a:t>, </a:t>
            </a:r>
            <a:r>
              <a:rPr lang="en-GB" i="1" u="sng" dirty="0"/>
              <a:t>illegal trophy trade</a:t>
            </a:r>
            <a:r>
              <a:rPr lang="en-GB" i="1" dirty="0"/>
              <a:t> and </a:t>
            </a:r>
            <a:r>
              <a:rPr lang="en-GB" i="1" u="sng" dirty="0"/>
              <a:t>illegal trade in live birds</a:t>
            </a:r>
            <a:r>
              <a:rPr lang="en-GB" i="1" dirty="0"/>
              <a:t>. </a:t>
            </a:r>
          </a:p>
          <a:p>
            <a:pPr marL="0" indent="0">
              <a:buNone/>
            </a:pPr>
            <a:r>
              <a:rPr lang="en-GB" i="1" dirty="0"/>
              <a:t>However, “recreational satisfaction”, including “thrill killing” aggravated by </a:t>
            </a:r>
            <a:r>
              <a:rPr lang="en-GB" i="1" u="sng" dirty="0"/>
              <a:t>lack of hunting opportunities</a:t>
            </a:r>
            <a:r>
              <a:rPr lang="en-GB" i="1" dirty="0"/>
              <a:t> and frustration / rebellion against official regulations is also known to be a major driver.</a:t>
            </a:r>
          </a:p>
          <a:p>
            <a:pPr marL="0" indent="0">
              <a:buNone/>
            </a:pPr>
            <a:r>
              <a:rPr lang="en-GB" b="1" i="1" dirty="0"/>
              <a:t>Category I poachers</a:t>
            </a:r>
            <a:r>
              <a:rPr lang="en-GB" i="1" dirty="0"/>
              <a:t>  - for personal possession or illegal taxidermy or trade</a:t>
            </a:r>
          </a:p>
          <a:p>
            <a:pPr marL="0" indent="0">
              <a:buNone/>
            </a:pPr>
            <a:r>
              <a:rPr lang="en-GB" b="1" i="1" dirty="0"/>
              <a:t>Category II poachers </a:t>
            </a:r>
          </a:p>
          <a:p>
            <a:pPr lvl="6"/>
            <a:r>
              <a:rPr lang="en-GB" sz="1800" i="1" u="sng" dirty="0"/>
              <a:t>The opportunists </a:t>
            </a:r>
          </a:p>
          <a:p>
            <a:pPr lvl="6"/>
            <a:r>
              <a:rPr lang="en-GB" sz="1800" i="1" u="sng" dirty="0"/>
              <a:t>The frustrated</a:t>
            </a:r>
          </a:p>
          <a:p>
            <a:pPr lvl="6"/>
            <a:r>
              <a:rPr lang="en-GB" sz="1800" i="1" u="sng" dirty="0"/>
              <a:t>The rebels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7610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6B02A8-68B8-43C9-AB4B-842B2FA78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Conclusions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04C7F4-067D-4313-B89B-D73B1C9FA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137" y="1629509"/>
            <a:ext cx="7795847" cy="50174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800" dirty="0"/>
              <a:t>The Scoreboard </a:t>
            </a:r>
            <a:r>
              <a:rPr lang="en-GB" sz="2800" dirty="0"/>
              <a:t>is</a:t>
            </a:r>
            <a:r>
              <a:rPr lang="it-IT" sz="2800" dirty="0"/>
              <a:t> an </a:t>
            </a:r>
            <a:r>
              <a:rPr lang="en-GB" sz="2800" dirty="0"/>
              <a:t>effective</a:t>
            </a:r>
            <a:r>
              <a:rPr lang="it-IT" sz="2800" dirty="0"/>
              <a:t> tool to monitor progress</a:t>
            </a:r>
          </a:p>
          <a:p>
            <a:pPr lvl="1"/>
            <a:r>
              <a:rPr lang="it-IT" sz="2400" b="1" dirty="0"/>
              <a:t>Good</a:t>
            </a:r>
            <a:r>
              <a:rPr lang="it-IT" sz="2400" dirty="0"/>
              <a:t> report rate</a:t>
            </a:r>
          </a:p>
          <a:p>
            <a:pPr lvl="1"/>
            <a:r>
              <a:rPr lang="en-GB" sz="2400" dirty="0"/>
              <a:t>Has established a baseline to be used by each country as a </a:t>
            </a:r>
            <a:r>
              <a:rPr lang="en-GB" sz="2400" b="1" dirty="0"/>
              <a:t>benchmark</a:t>
            </a:r>
          </a:p>
          <a:p>
            <a:pPr lvl="1"/>
            <a:r>
              <a:rPr lang="it-IT" sz="2400" dirty="0" err="1"/>
              <a:t>Offers</a:t>
            </a:r>
            <a:r>
              <a:rPr lang="it-IT" sz="2400" dirty="0"/>
              <a:t> insights on </a:t>
            </a:r>
            <a:r>
              <a:rPr lang="it-IT" sz="2400" b="1" dirty="0" err="1"/>
              <a:t>areas</a:t>
            </a:r>
            <a:r>
              <a:rPr lang="it-IT" sz="2400" b="1" dirty="0"/>
              <a:t> </a:t>
            </a:r>
            <a:r>
              <a:rPr lang="it-IT" sz="2400" b="1" dirty="0" err="1"/>
              <a:t>requiring</a:t>
            </a:r>
            <a:r>
              <a:rPr lang="it-IT" sz="2400" b="1" dirty="0"/>
              <a:t> </a:t>
            </a:r>
            <a:r>
              <a:rPr lang="it-IT" sz="2400" b="1" dirty="0" err="1"/>
              <a:t>further</a:t>
            </a:r>
            <a:r>
              <a:rPr lang="it-IT" sz="2400" b="1" dirty="0"/>
              <a:t> </a:t>
            </a:r>
            <a:r>
              <a:rPr lang="it-IT" sz="2400" b="1" dirty="0" err="1"/>
              <a:t>efforts</a:t>
            </a:r>
            <a:r>
              <a:rPr lang="it-IT" sz="2400" b="1" dirty="0"/>
              <a:t> </a:t>
            </a:r>
            <a:r>
              <a:rPr lang="it-IT" sz="2400" dirty="0"/>
              <a:t>by national governments</a:t>
            </a:r>
          </a:p>
          <a:p>
            <a:pPr lvl="1"/>
            <a:r>
              <a:rPr lang="it-IT" sz="2400" dirty="0" err="1"/>
              <a:t>Provides</a:t>
            </a:r>
            <a:r>
              <a:rPr lang="it-IT" sz="2400" dirty="0"/>
              <a:t> </a:t>
            </a:r>
            <a:r>
              <a:rPr lang="it-IT" sz="2400" dirty="0" err="1"/>
              <a:t>guidance</a:t>
            </a:r>
            <a:r>
              <a:rPr lang="it-IT" sz="2400" dirty="0"/>
              <a:t> in the </a:t>
            </a:r>
            <a:r>
              <a:rPr lang="it-IT" sz="2400" dirty="0" err="1"/>
              <a:t>identification</a:t>
            </a:r>
            <a:r>
              <a:rPr lang="it-IT" sz="2400" dirty="0"/>
              <a:t> of </a:t>
            </a:r>
            <a:r>
              <a:rPr lang="it-IT" sz="2400" dirty="0" err="1"/>
              <a:t>areas</a:t>
            </a:r>
            <a:r>
              <a:rPr lang="it-IT" sz="2400" dirty="0"/>
              <a:t> where Bern Convention </a:t>
            </a:r>
            <a:r>
              <a:rPr lang="it-IT" sz="2400" dirty="0" err="1"/>
              <a:t>SFPs</a:t>
            </a:r>
            <a:r>
              <a:rPr lang="it-IT" sz="2400" dirty="0"/>
              <a:t> and </a:t>
            </a:r>
            <a:r>
              <a:rPr lang="it-IT" sz="2400" dirty="0" err="1"/>
              <a:t>MIKT</a:t>
            </a:r>
            <a:r>
              <a:rPr lang="it-IT" sz="2400" dirty="0"/>
              <a:t> </a:t>
            </a:r>
            <a:r>
              <a:rPr lang="it-IT" sz="2400" dirty="0" err="1"/>
              <a:t>members</a:t>
            </a:r>
            <a:r>
              <a:rPr lang="it-IT" sz="2400" dirty="0"/>
              <a:t> </a:t>
            </a:r>
            <a:r>
              <a:rPr lang="it-IT" sz="2400" dirty="0" err="1"/>
              <a:t>may</a:t>
            </a:r>
            <a:r>
              <a:rPr lang="it-IT" sz="2400" dirty="0"/>
              <a:t> </a:t>
            </a:r>
            <a:r>
              <a:rPr lang="it-IT" sz="2400" b="1" dirty="0"/>
              <a:t>support </a:t>
            </a:r>
            <a:r>
              <a:rPr lang="it-IT" sz="2400" b="1" dirty="0" err="1"/>
              <a:t>contracting</a:t>
            </a:r>
            <a:r>
              <a:rPr lang="it-IT" sz="2400" b="1" dirty="0"/>
              <a:t> parties </a:t>
            </a:r>
            <a:r>
              <a:rPr lang="it-IT" sz="2400" dirty="0"/>
              <a:t>by </a:t>
            </a:r>
            <a:r>
              <a:rPr lang="it-IT" sz="2400" dirty="0" err="1"/>
              <a:t>facilitating</a:t>
            </a:r>
            <a:r>
              <a:rPr lang="it-IT" sz="2400" dirty="0"/>
              <a:t> sharing </a:t>
            </a:r>
            <a:r>
              <a:rPr lang="it-IT" sz="2400" dirty="0" err="1"/>
              <a:t>experiences</a:t>
            </a:r>
            <a:r>
              <a:rPr lang="it-IT" sz="2400" dirty="0"/>
              <a:t> and </a:t>
            </a:r>
            <a:r>
              <a:rPr lang="it-IT" sz="2400" dirty="0" err="1"/>
              <a:t>specific</a:t>
            </a:r>
            <a:r>
              <a:rPr lang="it-IT" sz="2400" dirty="0"/>
              <a:t> trainings.</a:t>
            </a:r>
          </a:p>
          <a:p>
            <a:pPr marL="457200" lvl="1" indent="0">
              <a:buNone/>
            </a:pPr>
            <a:endParaRPr lang="it-IT" sz="24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787997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4F1EC4-5EBA-4275-AB60-7A5212497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5259B0-206A-46DF-A5BC-186D82561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0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>
            <a:extLst>
              <a:ext uri="{FF2B5EF4-FFF2-40B4-BE49-F238E27FC236}">
                <a16:creationId xmlns:a16="http://schemas.microsoft.com/office/drawing/2014/main" id="{95CF9F8C-669F-45D8-BC18-05FB9CF41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Scoreboard in the </a:t>
            </a:r>
            <a:r>
              <a:rPr lang="en-GB" b="1" dirty="0"/>
              <a:t>bigger</a:t>
            </a:r>
            <a:r>
              <a:rPr lang="it-IT" b="1" dirty="0"/>
              <a:t> picture</a:t>
            </a:r>
            <a:endParaRPr lang="en-GB" b="1" dirty="0"/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B7B848C1-35B3-439A-B691-327B4A262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171" y="2610020"/>
            <a:ext cx="8868229" cy="191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785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6E3201CE-8457-45A8-B343-44706DB6B1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961" y="15290"/>
            <a:ext cx="7580244" cy="6999328"/>
          </a:xfrm>
          <a:prstGeom prst="rect">
            <a:avLst/>
          </a:prstGeom>
        </p:spPr>
      </p:pic>
      <p:sp>
        <p:nvSpPr>
          <p:cNvPr id="6" name="Ovale 5">
            <a:extLst>
              <a:ext uri="{FF2B5EF4-FFF2-40B4-BE49-F238E27FC236}">
                <a16:creationId xmlns:a16="http://schemas.microsoft.com/office/drawing/2014/main" id="{030F467E-3764-46B3-BB86-5F7C9E5DFC17}"/>
              </a:ext>
            </a:extLst>
          </p:cNvPr>
          <p:cNvSpPr/>
          <p:nvPr/>
        </p:nvSpPr>
        <p:spPr>
          <a:xfrm>
            <a:off x="3362290" y="3657091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6BF4FC57-71DF-49F9-9908-74B5C127A55A}"/>
              </a:ext>
            </a:extLst>
          </p:cNvPr>
          <p:cNvSpPr/>
          <p:nvPr/>
        </p:nvSpPr>
        <p:spPr>
          <a:xfrm flipH="1">
            <a:off x="2928281" y="3754791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9BDF4D2F-F2C3-4F70-8600-8D22D58B4056}"/>
              </a:ext>
            </a:extLst>
          </p:cNvPr>
          <p:cNvSpPr/>
          <p:nvPr/>
        </p:nvSpPr>
        <p:spPr>
          <a:xfrm>
            <a:off x="4044777" y="2749318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039E52B7-876C-4E29-84A0-5F00D293AEF2}"/>
              </a:ext>
            </a:extLst>
          </p:cNvPr>
          <p:cNvSpPr/>
          <p:nvPr/>
        </p:nvSpPr>
        <p:spPr>
          <a:xfrm>
            <a:off x="5167898" y="5071070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2BF1C19B-6C4C-4638-A8F4-F77AA14619C9}"/>
              </a:ext>
            </a:extLst>
          </p:cNvPr>
          <p:cNvSpPr/>
          <p:nvPr/>
        </p:nvSpPr>
        <p:spPr>
          <a:xfrm>
            <a:off x="8709542" y="3551073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121DA4EA-BA8B-49F8-AE30-03732C16A8FE}"/>
              </a:ext>
            </a:extLst>
          </p:cNvPr>
          <p:cNvSpPr/>
          <p:nvPr/>
        </p:nvSpPr>
        <p:spPr>
          <a:xfrm>
            <a:off x="6208194" y="3997023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3C72C5AA-2D76-4491-BFFF-00ABEE8EAB5B}"/>
              </a:ext>
            </a:extLst>
          </p:cNvPr>
          <p:cNvSpPr/>
          <p:nvPr/>
        </p:nvSpPr>
        <p:spPr>
          <a:xfrm>
            <a:off x="5350116" y="2975985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Ovale 12">
            <a:extLst>
              <a:ext uri="{FF2B5EF4-FFF2-40B4-BE49-F238E27FC236}">
                <a16:creationId xmlns:a16="http://schemas.microsoft.com/office/drawing/2014/main" id="{45F5D954-7627-49DD-B884-D5DB9D47B0A9}"/>
              </a:ext>
            </a:extLst>
          </p:cNvPr>
          <p:cNvSpPr/>
          <p:nvPr/>
        </p:nvSpPr>
        <p:spPr>
          <a:xfrm>
            <a:off x="6734969" y="5177087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31E41337-04A3-4D44-A884-89A5E872FD6D}"/>
              </a:ext>
            </a:extLst>
          </p:cNvPr>
          <p:cNvSpPr/>
          <p:nvPr/>
        </p:nvSpPr>
        <p:spPr>
          <a:xfrm>
            <a:off x="5015499" y="3309292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CEBA216D-0CC9-4B6B-A5B4-5E965F57039F}"/>
              </a:ext>
            </a:extLst>
          </p:cNvPr>
          <p:cNvSpPr/>
          <p:nvPr/>
        </p:nvSpPr>
        <p:spPr>
          <a:xfrm>
            <a:off x="7974047" y="4300623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Ovale 16">
            <a:extLst>
              <a:ext uri="{FF2B5EF4-FFF2-40B4-BE49-F238E27FC236}">
                <a16:creationId xmlns:a16="http://schemas.microsoft.com/office/drawing/2014/main" id="{BB61C389-76B4-43B0-BF1A-4C64A30BD56C}"/>
              </a:ext>
            </a:extLst>
          </p:cNvPr>
          <p:cNvSpPr/>
          <p:nvPr/>
        </p:nvSpPr>
        <p:spPr>
          <a:xfrm>
            <a:off x="7344568" y="4349207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id="{BE62DEAD-1B19-40F4-9694-594C129A86B8}"/>
              </a:ext>
            </a:extLst>
          </p:cNvPr>
          <p:cNvSpPr/>
          <p:nvPr/>
        </p:nvSpPr>
        <p:spPr>
          <a:xfrm>
            <a:off x="2928280" y="4782759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7E113256-8366-498C-887B-6336792D4404}"/>
              </a:ext>
            </a:extLst>
          </p:cNvPr>
          <p:cNvSpPr/>
          <p:nvPr/>
        </p:nvSpPr>
        <p:spPr>
          <a:xfrm>
            <a:off x="4682086" y="4281627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B3396EEB-A60E-4DB7-B431-604C231660A4}"/>
              </a:ext>
            </a:extLst>
          </p:cNvPr>
          <p:cNvSpPr/>
          <p:nvPr/>
        </p:nvSpPr>
        <p:spPr>
          <a:xfrm>
            <a:off x="7245176" y="3784988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Ovale 20">
            <a:extLst>
              <a:ext uri="{FF2B5EF4-FFF2-40B4-BE49-F238E27FC236}">
                <a16:creationId xmlns:a16="http://schemas.microsoft.com/office/drawing/2014/main" id="{DE70BA6B-E3AD-438A-8184-AEB154C6DC84}"/>
              </a:ext>
            </a:extLst>
          </p:cNvPr>
          <p:cNvSpPr/>
          <p:nvPr/>
        </p:nvSpPr>
        <p:spPr>
          <a:xfrm>
            <a:off x="6406977" y="2922975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F92F2BE4-2D62-4DBD-9953-94A12E615B70}"/>
              </a:ext>
            </a:extLst>
          </p:cNvPr>
          <p:cNvSpPr/>
          <p:nvPr/>
        </p:nvSpPr>
        <p:spPr>
          <a:xfrm>
            <a:off x="5996160" y="3242270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Ovale 22">
            <a:extLst>
              <a:ext uri="{FF2B5EF4-FFF2-40B4-BE49-F238E27FC236}">
                <a16:creationId xmlns:a16="http://schemas.microsoft.com/office/drawing/2014/main" id="{7184502E-A273-493F-96E2-A8BA430DC9FB}"/>
              </a:ext>
            </a:extLst>
          </p:cNvPr>
          <p:cNvSpPr/>
          <p:nvPr/>
        </p:nvSpPr>
        <p:spPr>
          <a:xfrm>
            <a:off x="4061342" y="2277710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Ovale 23">
            <a:extLst>
              <a:ext uri="{FF2B5EF4-FFF2-40B4-BE49-F238E27FC236}">
                <a16:creationId xmlns:a16="http://schemas.microsoft.com/office/drawing/2014/main" id="{F28D436F-F662-474A-82A1-25141E9FA09B}"/>
              </a:ext>
            </a:extLst>
          </p:cNvPr>
          <p:cNvSpPr/>
          <p:nvPr/>
        </p:nvSpPr>
        <p:spPr>
          <a:xfrm>
            <a:off x="4664315" y="2304214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Ovale 24">
            <a:extLst>
              <a:ext uri="{FF2B5EF4-FFF2-40B4-BE49-F238E27FC236}">
                <a16:creationId xmlns:a16="http://schemas.microsoft.com/office/drawing/2014/main" id="{35670DB7-D708-4ECF-884E-3C7394BE17B3}"/>
              </a:ext>
            </a:extLst>
          </p:cNvPr>
          <p:cNvSpPr/>
          <p:nvPr/>
        </p:nvSpPr>
        <p:spPr>
          <a:xfrm>
            <a:off x="5012186" y="910579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Ovale 25">
            <a:extLst>
              <a:ext uri="{FF2B5EF4-FFF2-40B4-BE49-F238E27FC236}">
                <a16:creationId xmlns:a16="http://schemas.microsoft.com/office/drawing/2014/main" id="{1B23BFD4-F825-4EA9-B381-E12BE43D51B0}"/>
              </a:ext>
            </a:extLst>
          </p:cNvPr>
          <p:cNvSpPr/>
          <p:nvPr/>
        </p:nvSpPr>
        <p:spPr>
          <a:xfrm>
            <a:off x="5711237" y="3473786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Ovale 26">
            <a:extLst>
              <a:ext uri="{FF2B5EF4-FFF2-40B4-BE49-F238E27FC236}">
                <a16:creationId xmlns:a16="http://schemas.microsoft.com/office/drawing/2014/main" id="{EB86DB0E-006B-4A77-A042-49B358D35947}"/>
              </a:ext>
            </a:extLst>
          </p:cNvPr>
          <p:cNvSpPr/>
          <p:nvPr/>
        </p:nvSpPr>
        <p:spPr>
          <a:xfrm>
            <a:off x="5857010" y="3646824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Ovale 27">
            <a:extLst>
              <a:ext uri="{FF2B5EF4-FFF2-40B4-BE49-F238E27FC236}">
                <a16:creationId xmlns:a16="http://schemas.microsoft.com/office/drawing/2014/main" id="{D0CF2B65-FB49-4330-A2B3-15580748A947}"/>
              </a:ext>
            </a:extLst>
          </p:cNvPr>
          <p:cNvSpPr/>
          <p:nvPr/>
        </p:nvSpPr>
        <p:spPr>
          <a:xfrm>
            <a:off x="5138081" y="4333257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Ovale 28">
            <a:extLst>
              <a:ext uri="{FF2B5EF4-FFF2-40B4-BE49-F238E27FC236}">
                <a16:creationId xmlns:a16="http://schemas.microsoft.com/office/drawing/2014/main" id="{EBD9520E-C0D1-44D5-A9F6-62C665CC952E}"/>
              </a:ext>
            </a:extLst>
          </p:cNvPr>
          <p:cNvSpPr/>
          <p:nvPr/>
        </p:nvSpPr>
        <p:spPr>
          <a:xfrm>
            <a:off x="6347342" y="1970305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Ovale 29">
            <a:extLst>
              <a:ext uri="{FF2B5EF4-FFF2-40B4-BE49-F238E27FC236}">
                <a16:creationId xmlns:a16="http://schemas.microsoft.com/office/drawing/2014/main" id="{90FBAA88-D003-4C07-BE50-82BE3C3806BC}"/>
              </a:ext>
            </a:extLst>
          </p:cNvPr>
          <p:cNvSpPr/>
          <p:nvPr/>
        </p:nvSpPr>
        <p:spPr>
          <a:xfrm>
            <a:off x="3915567" y="4877757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6AC1C7CA-204C-4226-B08F-8581C5019597}"/>
              </a:ext>
            </a:extLst>
          </p:cNvPr>
          <p:cNvSpPr/>
          <p:nvPr/>
        </p:nvSpPr>
        <p:spPr>
          <a:xfrm>
            <a:off x="2262358" y="617582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E41B9504-454A-494D-84AD-5526207C71EA}"/>
              </a:ext>
            </a:extLst>
          </p:cNvPr>
          <p:cNvSpPr/>
          <p:nvPr/>
        </p:nvSpPr>
        <p:spPr>
          <a:xfrm>
            <a:off x="4747141" y="511564"/>
            <a:ext cx="218661" cy="212035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Ovale 33">
            <a:extLst>
              <a:ext uri="{FF2B5EF4-FFF2-40B4-BE49-F238E27FC236}">
                <a16:creationId xmlns:a16="http://schemas.microsoft.com/office/drawing/2014/main" id="{81367FB0-4753-4EC7-8227-5DB8503AD9FD}"/>
              </a:ext>
            </a:extLst>
          </p:cNvPr>
          <p:cNvSpPr/>
          <p:nvPr/>
        </p:nvSpPr>
        <p:spPr>
          <a:xfrm>
            <a:off x="5353429" y="2198196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Ovale 34">
            <a:extLst>
              <a:ext uri="{FF2B5EF4-FFF2-40B4-BE49-F238E27FC236}">
                <a16:creationId xmlns:a16="http://schemas.microsoft.com/office/drawing/2014/main" id="{40EE685B-CCF4-4620-824F-DBD7E8ABC949}"/>
              </a:ext>
            </a:extLst>
          </p:cNvPr>
          <p:cNvSpPr/>
          <p:nvPr/>
        </p:nvSpPr>
        <p:spPr>
          <a:xfrm>
            <a:off x="4985680" y="2497362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Ovale 35">
            <a:extLst>
              <a:ext uri="{FF2B5EF4-FFF2-40B4-BE49-F238E27FC236}">
                <a16:creationId xmlns:a16="http://schemas.microsoft.com/office/drawing/2014/main" id="{D03E89D7-BF1B-445F-BFB0-4A6A3EAA70B6}"/>
              </a:ext>
            </a:extLst>
          </p:cNvPr>
          <p:cNvSpPr/>
          <p:nvPr/>
        </p:nvSpPr>
        <p:spPr>
          <a:xfrm>
            <a:off x="6993384" y="2304214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Ovale 36">
            <a:extLst>
              <a:ext uri="{FF2B5EF4-FFF2-40B4-BE49-F238E27FC236}">
                <a16:creationId xmlns:a16="http://schemas.microsoft.com/office/drawing/2014/main" id="{F44D3FF3-FB90-442B-968F-352DC93077AB}"/>
              </a:ext>
            </a:extLst>
          </p:cNvPr>
          <p:cNvSpPr/>
          <p:nvPr/>
        </p:nvSpPr>
        <p:spPr>
          <a:xfrm>
            <a:off x="8189395" y="3445055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Ovale 37">
            <a:extLst>
              <a:ext uri="{FF2B5EF4-FFF2-40B4-BE49-F238E27FC236}">
                <a16:creationId xmlns:a16="http://schemas.microsoft.com/office/drawing/2014/main" id="{7F05A5CA-0F82-4905-8A0F-6C5EF7348465}"/>
              </a:ext>
            </a:extLst>
          </p:cNvPr>
          <p:cNvSpPr/>
          <p:nvPr/>
        </p:nvSpPr>
        <p:spPr>
          <a:xfrm>
            <a:off x="8341791" y="3763108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Ovale 38">
            <a:extLst>
              <a:ext uri="{FF2B5EF4-FFF2-40B4-BE49-F238E27FC236}">
                <a16:creationId xmlns:a16="http://schemas.microsoft.com/office/drawing/2014/main" id="{A9BBF45E-6BC7-4C87-9C96-CDE940B4E165}"/>
              </a:ext>
            </a:extLst>
          </p:cNvPr>
          <p:cNvSpPr/>
          <p:nvPr/>
        </p:nvSpPr>
        <p:spPr>
          <a:xfrm>
            <a:off x="4538419" y="1677424"/>
            <a:ext cx="218661" cy="212035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Ovale 39">
            <a:extLst>
              <a:ext uri="{FF2B5EF4-FFF2-40B4-BE49-F238E27FC236}">
                <a16:creationId xmlns:a16="http://schemas.microsoft.com/office/drawing/2014/main" id="{D2B50C4E-DA21-4C47-BBB7-39C6CB1249DC}"/>
              </a:ext>
            </a:extLst>
          </p:cNvPr>
          <p:cNvSpPr/>
          <p:nvPr/>
        </p:nvSpPr>
        <p:spPr>
          <a:xfrm>
            <a:off x="4342949" y="2020531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Ovale 40">
            <a:extLst>
              <a:ext uri="{FF2B5EF4-FFF2-40B4-BE49-F238E27FC236}">
                <a16:creationId xmlns:a16="http://schemas.microsoft.com/office/drawing/2014/main" id="{B82A70DF-F7A4-48E6-8598-3285A2190A0F}"/>
              </a:ext>
            </a:extLst>
          </p:cNvPr>
          <p:cNvSpPr/>
          <p:nvPr/>
        </p:nvSpPr>
        <p:spPr>
          <a:xfrm>
            <a:off x="5578715" y="3121207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Ovale 41">
            <a:extLst>
              <a:ext uri="{FF2B5EF4-FFF2-40B4-BE49-F238E27FC236}">
                <a16:creationId xmlns:a16="http://schemas.microsoft.com/office/drawing/2014/main" id="{585952A9-C6EB-4EC8-B4BD-F49F167F7830}"/>
              </a:ext>
            </a:extLst>
          </p:cNvPr>
          <p:cNvSpPr/>
          <p:nvPr/>
        </p:nvSpPr>
        <p:spPr>
          <a:xfrm>
            <a:off x="5446194" y="2697138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Ovale 42">
            <a:extLst>
              <a:ext uri="{FF2B5EF4-FFF2-40B4-BE49-F238E27FC236}">
                <a16:creationId xmlns:a16="http://schemas.microsoft.com/office/drawing/2014/main" id="{BD49B365-D439-45DA-B4DC-854D00535D4F}"/>
              </a:ext>
            </a:extLst>
          </p:cNvPr>
          <p:cNvSpPr/>
          <p:nvPr/>
        </p:nvSpPr>
        <p:spPr>
          <a:xfrm>
            <a:off x="6466612" y="3294245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Ovale 43">
            <a:extLst>
              <a:ext uri="{FF2B5EF4-FFF2-40B4-BE49-F238E27FC236}">
                <a16:creationId xmlns:a16="http://schemas.microsoft.com/office/drawing/2014/main" id="{DE1AACF5-4EFD-4CF2-AB0C-2DFBDDE8D857}"/>
              </a:ext>
            </a:extLst>
          </p:cNvPr>
          <p:cNvSpPr/>
          <p:nvPr/>
        </p:nvSpPr>
        <p:spPr>
          <a:xfrm>
            <a:off x="5910020" y="822142"/>
            <a:ext cx="218661" cy="212035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Ovale 44">
            <a:extLst>
              <a:ext uri="{FF2B5EF4-FFF2-40B4-BE49-F238E27FC236}">
                <a16:creationId xmlns:a16="http://schemas.microsoft.com/office/drawing/2014/main" id="{2914D11F-BCE8-4DE4-9648-9A1BD2D8A997}"/>
              </a:ext>
            </a:extLst>
          </p:cNvPr>
          <p:cNvSpPr/>
          <p:nvPr/>
        </p:nvSpPr>
        <p:spPr>
          <a:xfrm>
            <a:off x="3594203" y="1939398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Ovale 45">
            <a:extLst>
              <a:ext uri="{FF2B5EF4-FFF2-40B4-BE49-F238E27FC236}">
                <a16:creationId xmlns:a16="http://schemas.microsoft.com/office/drawing/2014/main" id="{22BBE621-4066-404E-930E-D2FC45E10DBC}"/>
              </a:ext>
            </a:extLst>
          </p:cNvPr>
          <p:cNvSpPr/>
          <p:nvPr/>
        </p:nvSpPr>
        <p:spPr>
          <a:xfrm>
            <a:off x="2996199" y="1986161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Ovale 46">
            <a:extLst>
              <a:ext uri="{FF2B5EF4-FFF2-40B4-BE49-F238E27FC236}">
                <a16:creationId xmlns:a16="http://schemas.microsoft.com/office/drawing/2014/main" id="{9D6B69F3-E034-4C0D-9842-C0A1BDC8B848}"/>
              </a:ext>
            </a:extLst>
          </p:cNvPr>
          <p:cNvSpPr/>
          <p:nvPr/>
        </p:nvSpPr>
        <p:spPr>
          <a:xfrm>
            <a:off x="6039230" y="1327761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Ovale 47">
            <a:extLst>
              <a:ext uri="{FF2B5EF4-FFF2-40B4-BE49-F238E27FC236}">
                <a16:creationId xmlns:a16="http://schemas.microsoft.com/office/drawing/2014/main" id="{840F30C3-F531-445B-825F-4B6B2CF2D407}"/>
              </a:ext>
            </a:extLst>
          </p:cNvPr>
          <p:cNvSpPr/>
          <p:nvPr/>
        </p:nvSpPr>
        <p:spPr>
          <a:xfrm>
            <a:off x="5969655" y="1571406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Ovale 48">
            <a:extLst>
              <a:ext uri="{FF2B5EF4-FFF2-40B4-BE49-F238E27FC236}">
                <a16:creationId xmlns:a16="http://schemas.microsoft.com/office/drawing/2014/main" id="{317FF68B-17D5-497B-9F96-1553E0BEB0A0}"/>
              </a:ext>
            </a:extLst>
          </p:cNvPr>
          <p:cNvSpPr/>
          <p:nvPr/>
        </p:nvSpPr>
        <p:spPr>
          <a:xfrm>
            <a:off x="5724490" y="1638075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Ovale 49">
            <a:extLst>
              <a:ext uri="{FF2B5EF4-FFF2-40B4-BE49-F238E27FC236}">
                <a16:creationId xmlns:a16="http://schemas.microsoft.com/office/drawing/2014/main" id="{E093DA59-6550-4F66-AD5F-7663E594CE3C}"/>
              </a:ext>
            </a:extLst>
          </p:cNvPr>
          <p:cNvSpPr/>
          <p:nvPr/>
        </p:nvSpPr>
        <p:spPr>
          <a:xfrm>
            <a:off x="4457253" y="2763950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Ovale 50">
            <a:extLst>
              <a:ext uri="{FF2B5EF4-FFF2-40B4-BE49-F238E27FC236}">
                <a16:creationId xmlns:a16="http://schemas.microsoft.com/office/drawing/2014/main" id="{0BAFA6D6-F14D-4001-BFD5-1E8961828B1B}"/>
              </a:ext>
            </a:extLst>
          </p:cNvPr>
          <p:cNvSpPr/>
          <p:nvPr/>
        </p:nvSpPr>
        <p:spPr>
          <a:xfrm>
            <a:off x="4763707" y="2659309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Ovale 51">
            <a:extLst>
              <a:ext uri="{FF2B5EF4-FFF2-40B4-BE49-F238E27FC236}">
                <a16:creationId xmlns:a16="http://schemas.microsoft.com/office/drawing/2014/main" id="{2035786A-4C12-44CC-8853-91392AA2D39F}"/>
              </a:ext>
            </a:extLst>
          </p:cNvPr>
          <p:cNvSpPr/>
          <p:nvPr/>
        </p:nvSpPr>
        <p:spPr>
          <a:xfrm>
            <a:off x="5151333" y="2774207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Ovale 52">
            <a:extLst>
              <a:ext uri="{FF2B5EF4-FFF2-40B4-BE49-F238E27FC236}">
                <a16:creationId xmlns:a16="http://schemas.microsoft.com/office/drawing/2014/main" id="{39152D13-91F5-411A-BA41-BDFE56CA9004}"/>
              </a:ext>
            </a:extLst>
          </p:cNvPr>
          <p:cNvSpPr/>
          <p:nvPr/>
        </p:nvSpPr>
        <p:spPr>
          <a:xfrm>
            <a:off x="5254037" y="2511416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Ovale 53">
            <a:extLst>
              <a:ext uri="{FF2B5EF4-FFF2-40B4-BE49-F238E27FC236}">
                <a16:creationId xmlns:a16="http://schemas.microsoft.com/office/drawing/2014/main" id="{7E493222-14B8-453E-AFE1-DBE3220CFBCC}"/>
              </a:ext>
            </a:extLst>
          </p:cNvPr>
          <p:cNvSpPr/>
          <p:nvPr/>
        </p:nvSpPr>
        <p:spPr>
          <a:xfrm>
            <a:off x="5982906" y="3454305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Ovale 54">
            <a:extLst>
              <a:ext uri="{FF2B5EF4-FFF2-40B4-BE49-F238E27FC236}">
                <a16:creationId xmlns:a16="http://schemas.microsoft.com/office/drawing/2014/main" id="{A67DD458-4BC3-487C-BA19-342E64703136}"/>
              </a:ext>
            </a:extLst>
          </p:cNvPr>
          <p:cNvSpPr/>
          <p:nvPr/>
        </p:nvSpPr>
        <p:spPr>
          <a:xfrm>
            <a:off x="7649368" y="4605118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8" name="Ovale 57">
            <a:extLst>
              <a:ext uri="{FF2B5EF4-FFF2-40B4-BE49-F238E27FC236}">
                <a16:creationId xmlns:a16="http://schemas.microsoft.com/office/drawing/2014/main" id="{04D566A8-B06B-4CB2-9545-0A3A0BE505BA}"/>
              </a:ext>
            </a:extLst>
          </p:cNvPr>
          <p:cNvSpPr/>
          <p:nvPr/>
        </p:nvSpPr>
        <p:spPr>
          <a:xfrm>
            <a:off x="7675871" y="4387645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6" name="Ovale 7">
            <a:extLst>
              <a:ext uri="{FF2B5EF4-FFF2-40B4-BE49-F238E27FC236}">
                <a16:creationId xmlns:a16="http://schemas.microsoft.com/office/drawing/2014/main" id="{77E65029-A64B-4A1C-810A-DD10EC15FB1F}"/>
              </a:ext>
            </a:extLst>
          </p:cNvPr>
          <p:cNvSpPr/>
          <p:nvPr/>
        </p:nvSpPr>
        <p:spPr>
          <a:xfrm>
            <a:off x="3792986" y="3221257"/>
            <a:ext cx="218661" cy="212035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122728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F8E59EA0-84CD-493C-A78D-59BDC1501B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502291"/>
              </p:ext>
            </p:extLst>
          </p:nvPr>
        </p:nvGraphicFramePr>
        <p:xfrm>
          <a:off x="616002" y="1438329"/>
          <a:ext cx="3951582" cy="358308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061959">
                  <a:extLst>
                    <a:ext uri="{9D8B030D-6E8A-4147-A177-3AD203B41FA5}">
                      <a16:colId xmlns:a16="http://schemas.microsoft.com/office/drawing/2014/main" val="66636769"/>
                    </a:ext>
                  </a:extLst>
                </a:gridCol>
                <a:gridCol w="889623">
                  <a:extLst>
                    <a:ext uri="{9D8B030D-6E8A-4147-A177-3AD203B41FA5}">
                      <a16:colId xmlns:a16="http://schemas.microsoft.com/office/drawing/2014/main" val="4257325137"/>
                    </a:ext>
                  </a:extLst>
                </a:gridCol>
              </a:tblGrid>
              <a:tr h="3985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Countries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53</a:t>
                      </a:r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011821"/>
                  </a:ext>
                </a:extLst>
              </a:tr>
              <a:tr h="3985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Replies</a:t>
                      </a:r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32</a:t>
                      </a: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1971253799"/>
                  </a:ext>
                </a:extLst>
              </a:tr>
              <a:tr h="398525">
                <a:tc>
                  <a:txBody>
                    <a:bodyPr/>
                    <a:lstStyle/>
                    <a:p>
                      <a:pPr algn="ctr" fontAlgn="ctr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60.3</a:t>
                      </a: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%</a:t>
                      </a: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869821396"/>
                  </a:ext>
                </a:extLst>
              </a:tr>
              <a:tr h="8894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Complete reply</a:t>
                      </a:r>
                      <a:br>
                        <a:rPr lang="en-GB" sz="1800" u="none" strike="noStrike" dirty="0">
                          <a:effectLst/>
                        </a:rPr>
                      </a:br>
                      <a:r>
                        <a:rPr lang="en-GB" sz="1600" u="none" strike="noStrike" dirty="0">
                          <a:effectLst/>
                        </a:rPr>
                        <a:t>(Scoreboard and data)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  <a:latin typeface="+mj-lt"/>
                        </a:rPr>
                        <a:t>17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4198285420"/>
                  </a:ext>
                </a:extLst>
              </a:tr>
              <a:tr h="77676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Partial reply </a:t>
                      </a:r>
                      <a:br>
                        <a:rPr lang="en-GB" sz="1800" u="none" strike="noStrike" dirty="0">
                          <a:effectLst/>
                        </a:rPr>
                      </a:br>
                      <a:r>
                        <a:rPr lang="en-GB" sz="1600" u="none" strike="noStrike" dirty="0">
                          <a:effectLst/>
                        </a:rPr>
                        <a:t>(Scoreboard or data)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  <a:latin typeface="+mj-lt"/>
                        </a:rPr>
                        <a:t> 12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3670562914"/>
                  </a:ext>
                </a:extLst>
              </a:tr>
              <a:tr h="72133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Scoreboard from NGO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  <a:latin typeface="+mj-lt"/>
                        </a:rPr>
                        <a:t>3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3215321023"/>
                  </a:ext>
                </a:extLst>
              </a:tr>
            </a:tbl>
          </a:graphicData>
        </a:graphic>
      </p:graphicFrame>
      <p:pic>
        <p:nvPicPr>
          <p:cNvPr id="3" name="Immagine 2">
            <a:extLst>
              <a:ext uri="{FF2B5EF4-FFF2-40B4-BE49-F238E27FC236}">
                <a16:creationId xmlns:a16="http://schemas.microsoft.com/office/drawing/2014/main" id="{C6BC7EAA-5AC1-4666-953B-978CF0B70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4259" y="1501085"/>
            <a:ext cx="4476828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7073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7E647C77-5082-40FF-B8CA-C8F40A42B9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791517"/>
              </p:ext>
            </p:extLst>
          </p:nvPr>
        </p:nvGraphicFramePr>
        <p:xfrm>
          <a:off x="880627" y="1260339"/>
          <a:ext cx="8234344" cy="5169488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1926930">
                  <a:extLst>
                    <a:ext uri="{9D8B030D-6E8A-4147-A177-3AD203B41FA5}">
                      <a16:colId xmlns:a16="http://schemas.microsoft.com/office/drawing/2014/main" val="2578012999"/>
                    </a:ext>
                  </a:extLst>
                </a:gridCol>
                <a:gridCol w="1451177">
                  <a:extLst>
                    <a:ext uri="{9D8B030D-6E8A-4147-A177-3AD203B41FA5}">
                      <a16:colId xmlns:a16="http://schemas.microsoft.com/office/drawing/2014/main" val="2599061467"/>
                    </a:ext>
                  </a:extLst>
                </a:gridCol>
                <a:gridCol w="1544325">
                  <a:extLst>
                    <a:ext uri="{9D8B030D-6E8A-4147-A177-3AD203B41FA5}">
                      <a16:colId xmlns:a16="http://schemas.microsoft.com/office/drawing/2014/main" val="743053831"/>
                    </a:ext>
                  </a:extLst>
                </a:gridCol>
                <a:gridCol w="1594097">
                  <a:extLst>
                    <a:ext uri="{9D8B030D-6E8A-4147-A177-3AD203B41FA5}">
                      <a16:colId xmlns:a16="http://schemas.microsoft.com/office/drawing/2014/main" val="602176602"/>
                    </a:ext>
                  </a:extLst>
                </a:gridCol>
                <a:gridCol w="1717815">
                  <a:extLst>
                    <a:ext uri="{9D8B030D-6E8A-4147-A177-3AD203B41FA5}">
                      <a16:colId xmlns:a16="http://schemas.microsoft.com/office/drawing/2014/main" val="484726244"/>
                    </a:ext>
                  </a:extLst>
                </a:gridCol>
              </a:tblGrid>
              <a:tr h="39571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 err="1">
                          <a:solidFill>
                            <a:schemeClr val="tx1"/>
                          </a:solidFill>
                          <a:effectLst/>
                        </a:rPr>
                        <a:t>IKB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</a:rPr>
                        <a:t> severity class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 marT="41564" marB="41564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</a:rPr>
                        <a:t>Potential </a:t>
                      </a:r>
                      <a:br>
                        <a:rPr lang="en-GB" sz="18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</a:rPr>
                        <a:t>responses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 marT="41564" marB="41564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</a:rPr>
                        <a:t>Responses received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 marT="41564" marB="41564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553743"/>
                  </a:ext>
                </a:extLst>
              </a:tr>
              <a:tr h="115973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Scoreboard </a:t>
                      </a:r>
                      <a:b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and data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Scoreboard</a:t>
                      </a:r>
                      <a:b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or data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Scoreboard </a:t>
                      </a:r>
                      <a:b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from NGO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extLst>
                  <a:ext uri="{0D108BD9-81ED-4DB2-BD59-A6C34878D82A}">
                    <a16:rowId xmlns:a16="http://schemas.microsoft.com/office/drawing/2014/main" val="3023457250"/>
                  </a:ext>
                </a:extLst>
              </a:tr>
              <a:tr h="771792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Class I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b="0" dirty="0">
                          <a:effectLst/>
                        </a:rPr>
                        <a:t>&gt; 2,500,000</a:t>
                      </a:r>
                      <a:endParaRPr lang="en-GB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4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2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>
                          <a:effectLst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>
                          <a:effectLst/>
                        </a:rPr>
                        <a:t>1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extLst>
                  <a:ext uri="{0D108BD9-81ED-4DB2-BD59-A6C34878D82A}">
                    <a16:rowId xmlns:a16="http://schemas.microsoft.com/office/drawing/2014/main" val="2034031431"/>
                  </a:ext>
                </a:extLst>
              </a:tr>
              <a:tr h="1166009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Class II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b="0" dirty="0">
                          <a:effectLst/>
                        </a:rPr>
                        <a:t>750,000 – 2,500,000</a:t>
                      </a:r>
                      <a:endParaRPr lang="en-GB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1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extLst>
                  <a:ext uri="{0D108BD9-81ED-4DB2-BD59-A6C34878D82A}">
                    <a16:rowId xmlns:a16="http://schemas.microsoft.com/office/drawing/2014/main" val="3648723249"/>
                  </a:ext>
                </a:extLst>
              </a:tr>
              <a:tr h="779014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Class III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b="0" dirty="0">
                          <a:effectLst/>
                        </a:rPr>
                        <a:t>100,000 – 750,000</a:t>
                      </a:r>
                      <a:endParaRPr lang="en-GB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12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>
                          <a:effectLst/>
                        </a:rPr>
                        <a:t>5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extLst>
                  <a:ext uri="{0D108BD9-81ED-4DB2-BD59-A6C34878D82A}">
                    <a16:rowId xmlns:a16="http://schemas.microsoft.com/office/drawing/2014/main" val="3670512871"/>
                  </a:ext>
                </a:extLst>
              </a:tr>
              <a:tr h="897224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Class IV</a:t>
                      </a:r>
                    </a:p>
                    <a:p>
                      <a:pPr algn="ctr">
                        <a:lnSpc>
                          <a:spcPct val="102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</a:rPr>
                        <a:t>&lt; 100,000</a:t>
                      </a:r>
                      <a:endParaRPr lang="en-GB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37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2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extLst>
                  <a:ext uri="{0D108BD9-81ED-4DB2-BD59-A6C34878D82A}">
                    <a16:rowId xmlns:a16="http://schemas.microsoft.com/office/drawing/2014/main" val="96160427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BEC5551-FAA8-4E45-B8D2-00928984D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1" y="2794686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GB" altLang="en-US">
                <a:latin typeface="Arial" panose="020B0604020202020204" pitchFamily="34" charset="0"/>
              </a:rPr>
            </a:br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726897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A8D735E1-1425-4330-816C-CE186D6202EC}"/>
              </a:ext>
            </a:extLst>
          </p:cNvPr>
          <p:cNvSpPr txBox="1"/>
          <p:nvPr/>
        </p:nvSpPr>
        <p:spPr>
          <a:xfrm flipH="1">
            <a:off x="673418" y="1867435"/>
            <a:ext cx="2070737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/>
              <a:t>B – </a:t>
            </a:r>
            <a:r>
              <a:rPr lang="it-IT" b="1" dirty="0" err="1"/>
              <a:t>Legislation</a:t>
            </a:r>
            <a:endParaRPr lang="it-IT" b="1" dirty="0"/>
          </a:p>
          <a:p>
            <a:r>
              <a:rPr lang="it-IT" dirty="0"/>
              <a:t> (9 indicators)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3E47FD5-3642-4D9A-AD7B-D0E2F1E586FA}"/>
              </a:ext>
            </a:extLst>
          </p:cNvPr>
          <p:cNvSpPr txBox="1"/>
          <p:nvPr/>
        </p:nvSpPr>
        <p:spPr>
          <a:xfrm flipH="1">
            <a:off x="2094613" y="822188"/>
            <a:ext cx="325356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/>
              <a:t>C – Enforcement </a:t>
            </a:r>
            <a:r>
              <a:rPr lang="it-IT" b="1" dirty="0" err="1"/>
              <a:t>response</a:t>
            </a:r>
            <a:r>
              <a:rPr lang="it-IT" b="1" dirty="0"/>
              <a:t> </a:t>
            </a:r>
          </a:p>
          <a:p>
            <a:r>
              <a:rPr lang="it-IT" dirty="0"/>
              <a:t> (6 indicators)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1F9767E-9C59-405E-BC4A-5171E7EA5B6A}"/>
              </a:ext>
            </a:extLst>
          </p:cNvPr>
          <p:cNvSpPr txBox="1"/>
          <p:nvPr/>
        </p:nvSpPr>
        <p:spPr>
          <a:xfrm flipH="1">
            <a:off x="5556885" y="822188"/>
            <a:ext cx="3491421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/>
              <a:t>D – </a:t>
            </a:r>
            <a:r>
              <a:rPr lang="it-IT" b="1" dirty="0" err="1"/>
              <a:t>Prosecution</a:t>
            </a:r>
            <a:r>
              <a:rPr lang="it-IT" b="1" dirty="0"/>
              <a:t> &amp; </a:t>
            </a:r>
            <a:r>
              <a:rPr lang="it-IT" b="1" dirty="0" err="1"/>
              <a:t>Sentencing</a:t>
            </a:r>
            <a:r>
              <a:rPr lang="it-IT" b="1" dirty="0"/>
              <a:t> </a:t>
            </a:r>
          </a:p>
          <a:p>
            <a:r>
              <a:rPr lang="it-IT" dirty="0"/>
              <a:t> (4 indicators)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0B122ED-777F-4E14-AF23-E59ADAD44885}"/>
              </a:ext>
            </a:extLst>
          </p:cNvPr>
          <p:cNvSpPr txBox="1"/>
          <p:nvPr/>
        </p:nvSpPr>
        <p:spPr>
          <a:xfrm flipH="1">
            <a:off x="7421874" y="1867436"/>
            <a:ext cx="1722126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/>
              <a:t>E – </a:t>
            </a:r>
            <a:r>
              <a:rPr lang="it-IT" b="1" dirty="0" err="1"/>
              <a:t>Prevention</a:t>
            </a:r>
            <a:endParaRPr lang="it-IT" b="1" dirty="0"/>
          </a:p>
          <a:p>
            <a:r>
              <a:rPr lang="it-IT" dirty="0"/>
              <a:t> (5 indicators)</a:t>
            </a:r>
          </a:p>
        </p:txBody>
      </p: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FDCB65F7-D825-4583-AA28-5C3ADF61D01A}"/>
              </a:ext>
            </a:extLst>
          </p:cNvPr>
          <p:cNvCxnSpPr>
            <a:cxnSpLocks/>
            <a:stCxn id="6" idx="1"/>
            <a:endCxn id="14" idx="3"/>
          </p:cNvCxnSpPr>
          <p:nvPr/>
        </p:nvCxnSpPr>
        <p:spPr>
          <a:xfrm>
            <a:off x="2744155" y="2190601"/>
            <a:ext cx="1302068" cy="9055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EEDC2154-6935-4BC0-906E-B7C42EBCDD43}"/>
              </a:ext>
            </a:extLst>
          </p:cNvPr>
          <p:cNvSpPr txBox="1"/>
          <p:nvPr/>
        </p:nvSpPr>
        <p:spPr>
          <a:xfrm flipH="1">
            <a:off x="4046223" y="2772994"/>
            <a:ext cx="2070737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it-IT" b="1" dirty="0"/>
              <a:t>A – Monitoring </a:t>
            </a:r>
          </a:p>
          <a:p>
            <a:r>
              <a:rPr lang="it-IT" dirty="0"/>
              <a:t> (2 indicators)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6829D02E-71BC-4CAC-97E7-EDAF5CB70ECD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721394" y="1468519"/>
            <a:ext cx="1080160" cy="1304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50FF4FF8-A099-444D-8377-82E98BF87889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5556885" y="1468519"/>
            <a:ext cx="1745710" cy="1304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>
            <a:extLst>
              <a:ext uri="{FF2B5EF4-FFF2-40B4-BE49-F238E27FC236}">
                <a16:creationId xmlns:a16="http://schemas.microsoft.com/office/drawing/2014/main" id="{ED517B46-4C4B-4394-931D-ECE3C99452A0}"/>
              </a:ext>
            </a:extLst>
          </p:cNvPr>
          <p:cNvCxnSpPr>
            <a:cxnSpLocks/>
            <a:stCxn id="9" idx="2"/>
            <a:endCxn id="14" idx="1"/>
          </p:cNvCxnSpPr>
          <p:nvPr/>
        </p:nvCxnSpPr>
        <p:spPr>
          <a:xfrm flipH="1">
            <a:off x="6116960" y="2513767"/>
            <a:ext cx="2165977" cy="582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1863D755-8D83-4E57-BF0D-0E8AB2497FB9}"/>
              </a:ext>
            </a:extLst>
          </p:cNvPr>
          <p:cNvSpPr txBox="1"/>
          <p:nvPr/>
        </p:nvSpPr>
        <p:spPr>
          <a:xfrm flipH="1">
            <a:off x="3010855" y="4763035"/>
            <a:ext cx="4120511" cy="92333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err="1"/>
              <a:t>Changes</a:t>
            </a:r>
            <a:r>
              <a:rPr lang="it-IT" dirty="0"/>
              <a:t> in</a:t>
            </a:r>
          </a:p>
          <a:p>
            <a:r>
              <a:rPr lang="it-IT" b="1" dirty="0"/>
              <a:t>	 </a:t>
            </a:r>
            <a:r>
              <a:rPr lang="it-IT" b="1" dirty="0" err="1"/>
              <a:t>Number</a:t>
            </a:r>
            <a:r>
              <a:rPr lang="it-IT" b="1" dirty="0"/>
              <a:t> of IKB Cases</a:t>
            </a:r>
          </a:p>
          <a:p>
            <a:r>
              <a:rPr lang="it-IT" dirty="0"/>
              <a:t> 	 </a:t>
            </a:r>
            <a:r>
              <a:rPr lang="it-IT" b="1" dirty="0" err="1"/>
              <a:t>Number</a:t>
            </a:r>
            <a:r>
              <a:rPr lang="it-IT" b="1" dirty="0"/>
              <a:t> of </a:t>
            </a:r>
            <a:r>
              <a:rPr lang="it-IT" b="1" dirty="0" err="1"/>
              <a:t>birds</a:t>
            </a:r>
            <a:r>
              <a:rPr lang="it-IT" b="1" dirty="0"/>
              <a:t> </a:t>
            </a:r>
            <a:r>
              <a:rPr lang="it-IT" b="1" dirty="0" err="1"/>
              <a:t>affected</a:t>
            </a:r>
            <a:endParaRPr lang="it-IT" b="1" dirty="0"/>
          </a:p>
        </p:txBody>
      </p:sp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51B4568C-88FA-4B60-8DE1-DD4F46F8846C}"/>
              </a:ext>
            </a:extLst>
          </p:cNvPr>
          <p:cNvCxnSpPr>
            <a:cxnSpLocks/>
            <a:stCxn id="14" idx="2"/>
            <a:endCxn id="27" idx="0"/>
          </p:cNvCxnSpPr>
          <p:nvPr/>
        </p:nvCxnSpPr>
        <p:spPr>
          <a:xfrm flipH="1">
            <a:off x="5071110" y="3419325"/>
            <a:ext cx="10481" cy="13437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135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047A07-9BB9-474A-BFEA-87DCD9BA4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Methodology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D517D5-FFD7-4E13-AF3F-EF9F15F83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400" dirty="0"/>
              <a:t>Each scoreboard assessed individually</a:t>
            </a:r>
          </a:p>
          <a:p>
            <a:r>
              <a:rPr lang="it-IT" sz="2400" dirty="0"/>
              <a:t>No </a:t>
            </a:r>
            <a:r>
              <a:rPr lang="en-GB" sz="2400" dirty="0"/>
              <a:t>changes</a:t>
            </a:r>
            <a:r>
              <a:rPr lang="it-IT" sz="2400" dirty="0"/>
              <a:t> in the scores </a:t>
            </a:r>
            <a:r>
              <a:rPr lang="en-GB" sz="2400" dirty="0"/>
              <a:t>given</a:t>
            </a:r>
            <a:r>
              <a:rPr lang="it-IT" sz="2400" dirty="0"/>
              <a:t> by the </a:t>
            </a:r>
            <a:r>
              <a:rPr lang="en-GB" sz="2400" dirty="0"/>
              <a:t>compiler</a:t>
            </a:r>
          </a:p>
          <a:p>
            <a:r>
              <a:rPr lang="en-GB" sz="2400" dirty="0"/>
              <a:t>Calculated the  total potential score (exclusion of  ‘Not Relevant’ indicators)</a:t>
            </a:r>
          </a:p>
          <a:p>
            <a:r>
              <a:rPr lang="en-GB" sz="2400" dirty="0"/>
              <a:t>Calculated the percentage of total score </a:t>
            </a:r>
          </a:p>
          <a:p>
            <a:pPr marL="457200" lvl="1" indent="0" algn="ctr">
              <a:buNone/>
            </a:pPr>
            <a:r>
              <a:rPr lang="en-GB" sz="2200" i="1" dirty="0"/>
              <a:t>Sum of score / total possible score x 100</a:t>
            </a:r>
          </a:p>
          <a:p>
            <a:r>
              <a:rPr lang="en-GB" sz="2400" dirty="0"/>
              <a:t>Calculated the percentage of score for each indicators’ group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8047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28F5A4-7D62-4395-ABCF-B98E1EBE9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927" y="0"/>
            <a:ext cx="8911687" cy="1280890"/>
          </a:xfrm>
        </p:spPr>
        <p:txBody>
          <a:bodyPr/>
          <a:lstStyle/>
          <a:p>
            <a:r>
              <a:rPr lang="it-IT" b="1" dirty="0"/>
              <a:t>Presentation of the results</a:t>
            </a:r>
            <a:endParaRPr lang="en-GB" b="1" dirty="0"/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7BE52BEC-BC2A-4774-AA2E-BB10B4815D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3600894"/>
              </p:ext>
            </p:extLst>
          </p:nvPr>
        </p:nvGraphicFramePr>
        <p:xfrm>
          <a:off x="171337" y="669005"/>
          <a:ext cx="8911688" cy="62390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3416">
                  <a:extLst>
                    <a:ext uri="{9D8B030D-6E8A-4147-A177-3AD203B41FA5}">
                      <a16:colId xmlns:a16="http://schemas.microsoft.com/office/drawing/2014/main" val="3304262996"/>
                    </a:ext>
                  </a:extLst>
                </a:gridCol>
                <a:gridCol w="7158272">
                  <a:extLst>
                    <a:ext uri="{9D8B030D-6E8A-4147-A177-3AD203B41FA5}">
                      <a16:colId xmlns:a16="http://schemas.microsoft.com/office/drawing/2014/main" val="692967134"/>
                    </a:ext>
                  </a:extLst>
                </a:gridCol>
              </a:tblGrid>
              <a:tr h="1053916">
                <a:tc>
                  <a:txBody>
                    <a:bodyPr/>
                    <a:lstStyle/>
                    <a:p>
                      <a:r>
                        <a:rPr lang="en-GB" sz="1400" dirty="0"/>
                        <a:t>TOTAL SCORE</a:t>
                      </a:r>
                    </a:p>
                    <a:p>
                      <a:r>
                        <a:rPr lang="en-GB" sz="1400" dirty="0"/>
                        <a:t>57.5%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Indicators with score</a:t>
                      </a:r>
                      <a:r>
                        <a:rPr lang="en-GB" sz="1600" dirty="0"/>
                        <a:t>: completed/ not completed </a:t>
                      </a:r>
                    </a:p>
                    <a:p>
                      <a:r>
                        <a:rPr lang="en-GB" sz="1600" b="1" dirty="0"/>
                        <a:t>Provision on data for </a:t>
                      </a:r>
                      <a:r>
                        <a:rPr lang="en-GB" sz="1600" b="1" dirty="0" err="1"/>
                        <a:t>IKB</a:t>
                      </a:r>
                      <a:r>
                        <a:rPr lang="en-GB" sz="1600" b="1" dirty="0"/>
                        <a:t> estimate and number of cases prosecuted (Q 2 &amp; 4)</a:t>
                      </a:r>
                      <a:r>
                        <a:rPr lang="en-GB" sz="1600" dirty="0"/>
                        <a:t>: completed / not completed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847104"/>
                  </a:ext>
                </a:extLst>
              </a:tr>
              <a:tr h="760472">
                <a:tc>
                  <a:txBody>
                    <a:bodyPr/>
                    <a:lstStyle/>
                    <a:p>
                      <a:r>
                        <a:rPr lang="en-GB" sz="1400" dirty="0" err="1"/>
                        <a:t>IKB</a:t>
                      </a:r>
                      <a:r>
                        <a:rPr lang="en-GB" sz="1400" dirty="0"/>
                        <a:t> estimate and number of cases prosecuted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Lorem ipsum </a:t>
                      </a:r>
                      <a:r>
                        <a:rPr lang="en-GB" sz="1100" dirty="0" err="1"/>
                        <a:t>dolor</a:t>
                      </a:r>
                      <a:r>
                        <a:rPr lang="en-GB" sz="1100" dirty="0"/>
                        <a:t> sit </a:t>
                      </a:r>
                      <a:r>
                        <a:rPr lang="en-GB" sz="1100" dirty="0" err="1"/>
                        <a:t>amet</a:t>
                      </a:r>
                      <a:r>
                        <a:rPr lang="en-GB" sz="1100" dirty="0"/>
                        <a:t>, </a:t>
                      </a:r>
                      <a:r>
                        <a:rPr lang="en-GB" sz="1100" dirty="0" err="1"/>
                        <a:t>consectetur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adipiscing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elit</a:t>
                      </a:r>
                      <a:r>
                        <a:rPr lang="en-GB" sz="1100" dirty="0"/>
                        <a:t>, </a:t>
                      </a:r>
                      <a:r>
                        <a:rPr lang="en-GB" sz="1100" dirty="0" err="1"/>
                        <a:t>sed</a:t>
                      </a:r>
                      <a:r>
                        <a:rPr lang="en-GB" sz="1100" dirty="0"/>
                        <a:t> do </a:t>
                      </a:r>
                      <a:r>
                        <a:rPr lang="en-GB" sz="1100" dirty="0" err="1"/>
                        <a:t>eiusmod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tempor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incididunt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ut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labore</a:t>
                      </a:r>
                      <a:r>
                        <a:rPr lang="en-GB" sz="1100" dirty="0"/>
                        <a:t> et dolore magna </a:t>
                      </a:r>
                      <a:r>
                        <a:rPr lang="en-GB" sz="1100" dirty="0" err="1"/>
                        <a:t>aliqua</a:t>
                      </a:r>
                      <a:r>
                        <a:rPr lang="en-GB" sz="1100" dirty="0"/>
                        <a:t>. Ut </a:t>
                      </a:r>
                      <a:r>
                        <a:rPr lang="en-GB" sz="1100" dirty="0" err="1"/>
                        <a:t>enim</a:t>
                      </a:r>
                      <a:r>
                        <a:rPr lang="en-GB" sz="1100" dirty="0"/>
                        <a:t> ad minim </a:t>
                      </a:r>
                      <a:r>
                        <a:rPr lang="en-GB" sz="1100" dirty="0" err="1"/>
                        <a:t>veniam</a:t>
                      </a:r>
                      <a:r>
                        <a:rPr lang="en-GB" sz="1100" dirty="0"/>
                        <a:t>, </a:t>
                      </a:r>
                      <a:r>
                        <a:rPr lang="en-GB" sz="1100" dirty="0" err="1"/>
                        <a:t>quis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nostrud</a:t>
                      </a:r>
                      <a:r>
                        <a:rPr lang="en-GB" sz="1100" dirty="0"/>
                        <a:t> exercitation </a:t>
                      </a:r>
                      <a:r>
                        <a:rPr lang="en-GB" sz="1100" dirty="0" err="1"/>
                        <a:t>ullamco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laboris</a:t>
                      </a:r>
                      <a:r>
                        <a:rPr lang="en-GB" sz="1100" dirty="0"/>
                        <a:t> nisi </a:t>
                      </a:r>
                      <a:r>
                        <a:rPr lang="en-GB" sz="1100" dirty="0" err="1"/>
                        <a:t>ut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aliquip</a:t>
                      </a:r>
                      <a:r>
                        <a:rPr lang="en-GB" sz="1100" dirty="0"/>
                        <a:t> ex </a:t>
                      </a:r>
                      <a:r>
                        <a:rPr lang="en-GB" sz="1100" dirty="0" err="1"/>
                        <a:t>ea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commodo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consequat</a:t>
                      </a:r>
                      <a:r>
                        <a:rPr lang="en-GB" sz="1100" dirty="0"/>
                        <a:t>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0731964"/>
                  </a:ext>
                </a:extLst>
              </a:tr>
              <a:tr h="760472">
                <a:tc>
                  <a:txBody>
                    <a:bodyPr/>
                    <a:lstStyle/>
                    <a:p>
                      <a:r>
                        <a:rPr lang="en-GB" sz="1400" dirty="0"/>
                        <a:t>GROUP A </a:t>
                      </a:r>
                    </a:p>
                    <a:p>
                      <a:r>
                        <a:rPr lang="en-GB" sz="1400" dirty="0" err="1"/>
                        <a:t>IKB</a:t>
                      </a:r>
                      <a:r>
                        <a:rPr lang="en-GB" sz="1400" dirty="0"/>
                        <a:t> monitoring</a:t>
                      </a:r>
                    </a:p>
                    <a:p>
                      <a:r>
                        <a:rPr lang="en-GB" sz="1400" dirty="0"/>
                        <a:t>66.7%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Duis </a:t>
                      </a:r>
                      <a:r>
                        <a:rPr lang="en-GB" sz="1100" dirty="0" err="1"/>
                        <a:t>aute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irure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dolor</a:t>
                      </a:r>
                      <a:r>
                        <a:rPr lang="en-GB" sz="1100" dirty="0"/>
                        <a:t> in </a:t>
                      </a:r>
                      <a:r>
                        <a:rPr lang="en-GB" sz="1100" dirty="0" err="1"/>
                        <a:t>reprehenderit</a:t>
                      </a:r>
                      <a:r>
                        <a:rPr lang="en-GB" sz="1100" dirty="0"/>
                        <a:t> in </a:t>
                      </a:r>
                      <a:r>
                        <a:rPr lang="en-GB" sz="1100" dirty="0" err="1"/>
                        <a:t>voluptate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velit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esse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cillum</a:t>
                      </a:r>
                      <a:r>
                        <a:rPr lang="en-GB" sz="1100" dirty="0"/>
                        <a:t> dolore </a:t>
                      </a:r>
                      <a:r>
                        <a:rPr lang="en-GB" sz="1100" dirty="0" err="1"/>
                        <a:t>eu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fugiat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nulla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pariatur</a:t>
                      </a:r>
                      <a:r>
                        <a:rPr lang="en-GB" sz="1100" dirty="0"/>
                        <a:t>. </a:t>
                      </a:r>
                      <a:r>
                        <a:rPr lang="en-GB" sz="1100" dirty="0" err="1"/>
                        <a:t>Excepteur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sint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occaecat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cupidatat</a:t>
                      </a:r>
                      <a:r>
                        <a:rPr lang="en-GB" sz="1100" dirty="0"/>
                        <a:t> non </a:t>
                      </a:r>
                      <a:r>
                        <a:rPr lang="en-GB" sz="1100" dirty="0" err="1"/>
                        <a:t>proident</a:t>
                      </a:r>
                      <a:r>
                        <a:rPr lang="en-GB" sz="1100" dirty="0"/>
                        <a:t>, sunt in culpa qui </a:t>
                      </a:r>
                      <a:r>
                        <a:rPr lang="en-GB" sz="1100" dirty="0" err="1"/>
                        <a:t>officia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deserunt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mollit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anim</a:t>
                      </a:r>
                      <a:r>
                        <a:rPr lang="en-GB" sz="1100" dirty="0"/>
                        <a:t> id </a:t>
                      </a:r>
                      <a:r>
                        <a:rPr lang="en-GB" sz="1100" dirty="0" err="1"/>
                        <a:t>est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laborum</a:t>
                      </a:r>
                      <a:r>
                        <a:rPr lang="en-GB" sz="1100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3820957"/>
                  </a:ext>
                </a:extLst>
              </a:tr>
              <a:tr h="919851">
                <a:tc>
                  <a:txBody>
                    <a:bodyPr/>
                    <a:lstStyle/>
                    <a:p>
                      <a:r>
                        <a:rPr lang="en-GB" sz="1400" dirty="0"/>
                        <a:t>GROUP B</a:t>
                      </a:r>
                    </a:p>
                    <a:p>
                      <a:r>
                        <a:rPr lang="en-GB" sz="1400" dirty="0"/>
                        <a:t>National legislation</a:t>
                      </a:r>
                    </a:p>
                    <a:p>
                      <a:r>
                        <a:rPr lang="en-GB" sz="1400" dirty="0"/>
                        <a:t>76.0%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Duis </a:t>
                      </a:r>
                      <a:r>
                        <a:rPr lang="en-GB" sz="1100" dirty="0" err="1"/>
                        <a:t>aute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irure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dolor</a:t>
                      </a:r>
                      <a:r>
                        <a:rPr lang="en-GB" sz="1100" dirty="0"/>
                        <a:t> in </a:t>
                      </a:r>
                      <a:r>
                        <a:rPr lang="en-GB" sz="1100" dirty="0" err="1"/>
                        <a:t>reprehenderit</a:t>
                      </a:r>
                      <a:r>
                        <a:rPr lang="en-GB" sz="1100" dirty="0"/>
                        <a:t> in </a:t>
                      </a:r>
                      <a:r>
                        <a:rPr lang="en-GB" sz="1100" dirty="0" err="1"/>
                        <a:t>voluptate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velit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esse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cillum</a:t>
                      </a:r>
                      <a:r>
                        <a:rPr lang="en-GB" sz="1100" dirty="0"/>
                        <a:t> dolore </a:t>
                      </a:r>
                      <a:r>
                        <a:rPr lang="en-GB" sz="1100" dirty="0" err="1"/>
                        <a:t>eu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fugiat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nulla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pariatur</a:t>
                      </a:r>
                      <a:r>
                        <a:rPr lang="en-GB" sz="1100" dirty="0"/>
                        <a:t>. </a:t>
                      </a:r>
                      <a:r>
                        <a:rPr lang="en-GB" sz="1100" dirty="0" err="1"/>
                        <a:t>Excepteur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sint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occaecat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cupidatat</a:t>
                      </a:r>
                      <a:r>
                        <a:rPr lang="en-GB" sz="1100" dirty="0"/>
                        <a:t> non </a:t>
                      </a:r>
                      <a:r>
                        <a:rPr lang="en-GB" sz="1100" dirty="0" err="1"/>
                        <a:t>proident</a:t>
                      </a:r>
                      <a:r>
                        <a:rPr lang="en-GB" sz="1100" dirty="0"/>
                        <a:t>, sunt in culpa qui </a:t>
                      </a:r>
                      <a:r>
                        <a:rPr lang="en-GB" sz="1100" dirty="0" err="1"/>
                        <a:t>officia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deserunt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mollit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anim</a:t>
                      </a:r>
                      <a:r>
                        <a:rPr lang="en-GB" sz="1100" dirty="0"/>
                        <a:t> id </a:t>
                      </a:r>
                      <a:r>
                        <a:rPr lang="en-GB" sz="1100" dirty="0" err="1"/>
                        <a:t>est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laborum</a:t>
                      </a:r>
                      <a:r>
                        <a:rPr lang="en-GB" sz="1100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3005660"/>
                  </a:ext>
                </a:extLst>
              </a:tr>
              <a:tr h="919851">
                <a:tc>
                  <a:txBody>
                    <a:bodyPr/>
                    <a:lstStyle/>
                    <a:p>
                      <a:r>
                        <a:rPr lang="fr-FR" sz="1400" b="0" dirty="0"/>
                        <a:t>G</a:t>
                      </a:r>
                      <a:r>
                        <a:rPr lang="fr-FR" sz="1400" dirty="0"/>
                        <a:t>ROUP C</a:t>
                      </a:r>
                    </a:p>
                    <a:p>
                      <a:r>
                        <a:rPr lang="fr-FR" sz="1400" dirty="0" err="1"/>
                        <a:t>Enforcement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response</a:t>
                      </a:r>
                      <a:endParaRPr lang="fr-FR" sz="1400" dirty="0"/>
                    </a:p>
                    <a:p>
                      <a:r>
                        <a:rPr lang="fr-FR" sz="1400" dirty="0"/>
                        <a:t>35.0%</a:t>
                      </a:r>
                      <a:endParaRPr lang="en-GB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/>
                        <a:t>orem</a:t>
                      </a:r>
                      <a:r>
                        <a:rPr lang="en-GB" sz="1100" dirty="0"/>
                        <a:t> ipsum </a:t>
                      </a:r>
                      <a:r>
                        <a:rPr lang="en-GB" sz="1100" dirty="0" err="1"/>
                        <a:t>dolor</a:t>
                      </a:r>
                      <a:r>
                        <a:rPr lang="en-GB" sz="1100" dirty="0"/>
                        <a:t> sit </a:t>
                      </a:r>
                      <a:r>
                        <a:rPr lang="en-GB" sz="1100" dirty="0" err="1"/>
                        <a:t>amet</a:t>
                      </a:r>
                      <a:r>
                        <a:rPr lang="en-GB" sz="1100" dirty="0"/>
                        <a:t>, </a:t>
                      </a:r>
                      <a:r>
                        <a:rPr lang="en-GB" sz="1100" dirty="0" err="1"/>
                        <a:t>consectetur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adipiscing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elit</a:t>
                      </a:r>
                      <a:r>
                        <a:rPr lang="en-GB" sz="1100" dirty="0"/>
                        <a:t>, </a:t>
                      </a:r>
                      <a:r>
                        <a:rPr lang="en-GB" sz="1100" dirty="0" err="1"/>
                        <a:t>sed</a:t>
                      </a:r>
                      <a:r>
                        <a:rPr lang="en-GB" sz="1100" dirty="0"/>
                        <a:t> do </a:t>
                      </a:r>
                      <a:r>
                        <a:rPr lang="en-GB" sz="1100" dirty="0" err="1"/>
                        <a:t>eiusmod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tempor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incididunt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ut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labore</a:t>
                      </a:r>
                      <a:r>
                        <a:rPr lang="en-GB" sz="1100" dirty="0"/>
                        <a:t> et dolore magna </a:t>
                      </a:r>
                      <a:r>
                        <a:rPr lang="en-GB" sz="1100" dirty="0" err="1"/>
                        <a:t>aliqua</a:t>
                      </a:r>
                      <a:r>
                        <a:rPr lang="en-GB" sz="1100" dirty="0"/>
                        <a:t>. Ut </a:t>
                      </a:r>
                      <a:r>
                        <a:rPr lang="en-GB" sz="1100" dirty="0" err="1"/>
                        <a:t>enim</a:t>
                      </a:r>
                      <a:r>
                        <a:rPr lang="en-GB" sz="1100" dirty="0"/>
                        <a:t> ad minim </a:t>
                      </a:r>
                      <a:r>
                        <a:rPr lang="en-GB" sz="1100" dirty="0" err="1"/>
                        <a:t>veniam</a:t>
                      </a:r>
                      <a:r>
                        <a:rPr lang="en-GB" sz="1100" dirty="0"/>
                        <a:t>, </a:t>
                      </a:r>
                      <a:r>
                        <a:rPr lang="en-GB" sz="1100" dirty="0" err="1"/>
                        <a:t>quis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nostrud</a:t>
                      </a:r>
                      <a:r>
                        <a:rPr lang="en-GB" sz="1100" dirty="0"/>
                        <a:t> exercitation </a:t>
                      </a:r>
                      <a:r>
                        <a:rPr lang="en-GB" sz="1100" dirty="0" err="1"/>
                        <a:t>ullamco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laboris</a:t>
                      </a:r>
                      <a:r>
                        <a:rPr lang="en-GB" sz="1100" dirty="0"/>
                        <a:t> nisi </a:t>
                      </a:r>
                      <a:r>
                        <a:rPr lang="en-GB" sz="1100" dirty="0" err="1"/>
                        <a:t>ut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aliquip</a:t>
                      </a:r>
                      <a:r>
                        <a:rPr lang="en-GB" sz="1100" dirty="0"/>
                        <a:t> ex </a:t>
                      </a:r>
                      <a:r>
                        <a:rPr lang="en-GB" sz="1100" dirty="0" err="1"/>
                        <a:t>ea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commodo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consequat</a:t>
                      </a:r>
                      <a:r>
                        <a:rPr lang="en-GB" sz="1100" dirty="0"/>
                        <a:t>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150265"/>
                  </a:ext>
                </a:extLst>
              </a:tr>
              <a:tr h="982276">
                <a:tc>
                  <a:txBody>
                    <a:bodyPr/>
                    <a:lstStyle/>
                    <a:p>
                      <a:r>
                        <a:rPr lang="en-GB" sz="1400" dirty="0"/>
                        <a:t>GROUP D</a:t>
                      </a:r>
                    </a:p>
                    <a:p>
                      <a:r>
                        <a:rPr lang="en-GB" sz="1400" dirty="0"/>
                        <a:t>Prosecution and sentencing</a:t>
                      </a:r>
                    </a:p>
                    <a:p>
                      <a:r>
                        <a:rPr lang="en-GB" sz="1400" dirty="0"/>
                        <a:t>21.7%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At </a:t>
                      </a:r>
                      <a:r>
                        <a:rPr lang="en-GB" sz="1100" dirty="0" err="1"/>
                        <a:t>vero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eos</a:t>
                      </a:r>
                      <a:r>
                        <a:rPr lang="en-GB" sz="1100" dirty="0"/>
                        <a:t> et </a:t>
                      </a:r>
                      <a:r>
                        <a:rPr lang="en-GB" sz="1100" dirty="0" err="1"/>
                        <a:t>accusamus</a:t>
                      </a:r>
                      <a:r>
                        <a:rPr lang="en-GB" sz="1100" dirty="0"/>
                        <a:t> et </a:t>
                      </a:r>
                      <a:r>
                        <a:rPr lang="en-GB" sz="1100" dirty="0" err="1"/>
                        <a:t>iusto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odio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dignissimos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ducimus</a:t>
                      </a:r>
                      <a:r>
                        <a:rPr lang="en-GB" sz="1100" dirty="0"/>
                        <a:t> qui </a:t>
                      </a:r>
                      <a:r>
                        <a:rPr lang="en-GB" sz="1100" dirty="0" err="1"/>
                        <a:t>blanditiis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praesentium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voluptatum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deleniti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atque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corrupti</a:t>
                      </a:r>
                      <a:r>
                        <a:rPr lang="en-GB" sz="1100" dirty="0"/>
                        <a:t> quos </a:t>
                      </a:r>
                      <a:r>
                        <a:rPr lang="en-GB" sz="1100" dirty="0" err="1"/>
                        <a:t>dolores</a:t>
                      </a:r>
                      <a:r>
                        <a:rPr lang="en-GB" sz="1100" dirty="0"/>
                        <a:t> et </a:t>
                      </a:r>
                      <a:r>
                        <a:rPr lang="en-GB" sz="1100" dirty="0" err="1"/>
                        <a:t>quas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molestias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excepturi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sint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occaecati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cupiditate</a:t>
                      </a:r>
                      <a:r>
                        <a:rPr lang="en-GB" sz="1100" dirty="0"/>
                        <a:t> non provident, </a:t>
                      </a:r>
                      <a:r>
                        <a:rPr lang="en-GB" sz="1100" dirty="0" err="1"/>
                        <a:t>similique</a:t>
                      </a:r>
                      <a:r>
                        <a:rPr lang="en-GB" sz="1100" dirty="0"/>
                        <a:t> sunt in culpa qui </a:t>
                      </a:r>
                      <a:r>
                        <a:rPr lang="en-GB" sz="1100" dirty="0" err="1"/>
                        <a:t>officia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deserunt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mollitia</a:t>
                      </a:r>
                      <a:r>
                        <a:rPr lang="en-GB" sz="1100" dirty="0"/>
                        <a:t> animi, id </a:t>
                      </a:r>
                      <a:r>
                        <a:rPr lang="en-GB" sz="1100" dirty="0" err="1"/>
                        <a:t>est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laborum</a:t>
                      </a:r>
                      <a:r>
                        <a:rPr lang="en-GB" sz="1100" dirty="0"/>
                        <a:t> et </a:t>
                      </a:r>
                      <a:r>
                        <a:rPr lang="en-GB" sz="1100" dirty="0" err="1"/>
                        <a:t>dolorum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fuga</a:t>
                      </a:r>
                      <a:r>
                        <a:rPr lang="en-GB" sz="1100" dirty="0"/>
                        <a:t>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1580719"/>
                  </a:ext>
                </a:extLst>
              </a:tr>
              <a:tr h="792158">
                <a:tc>
                  <a:txBody>
                    <a:bodyPr/>
                    <a:lstStyle/>
                    <a:p>
                      <a:r>
                        <a:rPr lang="en-GB" sz="1400" dirty="0"/>
                        <a:t>GROUP E Prevention</a:t>
                      </a:r>
                    </a:p>
                    <a:p>
                      <a:r>
                        <a:rPr lang="en-GB" sz="1400" dirty="0"/>
                        <a:t>60.0%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err="1"/>
                        <a:t>Neque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porro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quisquam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est</a:t>
                      </a:r>
                      <a:r>
                        <a:rPr lang="en-GB" sz="1100" dirty="0"/>
                        <a:t>, qui </a:t>
                      </a:r>
                      <a:r>
                        <a:rPr lang="en-GB" sz="1100" dirty="0" err="1"/>
                        <a:t>dolorem</a:t>
                      </a:r>
                      <a:r>
                        <a:rPr lang="en-GB" sz="1100" dirty="0"/>
                        <a:t> ipsum </a:t>
                      </a:r>
                      <a:r>
                        <a:rPr lang="en-GB" sz="1100" dirty="0" err="1"/>
                        <a:t>quia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dolor</a:t>
                      </a:r>
                      <a:r>
                        <a:rPr lang="en-GB" sz="1100" dirty="0"/>
                        <a:t> sit </a:t>
                      </a:r>
                      <a:r>
                        <a:rPr lang="en-GB" sz="1100" dirty="0" err="1"/>
                        <a:t>amet</a:t>
                      </a:r>
                      <a:r>
                        <a:rPr lang="en-GB" sz="1100" dirty="0"/>
                        <a:t>, </a:t>
                      </a:r>
                      <a:r>
                        <a:rPr lang="en-GB" sz="1100" dirty="0" err="1"/>
                        <a:t>consectetur</a:t>
                      </a:r>
                      <a:r>
                        <a:rPr lang="en-GB" sz="1100" dirty="0"/>
                        <a:t>, </a:t>
                      </a:r>
                      <a:r>
                        <a:rPr lang="en-GB" sz="1100" dirty="0" err="1"/>
                        <a:t>adipisci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velit</a:t>
                      </a:r>
                      <a:r>
                        <a:rPr lang="en-GB" sz="1100" dirty="0"/>
                        <a:t>, </a:t>
                      </a:r>
                      <a:r>
                        <a:rPr lang="en-GB" sz="1100" dirty="0" err="1"/>
                        <a:t>sed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quia</a:t>
                      </a:r>
                      <a:r>
                        <a:rPr lang="en-GB" sz="1100" dirty="0"/>
                        <a:t> non </a:t>
                      </a:r>
                      <a:r>
                        <a:rPr lang="en-GB" sz="1100" dirty="0" err="1"/>
                        <a:t>numquam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eius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modi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tempora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incidunt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ut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labore</a:t>
                      </a:r>
                      <a:r>
                        <a:rPr lang="en-GB" sz="1100" dirty="0"/>
                        <a:t> et dolore </a:t>
                      </a:r>
                      <a:r>
                        <a:rPr lang="en-GB" sz="1100" dirty="0" err="1"/>
                        <a:t>magnam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aliquam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quaerat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voluptatem</a:t>
                      </a:r>
                      <a:r>
                        <a:rPr lang="en-GB" sz="1100" dirty="0"/>
                        <a:t>. Ut </a:t>
                      </a:r>
                      <a:r>
                        <a:rPr lang="en-GB" sz="1100" dirty="0" err="1"/>
                        <a:t>enim</a:t>
                      </a:r>
                      <a:r>
                        <a:rPr lang="en-GB" sz="1100" dirty="0"/>
                        <a:t> ad minima </a:t>
                      </a:r>
                      <a:r>
                        <a:rPr lang="en-GB" sz="1100" dirty="0" err="1"/>
                        <a:t>veniam</a:t>
                      </a:r>
                      <a:r>
                        <a:rPr lang="en-GB" sz="1100" dirty="0"/>
                        <a:t>, </a:t>
                      </a:r>
                      <a:r>
                        <a:rPr lang="en-GB" sz="1100" dirty="0" err="1"/>
                        <a:t>quis</a:t>
                      </a:r>
                      <a:r>
                        <a:rPr lang="en-GB" sz="1100" dirty="0"/>
                        <a:t> nostrum </a:t>
                      </a:r>
                      <a:r>
                        <a:rPr lang="en-GB" sz="1100" dirty="0" err="1"/>
                        <a:t>exercitationem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ullam</a:t>
                      </a:r>
                      <a:r>
                        <a:rPr lang="en-GB" sz="1100" dirty="0"/>
                        <a:t> corporis </a:t>
                      </a:r>
                      <a:r>
                        <a:rPr lang="en-GB" sz="1100" dirty="0" err="1"/>
                        <a:t>suscipit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laboriosam</a:t>
                      </a:r>
                      <a:r>
                        <a:rPr lang="en-GB" sz="1100" dirty="0"/>
                        <a:t>, nisi </a:t>
                      </a:r>
                      <a:r>
                        <a:rPr lang="en-GB" sz="1100" dirty="0" err="1"/>
                        <a:t>ut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aliquid</a:t>
                      </a:r>
                      <a:r>
                        <a:rPr lang="en-GB" sz="1100" dirty="0"/>
                        <a:t> ex </a:t>
                      </a:r>
                      <a:r>
                        <a:rPr lang="en-GB" sz="1100" dirty="0" err="1"/>
                        <a:t>ea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commodi</a:t>
                      </a:r>
                      <a:r>
                        <a:rPr lang="en-GB" sz="1100" dirty="0"/>
                        <a:t> </a:t>
                      </a:r>
                      <a:r>
                        <a:rPr lang="en-GB" sz="1100" dirty="0" err="1"/>
                        <a:t>consequatur</a:t>
                      </a:r>
                      <a:r>
                        <a:rPr lang="en-GB" sz="1100" dirty="0"/>
                        <a:t>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452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23540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1352</TotalTime>
  <Words>1379</Words>
  <Application>Microsoft Office PowerPoint</Application>
  <PresentationFormat>Presentazione su schermo (4:3)</PresentationFormat>
  <Paragraphs>230</Paragraphs>
  <Slides>24</Slides>
  <Notes>6</Notes>
  <HiddenSlides>3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9" baseType="lpstr">
      <vt:lpstr>Arial</vt:lpstr>
      <vt:lpstr>Calibri</vt:lpstr>
      <vt:lpstr>Century Gothic</vt:lpstr>
      <vt:lpstr>Wingdings 3</vt:lpstr>
      <vt:lpstr>Filo</vt:lpstr>
      <vt:lpstr>Assessment report of the  1st national Scoreboard  by Parties to the Bern Convention and members of the CMS MIKT</vt:lpstr>
      <vt:lpstr>Scoreboard development timeline</vt:lpstr>
      <vt:lpstr>Scoreboard in the bigger picture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Methodology</vt:lpstr>
      <vt:lpstr>Presentation of the results</vt:lpstr>
      <vt:lpstr>Presentation of the results</vt:lpstr>
      <vt:lpstr>Presentazione standard di PowerPoint</vt:lpstr>
      <vt:lpstr>Overall results</vt:lpstr>
      <vt:lpstr>Monitoring</vt:lpstr>
      <vt:lpstr>Monitoring</vt:lpstr>
      <vt:lpstr>National legislation</vt:lpstr>
      <vt:lpstr>National legislation</vt:lpstr>
      <vt:lpstr>Enforcement </vt:lpstr>
      <vt:lpstr>Enforcement </vt:lpstr>
      <vt:lpstr>Prosecution and sentencing</vt:lpstr>
      <vt:lpstr>Prosecution and sentencing</vt:lpstr>
      <vt:lpstr>Prevention</vt:lpstr>
      <vt:lpstr>Prevention</vt:lpstr>
      <vt:lpstr>Conclusions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Umberto Gallo-Orsi</dc:creator>
  <cp:lastModifiedBy>Umberto Gallo-Orsi</cp:lastModifiedBy>
  <cp:revision>118</cp:revision>
  <dcterms:created xsi:type="dcterms:W3CDTF">2019-04-10T20:44:19Z</dcterms:created>
  <dcterms:modified xsi:type="dcterms:W3CDTF">2019-11-29T16:17:39Z</dcterms:modified>
</cp:coreProperties>
</file>