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7"/>
  </p:notesMasterIdLst>
  <p:sldIdLst>
    <p:sldId id="256" r:id="rId2"/>
    <p:sldId id="270" r:id="rId3"/>
    <p:sldId id="342" r:id="rId4"/>
    <p:sldId id="359" r:id="rId5"/>
    <p:sldId id="366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C00"/>
    <a:srgbClr val="FF0000"/>
    <a:srgbClr val="FFFFC9"/>
    <a:srgbClr val="CCECFF"/>
    <a:srgbClr val="3399FF"/>
    <a:srgbClr val="FFFF7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25" autoAdjust="0"/>
    <p:restoredTop sz="94660" autoAdjust="0"/>
  </p:normalViewPr>
  <p:slideViewPr>
    <p:cSldViewPr>
      <p:cViewPr varScale="1">
        <p:scale>
          <a:sx n="70" d="100"/>
          <a:sy n="70" d="100"/>
        </p:scale>
        <p:origin x="66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endParaRPr lang="en-US" alt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/>
            </a:lvl1pPr>
          </a:lstStyle>
          <a:p>
            <a:endParaRPr lang="en-US" alt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smtClean="0"/>
              <a:t>Click to edit Master text styles</a:t>
            </a:r>
          </a:p>
          <a:p>
            <a:pPr lvl="1"/>
            <a:r>
              <a:rPr lang="en-US" altLang="he-IL" smtClean="0"/>
              <a:t>Second level</a:t>
            </a:r>
          </a:p>
          <a:p>
            <a:pPr lvl="2"/>
            <a:r>
              <a:rPr lang="en-US" altLang="he-IL" smtClean="0"/>
              <a:t>Third level</a:t>
            </a:r>
          </a:p>
          <a:p>
            <a:pPr lvl="3"/>
            <a:r>
              <a:rPr lang="en-US" altLang="he-IL" smtClean="0"/>
              <a:t>Fourth level</a:t>
            </a:r>
          </a:p>
          <a:p>
            <a:pPr lvl="4"/>
            <a:r>
              <a:rPr lang="en-US" altLang="he-IL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/>
            </a:lvl1pPr>
          </a:lstStyle>
          <a:p>
            <a:endParaRPr lang="en-US" alt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cs typeface="Times New Roman" pitchFamily="18" charset="0"/>
              </a:defRPr>
            </a:lvl1pPr>
          </a:lstStyle>
          <a:p>
            <a:fld id="{B2C7F615-D8F0-4B05-93B6-1727E1020BB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509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97104-C394-4759-9D20-53A1F6CB6C1D}" type="slidenum">
              <a:rPr lang="he-IL"/>
              <a:pPr/>
              <a:t>4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C221C-3742-4940-8D63-C5AD04777DF9}" type="slidenum">
              <a:rPr lang="he-IL"/>
              <a:pPr/>
              <a:t>5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8032" y="0"/>
            <a:ext cx="9152032" cy="6885383"/>
          </a:xfrm>
          <a:prstGeom prst="rect">
            <a:avLst/>
          </a:prstGeom>
          <a:solidFill>
            <a:srgbClr val="00C0F2"/>
          </a:solidFill>
          <a:ln>
            <a:noFill/>
          </a:ln>
          <a:effectLst/>
        </p:spPr>
      </p:pic>
      <p:sp>
        <p:nvSpPr>
          <p:cNvPr id="3078" name="Freeform 6"/>
          <p:cNvSpPr>
            <a:spLocks/>
          </p:cNvSpPr>
          <p:nvPr/>
        </p:nvSpPr>
        <p:spPr bwMode="hidden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080" name="Freeform 8"/>
          <p:cNvSpPr>
            <a:spLocks/>
          </p:cNvSpPr>
          <p:nvPr userDrawn="1"/>
        </p:nvSpPr>
        <p:spPr bwMode="invGray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081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r>
              <a:rPr lang="en-US" altLang="he-IL" dirty="0" smtClean="0"/>
              <a:t>Click to edit Master title style</a:t>
            </a:r>
            <a:endParaRPr lang="en-US" altLang="he-IL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rtl="0">
              <a:buFontTx/>
              <a:buNone/>
              <a:defRPr/>
            </a:lvl1pPr>
          </a:lstStyle>
          <a:p>
            <a:r>
              <a:rPr lang="en-US" altLang="he-IL" dirty="0" smtClean="0"/>
              <a:t>Click to edit Master subtitle style</a:t>
            </a:r>
            <a:endParaRPr lang="en-US" altLang="he-IL" dirty="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 altLang="en-US"/>
          </a:p>
        </p:txBody>
      </p:sp>
      <p:pic>
        <p:nvPicPr>
          <p:cNvPr id="14" name="תמונה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1146" y="840636"/>
            <a:ext cx="9152032" cy="5977765"/>
          </a:xfrm>
          <a:prstGeom prst="rect">
            <a:avLst/>
          </a:prstGeom>
        </p:spPr>
      </p:pic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 altLang="en-US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316260" y="371664"/>
            <a:ext cx="2160240" cy="1274147"/>
            <a:chOff x="335387" y="215987"/>
            <a:chExt cx="1670236" cy="985134"/>
          </a:xfrm>
        </p:grpSpPr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1224" y="215987"/>
              <a:ext cx="823835" cy="825956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387" y="316752"/>
              <a:ext cx="1670236" cy="88436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E1048-5FF3-45F0-BEFE-BCB4E195AAFB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BE62A-9696-4551-8E78-3D66E9910667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B0C6B4D-4508-4F43-8B17-17C490D8C782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>
            <a:lvl1pPr rtl="0"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>
                <a:latin typeface="Calibri" pitchFamily="34" charset="0"/>
              </a:defRPr>
            </a:lvl1pPr>
            <a:lvl2pPr algn="l" rtl="0">
              <a:defRPr>
                <a:latin typeface="Calibri" pitchFamily="34" charset="0"/>
              </a:defRPr>
            </a:lvl2pPr>
            <a:lvl3pPr algn="l" rtl="0">
              <a:defRPr>
                <a:latin typeface="Calibri" pitchFamily="34" charset="0"/>
              </a:defRPr>
            </a:lvl3pPr>
            <a:lvl4pPr algn="l" rtl="0">
              <a:defRPr>
                <a:latin typeface="Calibri" pitchFamily="34" charset="0"/>
              </a:defRPr>
            </a:lvl4pPr>
            <a:lvl5pPr algn="l" rtl="0"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he-I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73EA5-4FC2-45AB-B2B0-949F66C027D4}" type="slidenum">
              <a:rPr lang="he-IL" altLang="en-US"/>
              <a:pPr/>
              <a:t>‹#›</a:t>
            </a:fld>
            <a:endParaRPr lang="en-US" alt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316260" y="306501"/>
            <a:ext cx="2160240" cy="1274147"/>
            <a:chOff x="335387" y="215987"/>
            <a:chExt cx="1670236" cy="985134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1224" y="215987"/>
              <a:ext cx="823835" cy="82595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387" y="316752"/>
              <a:ext cx="1670236" cy="884369"/>
            </a:xfrm>
            <a:prstGeom prst="rect">
              <a:avLst/>
            </a:prstGeom>
          </p:spPr>
        </p:pic>
      </p:grp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F022E6-8E48-4541-BCC2-EDD38DAEF1B5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3D6D77-FB37-442E-AE3F-A6D01ED8386B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77B22-1CCD-441B-A7E0-7D01209F4900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CFB56-4D33-4850-9F0F-99E258EC13EA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0A4A1-C4DA-4B6D-A23A-09AAAC8FF93A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8CA078-CC98-463F-BA17-6CB34A666788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45F7C-9487-4728-8486-F29FB8DFB675}" type="slidenum">
              <a:rPr lang="he-IL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8032" y="0"/>
            <a:ext cx="9152032" cy="6885383"/>
          </a:xfrm>
          <a:prstGeom prst="rect">
            <a:avLst/>
          </a:prstGeom>
          <a:solidFill>
            <a:srgbClr val="00C0F2"/>
          </a:solidFill>
          <a:ln>
            <a:noFill/>
          </a:ln>
          <a:effectLst/>
        </p:spPr>
      </p:pic>
      <p:sp>
        <p:nvSpPr>
          <p:cNvPr id="2052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2054" name="Freeform 6"/>
          <p:cNvSpPr>
            <a:spLocks/>
          </p:cNvSpPr>
          <p:nvPr/>
        </p:nvSpPr>
        <p:spPr bwMode="invGray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2055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he-IL"/>
          </a:p>
        </p:txBody>
      </p:sp>
      <p:sp>
        <p:nvSpPr>
          <p:cNvPr id="2056" name="Freeform 8"/>
          <p:cNvSpPr>
            <a:spLocks/>
          </p:cNvSpPr>
          <p:nvPr/>
        </p:nvSpPr>
        <p:spPr bwMode="white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2057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he-IL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 dirty="0" smtClean="0"/>
              <a:t>Click to edit Master text styles</a:t>
            </a:r>
          </a:p>
          <a:p>
            <a:pPr lvl="1"/>
            <a:r>
              <a:rPr lang="en-US" altLang="he-IL" dirty="0" smtClean="0"/>
              <a:t>Second level</a:t>
            </a:r>
          </a:p>
          <a:p>
            <a:pPr lvl="2"/>
            <a:r>
              <a:rPr lang="en-US" altLang="he-IL" dirty="0" smtClean="0"/>
              <a:t>Third level		</a:t>
            </a:r>
          </a:p>
          <a:p>
            <a:pPr lvl="3"/>
            <a:r>
              <a:rPr lang="en-US" altLang="he-IL" dirty="0" smtClean="0"/>
              <a:t>Fourth level</a:t>
            </a:r>
          </a:p>
          <a:p>
            <a:pPr lvl="4"/>
            <a:r>
              <a:rPr lang="en-US" altLang="he-IL" dirty="0" smtClean="0"/>
              <a:t>Fifth level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 altLang="en-US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cs typeface="Times New Roman" pitchFamily="18" charset="0"/>
              </a:defRPr>
            </a:lvl1pPr>
          </a:lstStyle>
          <a:p>
            <a:fld id="{7F1C0E10-2A37-4C1F-AF6A-E8EE7C6A071F}" type="slidenum">
              <a:rPr lang="he-IL" altLang="en-US"/>
              <a:pPr/>
              <a:t>‹#›</a:t>
            </a:fld>
            <a:endParaRPr lang="en-US" altLang="en-US"/>
          </a:p>
        </p:txBody>
      </p:sp>
      <p:pic>
        <p:nvPicPr>
          <p:cNvPr id="14" name="תמונה 12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-8032" y="836711"/>
            <a:ext cx="9152032" cy="5977765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316260" y="306501"/>
            <a:ext cx="2160240" cy="1274147"/>
            <a:chOff x="335387" y="215987"/>
            <a:chExt cx="1670236" cy="985134"/>
          </a:xfrm>
        </p:grpSpPr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1224" y="215987"/>
              <a:ext cx="823835" cy="825956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387" y="316752"/>
              <a:ext cx="1670236" cy="884369"/>
            </a:xfrm>
            <a:prstGeom prst="rect">
              <a:avLst/>
            </a:prstGeom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rgbClr val="00FF00"/>
        </a:buClr>
        <a:buChar char="»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80528" y="4293096"/>
            <a:ext cx="6442933" cy="2735585"/>
          </a:xfrm>
        </p:spPr>
        <p:txBody>
          <a:bodyPr/>
          <a:lstStyle/>
          <a:p>
            <a:r>
              <a:rPr lang="en-US" altLang="he-IL" dirty="0" smtClean="0">
                <a:solidFill>
                  <a:srgbClr val="FFFC00"/>
                </a:solidFill>
                <a:latin typeface="Arial" pitchFamily="34" charset="0"/>
                <a:cs typeface="Arial" pitchFamily="34" charset="0"/>
              </a:rPr>
              <a:t>Dr. Simon Nemtzov</a:t>
            </a:r>
            <a:endParaRPr lang="en-US" altLang="he-IL" dirty="0">
              <a:solidFill>
                <a:srgbClr val="FFFC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he-IL" sz="2400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Wildlife </a:t>
            </a:r>
            <a:r>
              <a:rPr lang="en-US" altLang="he-IL" sz="2000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Ecologist</a:t>
            </a:r>
            <a:endParaRPr lang="en-US" altLang="he-IL" sz="2400" dirty="0" smtClean="0">
              <a:solidFill>
                <a:srgbClr val="CCEC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he-IL" sz="2400" dirty="0" smtClean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Israel </a:t>
            </a:r>
            <a:r>
              <a:rPr lang="en-US" altLang="he-IL" sz="2400" dirty="0">
                <a:solidFill>
                  <a:srgbClr val="CCECFF"/>
                </a:solidFill>
                <a:latin typeface="Arial" pitchFamily="34" charset="0"/>
                <a:cs typeface="Arial" pitchFamily="34" charset="0"/>
              </a:rPr>
              <a:t>Nature and Parks Authority</a:t>
            </a:r>
          </a:p>
          <a:p>
            <a:r>
              <a:rPr lang="en-US" altLang="he-IL" sz="2400" i="1" dirty="0" smtClean="0">
                <a:solidFill>
                  <a:srgbClr val="FFFC00"/>
                </a:solidFill>
                <a:latin typeface="Arial" pitchFamily="34" charset="0"/>
                <a:cs typeface="Arial" pitchFamily="34" charset="0"/>
              </a:rPr>
              <a:t>simon@npa.org.il</a:t>
            </a:r>
            <a:endParaRPr lang="en-US" altLang="en-US" sz="2800" dirty="0">
              <a:solidFill>
                <a:srgbClr val="FFFC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9FB029F7-0C87-420F-84DF-445A58B559E1}" type="slidenum">
              <a:rPr lang="he-IL" altLang="en-US"/>
              <a:pPr/>
              <a:t>1</a:t>
            </a:fld>
            <a:endParaRPr lang="en-US" altLang="en-US">
              <a:solidFill>
                <a:srgbClr val="FFFFCC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664" y="2446440"/>
            <a:ext cx="6478488" cy="1143000"/>
          </a:xfrm>
        </p:spPr>
        <p:txBody>
          <a:bodyPr/>
          <a:lstStyle/>
          <a:p>
            <a:r>
              <a:rPr lang="en-US" dirty="0" smtClean="0">
                <a:solidFill>
                  <a:srgbClr val="FFFC00"/>
                </a:solidFill>
              </a:rPr>
              <a:t>Brief report from Israel for MIKT meeting</a:t>
            </a:r>
            <a:endParaRPr lang="en-US" dirty="0">
              <a:solidFill>
                <a:srgbClr val="FFFC00"/>
              </a:solidFill>
            </a:endParaRPr>
          </a:p>
        </p:txBody>
      </p:sp>
      <p:sp>
        <p:nvSpPr>
          <p:cNvPr id="3" name="AutoShape 2" descr="תוצאת תמונה עבור ‪sdg\s‬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תוצאת תמונה עבור ‪sdg\s‬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528214" y="6512712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June 2021</a:t>
            </a:r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2EB59-A685-4B27-85EB-FA17447FD8E8}" type="slidenum">
              <a:rPr lang="he-IL" altLang="en-US" sz="120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altLang="en-US" sz="12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 descr="migrating bird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95800" y="76200"/>
            <a:ext cx="4648200" cy="6781800"/>
          </a:xfrm>
          <a:prstGeom prst="rect">
            <a:avLst/>
          </a:prstGeom>
          <a:noFill/>
        </p:spPr>
      </p:pic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323082" y="2039963"/>
            <a:ext cx="6056313" cy="3540126"/>
            <a:chOff x="168" y="1285"/>
            <a:chExt cx="3815" cy="2230"/>
          </a:xfrm>
        </p:grpSpPr>
        <p:sp>
          <p:nvSpPr>
            <p:cNvPr id="20483" name="Text Box 3"/>
            <p:cNvSpPr txBox="1">
              <a:spLocks noChangeArrowheads="1"/>
            </p:cNvSpPr>
            <p:nvPr/>
          </p:nvSpPr>
          <p:spPr bwMode="auto">
            <a:xfrm>
              <a:off x="168" y="1285"/>
              <a:ext cx="2352" cy="2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he-IL" sz="3200" dirty="0" smtClean="0">
                  <a:solidFill>
                    <a:schemeClr val="bg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Israel is a major </a:t>
              </a:r>
              <a:r>
                <a:rPr lang="en-US" altLang="he-IL" sz="3200" dirty="0">
                  <a:solidFill>
                    <a:schemeClr val="bg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flyway for bird migration between Eurasia and </a:t>
              </a:r>
              <a:r>
                <a:rPr lang="en-US" altLang="he-IL" sz="3200" dirty="0" smtClean="0">
                  <a:solidFill>
                    <a:schemeClr val="bg2">
                      <a:lumMod val="25000"/>
                      <a:lumOff val="7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Africa with many millions of migrating birds per year</a:t>
              </a:r>
              <a:endParaRPr lang="en-US" altLang="he-IL" sz="1800" dirty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484" name="Line 4"/>
            <p:cNvSpPr>
              <a:spLocks noChangeShapeType="1"/>
            </p:cNvSpPr>
            <p:nvPr/>
          </p:nvSpPr>
          <p:spPr bwMode="auto">
            <a:xfrm flipV="1">
              <a:off x="2255" y="2400"/>
              <a:ext cx="1728" cy="0"/>
            </a:xfrm>
            <a:prstGeom prst="line">
              <a:avLst/>
            </a:prstGeom>
            <a:noFill/>
            <a:ln w="57150">
              <a:solidFill>
                <a:srgbClr val="FFFF79"/>
              </a:solidFill>
              <a:round/>
              <a:headEnd/>
              <a:tailEnd type="triangle" w="med" len="med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he-IL" sz="2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Grp="1" noChangeArrowheads="1"/>
          </p:cNvSpPr>
          <p:nvPr>
            <p:ph type="title"/>
          </p:nvPr>
        </p:nvSpPr>
        <p:spPr>
          <a:xfrm>
            <a:off x="3203847" y="958057"/>
            <a:ext cx="5324865" cy="1143000"/>
          </a:xfrm>
          <a:noFill/>
          <a:ln/>
        </p:spPr>
        <p:txBody>
          <a:bodyPr/>
          <a:lstStyle/>
          <a:p>
            <a:r>
              <a:rPr lang="en-US" altLang="en-US" sz="3600" dirty="0" smtClean="0">
                <a:solidFill>
                  <a:srgbClr val="FFFC00"/>
                </a:solidFill>
                <a:latin typeface="Arial" pitchFamily="34" charset="0"/>
                <a:cs typeface="Arial" pitchFamily="34" charset="0"/>
              </a:rPr>
              <a:t>Major threats noted on birds in Israel</a:t>
            </a:r>
            <a:endParaRPr lang="en-US" altLang="he-IL" sz="3600" dirty="0">
              <a:solidFill>
                <a:srgbClr val="FFFC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0" name="Rectangle 2"/>
          <p:cNvSpPr>
            <a:spLocks noGrp="1" noChangeArrowheads="1"/>
          </p:cNvSpPr>
          <p:nvPr>
            <p:ph idx="1"/>
          </p:nvPr>
        </p:nvSpPr>
        <p:spPr>
          <a:xfrm>
            <a:off x="1043608" y="2155825"/>
            <a:ext cx="7272808" cy="43211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Loss of habitat.</a:t>
            </a: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Invasive species (Indian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house-crow, Indian mynah, Rose-ringed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parakeet.</a:t>
            </a:r>
            <a:endParaRPr lang="he-IL" sz="20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Conflicts with agriculture and aquaculture</a:t>
            </a: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Illegal poisoning.</a:t>
            </a: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New wind turbines.</a:t>
            </a: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Migratory birds are shot at outside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Israel, and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arrive injured.</a:t>
            </a:r>
          </a:p>
          <a:p>
            <a:pPr marL="457200" indent="-457200">
              <a:buFont typeface="+mj-lt"/>
              <a:buAutoNum type="arabicPeriod"/>
              <a:tabLst>
                <a:tab pos="3949700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Poaching and trapping (European goldfinch,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chukar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partridge).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70FA-942F-4270-B5C6-4E6B374650AD}" type="slidenum">
              <a:rPr lang="he-IL" altLang="en-US" sz="120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altLang="en-US" sz="1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9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9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95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95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95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678904" y="119675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rtl="1">
              <a:lnSpc>
                <a:spcPct val="100000"/>
              </a:lnSpc>
              <a:spcBef>
                <a:spcPct val="0"/>
              </a:spcBef>
            </a:pPr>
            <a:r>
              <a:rPr lang="en-US" sz="4000" b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 advances</a:t>
            </a:r>
            <a:endParaRPr lang="en-US" sz="4000" b="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244624" y="2060848"/>
            <a:ext cx="8206680" cy="432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300000"/>
              </a:lnSpc>
              <a:spcBef>
                <a:spcPct val="20000"/>
              </a:spcBef>
              <a:buFontTx/>
              <a:buChar char="•"/>
            </a:pPr>
            <a:r>
              <a:rPr 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Action Plan for Turtledoves adopted – now protected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Action plan for feeding migrating pelicans and cranes to reduce Human-Wildlife Conflicts (with agriculture)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Increased monitoring and enforcement with hi-tech technologies (thermal cameras, drones, FLIR, LIDAR) </a:t>
            </a:r>
            <a:endPara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342900" indent="-342900" algn="r" rtl="1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endParaRPr lang="en-US" b="0" dirty="0">
              <a:solidFill>
                <a:schemeClr val="bg2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99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99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21605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Wildlife Monitoring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916832"/>
            <a:ext cx="8856984" cy="4536356"/>
          </a:xfrm>
        </p:spPr>
        <p:txBody>
          <a:bodyPr/>
          <a:lstStyle/>
          <a:p>
            <a:pPr algn="l" rtl="0"/>
            <a:r>
              <a:rPr lang="en-US" dirty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Regular monitoring is done for </a:t>
            </a:r>
            <a:r>
              <a:rPr lang="en-US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many species</a:t>
            </a:r>
          </a:p>
          <a:p>
            <a:pPr algn="l" rtl="0"/>
            <a:r>
              <a:rPr lang="en-US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Cyber-tracker, camera traps, thermal imaging.</a:t>
            </a:r>
            <a:endParaRPr lang="en-US" dirty="0">
              <a:solidFill>
                <a:schemeClr val="bg2">
                  <a:lumMod val="25000"/>
                  <a:lumOff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rgbClr val="FFFC00"/>
                </a:solidFill>
                <a:latin typeface="Arial" pitchFamily="34" charset="0"/>
                <a:cs typeface="Arial" pitchFamily="34" charset="0"/>
              </a:rPr>
              <a:t>Goal</a:t>
            </a:r>
            <a:r>
              <a:rPr lang="en-US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: to indicate the </a:t>
            </a:r>
            <a:r>
              <a:rPr lang="en-US" dirty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state of populations (</a:t>
            </a:r>
            <a:r>
              <a:rPr lang="en-US" dirty="0" smtClean="0">
                <a:solidFill>
                  <a:schemeClr val="bg2">
                    <a:lumMod val="25000"/>
                    <a:lumOff val="75000"/>
                  </a:schemeClr>
                </a:solidFill>
                <a:latin typeface="Arial" pitchFamily="34" charset="0"/>
                <a:cs typeface="Arial" pitchFamily="34" charset="0"/>
              </a:rPr>
              <a:t>endangered or overabundant or stable).</a:t>
            </a:r>
            <a:endParaRPr lang="en-US" dirty="0">
              <a:solidFill>
                <a:schemeClr val="bg2">
                  <a:lumMod val="25000"/>
                  <a:lumOff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6194" name="Picture 2" descr="http://telavivi.biz/uploads/1276698897_articles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2237" y="4161375"/>
            <a:ext cx="3270440" cy="24528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138636" y="4437112"/>
            <a:ext cx="421484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The “Cyber-tracker” GPS monitoring system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allenges of HWC in Israel - English 2010">
  <a:themeElements>
    <a:clrScheme name="Ribbons.pot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.pot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.pot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.pot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ibbons.pot 1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9C004E"/>
    </a:hlink>
    <a:folHlink>
      <a:srgbClr val="FF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</TotalTime>
  <Words>187</Words>
  <Application>Microsoft Office PowerPoint</Application>
  <PresentationFormat>On-screen Show (4:3)</PresentationFormat>
  <Paragraphs>29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Times New Roman</vt:lpstr>
      <vt:lpstr>Challenges of HWC in Israel - English 2010</vt:lpstr>
      <vt:lpstr>Brief report from Israel for MIKT meeting</vt:lpstr>
      <vt:lpstr>PowerPoint Presentation</vt:lpstr>
      <vt:lpstr>Major threats noted on birds in Israel</vt:lpstr>
      <vt:lpstr>PowerPoint Presentation</vt:lpstr>
      <vt:lpstr>Wildlife Monitoring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challenges of conserving Israel's exceptionally rich wildlife biodiversity</dc:title>
  <dc:creator>סיימון נמצוב  Simon Nemtzov</dc:creator>
  <cp:lastModifiedBy>סיימון נמצוב  Simon Nemtzov</cp:lastModifiedBy>
  <cp:revision>77</cp:revision>
  <dcterms:created xsi:type="dcterms:W3CDTF">2012-08-27T05:01:04Z</dcterms:created>
  <dcterms:modified xsi:type="dcterms:W3CDTF">2021-06-10T07:50:16Z</dcterms:modified>
</cp:coreProperties>
</file>