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7"/>
  </p:notesMasterIdLst>
  <p:sldIdLst>
    <p:sldId id="256" r:id="rId2"/>
    <p:sldId id="270" r:id="rId3"/>
    <p:sldId id="342" r:id="rId4"/>
    <p:sldId id="359" r:id="rId5"/>
    <p:sldId id="366" r:id="rId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r" defTabSz="914400" rtl="1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r" defTabSz="914400" rtl="1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r" defTabSz="914400" rtl="1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r" defTabSz="914400" rtl="1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FC00"/>
    <a:srgbClr val="FF0000"/>
    <a:srgbClr val="FFFFC9"/>
    <a:srgbClr val="CCECFF"/>
    <a:srgbClr val="3399FF"/>
    <a:srgbClr val="FFFF79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225" autoAdjust="0"/>
    <p:restoredTop sz="94660" autoAdjust="0"/>
  </p:normalViewPr>
  <p:slideViewPr>
    <p:cSldViewPr>
      <p:cViewPr varScale="1">
        <p:scale>
          <a:sx n="70" d="100"/>
          <a:sy n="70" d="100"/>
        </p:scale>
        <p:origin x="66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1752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rtl="1">
              <a:defRPr sz="1200"/>
            </a:lvl1pPr>
          </a:lstStyle>
          <a:p>
            <a:endParaRPr lang="en-US" altLang="en-US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1">
              <a:defRPr sz="1200"/>
            </a:lvl1pPr>
          </a:lstStyle>
          <a:p>
            <a:endParaRPr lang="en-US" altLang="en-US"/>
          </a:p>
        </p:txBody>
      </p:sp>
      <p:sp>
        <p:nvSpPr>
          <p:cNvPr id="358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58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he-IL" smtClean="0"/>
              <a:t>Click to edit Master text styles</a:t>
            </a:r>
          </a:p>
          <a:p>
            <a:pPr lvl="1"/>
            <a:r>
              <a:rPr lang="en-US" altLang="he-IL" smtClean="0"/>
              <a:t>Second level</a:t>
            </a:r>
          </a:p>
          <a:p>
            <a:pPr lvl="2"/>
            <a:r>
              <a:rPr lang="en-US" altLang="he-IL" smtClean="0"/>
              <a:t>Third level</a:t>
            </a:r>
          </a:p>
          <a:p>
            <a:pPr lvl="3"/>
            <a:r>
              <a:rPr lang="en-US" altLang="he-IL" smtClean="0"/>
              <a:t>Fourth level</a:t>
            </a:r>
          </a:p>
          <a:p>
            <a:pPr lvl="4"/>
            <a:r>
              <a:rPr lang="en-US" altLang="he-IL" smtClean="0"/>
              <a:t>Fifth level</a:t>
            </a:r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rtl="1">
              <a:defRPr sz="1200"/>
            </a:lvl1pPr>
          </a:lstStyle>
          <a:p>
            <a:endParaRPr lang="en-US" altLang="en-US"/>
          </a:p>
        </p:txBody>
      </p:sp>
      <p:sp>
        <p:nvSpPr>
          <p:cNvPr id="358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rtl="1">
              <a:defRPr sz="1200">
                <a:cs typeface="Times New Roman" pitchFamily="18" charset="0"/>
              </a:defRPr>
            </a:lvl1pPr>
          </a:lstStyle>
          <a:p>
            <a:fld id="{B2C7F615-D8F0-4B05-93B6-1727E1020BBA}" type="slidenum">
              <a:rPr lang="he-IL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85095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597104-C394-4759-9D20-53A1F6CB6C1D}" type="slidenum">
              <a:rPr lang="he-IL"/>
              <a:pPr/>
              <a:t>4</a:t>
            </a:fld>
            <a:endParaRPr lang="en-US"/>
          </a:p>
        </p:txBody>
      </p:sp>
      <p:sp>
        <p:nvSpPr>
          <p:cNvPr id="301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1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3C221C-3742-4940-8D63-C5AD04777DF9}" type="slidenum">
              <a:rPr lang="he-IL"/>
              <a:pPr/>
              <a:t>5</a:t>
            </a:fld>
            <a:endParaRPr lang="en-US"/>
          </a:p>
        </p:txBody>
      </p:sp>
      <p:sp>
        <p:nvSpPr>
          <p:cNvPr id="309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9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0" scaled="1"/>
        </a:gra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8032" y="0"/>
            <a:ext cx="9152032" cy="6885383"/>
          </a:xfrm>
          <a:prstGeom prst="rect">
            <a:avLst/>
          </a:prstGeom>
          <a:solidFill>
            <a:srgbClr val="00C0F2"/>
          </a:solidFill>
          <a:ln>
            <a:noFill/>
          </a:ln>
          <a:effectLst/>
        </p:spPr>
      </p:pic>
      <p:sp>
        <p:nvSpPr>
          <p:cNvPr id="3078" name="Freeform 6"/>
          <p:cNvSpPr>
            <a:spLocks/>
          </p:cNvSpPr>
          <p:nvPr/>
        </p:nvSpPr>
        <p:spPr bwMode="hidden">
          <a:xfrm>
            <a:off x="0" y="2405063"/>
            <a:ext cx="9144000" cy="1069975"/>
          </a:xfrm>
          <a:custGeom>
            <a:avLst/>
            <a:gdLst/>
            <a:ahLst/>
            <a:cxnLst>
              <a:cxn ang="0">
                <a:pos x="0" y="246"/>
              </a:cxn>
              <a:cxn ang="0">
                <a:pos x="0" y="406"/>
              </a:cxn>
              <a:cxn ang="0">
                <a:pos x="1280" y="645"/>
              </a:cxn>
              <a:cxn ang="0">
                <a:pos x="1627" y="580"/>
              </a:cxn>
              <a:cxn ang="0">
                <a:pos x="4493" y="113"/>
              </a:cxn>
              <a:cxn ang="0">
                <a:pos x="5760" y="606"/>
              </a:cxn>
              <a:cxn ang="0">
                <a:pos x="5760" y="233"/>
              </a:cxn>
              <a:cxn ang="0">
                <a:pos x="4040" y="33"/>
              </a:cxn>
              <a:cxn ang="0">
                <a:pos x="1093" y="433"/>
              </a:cxn>
              <a:cxn ang="0">
                <a:pos x="0" y="246"/>
              </a:cxn>
            </a:cxnLst>
            <a:rect l="0" t="0" r="r" b="b"/>
            <a:pathLst>
              <a:path w="5760" h="674">
                <a:moveTo>
                  <a:pt x="0" y="246"/>
                </a:moveTo>
                <a:lnTo>
                  <a:pt x="0" y="406"/>
                </a:lnTo>
                <a:cubicBezTo>
                  <a:pt x="213" y="463"/>
                  <a:pt x="1009" y="616"/>
                  <a:pt x="1280" y="645"/>
                </a:cubicBezTo>
                <a:cubicBezTo>
                  <a:pt x="1551" y="674"/>
                  <a:pt x="1092" y="669"/>
                  <a:pt x="1627" y="580"/>
                </a:cubicBezTo>
                <a:cubicBezTo>
                  <a:pt x="2162" y="491"/>
                  <a:pt x="3804" y="109"/>
                  <a:pt x="4493" y="113"/>
                </a:cubicBezTo>
                <a:cubicBezTo>
                  <a:pt x="5182" y="117"/>
                  <a:pt x="5549" y="586"/>
                  <a:pt x="5760" y="606"/>
                </a:cubicBezTo>
                <a:lnTo>
                  <a:pt x="5760" y="233"/>
                </a:lnTo>
                <a:cubicBezTo>
                  <a:pt x="5471" y="158"/>
                  <a:pt x="4818" y="0"/>
                  <a:pt x="4040" y="33"/>
                </a:cubicBezTo>
                <a:cubicBezTo>
                  <a:pt x="3262" y="66"/>
                  <a:pt x="1766" y="398"/>
                  <a:pt x="1093" y="433"/>
                </a:cubicBezTo>
                <a:cubicBezTo>
                  <a:pt x="420" y="468"/>
                  <a:pt x="228" y="285"/>
                  <a:pt x="0" y="246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3080" name="Freeform 8"/>
          <p:cNvSpPr>
            <a:spLocks/>
          </p:cNvSpPr>
          <p:nvPr userDrawn="1"/>
        </p:nvSpPr>
        <p:spPr bwMode="invGray">
          <a:xfrm>
            <a:off x="0" y="3443288"/>
            <a:ext cx="9144000" cy="3055937"/>
          </a:xfrm>
          <a:custGeom>
            <a:avLst/>
            <a:gdLst/>
            <a:ahLst/>
            <a:cxnLst>
              <a:cxn ang="0">
                <a:pos x="0" y="804"/>
              </a:cxn>
              <a:cxn ang="0">
                <a:pos x="0" y="991"/>
              </a:cxn>
              <a:cxn ang="0">
                <a:pos x="1547" y="1818"/>
              </a:cxn>
              <a:cxn ang="0">
                <a:pos x="3253" y="351"/>
              </a:cxn>
              <a:cxn ang="0">
                <a:pos x="5760" y="1537"/>
              </a:cxn>
              <a:cxn ang="0">
                <a:pos x="5760" y="1151"/>
              </a:cxn>
              <a:cxn ang="0">
                <a:pos x="3240" y="84"/>
              </a:cxn>
              <a:cxn ang="0">
                <a:pos x="1573" y="1671"/>
              </a:cxn>
              <a:cxn ang="0">
                <a:pos x="0" y="804"/>
              </a:cxn>
            </a:cxnLst>
            <a:rect l="0" t="0" r="r" b="b"/>
            <a:pathLst>
              <a:path w="5760" h="1925">
                <a:moveTo>
                  <a:pt x="0" y="804"/>
                </a:moveTo>
                <a:lnTo>
                  <a:pt x="0" y="991"/>
                </a:lnTo>
                <a:cubicBezTo>
                  <a:pt x="258" y="1160"/>
                  <a:pt x="1005" y="1925"/>
                  <a:pt x="1547" y="1818"/>
                </a:cubicBezTo>
                <a:cubicBezTo>
                  <a:pt x="2089" y="1711"/>
                  <a:pt x="2551" y="398"/>
                  <a:pt x="3253" y="351"/>
                </a:cubicBezTo>
                <a:cubicBezTo>
                  <a:pt x="3955" y="304"/>
                  <a:pt x="5342" y="1404"/>
                  <a:pt x="5760" y="1537"/>
                </a:cubicBezTo>
                <a:lnTo>
                  <a:pt x="5760" y="1151"/>
                </a:lnTo>
                <a:cubicBezTo>
                  <a:pt x="5405" y="1124"/>
                  <a:pt x="3982" y="0"/>
                  <a:pt x="3240" y="84"/>
                </a:cubicBezTo>
                <a:cubicBezTo>
                  <a:pt x="2542" y="171"/>
                  <a:pt x="2113" y="1551"/>
                  <a:pt x="1573" y="1671"/>
                </a:cubicBezTo>
                <a:cubicBezTo>
                  <a:pt x="1033" y="1791"/>
                  <a:pt x="262" y="826"/>
                  <a:pt x="0" y="804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3081" name="Freeform 9"/>
          <p:cNvSpPr>
            <a:spLocks/>
          </p:cNvSpPr>
          <p:nvPr/>
        </p:nvSpPr>
        <p:spPr bwMode="white">
          <a:xfrm>
            <a:off x="0" y="3552825"/>
            <a:ext cx="6237288" cy="3365500"/>
          </a:xfrm>
          <a:custGeom>
            <a:avLst/>
            <a:gdLst/>
            <a:ahLst/>
            <a:cxnLst>
              <a:cxn ang="0">
                <a:pos x="0" y="415"/>
              </a:cxn>
              <a:cxn ang="0">
                <a:pos x="0" y="508"/>
              </a:cxn>
              <a:cxn ang="0">
                <a:pos x="1933" y="229"/>
              </a:cxn>
              <a:cxn ang="0">
                <a:pos x="3920" y="1055"/>
              </a:cxn>
              <a:cxn ang="0">
                <a:pos x="3587" y="2082"/>
              </a:cxn>
              <a:cxn ang="0">
                <a:pos x="3947" y="829"/>
              </a:cxn>
              <a:cxn ang="0">
                <a:pos x="2253" y="69"/>
              </a:cxn>
              <a:cxn ang="0">
                <a:pos x="0" y="415"/>
              </a:cxn>
            </a:cxnLst>
            <a:rect l="0" t="0" r="r" b="b"/>
            <a:pathLst>
              <a:path w="4196" h="2120">
                <a:moveTo>
                  <a:pt x="0" y="415"/>
                </a:moveTo>
                <a:lnTo>
                  <a:pt x="0" y="508"/>
                </a:lnTo>
                <a:cubicBezTo>
                  <a:pt x="160" y="577"/>
                  <a:pt x="1280" y="138"/>
                  <a:pt x="1933" y="229"/>
                </a:cubicBezTo>
                <a:cubicBezTo>
                  <a:pt x="2586" y="320"/>
                  <a:pt x="3644" y="746"/>
                  <a:pt x="3920" y="1055"/>
                </a:cubicBezTo>
                <a:cubicBezTo>
                  <a:pt x="4196" y="1364"/>
                  <a:pt x="3583" y="2120"/>
                  <a:pt x="3587" y="2082"/>
                </a:cubicBezTo>
                <a:lnTo>
                  <a:pt x="3947" y="829"/>
                </a:lnTo>
                <a:cubicBezTo>
                  <a:pt x="3725" y="494"/>
                  <a:pt x="2911" y="138"/>
                  <a:pt x="2253" y="69"/>
                </a:cubicBezTo>
                <a:cubicBezTo>
                  <a:pt x="1595" y="0"/>
                  <a:pt x="469" y="343"/>
                  <a:pt x="0" y="415"/>
                </a:cubicBez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50000">
                <a:schemeClr val="bg1"/>
              </a:gs>
              <a:gs pos="100000">
                <a:schemeClr val="accent2"/>
              </a:gs>
            </a:gsLst>
            <a:lin ang="5400000" scaled="1"/>
          </a:gradFill>
          <a:ln w="9525" cap="flat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</a:lstStyle>
          <a:p>
            <a:r>
              <a:rPr lang="en-US" altLang="he-IL" dirty="0" smtClean="0"/>
              <a:t>Click to edit Master title style</a:t>
            </a:r>
            <a:endParaRPr lang="en-US" altLang="he-IL" dirty="0"/>
          </a:p>
        </p:txBody>
      </p:sp>
      <p:sp>
        <p:nvSpPr>
          <p:cNvPr id="3083" name="Rectangle 11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 rtl="0">
              <a:buFontTx/>
              <a:buNone/>
              <a:defRPr/>
            </a:lvl1pPr>
          </a:lstStyle>
          <a:p>
            <a:r>
              <a:rPr lang="en-US" altLang="he-IL" dirty="0" smtClean="0"/>
              <a:t>Click to edit Master subtitle style</a:t>
            </a:r>
            <a:endParaRPr lang="en-US" altLang="he-IL" dirty="0"/>
          </a:p>
        </p:txBody>
      </p:sp>
      <p:sp>
        <p:nvSpPr>
          <p:cNvPr id="3084" name="Rectangle 12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solidFill>
                  <a:srgbClr val="FFFFCC"/>
                </a:solidFill>
              </a:defRPr>
            </a:lvl1pPr>
          </a:lstStyle>
          <a:p>
            <a:endParaRPr lang="en-US" altLang="en-US"/>
          </a:p>
        </p:txBody>
      </p:sp>
      <p:pic>
        <p:nvPicPr>
          <p:cNvPr id="14" name="תמונה 1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21146" y="840636"/>
            <a:ext cx="9152032" cy="5977765"/>
          </a:xfrm>
          <a:prstGeom prst="rect">
            <a:avLst/>
          </a:prstGeom>
        </p:spPr>
      </p:pic>
      <p:sp>
        <p:nvSpPr>
          <p:cNvPr id="3085" name="Rectangle 13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rgbClr val="FFFFCC"/>
                </a:solidFill>
              </a:defRPr>
            </a:lvl1pPr>
          </a:lstStyle>
          <a:p>
            <a:endParaRPr lang="en-US" altLang="en-US"/>
          </a:p>
        </p:txBody>
      </p:sp>
      <p:grpSp>
        <p:nvGrpSpPr>
          <p:cNvPr id="15" name="Group 14"/>
          <p:cNvGrpSpPr/>
          <p:nvPr userDrawn="1"/>
        </p:nvGrpSpPr>
        <p:grpSpPr>
          <a:xfrm>
            <a:off x="316260" y="371664"/>
            <a:ext cx="2160240" cy="1274147"/>
            <a:chOff x="335387" y="215987"/>
            <a:chExt cx="1670236" cy="985134"/>
          </a:xfrm>
        </p:grpSpPr>
        <p:pic>
          <p:nvPicPr>
            <p:cNvPr id="16" name="Picture 15"/>
            <p:cNvPicPr>
              <a:picLocks noChangeAspect="1"/>
            </p:cNvPicPr>
            <p:nvPr userDrawn="1"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1224" y="215987"/>
              <a:ext cx="823835" cy="825956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5387" y="316752"/>
              <a:ext cx="1670236" cy="884369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6E1048-5FF3-45F0-BEFE-BCB4E195AAFB}" type="slidenum">
              <a:rPr lang="he-IL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81000"/>
            <a:ext cx="1943100" cy="5486400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ABE62A-9696-4551-8E78-3D66E9910667}" type="slidenum">
              <a:rPr lang="he-IL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7526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752600"/>
            <a:ext cx="3810000" cy="4114800"/>
          </a:xfrm>
        </p:spPr>
        <p:txBody>
          <a:bodyPr/>
          <a:lstStyle/>
          <a:p>
            <a:r>
              <a:rPr lang="en-US" smtClean="0"/>
              <a:t>Click icon to add clip art</a:t>
            </a:r>
            <a:endParaRPr lang="he-I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3B0C6B4D-4508-4F43-8B17-17C490D8C782}" type="slidenum">
              <a:rPr lang="he-IL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0" scaled="1"/>
        </a:gra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143000"/>
          </a:xfrm>
          <a:prstGeom prst="rect">
            <a:avLst/>
          </a:prstGeom>
        </p:spPr>
        <p:txBody>
          <a:bodyPr/>
          <a:lstStyle>
            <a:lvl1pPr rtl="0">
              <a:defRPr>
                <a:latin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l" rtl="0">
              <a:defRPr>
                <a:latin typeface="Calibri" pitchFamily="34" charset="0"/>
              </a:defRPr>
            </a:lvl1pPr>
            <a:lvl2pPr algn="l" rtl="0">
              <a:defRPr>
                <a:latin typeface="Calibri" pitchFamily="34" charset="0"/>
              </a:defRPr>
            </a:lvl2pPr>
            <a:lvl3pPr algn="l" rtl="0">
              <a:defRPr>
                <a:latin typeface="Calibri" pitchFamily="34" charset="0"/>
              </a:defRPr>
            </a:lvl3pPr>
            <a:lvl4pPr algn="l" rtl="0">
              <a:defRPr>
                <a:latin typeface="Calibri" pitchFamily="34" charset="0"/>
              </a:defRPr>
            </a:lvl4pPr>
            <a:lvl5pPr algn="l" rtl="0">
              <a:defRPr>
                <a:latin typeface="Calibri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he-I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473EA5-4FC2-45AB-B2B0-949F66C027D4}" type="slidenum">
              <a:rPr lang="he-IL" altLang="en-US"/>
              <a:pPr/>
              <a:t>‹#›</a:t>
            </a:fld>
            <a:endParaRPr lang="en-US" alt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316260" y="306501"/>
            <a:ext cx="2160240" cy="1274147"/>
            <a:chOff x="335387" y="215987"/>
            <a:chExt cx="1670236" cy="985134"/>
          </a:xfrm>
        </p:grpSpPr>
        <p:pic>
          <p:nvPicPr>
            <p:cNvPr id="8" name="Picture 7"/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1224" y="215987"/>
              <a:ext cx="823835" cy="825956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 userDrawn="1"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5387" y="316752"/>
              <a:ext cx="1670236" cy="884369"/>
            </a:xfrm>
            <a:prstGeom prst="rect">
              <a:avLst/>
            </a:prstGeom>
          </p:spPr>
        </p:pic>
      </p:grp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F022E6-8E48-4541-BCC2-EDD38DAEF1B5}" type="slidenum">
              <a:rPr lang="he-IL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752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52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3D6D77-FB37-442E-AE3F-A6D01ED8386B}" type="slidenum">
              <a:rPr lang="he-IL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577B22-1CCD-441B-A7E0-7D01209F4900}" type="slidenum">
              <a:rPr lang="he-IL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0CFB56-4D33-4850-9F0F-99E258EC13EA}" type="slidenum">
              <a:rPr lang="he-IL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E0A4A1-C4DA-4B6D-A23A-09AAAC8FF93A}" type="slidenum">
              <a:rPr lang="he-IL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8CA078-CC98-463F-BA17-6CB34A666788}" type="slidenum">
              <a:rPr lang="he-IL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845F7C-9487-4728-8486-F29FB8DFB675}" type="slidenum">
              <a:rPr lang="he-IL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0" scaled="1"/>
        </a:gra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4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8032" y="0"/>
            <a:ext cx="9152032" cy="6885383"/>
          </a:xfrm>
          <a:prstGeom prst="rect">
            <a:avLst/>
          </a:prstGeom>
          <a:solidFill>
            <a:srgbClr val="00C0F2"/>
          </a:solidFill>
          <a:ln>
            <a:noFill/>
          </a:ln>
          <a:effectLst/>
        </p:spPr>
      </p:pic>
      <p:sp>
        <p:nvSpPr>
          <p:cNvPr id="2052" name="Freeform 4"/>
          <p:cNvSpPr>
            <a:spLocks/>
          </p:cNvSpPr>
          <p:nvPr/>
        </p:nvSpPr>
        <p:spPr bwMode="invGray">
          <a:xfrm>
            <a:off x="0" y="1163638"/>
            <a:ext cx="9144000" cy="5694362"/>
          </a:xfrm>
          <a:custGeom>
            <a:avLst/>
            <a:gdLst/>
            <a:ahLst/>
            <a:cxnLst>
              <a:cxn ang="0">
                <a:pos x="0" y="582"/>
              </a:cxn>
              <a:cxn ang="0">
                <a:pos x="2640" y="267"/>
              </a:cxn>
              <a:cxn ang="0">
                <a:pos x="3373" y="160"/>
              </a:cxn>
              <a:cxn ang="0">
                <a:pos x="5760" y="358"/>
              </a:cxn>
              <a:cxn ang="0">
                <a:pos x="5760" y="3587"/>
              </a:cxn>
              <a:cxn ang="0">
                <a:pos x="0" y="3587"/>
              </a:cxn>
              <a:cxn ang="0">
                <a:pos x="0" y="582"/>
              </a:cxn>
            </a:cxnLst>
            <a:rect l="0" t="0" r="r" b="b"/>
            <a:pathLst>
              <a:path w="5760" h="3587">
                <a:moveTo>
                  <a:pt x="0" y="582"/>
                </a:moveTo>
                <a:cubicBezTo>
                  <a:pt x="1027" y="680"/>
                  <a:pt x="1960" y="387"/>
                  <a:pt x="2640" y="267"/>
                </a:cubicBezTo>
                <a:cubicBezTo>
                  <a:pt x="2640" y="267"/>
                  <a:pt x="3268" y="180"/>
                  <a:pt x="3373" y="160"/>
                </a:cubicBezTo>
                <a:cubicBezTo>
                  <a:pt x="4120" y="0"/>
                  <a:pt x="5280" y="358"/>
                  <a:pt x="5760" y="358"/>
                </a:cubicBezTo>
                <a:lnTo>
                  <a:pt x="5760" y="3587"/>
                </a:lnTo>
                <a:lnTo>
                  <a:pt x="0" y="3587"/>
                </a:lnTo>
                <a:cubicBezTo>
                  <a:pt x="0" y="3587"/>
                  <a:pt x="0" y="582"/>
                  <a:pt x="0" y="582"/>
                </a:cubicBez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50000">
                <a:schemeClr val="bg1"/>
              </a:gs>
              <a:gs pos="100000">
                <a:schemeClr val="bg2"/>
              </a:gs>
            </a:gsLst>
            <a:lin ang="0" scaled="1"/>
          </a:gradFill>
          <a:ln w="9525" cap="flat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2054" name="Freeform 6"/>
          <p:cNvSpPr>
            <a:spLocks/>
          </p:cNvSpPr>
          <p:nvPr/>
        </p:nvSpPr>
        <p:spPr bwMode="invGray">
          <a:xfrm>
            <a:off x="0" y="2405063"/>
            <a:ext cx="9144000" cy="1069975"/>
          </a:xfrm>
          <a:custGeom>
            <a:avLst/>
            <a:gdLst/>
            <a:ahLst/>
            <a:cxnLst>
              <a:cxn ang="0">
                <a:pos x="0" y="246"/>
              </a:cxn>
              <a:cxn ang="0">
                <a:pos x="0" y="406"/>
              </a:cxn>
              <a:cxn ang="0">
                <a:pos x="1280" y="645"/>
              </a:cxn>
              <a:cxn ang="0">
                <a:pos x="1627" y="580"/>
              </a:cxn>
              <a:cxn ang="0">
                <a:pos x="4493" y="113"/>
              </a:cxn>
              <a:cxn ang="0">
                <a:pos x="5760" y="606"/>
              </a:cxn>
              <a:cxn ang="0">
                <a:pos x="5760" y="233"/>
              </a:cxn>
              <a:cxn ang="0">
                <a:pos x="4040" y="33"/>
              </a:cxn>
              <a:cxn ang="0">
                <a:pos x="1093" y="433"/>
              </a:cxn>
              <a:cxn ang="0">
                <a:pos x="0" y="246"/>
              </a:cxn>
            </a:cxnLst>
            <a:rect l="0" t="0" r="r" b="b"/>
            <a:pathLst>
              <a:path w="5760" h="674">
                <a:moveTo>
                  <a:pt x="0" y="246"/>
                </a:moveTo>
                <a:lnTo>
                  <a:pt x="0" y="406"/>
                </a:lnTo>
                <a:cubicBezTo>
                  <a:pt x="213" y="463"/>
                  <a:pt x="1009" y="616"/>
                  <a:pt x="1280" y="645"/>
                </a:cubicBezTo>
                <a:cubicBezTo>
                  <a:pt x="1551" y="674"/>
                  <a:pt x="1092" y="669"/>
                  <a:pt x="1627" y="580"/>
                </a:cubicBezTo>
                <a:cubicBezTo>
                  <a:pt x="2162" y="491"/>
                  <a:pt x="3804" y="109"/>
                  <a:pt x="4493" y="113"/>
                </a:cubicBezTo>
                <a:cubicBezTo>
                  <a:pt x="5182" y="117"/>
                  <a:pt x="5549" y="586"/>
                  <a:pt x="5760" y="606"/>
                </a:cubicBezTo>
                <a:lnTo>
                  <a:pt x="5760" y="233"/>
                </a:lnTo>
                <a:cubicBezTo>
                  <a:pt x="5471" y="158"/>
                  <a:pt x="4818" y="0"/>
                  <a:pt x="4040" y="33"/>
                </a:cubicBezTo>
                <a:cubicBezTo>
                  <a:pt x="3262" y="66"/>
                  <a:pt x="1766" y="398"/>
                  <a:pt x="1093" y="433"/>
                </a:cubicBezTo>
                <a:cubicBezTo>
                  <a:pt x="420" y="468"/>
                  <a:pt x="228" y="285"/>
                  <a:pt x="0" y="246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2055" name="Freeform 7"/>
          <p:cNvSpPr>
            <a:spLocks/>
          </p:cNvSpPr>
          <p:nvPr/>
        </p:nvSpPr>
        <p:spPr bwMode="white">
          <a:xfrm>
            <a:off x="2476500" y="1522413"/>
            <a:ext cx="6667500" cy="5335587"/>
          </a:xfrm>
          <a:custGeom>
            <a:avLst/>
            <a:gdLst/>
            <a:ahLst/>
            <a:cxnLst>
              <a:cxn ang="0">
                <a:pos x="0" y="3361"/>
              </a:cxn>
              <a:cxn ang="0">
                <a:pos x="1054" y="295"/>
              </a:cxn>
              <a:cxn ang="0">
                <a:pos x="4200" y="1588"/>
              </a:cxn>
              <a:cxn ang="0">
                <a:pos x="4200" y="2028"/>
              </a:cxn>
              <a:cxn ang="0">
                <a:pos x="1200" y="442"/>
              </a:cxn>
              <a:cxn ang="0">
                <a:pos x="347" y="3361"/>
              </a:cxn>
              <a:cxn ang="0">
                <a:pos x="0" y="3361"/>
              </a:cxn>
            </a:cxnLst>
            <a:rect l="0" t="0" r="r" b="b"/>
            <a:pathLst>
              <a:path w="4200" h="3361">
                <a:moveTo>
                  <a:pt x="0" y="3361"/>
                </a:moveTo>
                <a:cubicBezTo>
                  <a:pt x="118" y="2850"/>
                  <a:pt x="354" y="590"/>
                  <a:pt x="1054" y="295"/>
                </a:cubicBezTo>
                <a:cubicBezTo>
                  <a:pt x="1754" y="0"/>
                  <a:pt x="3676" y="1299"/>
                  <a:pt x="4200" y="1588"/>
                </a:cubicBezTo>
                <a:lnTo>
                  <a:pt x="4200" y="2028"/>
                </a:lnTo>
                <a:cubicBezTo>
                  <a:pt x="3700" y="1837"/>
                  <a:pt x="1842" y="220"/>
                  <a:pt x="1200" y="442"/>
                </a:cubicBezTo>
                <a:cubicBezTo>
                  <a:pt x="558" y="664"/>
                  <a:pt x="547" y="2875"/>
                  <a:pt x="347" y="3361"/>
                </a:cubicBezTo>
                <a:lnTo>
                  <a:pt x="0" y="3361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50000">
                <a:schemeClr val="bg1"/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he-IL"/>
          </a:p>
        </p:txBody>
      </p:sp>
      <p:sp>
        <p:nvSpPr>
          <p:cNvPr id="2056" name="Freeform 8"/>
          <p:cNvSpPr>
            <a:spLocks/>
          </p:cNvSpPr>
          <p:nvPr/>
        </p:nvSpPr>
        <p:spPr bwMode="white">
          <a:xfrm>
            <a:off x="0" y="3443288"/>
            <a:ext cx="9144000" cy="3055937"/>
          </a:xfrm>
          <a:custGeom>
            <a:avLst/>
            <a:gdLst/>
            <a:ahLst/>
            <a:cxnLst>
              <a:cxn ang="0">
                <a:pos x="0" y="804"/>
              </a:cxn>
              <a:cxn ang="0">
                <a:pos x="0" y="991"/>
              </a:cxn>
              <a:cxn ang="0">
                <a:pos x="1547" y="1818"/>
              </a:cxn>
              <a:cxn ang="0">
                <a:pos x="3253" y="351"/>
              </a:cxn>
              <a:cxn ang="0">
                <a:pos x="5760" y="1537"/>
              </a:cxn>
              <a:cxn ang="0">
                <a:pos x="5760" y="1151"/>
              </a:cxn>
              <a:cxn ang="0">
                <a:pos x="3240" y="84"/>
              </a:cxn>
              <a:cxn ang="0">
                <a:pos x="1573" y="1671"/>
              </a:cxn>
              <a:cxn ang="0">
                <a:pos x="0" y="804"/>
              </a:cxn>
            </a:cxnLst>
            <a:rect l="0" t="0" r="r" b="b"/>
            <a:pathLst>
              <a:path w="5760" h="1925">
                <a:moveTo>
                  <a:pt x="0" y="804"/>
                </a:moveTo>
                <a:lnTo>
                  <a:pt x="0" y="991"/>
                </a:lnTo>
                <a:cubicBezTo>
                  <a:pt x="258" y="1160"/>
                  <a:pt x="1005" y="1925"/>
                  <a:pt x="1547" y="1818"/>
                </a:cubicBezTo>
                <a:cubicBezTo>
                  <a:pt x="2089" y="1711"/>
                  <a:pt x="2551" y="398"/>
                  <a:pt x="3253" y="351"/>
                </a:cubicBezTo>
                <a:cubicBezTo>
                  <a:pt x="3955" y="304"/>
                  <a:pt x="5342" y="1404"/>
                  <a:pt x="5760" y="1537"/>
                </a:cubicBezTo>
                <a:lnTo>
                  <a:pt x="5760" y="1151"/>
                </a:lnTo>
                <a:cubicBezTo>
                  <a:pt x="5405" y="1124"/>
                  <a:pt x="3982" y="0"/>
                  <a:pt x="3240" y="84"/>
                </a:cubicBezTo>
                <a:cubicBezTo>
                  <a:pt x="2542" y="171"/>
                  <a:pt x="2113" y="1551"/>
                  <a:pt x="1573" y="1671"/>
                </a:cubicBezTo>
                <a:cubicBezTo>
                  <a:pt x="1033" y="1791"/>
                  <a:pt x="262" y="826"/>
                  <a:pt x="0" y="804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5000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2057" name="Freeform 9"/>
          <p:cNvSpPr>
            <a:spLocks/>
          </p:cNvSpPr>
          <p:nvPr/>
        </p:nvSpPr>
        <p:spPr bwMode="white">
          <a:xfrm>
            <a:off x="0" y="3552825"/>
            <a:ext cx="6237288" cy="3365500"/>
          </a:xfrm>
          <a:custGeom>
            <a:avLst/>
            <a:gdLst/>
            <a:ahLst/>
            <a:cxnLst>
              <a:cxn ang="0">
                <a:pos x="0" y="415"/>
              </a:cxn>
              <a:cxn ang="0">
                <a:pos x="0" y="508"/>
              </a:cxn>
              <a:cxn ang="0">
                <a:pos x="1933" y="229"/>
              </a:cxn>
              <a:cxn ang="0">
                <a:pos x="3920" y="1055"/>
              </a:cxn>
              <a:cxn ang="0">
                <a:pos x="3587" y="2082"/>
              </a:cxn>
              <a:cxn ang="0">
                <a:pos x="3947" y="829"/>
              </a:cxn>
              <a:cxn ang="0">
                <a:pos x="2253" y="69"/>
              </a:cxn>
              <a:cxn ang="0">
                <a:pos x="0" y="415"/>
              </a:cxn>
            </a:cxnLst>
            <a:rect l="0" t="0" r="r" b="b"/>
            <a:pathLst>
              <a:path w="4196" h="2120">
                <a:moveTo>
                  <a:pt x="0" y="415"/>
                </a:moveTo>
                <a:lnTo>
                  <a:pt x="0" y="508"/>
                </a:lnTo>
                <a:cubicBezTo>
                  <a:pt x="160" y="577"/>
                  <a:pt x="1280" y="138"/>
                  <a:pt x="1933" y="229"/>
                </a:cubicBezTo>
                <a:cubicBezTo>
                  <a:pt x="2586" y="320"/>
                  <a:pt x="3644" y="746"/>
                  <a:pt x="3920" y="1055"/>
                </a:cubicBezTo>
                <a:cubicBezTo>
                  <a:pt x="4196" y="1364"/>
                  <a:pt x="3583" y="2120"/>
                  <a:pt x="3587" y="2082"/>
                </a:cubicBezTo>
                <a:lnTo>
                  <a:pt x="3947" y="829"/>
                </a:lnTo>
                <a:cubicBezTo>
                  <a:pt x="3725" y="494"/>
                  <a:pt x="2911" y="138"/>
                  <a:pt x="2253" y="69"/>
                </a:cubicBezTo>
                <a:cubicBezTo>
                  <a:pt x="1595" y="0"/>
                  <a:pt x="469" y="343"/>
                  <a:pt x="0" y="415"/>
                </a:cubicBez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50000">
                <a:schemeClr val="bg1"/>
              </a:gs>
              <a:gs pos="100000">
                <a:schemeClr val="accent2"/>
              </a:gs>
            </a:gsLst>
            <a:lin ang="5400000" scaled="1"/>
          </a:gradFill>
          <a:ln w="9525" cap="flat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2059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7526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he-IL" dirty="0" smtClean="0"/>
              <a:t>Click to edit Master text styles</a:t>
            </a:r>
          </a:p>
          <a:p>
            <a:pPr lvl="1"/>
            <a:r>
              <a:rPr lang="en-US" altLang="he-IL" dirty="0" smtClean="0"/>
              <a:t>Second level</a:t>
            </a:r>
          </a:p>
          <a:p>
            <a:pPr lvl="2"/>
            <a:r>
              <a:rPr lang="en-US" altLang="he-IL" dirty="0" smtClean="0"/>
              <a:t>Third level		</a:t>
            </a:r>
          </a:p>
          <a:p>
            <a:pPr lvl="3"/>
            <a:r>
              <a:rPr lang="en-US" altLang="he-IL" dirty="0" smtClean="0"/>
              <a:t>Fourth level</a:t>
            </a:r>
          </a:p>
          <a:p>
            <a:pPr lvl="4"/>
            <a:r>
              <a:rPr lang="en-US" altLang="he-IL" dirty="0" smtClean="0"/>
              <a:t>Fifth level</a:t>
            </a:r>
          </a:p>
        </p:txBody>
      </p:sp>
      <p:sp>
        <p:nvSpPr>
          <p:cNvPr id="2060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/>
            </a:lvl1pPr>
          </a:lstStyle>
          <a:p>
            <a:endParaRPr lang="en-US" altLang="en-US"/>
          </a:p>
        </p:txBody>
      </p:sp>
      <p:sp>
        <p:nvSpPr>
          <p:cNvPr id="2061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/>
            </a:lvl1pPr>
          </a:lstStyle>
          <a:p>
            <a:endParaRPr lang="en-US" altLang="en-US"/>
          </a:p>
        </p:txBody>
      </p:sp>
      <p:sp>
        <p:nvSpPr>
          <p:cNvPr id="2062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cs typeface="Times New Roman" pitchFamily="18" charset="0"/>
              </a:defRPr>
            </a:lvl1pPr>
          </a:lstStyle>
          <a:p>
            <a:fld id="{7F1C0E10-2A37-4C1F-AF6A-E8EE7C6A071F}" type="slidenum">
              <a:rPr lang="he-IL" altLang="en-US"/>
              <a:pPr/>
              <a:t>‹#›</a:t>
            </a:fld>
            <a:endParaRPr lang="en-US" altLang="en-US"/>
          </a:p>
        </p:txBody>
      </p:sp>
      <p:pic>
        <p:nvPicPr>
          <p:cNvPr id="14" name="תמונה 12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-8032" y="836711"/>
            <a:ext cx="9152032" cy="5977765"/>
          </a:xfrm>
          <a:prstGeom prst="rect">
            <a:avLst/>
          </a:prstGeom>
        </p:spPr>
      </p:pic>
      <p:grpSp>
        <p:nvGrpSpPr>
          <p:cNvPr id="16" name="Group 15"/>
          <p:cNvGrpSpPr/>
          <p:nvPr userDrawn="1"/>
        </p:nvGrpSpPr>
        <p:grpSpPr>
          <a:xfrm>
            <a:off x="316260" y="306501"/>
            <a:ext cx="2160240" cy="1274147"/>
            <a:chOff x="335387" y="215987"/>
            <a:chExt cx="1670236" cy="985134"/>
          </a:xfrm>
        </p:grpSpPr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1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1224" y="215987"/>
              <a:ext cx="823835" cy="825956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 userDrawn="1"/>
          </p:nvPicPr>
          <p:blipFill>
            <a:blip r:embed="rId1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5387" y="316752"/>
              <a:ext cx="1670236" cy="884369"/>
            </a:xfrm>
            <a:prstGeom prst="rect">
              <a:avLst/>
            </a:prstGeom>
          </p:spPr>
        </p:pic>
      </p:grp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1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1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Rounded MT Bold" pitchFamily="34" charset="0"/>
        </a:defRPr>
      </a:lvl2pPr>
      <a:lvl3pPr algn="ctr" rtl="1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Rounded MT Bold" pitchFamily="34" charset="0"/>
        </a:defRPr>
      </a:lvl3pPr>
      <a:lvl4pPr algn="ctr" rtl="1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Rounded MT Bold" pitchFamily="34" charset="0"/>
        </a:defRPr>
      </a:lvl4pPr>
      <a:lvl5pPr algn="ctr" rtl="1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Rounded MT Bold" pitchFamily="34" charset="0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Rounded MT Bold" pitchFamily="34" charset="0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Rounded MT Bold" pitchFamily="34" charset="0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Rounded MT Bold" pitchFamily="34" charset="0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Rounded MT Bold" pitchFamily="34" charset="0"/>
        </a:defRPr>
      </a:lvl9pPr>
    </p:titleStyle>
    <p:bodyStyle>
      <a:lvl1pPr marL="342900" indent="-342900" algn="r" rtl="1" eaLnBrk="1" fontAlgn="base" hangingPunct="1">
        <a:spcBef>
          <a:spcPct val="20000"/>
        </a:spcBef>
        <a:spcAft>
          <a:spcPct val="0"/>
        </a:spcAft>
        <a:buClr>
          <a:srgbClr val="00FF00"/>
        </a:buClr>
        <a:buChar char="•"/>
        <a:defRPr kumimoji="1"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r" rtl="1" eaLnBrk="1" fontAlgn="base" hangingPunct="1">
        <a:spcBef>
          <a:spcPct val="20000"/>
        </a:spcBef>
        <a:spcAft>
          <a:spcPct val="0"/>
        </a:spcAft>
        <a:buClr>
          <a:srgbClr val="00FF00"/>
        </a:buClr>
        <a:buChar char="–"/>
        <a:defRPr kumimoji="1"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r" rtl="1" eaLnBrk="1" fontAlgn="base" hangingPunct="1">
        <a:spcBef>
          <a:spcPct val="20000"/>
        </a:spcBef>
        <a:spcAft>
          <a:spcPct val="0"/>
        </a:spcAft>
        <a:buClr>
          <a:srgbClr val="00FF00"/>
        </a:buClr>
        <a:buChar char="•"/>
        <a:defRPr kumimoji="1"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r" rtl="1" eaLnBrk="1" fontAlgn="base" hangingPunct="1">
        <a:spcBef>
          <a:spcPct val="20000"/>
        </a:spcBef>
        <a:spcAft>
          <a:spcPct val="0"/>
        </a:spcAft>
        <a:buClr>
          <a:srgbClr val="00FF00"/>
        </a:buClr>
        <a:buChar char="–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r" rtl="1" eaLnBrk="1" fontAlgn="base" hangingPunct="1">
        <a:spcBef>
          <a:spcPct val="20000"/>
        </a:spcBef>
        <a:spcAft>
          <a:spcPct val="0"/>
        </a:spcAft>
        <a:buClr>
          <a:srgbClr val="00FF00"/>
        </a:buClr>
        <a:buChar char="»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r" rtl="1" eaLnBrk="1" fontAlgn="base" hangingPunct="1">
        <a:spcBef>
          <a:spcPct val="20000"/>
        </a:spcBef>
        <a:spcAft>
          <a:spcPct val="0"/>
        </a:spcAft>
        <a:buClr>
          <a:srgbClr val="00FF00"/>
        </a:buClr>
        <a:buChar char="»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r" rtl="1" eaLnBrk="1" fontAlgn="base" hangingPunct="1">
        <a:spcBef>
          <a:spcPct val="20000"/>
        </a:spcBef>
        <a:spcAft>
          <a:spcPct val="0"/>
        </a:spcAft>
        <a:buClr>
          <a:srgbClr val="00FF00"/>
        </a:buClr>
        <a:buChar char="»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r" rtl="1" eaLnBrk="1" fontAlgn="base" hangingPunct="1">
        <a:spcBef>
          <a:spcPct val="20000"/>
        </a:spcBef>
        <a:spcAft>
          <a:spcPct val="0"/>
        </a:spcAft>
        <a:buClr>
          <a:srgbClr val="00FF00"/>
        </a:buClr>
        <a:buChar char="»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r" rtl="1" eaLnBrk="1" fontAlgn="base" hangingPunct="1">
        <a:spcBef>
          <a:spcPct val="20000"/>
        </a:spcBef>
        <a:spcAft>
          <a:spcPct val="0"/>
        </a:spcAft>
        <a:buClr>
          <a:srgbClr val="00FF00"/>
        </a:buClr>
        <a:buChar char="»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-180528" y="4293096"/>
            <a:ext cx="6442933" cy="2735585"/>
          </a:xfrm>
        </p:spPr>
        <p:txBody>
          <a:bodyPr/>
          <a:lstStyle/>
          <a:p>
            <a:r>
              <a:rPr lang="en-US" altLang="he-IL" dirty="0" smtClean="0">
                <a:solidFill>
                  <a:srgbClr val="FFFC00"/>
                </a:solidFill>
                <a:latin typeface="Arial" pitchFamily="34" charset="0"/>
                <a:cs typeface="Arial" pitchFamily="34" charset="0"/>
              </a:rPr>
              <a:t>Dr. Simon Nemtzov</a:t>
            </a:r>
            <a:endParaRPr lang="en-US" altLang="he-IL" dirty="0">
              <a:solidFill>
                <a:srgbClr val="FFFC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altLang="he-IL" sz="2400" dirty="0" smtClean="0">
                <a:solidFill>
                  <a:srgbClr val="CCECFF"/>
                </a:solidFill>
                <a:latin typeface="Arial" pitchFamily="34" charset="0"/>
                <a:cs typeface="Arial" pitchFamily="34" charset="0"/>
              </a:rPr>
              <a:t>Wildlife </a:t>
            </a:r>
            <a:r>
              <a:rPr lang="en-US" altLang="he-IL" sz="2000" dirty="0" smtClean="0">
                <a:solidFill>
                  <a:srgbClr val="CCECFF"/>
                </a:solidFill>
                <a:latin typeface="Arial" pitchFamily="34" charset="0"/>
                <a:cs typeface="Arial" pitchFamily="34" charset="0"/>
              </a:rPr>
              <a:t>Ecologist</a:t>
            </a:r>
            <a:endParaRPr lang="en-US" altLang="he-IL" sz="2400" dirty="0" smtClean="0">
              <a:solidFill>
                <a:srgbClr val="CCEC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altLang="he-IL" sz="2400" dirty="0" smtClean="0">
                <a:solidFill>
                  <a:srgbClr val="CCECFF"/>
                </a:solidFill>
                <a:latin typeface="Arial" pitchFamily="34" charset="0"/>
                <a:cs typeface="Arial" pitchFamily="34" charset="0"/>
              </a:rPr>
              <a:t>Israel </a:t>
            </a:r>
            <a:r>
              <a:rPr lang="en-US" altLang="he-IL" sz="2400" dirty="0">
                <a:solidFill>
                  <a:srgbClr val="CCECFF"/>
                </a:solidFill>
                <a:latin typeface="Arial" pitchFamily="34" charset="0"/>
                <a:cs typeface="Arial" pitchFamily="34" charset="0"/>
              </a:rPr>
              <a:t>Nature and Parks Authority</a:t>
            </a:r>
          </a:p>
          <a:p>
            <a:r>
              <a:rPr lang="en-US" altLang="he-IL" sz="2400" i="1" dirty="0" smtClean="0">
                <a:solidFill>
                  <a:srgbClr val="FFFC00"/>
                </a:solidFill>
                <a:latin typeface="Arial" pitchFamily="34" charset="0"/>
                <a:cs typeface="Arial" pitchFamily="34" charset="0"/>
              </a:rPr>
              <a:t>simon@npa.org.il</a:t>
            </a:r>
            <a:endParaRPr lang="en-US" altLang="en-US" sz="2800" dirty="0">
              <a:solidFill>
                <a:srgbClr val="FFFC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4294967295"/>
          </p:nvPr>
        </p:nvSpPr>
        <p:spPr>
          <a:xfrm>
            <a:off x="6553200" y="6248400"/>
            <a:ext cx="1905000" cy="457200"/>
          </a:xfrm>
        </p:spPr>
        <p:txBody>
          <a:bodyPr/>
          <a:lstStyle/>
          <a:p>
            <a:fld id="{9FB029F7-0C87-420F-84DF-445A58B559E1}" type="slidenum">
              <a:rPr lang="he-IL" altLang="en-US"/>
              <a:pPr/>
              <a:t>1</a:t>
            </a:fld>
            <a:endParaRPr lang="en-US" altLang="en-US">
              <a:solidFill>
                <a:srgbClr val="FFFFCC"/>
              </a:solidFill>
              <a:effectLst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47664" y="2446440"/>
            <a:ext cx="6478488" cy="1143000"/>
          </a:xfrm>
        </p:spPr>
        <p:txBody>
          <a:bodyPr/>
          <a:lstStyle/>
          <a:p>
            <a:r>
              <a:rPr lang="en-US" dirty="0" smtClean="0">
                <a:solidFill>
                  <a:srgbClr val="FFFC00"/>
                </a:solidFill>
              </a:rPr>
              <a:t>Brief report from Israel for MIKT meeting</a:t>
            </a:r>
            <a:endParaRPr lang="en-US" dirty="0">
              <a:solidFill>
                <a:srgbClr val="FFFC00"/>
              </a:solidFill>
            </a:endParaRPr>
          </a:p>
        </p:txBody>
      </p:sp>
      <p:sp>
        <p:nvSpPr>
          <p:cNvPr id="3" name="AutoShape 2" descr="תוצאת תמונה עבור ‪sdg\s‬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4" descr="תוצאת תמונה עבור ‪sdg\s‬‏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528214" y="6512712"/>
            <a:ext cx="1584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Calibri" pitchFamily="34" charset="0"/>
              </a:rPr>
              <a:t>June 2021</a:t>
            </a:r>
            <a:endParaRPr lang="en-US" sz="12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2EB59-A685-4B27-85EB-FA17447FD8E8}" type="slidenum">
              <a:rPr lang="he-IL" altLang="en-US" sz="1200">
                <a:latin typeface="Arial" pitchFamily="34" charset="0"/>
                <a:cs typeface="Arial" pitchFamily="34" charset="0"/>
              </a:rPr>
              <a:pPr/>
              <a:t>2</a:t>
            </a:fld>
            <a:endParaRPr lang="en-US" altLang="en-US" sz="120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82" name="Picture 2" descr="migrating birds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5800" y="76200"/>
            <a:ext cx="4648200" cy="6781800"/>
          </a:xfrm>
          <a:prstGeom prst="rect">
            <a:avLst/>
          </a:prstGeom>
          <a:noFill/>
        </p:spPr>
      </p:pic>
      <p:grpSp>
        <p:nvGrpSpPr>
          <p:cNvPr id="20486" name="Group 6"/>
          <p:cNvGrpSpPr>
            <a:grpSpLocks/>
          </p:cNvGrpSpPr>
          <p:nvPr/>
        </p:nvGrpSpPr>
        <p:grpSpPr bwMode="auto">
          <a:xfrm>
            <a:off x="323082" y="2039963"/>
            <a:ext cx="6056313" cy="3540126"/>
            <a:chOff x="168" y="1285"/>
            <a:chExt cx="3815" cy="2230"/>
          </a:xfrm>
        </p:grpSpPr>
        <p:sp>
          <p:nvSpPr>
            <p:cNvPr id="20483" name="Text Box 3"/>
            <p:cNvSpPr txBox="1">
              <a:spLocks noChangeArrowheads="1"/>
            </p:cNvSpPr>
            <p:nvPr/>
          </p:nvSpPr>
          <p:spPr bwMode="auto">
            <a:xfrm>
              <a:off x="168" y="1285"/>
              <a:ext cx="2352" cy="2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he-IL" sz="3200" dirty="0" smtClean="0">
                  <a:solidFill>
                    <a:schemeClr val="bg2">
                      <a:lumMod val="25000"/>
                      <a:lumOff val="75000"/>
                    </a:schemeClr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  <a:cs typeface="Arial" pitchFamily="34" charset="0"/>
                </a:rPr>
                <a:t>Israel is a major </a:t>
              </a:r>
              <a:r>
                <a:rPr lang="en-US" altLang="he-IL" sz="3200" dirty="0">
                  <a:solidFill>
                    <a:schemeClr val="bg2">
                      <a:lumMod val="25000"/>
                      <a:lumOff val="75000"/>
                    </a:schemeClr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  <a:cs typeface="Arial" pitchFamily="34" charset="0"/>
                </a:rPr>
                <a:t>flyway for bird migration between Eurasia and </a:t>
              </a:r>
              <a:r>
                <a:rPr lang="en-US" altLang="he-IL" sz="3200" dirty="0" smtClean="0">
                  <a:solidFill>
                    <a:schemeClr val="bg2">
                      <a:lumMod val="25000"/>
                      <a:lumOff val="75000"/>
                    </a:schemeClr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  <a:cs typeface="Arial" pitchFamily="34" charset="0"/>
                </a:rPr>
                <a:t>Africa with many millions of migrating birds per year</a:t>
              </a:r>
              <a:endParaRPr lang="en-US" altLang="he-IL" sz="1800" dirty="0">
                <a:solidFill>
                  <a:schemeClr val="bg2">
                    <a:lumMod val="25000"/>
                    <a:lumOff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484" name="Line 4"/>
            <p:cNvSpPr>
              <a:spLocks noChangeShapeType="1"/>
            </p:cNvSpPr>
            <p:nvPr/>
          </p:nvSpPr>
          <p:spPr bwMode="auto">
            <a:xfrm flipV="1">
              <a:off x="2255" y="2400"/>
              <a:ext cx="1728" cy="0"/>
            </a:xfrm>
            <a:prstGeom prst="line">
              <a:avLst/>
            </a:prstGeom>
            <a:noFill/>
            <a:ln w="57150">
              <a:solidFill>
                <a:srgbClr val="FFFF79"/>
              </a:solidFill>
              <a:round/>
              <a:headEnd/>
              <a:tailEnd type="triangle" w="med" len="med"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endParaRPr lang="he-IL" sz="2000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2" name="Rectangle 4"/>
          <p:cNvSpPr>
            <a:spLocks noGrp="1" noChangeArrowheads="1"/>
          </p:cNvSpPr>
          <p:nvPr>
            <p:ph type="title"/>
          </p:nvPr>
        </p:nvSpPr>
        <p:spPr>
          <a:xfrm>
            <a:off x="3203847" y="958057"/>
            <a:ext cx="5324865" cy="1143000"/>
          </a:xfrm>
          <a:noFill/>
          <a:ln/>
        </p:spPr>
        <p:txBody>
          <a:bodyPr/>
          <a:lstStyle/>
          <a:p>
            <a:r>
              <a:rPr lang="en-US" altLang="en-US" sz="3600" dirty="0" smtClean="0">
                <a:solidFill>
                  <a:srgbClr val="FFFC00"/>
                </a:solidFill>
                <a:latin typeface="Arial" pitchFamily="34" charset="0"/>
                <a:cs typeface="Arial" pitchFamily="34" charset="0"/>
              </a:rPr>
              <a:t>Major threats noted on birds in Israel</a:t>
            </a:r>
            <a:endParaRPr lang="en-US" altLang="he-IL" sz="3600" dirty="0">
              <a:solidFill>
                <a:srgbClr val="FFFC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9570" name="Rectangle 2"/>
          <p:cNvSpPr>
            <a:spLocks noGrp="1" noChangeArrowheads="1"/>
          </p:cNvSpPr>
          <p:nvPr>
            <p:ph idx="1"/>
          </p:nvPr>
        </p:nvSpPr>
        <p:spPr>
          <a:xfrm>
            <a:off x="1043608" y="2155825"/>
            <a:ext cx="7272808" cy="4321175"/>
          </a:xfrm>
        </p:spPr>
        <p:txBody>
          <a:bodyPr/>
          <a:lstStyle/>
          <a:p>
            <a:pPr marL="457200" indent="-457200">
              <a:buFont typeface="+mj-lt"/>
              <a:buAutoNum type="arabicPeriod"/>
              <a:tabLst>
                <a:tab pos="3949700" algn="l"/>
              </a:tabLst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Loss of habitat.</a:t>
            </a:r>
          </a:p>
          <a:p>
            <a:pPr marL="457200" indent="-457200">
              <a:buFont typeface="+mj-lt"/>
              <a:buAutoNum type="arabicPeriod"/>
              <a:tabLst>
                <a:tab pos="3949700" algn="l"/>
              </a:tabLst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Invasive species (Indian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house-crow, Indian mynah, Rose-ringed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parakeet.</a:t>
            </a:r>
            <a:endParaRPr lang="he-IL" sz="2000" dirty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+mj-lt"/>
              <a:buAutoNum type="arabicPeriod"/>
              <a:tabLst>
                <a:tab pos="3949700" algn="l"/>
              </a:tabLst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Conflicts with agriculture and aquaculture</a:t>
            </a:r>
          </a:p>
          <a:p>
            <a:pPr marL="457200" indent="-457200">
              <a:buFont typeface="+mj-lt"/>
              <a:buAutoNum type="arabicPeriod"/>
              <a:tabLst>
                <a:tab pos="3949700" algn="l"/>
              </a:tabLst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Illegal poisoning.</a:t>
            </a:r>
          </a:p>
          <a:p>
            <a:pPr marL="457200" indent="-457200">
              <a:buFont typeface="+mj-lt"/>
              <a:buAutoNum type="arabicPeriod"/>
              <a:tabLst>
                <a:tab pos="3949700" algn="l"/>
              </a:tabLst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New wind turbines.</a:t>
            </a:r>
          </a:p>
          <a:p>
            <a:pPr marL="457200" indent="-457200">
              <a:buFont typeface="+mj-lt"/>
              <a:buAutoNum type="arabicPeriod"/>
              <a:tabLst>
                <a:tab pos="3949700" algn="l"/>
              </a:tabLst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Migratory birds are shot at outside of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Israel, and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arrive injured.</a:t>
            </a:r>
          </a:p>
          <a:p>
            <a:pPr marL="457200" indent="-457200">
              <a:buFont typeface="+mj-lt"/>
              <a:buAutoNum type="arabicPeriod"/>
              <a:tabLst>
                <a:tab pos="3949700" algn="l"/>
              </a:tabLst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Poaching and trapping (European goldfinch,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chukar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partridge).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EC70FA-942F-4270-B5C6-4E6B374650AD}" type="slidenum">
              <a:rPr lang="he-IL" altLang="en-US" sz="1200">
                <a:latin typeface="Arial" pitchFamily="34" charset="0"/>
                <a:cs typeface="Arial" pitchFamily="34" charset="0"/>
              </a:rPr>
              <a:pPr/>
              <a:t>3</a:t>
            </a:fld>
            <a:endParaRPr lang="en-US" altLang="en-US" sz="12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95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95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95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95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95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95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95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70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4" name="Rectangle 4"/>
          <p:cNvSpPr>
            <a:spLocks noChangeArrowheads="1"/>
          </p:cNvSpPr>
          <p:nvPr/>
        </p:nvSpPr>
        <p:spPr bwMode="auto">
          <a:xfrm>
            <a:off x="678904" y="1196752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rtl="1">
              <a:lnSpc>
                <a:spcPct val="100000"/>
              </a:lnSpc>
              <a:spcBef>
                <a:spcPct val="0"/>
              </a:spcBef>
            </a:pPr>
            <a:r>
              <a:rPr lang="en-US" sz="4000" b="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New advances</a:t>
            </a:r>
            <a:endParaRPr lang="en-US" sz="4000" b="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9925" name="Rectangle 5"/>
          <p:cNvSpPr>
            <a:spLocks noChangeArrowheads="1"/>
          </p:cNvSpPr>
          <p:nvPr/>
        </p:nvSpPr>
        <p:spPr bwMode="auto">
          <a:xfrm>
            <a:off x="244624" y="2060848"/>
            <a:ext cx="8206680" cy="4329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300000"/>
              </a:lnSpc>
              <a:spcBef>
                <a:spcPct val="20000"/>
              </a:spcBef>
              <a:buFontTx/>
              <a:buChar char="•"/>
            </a:pPr>
            <a:r>
              <a:rPr lang="en-US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Action Plan for Turtledoves adopted – now protected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Tx/>
              <a:buChar char="•"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Action plan for feeding migrating pelicans and cranes to reduce Human-Wildlife Conflicts (with agriculture)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Tx/>
              <a:buChar char="•"/>
            </a:pPr>
            <a:r>
              <a:rPr lang="en-US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Increased monitoring and enforcement with hi-tech technologies (thermal cameras, drones, FLIR, LIDAR) </a:t>
            </a:r>
            <a:endParaRPr lang="en-US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indent="-342900" algn="r" rtl="1">
              <a:lnSpc>
                <a:spcPct val="150000"/>
              </a:lnSpc>
              <a:spcBef>
                <a:spcPct val="20000"/>
              </a:spcBef>
              <a:buFontTx/>
              <a:buChar char="•"/>
            </a:pPr>
            <a:endParaRPr lang="en-US" b="0" dirty="0">
              <a:solidFill>
                <a:schemeClr val="bg2">
                  <a:lumMod val="25000"/>
                  <a:lumOff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99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99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99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925" grpId="0" build="p" bldLvl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21605"/>
            <a:ext cx="7772400" cy="1143000"/>
          </a:xfrm>
        </p:spPr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Wildlife Monitoring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0355" name="Rectangle 3"/>
          <p:cNvSpPr>
            <a:spLocks noGrp="1" noChangeArrowheads="1"/>
          </p:cNvSpPr>
          <p:nvPr>
            <p:ph idx="1"/>
          </p:nvPr>
        </p:nvSpPr>
        <p:spPr>
          <a:xfrm>
            <a:off x="107504" y="1916832"/>
            <a:ext cx="8856984" cy="4536356"/>
          </a:xfrm>
        </p:spPr>
        <p:txBody>
          <a:bodyPr/>
          <a:lstStyle/>
          <a:p>
            <a:pPr algn="l" rtl="0"/>
            <a:r>
              <a:rPr lang="en-US" dirty="0">
                <a:solidFill>
                  <a:schemeClr val="bg2">
                    <a:lumMod val="25000"/>
                    <a:lumOff val="75000"/>
                  </a:schemeClr>
                </a:solidFill>
                <a:latin typeface="Arial" pitchFamily="34" charset="0"/>
                <a:cs typeface="Arial" pitchFamily="34" charset="0"/>
              </a:rPr>
              <a:t>Regular monitoring is done for </a:t>
            </a:r>
            <a:r>
              <a:rPr lang="en-US" dirty="0" smtClean="0">
                <a:solidFill>
                  <a:schemeClr val="bg2">
                    <a:lumMod val="25000"/>
                    <a:lumOff val="75000"/>
                  </a:schemeClr>
                </a:solidFill>
                <a:latin typeface="Arial" pitchFamily="34" charset="0"/>
                <a:cs typeface="Arial" pitchFamily="34" charset="0"/>
              </a:rPr>
              <a:t>many species</a:t>
            </a:r>
          </a:p>
          <a:p>
            <a:pPr algn="l" rtl="0"/>
            <a:r>
              <a:rPr lang="en-US" dirty="0" smtClean="0">
                <a:solidFill>
                  <a:schemeClr val="bg2">
                    <a:lumMod val="25000"/>
                    <a:lumOff val="75000"/>
                  </a:schemeClr>
                </a:solidFill>
                <a:latin typeface="Arial" pitchFamily="34" charset="0"/>
                <a:cs typeface="Arial" pitchFamily="34" charset="0"/>
              </a:rPr>
              <a:t>Cyber-tracker, camera traps, thermal imaging.</a:t>
            </a:r>
            <a:endParaRPr lang="en-US" dirty="0">
              <a:solidFill>
                <a:schemeClr val="bg2">
                  <a:lumMod val="25000"/>
                  <a:lumOff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solidFill>
                  <a:srgbClr val="FFFC00"/>
                </a:solidFill>
                <a:latin typeface="Arial" pitchFamily="34" charset="0"/>
                <a:cs typeface="Arial" pitchFamily="34" charset="0"/>
              </a:rPr>
              <a:t>Goal</a:t>
            </a:r>
            <a:r>
              <a:rPr lang="en-US" dirty="0" smtClean="0">
                <a:solidFill>
                  <a:schemeClr val="bg2">
                    <a:lumMod val="25000"/>
                    <a:lumOff val="75000"/>
                  </a:schemeClr>
                </a:solidFill>
                <a:latin typeface="Arial" pitchFamily="34" charset="0"/>
                <a:cs typeface="Arial" pitchFamily="34" charset="0"/>
              </a:rPr>
              <a:t>: to indicate the </a:t>
            </a:r>
            <a:r>
              <a:rPr lang="en-US" dirty="0">
                <a:solidFill>
                  <a:schemeClr val="bg2">
                    <a:lumMod val="25000"/>
                    <a:lumOff val="75000"/>
                  </a:schemeClr>
                </a:solidFill>
                <a:latin typeface="Arial" pitchFamily="34" charset="0"/>
                <a:cs typeface="Arial" pitchFamily="34" charset="0"/>
              </a:rPr>
              <a:t>state of populations (</a:t>
            </a:r>
            <a:r>
              <a:rPr lang="en-US" dirty="0" smtClean="0">
                <a:solidFill>
                  <a:schemeClr val="bg2">
                    <a:lumMod val="25000"/>
                    <a:lumOff val="75000"/>
                  </a:schemeClr>
                </a:solidFill>
                <a:latin typeface="Arial" pitchFamily="34" charset="0"/>
                <a:cs typeface="Arial" pitchFamily="34" charset="0"/>
              </a:rPr>
              <a:t>endangered or overabundant or stable).</a:t>
            </a:r>
            <a:endParaRPr lang="en-US" dirty="0">
              <a:solidFill>
                <a:schemeClr val="bg2">
                  <a:lumMod val="25000"/>
                  <a:lumOff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6194" name="Picture 2" descr="http://telavivi.biz/uploads/1276698897_articles_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02237" y="4161375"/>
            <a:ext cx="3270440" cy="24528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1138636" y="4437112"/>
            <a:ext cx="421484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latin typeface="Arial" pitchFamily="34" charset="0"/>
                <a:cs typeface="Arial" pitchFamily="34" charset="0"/>
              </a:rPr>
              <a:t>The “Cyber-tracker” GPS monitoring system</a:t>
            </a:r>
            <a:endParaRPr lang="he-IL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hallenges of HWC in Israel - English 2010">
  <a:themeElements>
    <a:clrScheme name="Ribbons.pot 1">
      <a:dk1>
        <a:srgbClr val="220011"/>
      </a:dk1>
      <a:lt1>
        <a:srgbClr val="FFFFCC"/>
      </a:lt1>
      <a:dk2>
        <a:srgbClr val="660033"/>
      </a:dk2>
      <a:lt2>
        <a:srgbClr val="FFCC00"/>
      </a:lt2>
      <a:accent1>
        <a:srgbClr val="CC0099"/>
      </a:accent1>
      <a:accent2>
        <a:srgbClr val="56002B"/>
      </a:accent2>
      <a:accent3>
        <a:srgbClr val="B8AAAD"/>
      </a:accent3>
      <a:accent4>
        <a:srgbClr val="DADAAE"/>
      </a:accent4>
      <a:accent5>
        <a:srgbClr val="E2AACA"/>
      </a:accent5>
      <a:accent6>
        <a:srgbClr val="4D0026"/>
      </a:accent6>
      <a:hlink>
        <a:srgbClr val="9C004E"/>
      </a:hlink>
      <a:folHlink>
        <a:srgbClr val="FF6600"/>
      </a:folHlink>
    </a:clrScheme>
    <a:fontScheme name="Ribbons.pot">
      <a:majorFont>
        <a:latin typeface="Arial Rounded MT Bold"/>
        <a:ea typeface=""/>
        <a:cs typeface=""/>
      </a:majorFont>
      <a:minorFont>
        <a:latin typeface="Arial Rounded MT 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Ribbons.pot 1">
        <a:dk1>
          <a:srgbClr val="220011"/>
        </a:dk1>
        <a:lt1>
          <a:srgbClr val="FFFFCC"/>
        </a:lt1>
        <a:dk2>
          <a:srgbClr val="660033"/>
        </a:dk2>
        <a:lt2>
          <a:srgbClr val="FFCC00"/>
        </a:lt2>
        <a:accent1>
          <a:srgbClr val="CC0099"/>
        </a:accent1>
        <a:accent2>
          <a:srgbClr val="56002B"/>
        </a:accent2>
        <a:accent3>
          <a:srgbClr val="B8AAAD"/>
        </a:accent3>
        <a:accent4>
          <a:srgbClr val="DADAAE"/>
        </a:accent4>
        <a:accent5>
          <a:srgbClr val="E2AACA"/>
        </a:accent5>
        <a:accent6>
          <a:srgbClr val="4D0026"/>
        </a:accent6>
        <a:hlink>
          <a:srgbClr val="9C004E"/>
        </a:hlink>
        <a:folHlink>
          <a:srgbClr val="FF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bbons.pot 2">
        <a:dk1>
          <a:srgbClr val="000F1E"/>
        </a:dk1>
        <a:lt1>
          <a:srgbClr val="FFFFFF"/>
        </a:lt1>
        <a:dk2>
          <a:srgbClr val="003366"/>
        </a:dk2>
        <a:lt2>
          <a:srgbClr val="33CCCC"/>
        </a:lt2>
        <a:accent1>
          <a:srgbClr val="006699"/>
        </a:accent1>
        <a:accent2>
          <a:srgbClr val="003366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2D5C"/>
        </a:accent6>
        <a:hlink>
          <a:srgbClr val="0099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bbons.pot 3">
        <a:dk1>
          <a:srgbClr val="002F2E"/>
        </a:dk1>
        <a:lt1>
          <a:srgbClr val="FFFFFF"/>
        </a:lt1>
        <a:dk2>
          <a:srgbClr val="008080"/>
        </a:dk2>
        <a:lt2>
          <a:srgbClr val="66FFCC"/>
        </a:lt2>
        <a:accent1>
          <a:srgbClr val="0099CC"/>
        </a:accent1>
        <a:accent2>
          <a:srgbClr val="005250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4948"/>
        </a:accent6>
        <a:hlink>
          <a:srgbClr val="00CC99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bbons.pot 4">
        <a:dk1>
          <a:srgbClr val="000022"/>
        </a:dk1>
        <a:lt1>
          <a:srgbClr val="FFFFFF"/>
        </a:lt1>
        <a:dk2>
          <a:srgbClr val="000066"/>
        </a:dk2>
        <a:lt2>
          <a:srgbClr val="FFCC00"/>
        </a:lt2>
        <a:accent1>
          <a:srgbClr val="666699"/>
        </a:accent1>
        <a:accent2>
          <a:srgbClr val="000048"/>
        </a:accent2>
        <a:accent3>
          <a:srgbClr val="AAAAB8"/>
        </a:accent3>
        <a:accent4>
          <a:srgbClr val="DADADA"/>
        </a:accent4>
        <a:accent5>
          <a:srgbClr val="B8B8CA"/>
        </a:accent5>
        <a:accent6>
          <a:srgbClr val="000040"/>
        </a:accent6>
        <a:hlink>
          <a:srgbClr val="9999FF"/>
        </a:hlink>
        <a:folHlink>
          <a:srgbClr val="0000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bbons.pot 5">
        <a:dk1>
          <a:srgbClr val="663300"/>
        </a:dk1>
        <a:lt1>
          <a:srgbClr val="FFFFFF"/>
        </a:lt1>
        <a:dk2>
          <a:srgbClr val="000000"/>
        </a:dk2>
        <a:lt2>
          <a:srgbClr val="FFFF99"/>
        </a:lt2>
        <a:accent1>
          <a:srgbClr val="FFCC66"/>
        </a:accent1>
        <a:accent2>
          <a:srgbClr val="FFFFCC"/>
        </a:accent2>
        <a:accent3>
          <a:srgbClr val="FFFFFF"/>
        </a:accent3>
        <a:accent4>
          <a:srgbClr val="562A00"/>
        </a:accent4>
        <a:accent5>
          <a:srgbClr val="FFE2B8"/>
        </a:accent5>
        <a:accent6>
          <a:srgbClr val="E7E7B9"/>
        </a:accent6>
        <a:hlink>
          <a:srgbClr val="FFCC00"/>
        </a:hlink>
        <a:folHlink>
          <a:srgbClr val="FF7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bbons.pot 6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4D4D4D"/>
        </a:hlink>
        <a:folHlink>
          <a:srgbClr val="86868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Ribbons.pot 1">
    <a:dk1>
      <a:srgbClr val="220011"/>
    </a:dk1>
    <a:lt1>
      <a:srgbClr val="FFFFCC"/>
    </a:lt1>
    <a:dk2>
      <a:srgbClr val="660033"/>
    </a:dk2>
    <a:lt2>
      <a:srgbClr val="FFCC00"/>
    </a:lt2>
    <a:accent1>
      <a:srgbClr val="CC0099"/>
    </a:accent1>
    <a:accent2>
      <a:srgbClr val="56002B"/>
    </a:accent2>
    <a:accent3>
      <a:srgbClr val="B8AAAD"/>
    </a:accent3>
    <a:accent4>
      <a:srgbClr val="DADAAE"/>
    </a:accent4>
    <a:accent5>
      <a:srgbClr val="E2AACA"/>
    </a:accent5>
    <a:accent6>
      <a:srgbClr val="4D0026"/>
    </a:accent6>
    <a:hlink>
      <a:srgbClr val="9C004E"/>
    </a:hlink>
    <a:folHlink>
      <a:srgbClr val="FF66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2159</TotalTime>
  <Words>187</Words>
  <Application>Microsoft Office PowerPoint</Application>
  <PresentationFormat>On-screen Show (4:3)</PresentationFormat>
  <Paragraphs>29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Arial Rounded MT Bold</vt:lpstr>
      <vt:lpstr>Calibri</vt:lpstr>
      <vt:lpstr>Times New Roman</vt:lpstr>
      <vt:lpstr>Challenges of HWC in Israel - English 2010</vt:lpstr>
      <vt:lpstr>Brief report from Israel for MIKT meeting</vt:lpstr>
      <vt:lpstr>PowerPoint Presentation</vt:lpstr>
      <vt:lpstr>Major threats noted on birds in Israel</vt:lpstr>
      <vt:lpstr>PowerPoint Presentation</vt:lpstr>
      <vt:lpstr>Wildlife Monitoring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challenges of conserving Israel's exceptionally rich wildlife biodiversity</dc:title>
  <dc:creator>סיימון נמצוב  Simon Nemtzov</dc:creator>
  <cp:lastModifiedBy>סיימון נמצוב  Simon Nemtzov</cp:lastModifiedBy>
  <cp:revision>77</cp:revision>
  <dcterms:created xsi:type="dcterms:W3CDTF">2012-08-27T05:01:04Z</dcterms:created>
  <dcterms:modified xsi:type="dcterms:W3CDTF">2021-06-10T07:50:16Z</dcterms:modified>
</cp:coreProperties>
</file>