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15" r:id="rId4"/>
    <p:sldId id="374" r:id="rId5"/>
    <p:sldId id="377" r:id="rId6"/>
    <p:sldId id="376" r:id="rId7"/>
    <p:sldId id="378" r:id="rId8"/>
    <p:sldId id="35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227" autoAdjust="0"/>
  </p:normalViewPr>
  <p:slideViewPr>
    <p:cSldViewPr>
      <p:cViewPr>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59CCB872-8598-4277-BEFC-52A4B479B57E}"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CCB872-8598-4277-BEFC-52A4B479B57E}"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9CCB872-8598-4277-BEFC-52A4B479B57E}"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CCB872-8598-4277-BEFC-52A4B479B57E}"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4135CEF-9D7A-402E-938D-A3FD02B4654A}"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CCB872-8598-4277-BEFC-52A4B479B57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FFF3F4-5913-45A8-9ED6-CCF8C25CE21F}" type="datetimeFigureOut">
              <a:rPr lang="fr-FR" smtClean="0"/>
              <a:pPr/>
              <a:t>07/06/2021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C56524-4A51-41F5-A4AD-907E7F74309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FF3F4-5913-45A8-9ED6-CCF8C25CE21F}" type="datetimeFigureOut">
              <a:rPr lang="fr-FR" smtClean="0"/>
              <a:pPr/>
              <a:t>07/06/2021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56524-4A51-41F5-A4AD-907E7F74309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4135CEF-9D7A-402E-938D-A3FD02B4654A}" type="datetimeFigureOut">
              <a:rPr lang="fr-FR" smtClean="0"/>
              <a:pPr/>
              <a:t>07/06/2021</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CCB872-8598-4277-BEFC-52A4B479B57E}"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14.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286256"/>
            <a:ext cx="9144000" cy="1470025"/>
          </a:xfrm>
        </p:spPr>
        <p:txBody>
          <a:bodyPr>
            <a:noAutofit/>
          </a:bodyPr>
          <a:lstStyle/>
          <a:p>
            <a:r>
              <a:rPr lang="fr-FR" sz="4000" b="1" dirty="0" smtClean="0">
                <a:solidFill>
                  <a:srgbClr val="260BC5"/>
                </a:solidFill>
                <a:latin typeface="Andalus" pitchFamily="18" charset="-78"/>
                <a:cs typeface="Andalus" pitchFamily="18" charset="-78"/>
              </a:rPr>
              <a:t>Situation of the IKB in TUNISIA</a:t>
            </a:r>
            <a:endParaRPr lang="fr-FR" b="1" dirty="0">
              <a:solidFill>
                <a:srgbClr val="260BC5"/>
              </a:solidFill>
              <a:latin typeface="Arabic Typesetting" pitchFamily="66" charset="-78"/>
              <a:cs typeface="Arabic Typesetting" pitchFamily="66" charset="-78"/>
            </a:endParaRPr>
          </a:p>
        </p:txBody>
      </p:sp>
      <p:sp>
        <p:nvSpPr>
          <p:cNvPr id="6" name="ZoneTexte 5"/>
          <p:cNvSpPr txBox="1"/>
          <p:nvPr/>
        </p:nvSpPr>
        <p:spPr>
          <a:xfrm>
            <a:off x="7215206" y="6448032"/>
            <a:ext cx="1928826" cy="338554"/>
          </a:xfrm>
          <a:prstGeom prst="rect">
            <a:avLst/>
          </a:prstGeom>
          <a:noFill/>
        </p:spPr>
        <p:txBody>
          <a:bodyPr wrap="square" rtlCol="0">
            <a:spAutoFit/>
          </a:bodyPr>
          <a:lstStyle/>
          <a:p>
            <a:pPr algn="ctr"/>
            <a:r>
              <a:rPr lang="fr-FR" sz="1600" b="1" dirty="0" smtClean="0"/>
              <a:t>TAHRI </a:t>
            </a:r>
            <a:r>
              <a:rPr lang="fr-FR" sz="1600" b="1" dirty="0" err="1" smtClean="0"/>
              <a:t>Jamel</a:t>
            </a:r>
            <a:endParaRPr lang="fr-FR" sz="1600" b="1" dirty="0" smtClean="0"/>
          </a:p>
        </p:txBody>
      </p:sp>
      <p:sp>
        <p:nvSpPr>
          <p:cNvPr id="7" name="ZoneTexte 6"/>
          <p:cNvSpPr txBox="1"/>
          <p:nvPr/>
        </p:nvSpPr>
        <p:spPr>
          <a:xfrm>
            <a:off x="1285852" y="1706581"/>
            <a:ext cx="7000924" cy="1508105"/>
          </a:xfrm>
          <a:prstGeom prst="rect">
            <a:avLst/>
          </a:prstGeom>
          <a:noFill/>
        </p:spPr>
        <p:txBody>
          <a:bodyPr wrap="square" rtlCol="0">
            <a:spAutoFit/>
          </a:bodyPr>
          <a:lstStyle/>
          <a:p>
            <a:pPr algn="ctr"/>
            <a:endParaRPr lang="fr-FR" sz="2000" b="1" dirty="0" smtClean="0"/>
          </a:p>
          <a:p>
            <a:pPr algn="ctr"/>
            <a:r>
              <a:rPr lang="en-US" b="1" dirty="0" smtClean="0"/>
              <a:t> Joint Meeting of the Bern Convention Network of Special Focal Points on Eradication of Illegal Killing, Trapping and Trade in Wild Birds and the CMS Intergovernmental Task Force on Illegal Killing, Taking and Trade of Migratory Birds in the Mediterranean</a:t>
            </a:r>
            <a:endParaRPr lang="fr-FR" b="1" dirty="0" smtClean="0"/>
          </a:p>
        </p:txBody>
      </p:sp>
      <p:pic>
        <p:nvPicPr>
          <p:cNvPr id="10242" name="Picture 2"/>
          <p:cNvPicPr>
            <a:picLocks noChangeAspect="1" noChangeArrowheads="1"/>
          </p:cNvPicPr>
          <p:nvPr/>
        </p:nvPicPr>
        <p:blipFill>
          <a:blip r:embed="rId2"/>
          <a:srcRect/>
          <a:stretch>
            <a:fillRect/>
          </a:stretch>
        </p:blipFill>
        <p:spPr bwMode="auto">
          <a:xfrm>
            <a:off x="5429256" y="428604"/>
            <a:ext cx="1617209" cy="928694"/>
          </a:xfrm>
          <a:prstGeom prst="rect">
            <a:avLst/>
          </a:prstGeom>
          <a:noFill/>
          <a:ln w="9525">
            <a:noFill/>
            <a:miter lim="800000"/>
            <a:headEnd/>
            <a:tailEnd/>
          </a:ln>
          <a:effectLst/>
        </p:spPr>
      </p:pic>
      <p:sp>
        <p:nvSpPr>
          <p:cNvPr id="8" name="Rectangle 7"/>
          <p:cNvSpPr/>
          <p:nvPr/>
        </p:nvSpPr>
        <p:spPr>
          <a:xfrm>
            <a:off x="1571604" y="3148612"/>
            <a:ext cx="6357982" cy="923330"/>
          </a:xfrm>
          <a:prstGeom prst="rect">
            <a:avLst/>
          </a:prstGeom>
        </p:spPr>
        <p:txBody>
          <a:bodyPr wrap="square">
            <a:spAutoFit/>
          </a:bodyPr>
          <a:lstStyle/>
          <a:p>
            <a:pPr algn="ctr"/>
            <a:endParaRPr lang="fr-FR" b="1" dirty="0" smtClean="0"/>
          </a:p>
          <a:p>
            <a:pPr algn="ctr"/>
            <a:r>
              <a:rPr lang="fi-FI" b="1" dirty="0" smtClean="0"/>
              <a:t>Online from 09 -  11 June 2021</a:t>
            </a:r>
          </a:p>
          <a:p>
            <a:pPr algn="ctr"/>
            <a:r>
              <a:rPr lang="fi-FI" b="1" dirty="0" smtClean="0"/>
              <a:t> </a:t>
            </a:r>
            <a:r>
              <a:rPr lang="en-US" b="1" dirty="0" smtClean="0"/>
              <a:t> </a:t>
            </a:r>
          </a:p>
        </p:txBody>
      </p:sp>
      <p:pic>
        <p:nvPicPr>
          <p:cNvPr id="1027" name="Picture 3"/>
          <p:cNvPicPr>
            <a:picLocks noChangeAspect="1" noChangeArrowheads="1"/>
          </p:cNvPicPr>
          <p:nvPr/>
        </p:nvPicPr>
        <p:blipFill>
          <a:blip r:embed="rId3"/>
          <a:srcRect/>
          <a:stretch>
            <a:fillRect/>
          </a:stretch>
        </p:blipFill>
        <p:spPr bwMode="auto">
          <a:xfrm>
            <a:off x="4214810" y="428604"/>
            <a:ext cx="928694" cy="928694"/>
          </a:xfrm>
          <a:prstGeom prst="rect">
            <a:avLst/>
          </a:prstGeom>
          <a:noFill/>
          <a:ln w="9525">
            <a:noFill/>
            <a:miter lim="800000"/>
            <a:headEnd/>
            <a:tailEnd/>
          </a:ln>
          <a:effectLst/>
        </p:spPr>
      </p:pic>
      <p:pic>
        <p:nvPicPr>
          <p:cNvPr id="11" name="Picture 2" descr="Résultat de recherche d'images"/>
          <p:cNvPicPr>
            <a:picLocks noChangeAspect="1" noChangeArrowheads="1"/>
          </p:cNvPicPr>
          <p:nvPr/>
        </p:nvPicPr>
        <p:blipFill>
          <a:blip r:embed="rId4"/>
          <a:srcRect/>
          <a:stretch>
            <a:fillRect/>
          </a:stretch>
        </p:blipFill>
        <p:spPr bwMode="auto">
          <a:xfrm>
            <a:off x="3929058" y="5929330"/>
            <a:ext cx="1285848" cy="857232"/>
          </a:xfrm>
          <a:prstGeom prst="rect">
            <a:avLst/>
          </a:prstGeom>
          <a:noFill/>
        </p:spPr>
      </p:pic>
      <p:sp>
        <p:nvSpPr>
          <p:cNvPr id="35842" name="AutoShape 2" descr="Groupe des Nations Unies pour le développement durable : Accuei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Programme des Nations Unies pour l&amp;#39;environnement - PNUE | Genève  internationale"/>
          <p:cNvPicPr>
            <a:picLocks noChangeAspect="1" noChangeArrowheads="1"/>
          </p:cNvPicPr>
          <p:nvPr/>
        </p:nvPicPr>
        <p:blipFill>
          <a:blip r:embed="rId5" cstate="print"/>
          <a:srcRect/>
          <a:stretch>
            <a:fillRect/>
          </a:stretch>
        </p:blipFill>
        <p:spPr bwMode="auto">
          <a:xfrm>
            <a:off x="2294389" y="428604"/>
            <a:ext cx="1134603" cy="857256"/>
          </a:xfrm>
          <a:prstGeom prst="rect">
            <a:avLst/>
          </a:prstGeom>
          <a:noFill/>
        </p:spPr>
      </p:pic>
      <p:sp>
        <p:nvSpPr>
          <p:cNvPr id="35846" name="AutoShape 6" descr="T-PVS Bureau Meeting (1) - Bern Convention institutions - Meetings 2019"/>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5848" name="AutoShape 8" descr="T-PVS Bureau Meeting (1) - Bern Convention institutions - Meetings 2019"/>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5850" name="AutoShape 10" descr="T-PVS Bureau Meeting (1) - Bern Convention institutions - Meetings 2019"/>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5852" name="AutoShape 12" descr="T-PVS Bureau Meeting (1) - Bern Convention institutions - Meetings 2019"/>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53" name="Picture 13"/>
          <p:cNvPicPr>
            <a:picLocks noChangeAspect="1" noChangeArrowheads="1"/>
          </p:cNvPicPr>
          <p:nvPr/>
        </p:nvPicPr>
        <p:blipFill>
          <a:blip r:embed="rId6"/>
          <a:srcRect/>
          <a:stretch>
            <a:fillRect/>
          </a:stretch>
        </p:blipFill>
        <p:spPr bwMode="auto">
          <a:xfrm>
            <a:off x="285720" y="428604"/>
            <a:ext cx="1357322" cy="789463"/>
          </a:xfrm>
          <a:prstGeom prst="rect">
            <a:avLst/>
          </a:prstGeom>
          <a:noFill/>
          <a:ln w="9525">
            <a:noFill/>
            <a:miter lim="800000"/>
            <a:headEnd/>
            <a:tailEnd/>
          </a:ln>
          <a:effectLst/>
        </p:spPr>
      </p:pic>
      <p:pic>
        <p:nvPicPr>
          <p:cNvPr id="35854" name="Picture 14"/>
          <p:cNvPicPr>
            <a:picLocks noChangeAspect="1" noChangeArrowheads="1"/>
          </p:cNvPicPr>
          <p:nvPr/>
        </p:nvPicPr>
        <p:blipFill>
          <a:blip r:embed="rId7" cstate="print"/>
          <a:srcRect/>
          <a:stretch>
            <a:fillRect/>
          </a:stretch>
        </p:blipFill>
        <p:spPr bwMode="auto">
          <a:xfrm>
            <a:off x="7572383" y="428604"/>
            <a:ext cx="1333508" cy="10001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457200" y="1595457"/>
            <a:ext cx="3471858" cy="4691063"/>
          </a:xfrm>
        </p:spPr>
        <p:txBody>
          <a:bodyPr>
            <a:normAutofit/>
          </a:bodyPr>
          <a:lstStyle/>
          <a:p>
            <a:pPr algn="just"/>
            <a:r>
              <a:rPr lang="en-US" sz="2400" dirty="0" smtClean="0"/>
              <a:t>Tunisia has stepped up its efforts to meet the objectives of the MIKT 2016-2020 work program and the 2013-2020 Tunis action plan concerning the mitigation of the problem of illegal killing of birds (IKB) and better protect biodiversity , including migratory birds:</a:t>
            </a:r>
            <a:endParaRPr lang="fr-FR" sz="2400" dirty="0" smtClean="0"/>
          </a:p>
          <a:p>
            <a:pPr marL="365760" lvl="0" indent="-283464">
              <a:spcBef>
                <a:spcPts val="600"/>
              </a:spcBef>
              <a:buClr>
                <a:schemeClr val="accent1"/>
              </a:buClr>
              <a:buSzPct val="80000"/>
              <a:defRPr/>
            </a:pPr>
            <a:r>
              <a:rPr lang="fr-FR" sz="2400" b="1" dirty="0" smtClean="0"/>
              <a:t>    </a:t>
            </a:r>
            <a:endParaRPr lang="fr-FR" sz="2400" dirty="0"/>
          </a:p>
        </p:txBody>
      </p:sp>
      <p:pic>
        <p:nvPicPr>
          <p:cNvPr id="6" name="Picture 2" descr="Résultat de recherche d'images"/>
          <p:cNvPicPr>
            <a:picLocks noChangeAspect="1" noChangeArrowheads="1"/>
          </p:cNvPicPr>
          <p:nvPr/>
        </p:nvPicPr>
        <p:blipFill>
          <a:blip r:embed="rId2"/>
          <a:srcRect/>
          <a:stretch>
            <a:fillRect/>
          </a:stretch>
        </p:blipFill>
        <p:spPr bwMode="auto">
          <a:xfrm>
            <a:off x="7858148" y="4786322"/>
            <a:ext cx="785818" cy="523879"/>
          </a:xfrm>
          <a:prstGeom prst="rect">
            <a:avLst/>
          </a:prstGeom>
          <a:noFill/>
        </p:spPr>
      </p:pic>
      <p:pic>
        <p:nvPicPr>
          <p:cNvPr id="2051" name="Picture 3"/>
          <p:cNvPicPr>
            <a:picLocks noChangeAspect="1" noChangeArrowheads="1"/>
          </p:cNvPicPr>
          <p:nvPr/>
        </p:nvPicPr>
        <p:blipFill>
          <a:blip r:embed="rId3"/>
          <a:srcRect/>
          <a:stretch>
            <a:fillRect/>
          </a:stretch>
        </p:blipFill>
        <p:spPr bwMode="auto">
          <a:xfrm>
            <a:off x="4494166" y="1533525"/>
            <a:ext cx="4211677" cy="310992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b="1" dirty="0" smtClean="0"/>
              <a:t>1) the key achievements in the implementation of TAP 2013-2020 and MIKT POW 2016-2020 since 2019, on</a:t>
            </a:r>
            <a:endParaRPr lang="fr-FR" sz="2800" b="1" dirty="0"/>
          </a:p>
        </p:txBody>
      </p:sp>
      <p:sp>
        <p:nvSpPr>
          <p:cNvPr id="3" name="Espace réservé du contenu 2"/>
          <p:cNvSpPr>
            <a:spLocks noGrp="1"/>
          </p:cNvSpPr>
          <p:nvPr>
            <p:ph idx="1"/>
          </p:nvPr>
        </p:nvSpPr>
        <p:spPr>
          <a:xfrm>
            <a:off x="457200" y="1600200"/>
            <a:ext cx="8229600" cy="5043510"/>
          </a:xfrm>
        </p:spPr>
        <p:txBody>
          <a:bodyPr>
            <a:normAutofit lnSpcReduction="10000"/>
          </a:bodyPr>
          <a:lstStyle/>
          <a:p>
            <a:r>
              <a:rPr lang="en-US" sz="2000" dirty="0" smtClean="0"/>
              <a:t>the revision of the law relating to the hunting of migratory birds; the aim of which is to ensure better protection of species; through</a:t>
            </a:r>
          </a:p>
          <a:p>
            <a:pPr>
              <a:buNone/>
            </a:pPr>
            <a:endParaRPr lang="fr-FR" sz="2000" dirty="0" smtClean="0"/>
          </a:p>
          <a:p>
            <a:pPr lvl="1">
              <a:buFont typeface="Wingdings" pitchFamily="2" charset="2"/>
              <a:buChar char="ü"/>
            </a:pPr>
            <a:r>
              <a:rPr lang="en-US" sz="1800" dirty="0" smtClean="0"/>
              <a:t>setting a harvest quota per hunter per hunting day (Maximum Authorized Harvest: PMA)</a:t>
            </a:r>
            <a:endParaRPr lang="fr-FR" sz="1800" dirty="0" smtClean="0"/>
          </a:p>
          <a:p>
            <a:pPr lvl="1">
              <a:buFont typeface="Wingdings" pitchFamily="2" charset="2"/>
              <a:buChar char="ü"/>
            </a:pPr>
            <a:r>
              <a:rPr lang="en-US" sz="1800" dirty="0" smtClean="0"/>
              <a:t>the reduction of the hunting period per year</a:t>
            </a:r>
            <a:endParaRPr lang="fr-FR" sz="1800" dirty="0" smtClean="0"/>
          </a:p>
          <a:p>
            <a:pPr lvl="1">
              <a:buFont typeface="Wingdings" pitchFamily="2" charset="2"/>
              <a:buChar char="ü"/>
            </a:pPr>
            <a:r>
              <a:rPr lang="en-US" sz="1800" dirty="0" smtClean="0"/>
              <a:t>the decrease in the number of hunting days per week</a:t>
            </a:r>
          </a:p>
          <a:p>
            <a:pPr lvl="1">
              <a:buNone/>
            </a:pPr>
            <a:endParaRPr lang="fr-FR" sz="1800" dirty="0" smtClean="0"/>
          </a:p>
          <a:p>
            <a:r>
              <a:rPr lang="en-US" sz="2000" dirty="0" smtClean="0"/>
              <a:t>conservation of bird migration routes; the aim of which is to conserve the migration routes of migratory birds between the two shores of the Mediterranean; Tunisia has banned hunting in wetlands of international importance and of great importance for birds in migration routes; with the organization of control tours by hunting brigadiers at these sites;</a:t>
            </a:r>
            <a:endParaRPr lang="fr-FR" sz="2000" dirty="0" smtClean="0"/>
          </a:p>
          <a:p>
            <a:pPr>
              <a:buNone/>
            </a:pPr>
            <a:endParaRPr lang="fr-FR" sz="2000" dirty="0" smtClean="0"/>
          </a:p>
          <a:p>
            <a:r>
              <a:rPr lang="en-US" sz="2000" dirty="0" smtClean="0"/>
              <a:t>monitoring of the protection of migratory birds; by processing complaints recorded on the “</a:t>
            </a:r>
            <a:r>
              <a:rPr lang="en-US" sz="2000" b="1" dirty="0" smtClean="0"/>
              <a:t>Stop-</a:t>
            </a:r>
            <a:r>
              <a:rPr lang="en-US" sz="2000" b="1" dirty="0" err="1" smtClean="0"/>
              <a:t>braconnage</a:t>
            </a:r>
            <a:r>
              <a:rPr lang="en-US" sz="2000" dirty="0" smtClean="0"/>
              <a:t>” platform.</a:t>
            </a:r>
            <a:endParaRPr lang="fr-FR" sz="2000"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b="1" dirty="0" smtClean="0"/>
              <a:t>2) obstacles encountered</a:t>
            </a:r>
            <a:endParaRPr lang="fr-FR" sz="3200" b="1" dirty="0"/>
          </a:p>
        </p:txBody>
      </p:sp>
      <p:sp>
        <p:nvSpPr>
          <p:cNvPr id="3" name="Espace réservé du contenu 2"/>
          <p:cNvSpPr>
            <a:spLocks noGrp="1"/>
          </p:cNvSpPr>
          <p:nvPr>
            <p:ph idx="1"/>
          </p:nvPr>
        </p:nvSpPr>
        <p:spPr>
          <a:xfrm>
            <a:off x="457200" y="1600200"/>
            <a:ext cx="8229600" cy="4900634"/>
          </a:xfrm>
        </p:spPr>
        <p:txBody>
          <a:bodyPr>
            <a:normAutofit/>
          </a:bodyPr>
          <a:lstStyle/>
          <a:p>
            <a:r>
              <a:rPr lang="en-US" sz="2400" dirty="0" smtClean="0"/>
              <a:t>the lack of means of controls to cover all areas and to ensure the speed of interventions.</a:t>
            </a:r>
          </a:p>
          <a:p>
            <a:endParaRPr lang="fr-FR" sz="2400" dirty="0" smtClean="0"/>
          </a:p>
          <a:p>
            <a:r>
              <a:rPr lang="en-US" sz="2400" dirty="0" smtClean="0"/>
              <a:t>the lack of a rehabilitation center for seized species</a:t>
            </a:r>
          </a:p>
          <a:p>
            <a:endParaRPr lang="fr-FR" sz="2400" dirty="0" smtClean="0"/>
          </a:p>
          <a:p>
            <a:r>
              <a:rPr lang="en-US" sz="2400" dirty="0" smtClean="0"/>
              <a:t>the lack of a scientific basis for the establishment of harvest quotas (PMA) for migratory birds</a:t>
            </a:r>
          </a:p>
          <a:p>
            <a:pPr>
              <a:buNone/>
            </a:pPr>
            <a:endParaRPr lang="fr-FR" sz="2400" dirty="0" smtClean="0"/>
          </a:p>
          <a:p>
            <a:r>
              <a:rPr lang="en-US" sz="2400" dirty="0" smtClean="0"/>
              <a:t>the absence of judges trained in the protection and conservation of biodiversity to guarantee effective justice for IKB-related </a:t>
            </a:r>
            <a:r>
              <a:rPr lang="en-US" sz="2400" dirty="0" err="1" smtClean="0"/>
              <a:t>offens</a:t>
            </a:r>
            <a:endParaRPr lang="fr-FR" sz="2400" dirty="0" smtClean="0"/>
          </a:p>
          <a:p>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3200" b="1" dirty="0" smtClean="0"/>
              <a:t> 3) priorities for the future in their work combating IKB.</a:t>
            </a:r>
            <a:endParaRPr lang="fr-FR" sz="3200" b="1" dirty="0"/>
          </a:p>
        </p:txBody>
      </p:sp>
      <p:sp>
        <p:nvSpPr>
          <p:cNvPr id="3" name="Espace réservé du contenu 2"/>
          <p:cNvSpPr>
            <a:spLocks noGrp="1"/>
          </p:cNvSpPr>
          <p:nvPr>
            <p:ph idx="1"/>
          </p:nvPr>
        </p:nvSpPr>
        <p:spPr>
          <a:xfrm>
            <a:off x="457200" y="2071678"/>
            <a:ext cx="8229600" cy="4054485"/>
          </a:xfrm>
        </p:spPr>
        <p:txBody>
          <a:bodyPr>
            <a:normAutofit/>
          </a:bodyPr>
          <a:lstStyle/>
          <a:p>
            <a:r>
              <a:rPr lang="en-US" sz="2400" dirty="0" smtClean="0"/>
              <a:t>continue to work for the protection and conservation of biodiversity and in particular birds</a:t>
            </a:r>
          </a:p>
          <a:p>
            <a:pPr>
              <a:buNone/>
            </a:pPr>
            <a:endParaRPr lang="fr-FR" sz="2400" dirty="0" smtClean="0"/>
          </a:p>
          <a:p>
            <a:r>
              <a:rPr lang="en-US" sz="2400" dirty="0" smtClean="0"/>
              <a:t>implement the Rome Strategic Plan by applying the recommendations of the Working Group regarding the development of a National Action Plan for the eradication of IKB.</a:t>
            </a:r>
            <a:endParaRPr lang="fr-F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b="1" dirty="0" smtClean="0"/>
              <a:t>Tunisia's requirements for the implementation of the Rome Strategic Plan:</a:t>
            </a:r>
            <a:endParaRPr lang="fr-FR" sz="2800" b="1" dirty="0"/>
          </a:p>
        </p:txBody>
      </p:sp>
      <p:sp>
        <p:nvSpPr>
          <p:cNvPr id="3" name="Espace réservé du contenu 2"/>
          <p:cNvSpPr>
            <a:spLocks noGrp="1"/>
          </p:cNvSpPr>
          <p:nvPr>
            <p:ph idx="1"/>
          </p:nvPr>
        </p:nvSpPr>
        <p:spPr>
          <a:xfrm>
            <a:off x="457200" y="1600200"/>
            <a:ext cx="8229600" cy="4829196"/>
          </a:xfrm>
        </p:spPr>
        <p:txBody>
          <a:bodyPr>
            <a:normAutofit fontScale="92500" lnSpcReduction="10000"/>
          </a:bodyPr>
          <a:lstStyle/>
          <a:p>
            <a:pPr>
              <a:buNone/>
            </a:pPr>
            <a:r>
              <a:rPr lang="en-US" sz="2400" dirty="0" smtClean="0"/>
              <a:t>a- organization of a workshop to provide technical and financial assistance for the development of a national action plan for the eradication of IKB</a:t>
            </a:r>
          </a:p>
          <a:p>
            <a:pPr>
              <a:buNone/>
            </a:pPr>
            <a:endParaRPr lang="en-US" sz="2400" dirty="0" smtClean="0"/>
          </a:p>
          <a:p>
            <a:pPr>
              <a:buNone/>
            </a:pPr>
            <a:r>
              <a:rPr lang="en-US" sz="2400" dirty="0" smtClean="0"/>
              <a:t>b- organization of training for judges in the protection and conservation of biodiversity to ensure effective justice for IKB-related offenses;</a:t>
            </a:r>
          </a:p>
          <a:p>
            <a:pPr>
              <a:buNone/>
            </a:pPr>
            <a:endParaRPr lang="en-US" sz="2400" dirty="0" smtClean="0"/>
          </a:p>
          <a:p>
            <a:pPr>
              <a:buNone/>
            </a:pPr>
            <a:r>
              <a:rPr lang="en-US" sz="2400" dirty="0" smtClean="0"/>
              <a:t>c- the organization of training for hunting brigadiers on the techniques of controlling infringements linked to the IKB.</a:t>
            </a:r>
          </a:p>
          <a:p>
            <a:pPr>
              <a:buNone/>
            </a:pPr>
            <a:endParaRPr lang="en-US" sz="2400" dirty="0" smtClean="0"/>
          </a:p>
          <a:p>
            <a:pPr>
              <a:buNone/>
            </a:pPr>
            <a:r>
              <a:rPr lang="en-US" sz="2400" dirty="0" smtClean="0"/>
              <a:t>d- Technical support for the establishment of the maximum authorized harvest quotas  (PMA) for migratory birds.</a:t>
            </a:r>
          </a:p>
          <a:p>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AutoShape 4" descr="Résultat de recherche d'images pour &quot;aigle de bonelli en tunisi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1" name="Picture 7" descr="C:\Users\user\Pictures\buse.feroce.arde.2p.jpg"/>
          <p:cNvPicPr>
            <a:picLocks noChangeAspect="1" noChangeArrowheads="1"/>
          </p:cNvPicPr>
          <p:nvPr/>
        </p:nvPicPr>
        <p:blipFill>
          <a:blip r:embed="rId2"/>
          <a:srcRect/>
          <a:stretch>
            <a:fillRect/>
          </a:stretch>
        </p:blipFill>
        <p:spPr bwMode="auto">
          <a:xfrm>
            <a:off x="79376" y="1785926"/>
            <a:ext cx="2135170" cy="1500198"/>
          </a:xfrm>
          <a:prstGeom prst="rect">
            <a:avLst/>
          </a:prstGeom>
          <a:noFill/>
        </p:spPr>
      </p:pic>
      <p:pic>
        <p:nvPicPr>
          <p:cNvPr id="1032" name="Picture 8" descr="C:\Users\user\Pictures\Faucon pélerin.jpg"/>
          <p:cNvPicPr>
            <a:picLocks noChangeAspect="1" noChangeArrowheads="1"/>
          </p:cNvPicPr>
          <p:nvPr/>
        </p:nvPicPr>
        <p:blipFill>
          <a:blip r:embed="rId3"/>
          <a:srcRect/>
          <a:stretch>
            <a:fillRect/>
          </a:stretch>
        </p:blipFill>
        <p:spPr bwMode="auto">
          <a:xfrm>
            <a:off x="82467" y="5338788"/>
            <a:ext cx="2132079" cy="1447798"/>
          </a:xfrm>
          <a:prstGeom prst="rect">
            <a:avLst/>
          </a:prstGeom>
          <a:noFill/>
        </p:spPr>
      </p:pic>
      <p:pic>
        <p:nvPicPr>
          <p:cNvPr id="3074" name="Picture 2" descr="Image associÃ©e"/>
          <p:cNvPicPr>
            <a:picLocks noChangeAspect="1" noChangeArrowheads="1"/>
          </p:cNvPicPr>
          <p:nvPr/>
        </p:nvPicPr>
        <p:blipFill>
          <a:blip r:embed="rId4" cstate="print"/>
          <a:srcRect/>
          <a:stretch>
            <a:fillRect/>
          </a:stretch>
        </p:blipFill>
        <p:spPr bwMode="auto">
          <a:xfrm>
            <a:off x="71406" y="71414"/>
            <a:ext cx="2143140" cy="1571636"/>
          </a:xfrm>
          <a:prstGeom prst="rect">
            <a:avLst/>
          </a:prstGeom>
          <a:noFill/>
        </p:spPr>
      </p:pic>
      <p:pic>
        <p:nvPicPr>
          <p:cNvPr id="3076" name="Picture 4" descr="Image associÃ©e"/>
          <p:cNvPicPr>
            <a:picLocks noChangeAspect="1" noChangeArrowheads="1"/>
          </p:cNvPicPr>
          <p:nvPr/>
        </p:nvPicPr>
        <p:blipFill>
          <a:blip r:embed="rId5" cstate="print"/>
          <a:srcRect/>
          <a:stretch>
            <a:fillRect/>
          </a:stretch>
        </p:blipFill>
        <p:spPr bwMode="auto">
          <a:xfrm>
            <a:off x="142844" y="3429000"/>
            <a:ext cx="2071702" cy="1785950"/>
          </a:xfrm>
          <a:prstGeom prst="rect">
            <a:avLst/>
          </a:prstGeom>
          <a:noFill/>
        </p:spPr>
      </p:pic>
      <p:sp>
        <p:nvSpPr>
          <p:cNvPr id="9" name="Titre 8"/>
          <p:cNvSpPr>
            <a:spLocks noGrp="1"/>
          </p:cNvSpPr>
          <p:nvPr>
            <p:ph type="title"/>
          </p:nvPr>
        </p:nvSpPr>
        <p:spPr>
          <a:xfrm>
            <a:off x="5214942" y="1714504"/>
            <a:ext cx="3335622" cy="2286000"/>
          </a:xfrm>
        </p:spPr>
        <p:txBody>
          <a:bodyPr>
            <a:normAutofit/>
          </a:bodyPr>
          <a:lstStyle/>
          <a:p>
            <a:r>
              <a:rPr lang="en-US" sz="2400" dirty="0" smtClean="0"/>
              <a:t>thank you for your  attention</a:t>
            </a:r>
            <a:endParaRPr lang="fr-FR" sz="2400" dirty="0"/>
          </a:p>
        </p:txBody>
      </p:sp>
      <p:pic>
        <p:nvPicPr>
          <p:cNvPr id="10" name="Picture 2" descr="Image associÃ©e"/>
          <p:cNvPicPr>
            <a:picLocks noChangeAspect="1" noChangeArrowheads="1"/>
          </p:cNvPicPr>
          <p:nvPr/>
        </p:nvPicPr>
        <p:blipFill>
          <a:blip r:embed="rId4" cstate="print"/>
          <a:srcRect/>
          <a:stretch>
            <a:fillRect/>
          </a:stretch>
        </p:blipFill>
        <p:spPr bwMode="auto">
          <a:xfrm>
            <a:off x="2428860" y="3643314"/>
            <a:ext cx="2143140" cy="1571636"/>
          </a:xfrm>
          <a:prstGeom prst="rect">
            <a:avLst/>
          </a:prstGeom>
          <a:noFill/>
        </p:spPr>
      </p:pic>
      <p:pic>
        <p:nvPicPr>
          <p:cNvPr id="11" name="Picture 2" descr="RÃ©sultat de recherche d'images pour &quot;sarcelle marbrÃ©e&quot;"/>
          <p:cNvPicPr>
            <a:picLocks noChangeAspect="1" noChangeArrowheads="1"/>
          </p:cNvPicPr>
          <p:nvPr/>
        </p:nvPicPr>
        <p:blipFill>
          <a:blip r:embed="rId6" cstate="print"/>
          <a:srcRect/>
          <a:stretch>
            <a:fillRect/>
          </a:stretch>
        </p:blipFill>
        <p:spPr bwMode="auto">
          <a:xfrm>
            <a:off x="2428860" y="71414"/>
            <a:ext cx="2143139" cy="1500198"/>
          </a:xfrm>
          <a:prstGeom prst="rect">
            <a:avLst/>
          </a:prstGeom>
          <a:noFill/>
        </p:spPr>
      </p:pic>
      <p:pic>
        <p:nvPicPr>
          <p:cNvPr id="12" name="Picture 4" descr="Image associÃ©e"/>
          <p:cNvPicPr>
            <a:picLocks noChangeAspect="1" noChangeArrowheads="1"/>
          </p:cNvPicPr>
          <p:nvPr/>
        </p:nvPicPr>
        <p:blipFill>
          <a:blip r:embed="rId7"/>
          <a:srcRect/>
          <a:stretch>
            <a:fillRect/>
          </a:stretch>
        </p:blipFill>
        <p:spPr bwMode="auto">
          <a:xfrm>
            <a:off x="2425765" y="1643050"/>
            <a:ext cx="2146235" cy="1931954"/>
          </a:xfrm>
          <a:prstGeom prst="rect">
            <a:avLst/>
          </a:prstGeom>
          <a:noFill/>
        </p:spPr>
      </p:pic>
      <p:pic>
        <p:nvPicPr>
          <p:cNvPr id="13" name="Picture 8" descr="Image associÃ©e"/>
          <p:cNvPicPr>
            <a:picLocks noChangeAspect="1" noChangeArrowheads="1"/>
          </p:cNvPicPr>
          <p:nvPr/>
        </p:nvPicPr>
        <p:blipFill>
          <a:blip r:embed="rId8" cstate="print"/>
          <a:srcRect/>
          <a:stretch>
            <a:fillRect/>
          </a:stretch>
        </p:blipFill>
        <p:spPr bwMode="auto">
          <a:xfrm>
            <a:off x="2485391" y="5286388"/>
            <a:ext cx="2086609" cy="1473965"/>
          </a:xfrm>
          <a:prstGeom prst="rect">
            <a:avLst/>
          </a:prstGeom>
          <a:noFill/>
        </p:spPr>
      </p:pic>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4574</TotalTime>
  <Words>483</Words>
  <Application>Microsoft Office PowerPoint</Application>
  <PresentationFormat>Affichage à l'écran (4:3)</PresentationFormat>
  <Paragraphs>40</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Thème Office</vt:lpstr>
      <vt:lpstr>Solstice</vt:lpstr>
      <vt:lpstr>Situation of the IKB in TUNISIA</vt:lpstr>
      <vt:lpstr>Diapositive 2</vt:lpstr>
      <vt:lpstr>1) the key achievements in the implementation of TAP 2013-2020 and MIKT POW 2016-2020 since 2019, on</vt:lpstr>
      <vt:lpstr>2) obstacles encountered</vt:lpstr>
      <vt:lpstr> 3) priorities for the future in their work combating IKB.</vt:lpstr>
      <vt:lpstr>Tunisia's requirements for the implementation of the Rome Strategic Plan:</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229</cp:revision>
  <dcterms:created xsi:type="dcterms:W3CDTF">2017-06-03T11:47:20Z</dcterms:created>
  <dcterms:modified xsi:type="dcterms:W3CDTF">2021-06-07T15:25:15Z</dcterms:modified>
</cp:coreProperties>
</file>