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9" r:id="rId2"/>
    <p:sldId id="261" r:id="rId3"/>
    <p:sldId id="278" r:id="rId4"/>
    <p:sldId id="262" r:id="rId5"/>
    <p:sldId id="279" r:id="rId6"/>
    <p:sldId id="263" r:id="rId7"/>
    <p:sldId id="265" r:id="rId8"/>
    <p:sldId id="268" r:id="rId9"/>
    <p:sldId id="280" r:id="rId10"/>
    <p:sldId id="271" r:id="rId11"/>
    <p:sldId id="28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87BF"/>
    <a:srgbClr val="009999"/>
    <a:srgbClr val="2F71A2"/>
    <a:srgbClr val="E6E6E6"/>
    <a:srgbClr val="336B9B"/>
    <a:srgbClr val="445076"/>
    <a:srgbClr val="10A2E4"/>
    <a:srgbClr val="D04E4B"/>
    <a:srgbClr val="3D4970"/>
    <a:srgbClr val="3D3D3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1188" y="-216"/>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88725-E674-47DE-8657-D0648319E4C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803AB92-5B34-4C0D-9659-0E6037E64D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969306C-5833-4BCF-84DB-18282A14453A}"/>
              </a:ext>
            </a:extLst>
          </p:cNvPr>
          <p:cNvSpPr>
            <a:spLocks noGrp="1"/>
          </p:cNvSpPr>
          <p:nvPr>
            <p:ph type="dt" sz="half" idx="10"/>
          </p:nvPr>
        </p:nvSpPr>
        <p:spPr/>
        <p:txBody>
          <a:bodyPr/>
          <a:lstStyle/>
          <a:p>
            <a:fld id="{95E195CE-BE5B-4367-9D80-418E26888C29}" type="datetimeFigureOut">
              <a:rPr lang="en-GB" smtClean="0"/>
              <a:t>24/11/2021</a:t>
            </a:fld>
            <a:endParaRPr lang="en-GB"/>
          </a:p>
        </p:txBody>
      </p:sp>
      <p:sp>
        <p:nvSpPr>
          <p:cNvPr id="5" name="Footer Placeholder 4">
            <a:extLst>
              <a:ext uri="{FF2B5EF4-FFF2-40B4-BE49-F238E27FC236}">
                <a16:creationId xmlns:a16="http://schemas.microsoft.com/office/drawing/2014/main" id="{59FC5E27-BBDC-4D7D-99A8-CAFBD2B6A49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D990B2F-D37B-45E8-A8E7-A4D5CF38359A}"/>
              </a:ext>
            </a:extLst>
          </p:cNvPr>
          <p:cNvSpPr>
            <a:spLocks noGrp="1"/>
          </p:cNvSpPr>
          <p:nvPr>
            <p:ph type="sldNum" sz="quarter" idx="12"/>
          </p:nvPr>
        </p:nvSpPr>
        <p:spPr/>
        <p:txBody>
          <a:bodyPr/>
          <a:lstStyle/>
          <a:p>
            <a:fld id="{FA210502-1310-442F-BA48-C22BE3F77070}" type="slidenum">
              <a:rPr lang="en-GB" smtClean="0"/>
              <a:t>‹#›</a:t>
            </a:fld>
            <a:endParaRPr lang="en-GB"/>
          </a:p>
        </p:txBody>
      </p:sp>
    </p:spTree>
    <p:extLst>
      <p:ext uri="{BB962C8B-B14F-4D97-AF65-F5344CB8AC3E}">
        <p14:creationId xmlns:p14="http://schemas.microsoft.com/office/powerpoint/2010/main" val="17338570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56876-D041-4B92-8FDA-E1CF8F3520B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61B2950-889A-42F2-876D-A96D6B34851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BD55F2F-B98F-4183-99B7-E807D9E44E0F}"/>
              </a:ext>
            </a:extLst>
          </p:cNvPr>
          <p:cNvSpPr>
            <a:spLocks noGrp="1"/>
          </p:cNvSpPr>
          <p:nvPr>
            <p:ph type="dt" sz="half" idx="10"/>
          </p:nvPr>
        </p:nvSpPr>
        <p:spPr/>
        <p:txBody>
          <a:bodyPr/>
          <a:lstStyle/>
          <a:p>
            <a:fld id="{95E195CE-BE5B-4367-9D80-418E26888C29}" type="datetimeFigureOut">
              <a:rPr lang="en-GB" smtClean="0"/>
              <a:t>24/11/2021</a:t>
            </a:fld>
            <a:endParaRPr lang="en-GB"/>
          </a:p>
        </p:txBody>
      </p:sp>
      <p:sp>
        <p:nvSpPr>
          <p:cNvPr id="5" name="Footer Placeholder 4">
            <a:extLst>
              <a:ext uri="{FF2B5EF4-FFF2-40B4-BE49-F238E27FC236}">
                <a16:creationId xmlns:a16="http://schemas.microsoft.com/office/drawing/2014/main" id="{FCC338DE-8C9C-4573-AA41-798CA6E5815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A02A435-4FDD-4158-9AD6-319B6E6CD5E4}"/>
              </a:ext>
            </a:extLst>
          </p:cNvPr>
          <p:cNvSpPr>
            <a:spLocks noGrp="1"/>
          </p:cNvSpPr>
          <p:nvPr>
            <p:ph type="sldNum" sz="quarter" idx="12"/>
          </p:nvPr>
        </p:nvSpPr>
        <p:spPr/>
        <p:txBody>
          <a:bodyPr/>
          <a:lstStyle/>
          <a:p>
            <a:fld id="{FA210502-1310-442F-BA48-C22BE3F77070}" type="slidenum">
              <a:rPr lang="en-GB" smtClean="0"/>
              <a:t>‹#›</a:t>
            </a:fld>
            <a:endParaRPr lang="en-GB"/>
          </a:p>
        </p:txBody>
      </p:sp>
    </p:spTree>
    <p:extLst>
      <p:ext uri="{BB962C8B-B14F-4D97-AF65-F5344CB8AC3E}">
        <p14:creationId xmlns:p14="http://schemas.microsoft.com/office/powerpoint/2010/main" val="2537991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2B7930B-04AF-4E7A-B67A-6B3CA5E0867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759AD0C-C8FB-40B4-839F-385D7F37785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45D4C08-7C93-4190-91D6-5FD6D6EF43E9}"/>
              </a:ext>
            </a:extLst>
          </p:cNvPr>
          <p:cNvSpPr>
            <a:spLocks noGrp="1"/>
          </p:cNvSpPr>
          <p:nvPr>
            <p:ph type="dt" sz="half" idx="10"/>
          </p:nvPr>
        </p:nvSpPr>
        <p:spPr/>
        <p:txBody>
          <a:bodyPr/>
          <a:lstStyle/>
          <a:p>
            <a:fld id="{95E195CE-BE5B-4367-9D80-418E26888C29}" type="datetimeFigureOut">
              <a:rPr lang="en-GB" smtClean="0"/>
              <a:t>24/11/2021</a:t>
            </a:fld>
            <a:endParaRPr lang="en-GB"/>
          </a:p>
        </p:txBody>
      </p:sp>
      <p:sp>
        <p:nvSpPr>
          <p:cNvPr id="5" name="Footer Placeholder 4">
            <a:extLst>
              <a:ext uri="{FF2B5EF4-FFF2-40B4-BE49-F238E27FC236}">
                <a16:creationId xmlns:a16="http://schemas.microsoft.com/office/drawing/2014/main" id="{8B05F5F5-84C3-436A-A63E-4413293E975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2B3C24C-4BCC-4CFC-AFE6-600A825853AD}"/>
              </a:ext>
            </a:extLst>
          </p:cNvPr>
          <p:cNvSpPr>
            <a:spLocks noGrp="1"/>
          </p:cNvSpPr>
          <p:nvPr>
            <p:ph type="sldNum" sz="quarter" idx="12"/>
          </p:nvPr>
        </p:nvSpPr>
        <p:spPr/>
        <p:txBody>
          <a:bodyPr/>
          <a:lstStyle/>
          <a:p>
            <a:fld id="{FA210502-1310-442F-BA48-C22BE3F77070}" type="slidenum">
              <a:rPr lang="en-GB" smtClean="0"/>
              <a:t>‹#›</a:t>
            </a:fld>
            <a:endParaRPr lang="en-GB"/>
          </a:p>
        </p:txBody>
      </p:sp>
    </p:spTree>
    <p:extLst>
      <p:ext uri="{BB962C8B-B14F-4D97-AF65-F5344CB8AC3E}">
        <p14:creationId xmlns:p14="http://schemas.microsoft.com/office/powerpoint/2010/main" val="36521827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4FAE07-BD02-4A67-8F44-67AF57C46E4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F7803AD-9D0C-48EA-AF9D-60355F6A22C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F93F731-82E4-4A0D-9AD6-FF9A401D2926}"/>
              </a:ext>
            </a:extLst>
          </p:cNvPr>
          <p:cNvSpPr>
            <a:spLocks noGrp="1"/>
          </p:cNvSpPr>
          <p:nvPr>
            <p:ph type="dt" sz="half" idx="10"/>
          </p:nvPr>
        </p:nvSpPr>
        <p:spPr/>
        <p:txBody>
          <a:bodyPr/>
          <a:lstStyle/>
          <a:p>
            <a:fld id="{95E195CE-BE5B-4367-9D80-418E26888C29}" type="datetimeFigureOut">
              <a:rPr lang="en-GB" smtClean="0"/>
              <a:t>24/11/2021</a:t>
            </a:fld>
            <a:endParaRPr lang="en-GB"/>
          </a:p>
        </p:txBody>
      </p:sp>
      <p:sp>
        <p:nvSpPr>
          <p:cNvPr id="5" name="Footer Placeholder 4">
            <a:extLst>
              <a:ext uri="{FF2B5EF4-FFF2-40B4-BE49-F238E27FC236}">
                <a16:creationId xmlns:a16="http://schemas.microsoft.com/office/drawing/2014/main" id="{0B83838B-578A-47C6-B930-6A58FD7D4F4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F8AB164-FC50-4B90-A514-A7DA9A8DC632}"/>
              </a:ext>
            </a:extLst>
          </p:cNvPr>
          <p:cNvSpPr>
            <a:spLocks noGrp="1"/>
          </p:cNvSpPr>
          <p:nvPr>
            <p:ph type="sldNum" sz="quarter" idx="12"/>
          </p:nvPr>
        </p:nvSpPr>
        <p:spPr/>
        <p:txBody>
          <a:bodyPr/>
          <a:lstStyle/>
          <a:p>
            <a:fld id="{FA210502-1310-442F-BA48-C22BE3F77070}" type="slidenum">
              <a:rPr lang="en-GB" smtClean="0"/>
              <a:t>‹#›</a:t>
            </a:fld>
            <a:endParaRPr lang="en-GB"/>
          </a:p>
        </p:txBody>
      </p:sp>
    </p:spTree>
    <p:extLst>
      <p:ext uri="{BB962C8B-B14F-4D97-AF65-F5344CB8AC3E}">
        <p14:creationId xmlns:p14="http://schemas.microsoft.com/office/powerpoint/2010/main" val="3909497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554F57-F71B-408E-A86D-4433F682A84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F53254A-172E-4B06-9A16-08A97191B77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06C89BC-4A49-43F6-9B2F-FDCCE2C5F38A}"/>
              </a:ext>
            </a:extLst>
          </p:cNvPr>
          <p:cNvSpPr>
            <a:spLocks noGrp="1"/>
          </p:cNvSpPr>
          <p:nvPr>
            <p:ph type="dt" sz="half" idx="10"/>
          </p:nvPr>
        </p:nvSpPr>
        <p:spPr/>
        <p:txBody>
          <a:bodyPr/>
          <a:lstStyle/>
          <a:p>
            <a:fld id="{95E195CE-BE5B-4367-9D80-418E26888C29}" type="datetimeFigureOut">
              <a:rPr lang="en-GB" smtClean="0"/>
              <a:t>24/11/2021</a:t>
            </a:fld>
            <a:endParaRPr lang="en-GB"/>
          </a:p>
        </p:txBody>
      </p:sp>
      <p:sp>
        <p:nvSpPr>
          <p:cNvPr id="5" name="Footer Placeholder 4">
            <a:extLst>
              <a:ext uri="{FF2B5EF4-FFF2-40B4-BE49-F238E27FC236}">
                <a16:creationId xmlns:a16="http://schemas.microsoft.com/office/drawing/2014/main" id="{E3B9E934-08FD-4333-9A1D-D7639289A87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E857BDF-B4DA-4909-9AB8-4B66CD6D0871}"/>
              </a:ext>
            </a:extLst>
          </p:cNvPr>
          <p:cNvSpPr>
            <a:spLocks noGrp="1"/>
          </p:cNvSpPr>
          <p:nvPr>
            <p:ph type="sldNum" sz="quarter" idx="12"/>
          </p:nvPr>
        </p:nvSpPr>
        <p:spPr/>
        <p:txBody>
          <a:bodyPr/>
          <a:lstStyle/>
          <a:p>
            <a:fld id="{FA210502-1310-442F-BA48-C22BE3F77070}" type="slidenum">
              <a:rPr lang="en-GB" smtClean="0"/>
              <a:t>‹#›</a:t>
            </a:fld>
            <a:endParaRPr lang="en-GB"/>
          </a:p>
        </p:txBody>
      </p:sp>
    </p:spTree>
    <p:extLst>
      <p:ext uri="{BB962C8B-B14F-4D97-AF65-F5344CB8AC3E}">
        <p14:creationId xmlns:p14="http://schemas.microsoft.com/office/powerpoint/2010/main" val="4279627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6CDDD4-8EF2-46FB-BF46-990AA58BB89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2A9281B-B3DD-426C-BE97-43D2CDCE10F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B1F195B-7C99-4F1E-A118-734E28D3115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119EB56-7932-4FCF-A6B7-A195E5F2278E}"/>
              </a:ext>
            </a:extLst>
          </p:cNvPr>
          <p:cNvSpPr>
            <a:spLocks noGrp="1"/>
          </p:cNvSpPr>
          <p:nvPr>
            <p:ph type="dt" sz="half" idx="10"/>
          </p:nvPr>
        </p:nvSpPr>
        <p:spPr/>
        <p:txBody>
          <a:bodyPr/>
          <a:lstStyle/>
          <a:p>
            <a:fld id="{95E195CE-BE5B-4367-9D80-418E26888C29}" type="datetimeFigureOut">
              <a:rPr lang="en-GB" smtClean="0"/>
              <a:t>24/11/2021</a:t>
            </a:fld>
            <a:endParaRPr lang="en-GB"/>
          </a:p>
        </p:txBody>
      </p:sp>
      <p:sp>
        <p:nvSpPr>
          <p:cNvPr id="6" name="Footer Placeholder 5">
            <a:extLst>
              <a:ext uri="{FF2B5EF4-FFF2-40B4-BE49-F238E27FC236}">
                <a16:creationId xmlns:a16="http://schemas.microsoft.com/office/drawing/2014/main" id="{BF8DDA4B-E657-4E8B-A90C-C6952F9B784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06008C8-B8C5-49EA-B3D7-C9E3956BB6FB}"/>
              </a:ext>
            </a:extLst>
          </p:cNvPr>
          <p:cNvSpPr>
            <a:spLocks noGrp="1"/>
          </p:cNvSpPr>
          <p:nvPr>
            <p:ph type="sldNum" sz="quarter" idx="12"/>
          </p:nvPr>
        </p:nvSpPr>
        <p:spPr/>
        <p:txBody>
          <a:bodyPr/>
          <a:lstStyle/>
          <a:p>
            <a:fld id="{FA210502-1310-442F-BA48-C22BE3F77070}" type="slidenum">
              <a:rPr lang="en-GB" smtClean="0"/>
              <a:t>‹#›</a:t>
            </a:fld>
            <a:endParaRPr lang="en-GB"/>
          </a:p>
        </p:txBody>
      </p:sp>
    </p:spTree>
    <p:extLst>
      <p:ext uri="{BB962C8B-B14F-4D97-AF65-F5344CB8AC3E}">
        <p14:creationId xmlns:p14="http://schemas.microsoft.com/office/powerpoint/2010/main" val="4059830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747FD1-ED1A-4ADA-82C7-E70BDE9E917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4772420-26EA-4340-AF32-2C1D2C08D0E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B7655FF-34D2-4AE2-B337-9A19E1481FD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3858FE1-86C0-4C2F-BDEE-7D19054F9C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76CB3C1-68E5-46C9-9210-C018AA670ED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78CAB47-ECD9-4AC3-8AFD-7289B38B3CCD}"/>
              </a:ext>
            </a:extLst>
          </p:cNvPr>
          <p:cNvSpPr>
            <a:spLocks noGrp="1"/>
          </p:cNvSpPr>
          <p:nvPr>
            <p:ph type="dt" sz="half" idx="10"/>
          </p:nvPr>
        </p:nvSpPr>
        <p:spPr/>
        <p:txBody>
          <a:bodyPr/>
          <a:lstStyle/>
          <a:p>
            <a:fld id="{95E195CE-BE5B-4367-9D80-418E26888C29}" type="datetimeFigureOut">
              <a:rPr lang="en-GB" smtClean="0"/>
              <a:t>24/11/2021</a:t>
            </a:fld>
            <a:endParaRPr lang="en-GB"/>
          </a:p>
        </p:txBody>
      </p:sp>
      <p:sp>
        <p:nvSpPr>
          <p:cNvPr id="8" name="Footer Placeholder 7">
            <a:extLst>
              <a:ext uri="{FF2B5EF4-FFF2-40B4-BE49-F238E27FC236}">
                <a16:creationId xmlns:a16="http://schemas.microsoft.com/office/drawing/2014/main" id="{88F6E2DE-F785-4259-9B56-F52D0A2A2E6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7F946B4-6700-408C-B6D6-3C90799B621E}"/>
              </a:ext>
            </a:extLst>
          </p:cNvPr>
          <p:cNvSpPr>
            <a:spLocks noGrp="1"/>
          </p:cNvSpPr>
          <p:nvPr>
            <p:ph type="sldNum" sz="quarter" idx="12"/>
          </p:nvPr>
        </p:nvSpPr>
        <p:spPr/>
        <p:txBody>
          <a:bodyPr/>
          <a:lstStyle/>
          <a:p>
            <a:fld id="{FA210502-1310-442F-BA48-C22BE3F77070}" type="slidenum">
              <a:rPr lang="en-GB" smtClean="0"/>
              <a:t>‹#›</a:t>
            </a:fld>
            <a:endParaRPr lang="en-GB"/>
          </a:p>
        </p:txBody>
      </p:sp>
    </p:spTree>
    <p:extLst>
      <p:ext uri="{BB962C8B-B14F-4D97-AF65-F5344CB8AC3E}">
        <p14:creationId xmlns:p14="http://schemas.microsoft.com/office/powerpoint/2010/main" val="2847622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6899E2-9CDD-4651-A4FC-F19A8B9BC98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D610681-C238-4F6A-BDB7-C5A00EC51D6A}"/>
              </a:ext>
            </a:extLst>
          </p:cNvPr>
          <p:cNvSpPr>
            <a:spLocks noGrp="1"/>
          </p:cNvSpPr>
          <p:nvPr>
            <p:ph type="dt" sz="half" idx="10"/>
          </p:nvPr>
        </p:nvSpPr>
        <p:spPr/>
        <p:txBody>
          <a:bodyPr/>
          <a:lstStyle/>
          <a:p>
            <a:fld id="{95E195CE-BE5B-4367-9D80-418E26888C29}" type="datetimeFigureOut">
              <a:rPr lang="en-GB" smtClean="0"/>
              <a:t>24/11/2021</a:t>
            </a:fld>
            <a:endParaRPr lang="en-GB"/>
          </a:p>
        </p:txBody>
      </p:sp>
      <p:sp>
        <p:nvSpPr>
          <p:cNvPr id="4" name="Footer Placeholder 3">
            <a:extLst>
              <a:ext uri="{FF2B5EF4-FFF2-40B4-BE49-F238E27FC236}">
                <a16:creationId xmlns:a16="http://schemas.microsoft.com/office/drawing/2014/main" id="{82B7144C-3AD2-44BE-8784-D17BF6E97F3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B1A6113-37DC-4771-816C-BFB7F933B12F}"/>
              </a:ext>
            </a:extLst>
          </p:cNvPr>
          <p:cNvSpPr>
            <a:spLocks noGrp="1"/>
          </p:cNvSpPr>
          <p:nvPr>
            <p:ph type="sldNum" sz="quarter" idx="12"/>
          </p:nvPr>
        </p:nvSpPr>
        <p:spPr/>
        <p:txBody>
          <a:bodyPr/>
          <a:lstStyle/>
          <a:p>
            <a:fld id="{FA210502-1310-442F-BA48-C22BE3F77070}" type="slidenum">
              <a:rPr lang="en-GB" smtClean="0"/>
              <a:t>‹#›</a:t>
            </a:fld>
            <a:endParaRPr lang="en-GB"/>
          </a:p>
        </p:txBody>
      </p:sp>
    </p:spTree>
    <p:extLst>
      <p:ext uri="{BB962C8B-B14F-4D97-AF65-F5344CB8AC3E}">
        <p14:creationId xmlns:p14="http://schemas.microsoft.com/office/powerpoint/2010/main" val="1601947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8C78F39-6C27-4B1A-A452-F19B4E6DC0B9}"/>
              </a:ext>
            </a:extLst>
          </p:cNvPr>
          <p:cNvSpPr>
            <a:spLocks noGrp="1"/>
          </p:cNvSpPr>
          <p:nvPr>
            <p:ph type="dt" sz="half" idx="10"/>
          </p:nvPr>
        </p:nvSpPr>
        <p:spPr/>
        <p:txBody>
          <a:bodyPr/>
          <a:lstStyle/>
          <a:p>
            <a:fld id="{95E195CE-BE5B-4367-9D80-418E26888C29}" type="datetimeFigureOut">
              <a:rPr lang="en-GB" smtClean="0"/>
              <a:t>24/11/2021</a:t>
            </a:fld>
            <a:endParaRPr lang="en-GB"/>
          </a:p>
        </p:txBody>
      </p:sp>
      <p:sp>
        <p:nvSpPr>
          <p:cNvPr id="3" name="Footer Placeholder 2">
            <a:extLst>
              <a:ext uri="{FF2B5EF4-FFF2-40B4-BE49-F238E27FC236}">
                <a16:creationId xmlns:a16="http://schemas.microsoft.com/office/drawing/2014/main" id="{0A892B6F-423D-41F7-A9B9-85AC5D531D3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DDC611F-C841-4C79-B9E1-2868095973F0}"/>
              </a:ext>
            </a:extLst>
          </p:cNvPr>
          <p:cNvSpPr>
            <a:spLocks noGrp="1"/>
          </p:cNvSpPr>
          <p:nvPr>
            <p:ph type="sldNum" sz="quarter" idx="12"/>
          </p:nvPr>
        </p:nvSpPr>
        <p:spPr/>
        <p:txBody>
          <a:bodyPr/>
          <a:lstStyle/>
          <a:p>
            <a:fld id="{FA210502-1310-442F-BA48-C22BE3F77070}" type="slidenum">
              <a:rPr lang="en-GB" smtClean="0"/>
              <a:t>‹#›</a:t>
            </a:fld>
            <a:endParaRPr lang="en-GB"/>
          </a:p>
        </p:txBody>
      </p:sp>
    </p:spTree>
    <p:extLst>
      <p:ext uri="{BB962C8B-B14F-4D97-AF65-F5344CB8AC3E}">
        <p14:creationId xmlns:p14="http://schemas.microsoft.com/office/powerpoint/2010/main" val="30260448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F22455-779C-46EB-91A2-A2485F3DDB3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E6474B7-1466-4BB9-8303-9D9CC53A4D5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BD8A791-1810-4933-AF9B-4670E7D412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728E9A6-024E-439E-9CDA-602757AF0CAA}"/>
              </a:ext>
            </a:extLst>
          </p:cNvPr>
          <p:cNvSpPr>
            <a:spLocks noGrp="1"/>
          </p:cNvSpPr>
          <p:nvPr>
            <p:ph type="dt" sz="half" idx="10"/>
          </p:nvPr>
        </p:nvSpPr>
        <p:spPr/>
        <p:txBody>
          <a:bodyPr/>
          <a:lstStyle/>
          <a:p>
            <a:fld id="{95E195CE-BE5B-4367-9D80-418E26888C29}" type="datetimeFigureOut">
              <a:rPr lang="en-GB" smtClean="0"/>
              <a:t>24/11/2021</a:t>
            </a:fld>
            <a:endParaRPr lang="en-GB"/>
          </a:p>
        </p:txBody>
      </p:sp>
      <p:sp>
        <p:nvSpPr>
          <p:cNvPr id="6" name="Footer Placeholder 5">
            <a:extLst>
              <a:ext uri="{FF2B5EF4-FFF2-40B4-BE49-F238E27FC236}">
                <a16:creationId xmlns:a16="http://schemas.microsoft.com/office/drawing/2014/main" id="{43C10031-16A2-4E54-9FB7-993D56F0D5D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5D6FD00-4901-4C1A-AE2C-B2D8F72AFB4A}"/>
              </a:ext>
            </a:extLst>
          </p:cNvPr>
          <p:cNvSpPr>
            <a:spLocks noGrp="1"/>
          </p:cNvSpPr>
          <p:nvPr>
            <p:ph type="sldNum" sz="quarter" idx="12"/>
          </p:nvPr>
        </p:nvSpPr>
        <p:spPr/>
        <p:txBody>
          <a:bodyPr/>
          <a:lstStyle/>
          <a:p>
            <a:fld id="{FA210502-1310-442F-BA48-C22BE3F77070}" type="slidenum">
              <a:rPr lang="en-GB" smtClean="0"/>
              <a:t>‹#›</a:t>
            </a:fld>
            <a:endParaRPr lang="en-GB"/>
          </a:p>
        </p:txBody>
      </p:sp>
    </p:spTree>
    <p:extLst>
      <p:ext uri="{BB962C8B-B14F-4D97-AF65-F5344CB8AC3E}">
        <p14:creationId xmlns:p14="http://schemas.microsoft.com/office/powerpoint/2010/main" val="349131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0C61F-028B-48C2-A450-1AC761F868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A6210E2-DEA8-483B-BB18-00C01C42116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0B79E18-217D-4175-B7D2-DDACB870F7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0AE24A-3C18-4239-95DB-A370F9E86FF8}"/>
              </a:ext>
            </a:extLst>
          </p:cNvPr>
          <p:cNvSpPr>
            <a:spLocks noGrp="1"/>
          </p:cNvSpPr>
          <p:nvPr>
            <p:ph type="dt" sz="half" idx="10"/>
          </p:nvPr>
        </p:nvSpPr>
        <p:spPr/>
        <p:txBody>
          <a:bodyPr/>
          <a:lstStyle/>
          <a:p>
            <a:fld id="{95E195CE-BE5B-4367-9D80-418E26888C29}" type="datetimeFigureOut">
              <a:rPr lang="en-GB" smtClean="0"/>
              <a:t>24/11/2021</a:t>
            </a:fld>
            <a:endParaRPr lang="en-GB"/>
          </a:p>
        </p:txBody>
      </p:sp>
      <p:sp>
        <p:nvSpPr>
          <p:cNvPr id="6" name="Footer Placeholder 5">
            <a:extLst>
              <a:ext uri="{FF2B5EF4-FFF2-40B4-BE49-F238E27FC236}">
                <a16:creationId xmlns:a16="http://schemas.microsoft.com/office/drawing/2014/main" id="{20FC04D3-6A0E-40F1-B6DD-AD725C8B8AB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7B851A7-FE85-49DD-9035-9B60626856A5}"/>
              </a:ext>
            </a:extLst>
          </p:cNvPr>
          <p:cNvSpPr>
            <a:spLocks noGrp="1"/>
          </p:cNvSpPr>
          <p:nvPr>
            <p:ph type="sldNum" sz="quarter" idx="12"/>
          </p:nvPr>
        </p:nvSpPr>
        <p:spPr/>
        <p:txBody>
          <a:bodyPr/>
          <a:lstStyle/>
          <a:p>
            <a:fld id="{FA210502-1310-442F-BA48-C22BE3F77070}" type="slidenum">
              <a:rPr lang="en-GB" smtClean="0"/>
              <a:t>‹#›</a:t>
            </a:fld>
            <a:endParaRPr lang="en-GB"/>
          </a:p>
        </p:txBody>
      </p:sp>
    </p:spTree>
    <p:extLst>
      <p:ext uri="{BB962C8B-B14F-4D97-AF65-F5344CB8AC3E}">
        <p14:creationId xmlns:p14="http://schemas.microsoft.com/office/powerpoint/2010/main" val="608424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267B4E1-87A6-4890-8E08-93CF7618EFF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CE8744D-A945-442C-ACEF-8980DB27D0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9A2BC31-24DE-411F-B1C6-493AB52BB25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E195CE-BE5B-4367-9D80-418E26888C29}" type="datetimeFigureOut">
              <a:rPr lang="en-GB" smtClean="0"/>
              <a:t>24/11/2021</a:t>
            </a:fld>
            <a:endParaRPr lang="en-GB"/>
          </a:p>
        </p:txBody>
      </p:sp>
      <p:sp>
        <p:nvSpPr>
          <p:cNvPr id="5" name="Footer Placeholder 4">
            <a:extLst>
              <a:ext uri="{FF2B5EF4-FFF2-40B4-BE49-F238E27FC236}">
                <a16:creationId xmlns:a16="http://schemas.microsoft.com/office/drawing/2014/main" id="{6C3E9272-90B6-4603-8345-0394D73745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4FE8588-22AA-4DAA-AF9E-DCEA4488A9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210502-1310-442F-BA48-C22BE3F77070}" type="slidenum">
              <a:rPr lang="en-GB" smtClean="0"/>
              <a:t>‹#›</a:t>
            </a:fld>
            <a:endParaRPr lang="en-GB"/>
          </a:p>
        </p:txBody>
      </p:sp>
    </p:spTree>
    <p:extLst>
      <p:ext uri="{BB962C8B-B14F-4D97-AF65-F5344CB8AC3E}">
        <p14:creationId xmlns:p14="http://schemas.microsoft.com/office/powerpoint/2010/main" val="384920779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id="{DE493FC2-E214-47DC-84F5-2663FAAF4D24}"/>
              </a:ext>
            </a:extLst>
          </p:cNvPr>
          <p:cNvSpPr/>
          <p:nvPr/>
        </p:nvSpPr>
        <p:spPr>
          <a:xfrm>
            <a:off x="-1341912" y="-831474"/>
            <a:ext cx="3586348" cy="2933205"/>
          </a:xfrm>
          <a:prstGeom prst="ellipse">
            <a:avLst/>
          </a:prstGeom>
          <a:solidFill>
            <a:srgbClr val="2F71A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2" descr="mikt hashtag on Twitter">
            <a:extLst>
              <a:ext uri="{FF2B5EF4-FFF2-40B4-BE49-F238E27FC236}">
                <a16:creationId xmlns:a16="http://schemas.microsoft.com/office/drawing/2014/main" id="{2FEADEA3-09E0-4DBD-8203-F14BDAEF0DD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4615" t="-1" r="13012" b="4"/>
          <a:stretch/>
        </p:blipFill>
        <p:spPr bwMode="auto">
          <a:xfrm>
            <a:off x="41014" y="6001274"/>
            <a:ext cx="973411" cy="778157"/>
          </a:xfrm>
          <a:prstGeom prst="rect">
            <a:avLst/>
          </a:prstGeom>
          <a:noFill/>
          <a:extLst>
            <a:ext uri="{909E8E84-426E-40DD-AFC4-6F175D3DCCD1}">
              <a14:hiddenFill xmlns:a14="http://schemas.microsoft.com/office/drawing/2010/main">
                <a:solidFill>
                  <a:srgbClr val="FFFFFF"/>
                </a:solidFill>
              </a14:hiddenFill>
            </a:ext>
          </a:extLst>
        </p:spPr>
      </p:pic>
      <p:pic>
        <p:nvPicPr>
          <p:cNvPr id="9" name="Content Placeholder 4" descr="Logo, company name&#10;&#10;Description automatically generated">
            <a:extLst>
              <a:ext uri="{FF2B5EF4-FFF2-40B4-BE49-F238E27FC236}">
                <a16:creationId xmlns:a16="http://schemas.microsoft.com/office/drawing/2014/main" id="{6237FDBB-F3D1-469A-B259-F1ECD15F80F3}"/>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526133" y="6052253"/>
            <a:ext cx="895321" cy="681909"/>
          </a:xfrm>
        </p:spPr>
      </p:pic>
      <p:cxnSp>
        <p:nvCxnSpPr>
          <p:cNvPr id="11" name="Straight Connector 10">
            <a:extLst>
              <a:ext uri="{FF2B5EF4-FFF2-40B4-BE49-F238E27FC236}">
                <a16:creationId xmlns:a16="http://schemas.microsoft.com/office/drawing/2014/main" id="{BF418AD8-D5E6-473C-94E4-C285D88F0473}"/>
              </a:ext>
            </a:extLst>
          </p:cNvPr>
          <p:cNvCxnSpPr>
            <a:cxnSpLocks/>
          </p:cNvCxnSpPr>
          <p:nvPr/>
        </p:nvCxnSpPr>
        <p:spPr>
          <a:xfrm>
            <a:off x="1472339" y="3621974"/>
            <a:ext cx="10104895" cy="0"/>
          </a:xfrm>
          <a:prstGeom prst="line">
            <a:avLst/>
          </a:prstGeom>
          <a:ln w="73025">
            <a:solidFill>
              <a:srgbClr val="D04E4B"/>
            </a:solidFill>
          </a:ln>
        </p:spPr>
        <p:style>
          <a:lnRef idx="1">
            <a:schemeClr val="accent1"/>
          </a:lnRef>
          <a:fillRef idx="0">
            <a:schemeClr val="accent1"/>
          </a:fillRef>
          <a:effectRef idx="0">
            <a:schemeClr val="accent1"/>
          </a:effectRef>
          <a:fontRef idx="minor">
            <a:schemeClr val="tx1"/>
          </a:fontRef>
        </p:style>
      </p:cxnSp>
      <p:sp>
        <p:nvSpPr>
          <p:cNvPr id="13" name="Title 1">
            <a:extLst>
              <a:ext uri="{FF2B5EF4-FFF2-40B4-BE49-F238E27FC236}">
                <a16:creationId xmlns:a16="http://schemas.microsoft.com/office/drawing/2014/main" id="{F62F4508-8283-4CA5-9F2B-C047C6F474C5}"/>
              </a:ext>
            </a:extLst>
          </p:cNvPr>
          <p:cNvSpPr>
            <a:spLocks noGrp="1"/>
          </p:cNvSpPr>
          <p:nvPr>
            <p:ph type="title"/>
          </p:nvPr>
        </p:nvSpPr>
        <p:spPr>
          <a:xfrm>
            <a:off x="2105654" y="1634160"/>
            <a:ext cx="8807769" cy="1794840"/>
          </a:xfrm>
        </p:spPr>
        <p:txBody>
          <a:bodyPr>
            <a:normAutofit fontScale="90000"/>
          </a:bodyPr>
          <a:lstStyle/>
          <a:p>
            <a:pPr algn="ctr"/>
            <a:r>
              <a:rPr lang="en-US" b="1" dirty="0">
                <a:solidFill>
                  <a:schemeClr val="bg1">
                    <a:lumMod val="50000"/>
                  </a:schemeClr>
                </a:solidFill>
                <a:latin typeface="Microsoft Sans Serif" panose="020B0604020202020204" pitchFamily="34" charset="0"/>
                <a:ea typeface="Microsoft Sans Serif" panose="020B0604020202020204" pitchFamily="34" charset="0"/>
                <a:cs typeface="Microsoft Sans Serif" panose="020B0604020202020204" pitchFamily="34" charset="0"/>
              </a:rPr>
              <a:t>Bern Convention Standing Committee </a:t>
            </a:r>
            <a:br>
              <a:rPr lang="en-US" b="1" dirty="0">
                <a:solidFill>
                  <a:schemeClr val="bg1">
                    <a:lumMod val="50000"/>
                  </a:schemeClr>
                </a:solidFill>
                <a:latin typeface="Microsoft Sans Serif" panose="020B0604020202020204" pitchFamily="34" charset="0"/>
                <a:ea typeface="Microsoft Sans Serif" panose="020B0604020202020204" pitchFamily="34" charset="0"/>
                <a:cs typeface="Microsoft Sans Serif" panose="020B0604020202020204" pitchFamily="34" charset="0"/>
              </a:rPr>
            </a:br>
            <a:r>
              <a:rPr lang="en-US" b="1" dirty="0">
                <a:solidFill>
                  <a:schemeClr val="bg1">
                    <a:lumMod val="50000"/>
                  </a:schemeClr>
                </a:solidFill>
                <a:latin typeface="Microsoft Sans Serif" panose="020B0604020202020204" pitchFamily="34" charset="0"/>
                <a:ea typeface="Microsoft Sans Serif" panose="020B0604020202020204" pitchFamily="34" charset="0"/>
                <a:cs typeface="Microsoft Sans Serif" panose="020B0604020202020204" pitchFamily="34" charset="0"/>
              </a:rPr>
              <a:t>30 November 2021</a:t>
            </a:r>
            <a:br>
              <a:rPr lang="en-US" b="1" dirty="0">
                <a:solidFill>
                  <a:schemeClr val="bg1">
                    <a:lumMod val="50000"/>
                  </a:schemeClr>
                </a:solidFill>
                <a:latin typeface="Microsoft Sans Serif" panose="020B0604020202020204" pitchFamily="34" charset="0"/>
                <a:ea typeface="Microsoft Sans Serif" panose="020B0604020202020204" pitchFamily="34" charset="0"/>
                <a:cs typeface="Microsoft Sans Serif" panose="020B0604020202020204" pitchFamily="34" charset="0"/>
              </a:rPr>
            </a:br>
            <a:endParaRPr lang="en-GB" dirty="0">
              <a:solidFill>
                <a:schemeClr val="bg1">
                  <a:lumMod val="50000"/>
                </a:schemeClr>
              </a:solidFill>
              <a:latin typeface="Microsoft Sans Serif" panose="020B0604020202020204" pitchFamily="34" charset="0"/>
              <a:ea typeface="Microsoft Sans Serif" panose="020B0604020202020204" pitchFamily="34" charset="0"/>
              <a:cs typeface="Microsoft Sans Serif" panose="020B0604020202020204" pitchFamily="34" charset="0"/>
            </a:endParaRPr>
          </a:p>
        </p:txBody>
      </p:sp>
      <p:sp>
        <p:nvSpPr>
          <p:cNvPr id="16" name="Content Placeholder 5">
            <a:extLst>
              <a:ext uri="{FF2B5EF4-FFF2-40B4-BE49-F238E27FC236}">
                <a16:creationId xmlns:a16="http://schemas.microsoft.com/office/drawing/2014/main" id="{AED62127-D4BB-4173-BC67-F635559CC9D2}"/>
              </a:ext>
            </a:extLst>
          </p:cNvPr>
          <p:cNvSpPr txBox="1">
            <a:spLocks/>
          </p:cNvSpPr>
          <p:nvPr/>
        </p:nvSpPr>
        <p:spPr>
          <a:xfrm>
            <a:off x="1744621" y="3860671"/>
            <a:ext cx="8562354" cy="188433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i="1" dirty="0">
                <a:latin typeface="Daytona" panose="020B0604020202020204" pitchFamily="34" charset="0"/>
              </a:rPr>
              <a:t>Baseline and Methodology: </a:t>
            </a:r>
          </a:p>
          <a:p>
            <a:pPr marL="0" indent="0" algn="ctr">
              <a:buFont typeface="Arial" panose="020B0604020202020204" pitchFamily="34" charset="0"/>
              <a:buNone/>
            </a:pPr>
            <a:r>
              <a:rPr lang="en-US" i="1" dirty="0">
                <a:latin typeface="Daytona" panose="020B0604020202020204" pitchFamily="34" charset="0"/>
              </a:rPr>
              <a:t>Adopting a methodology for assessing scale and scope of IKB</a:t>
            </a:r>
          </a:p>
          <a:p>
            <a:pPr marL="0" indent="0" algn="ctr">
              <a:buFont typeface="Arial" panose="020B0604020202020204" pitchFamily="34" charset="0"/>
              <a:buNone/>
            </a:pPr>
            <a:r>
              <a:rPr lang="en-US" sz="2000" dirty="0">
                <a:latin typeface="Daytona" panose="020B0604020202020204" pitchFamily="34" charset="0"/>
              </a:rPr>
              <a:t>By CMS MIKT Coordinator, Dr Clairie Papazoglou</a:t>
            </a:r>
          </a:p>
        </p:txBody>
      </p:sp>
      <p:pic>
        <p:nvPicPr>
          <p:cNvPr id="20" name="Picture 19" descr="Logo, company name&#10;&#10;Description automatically generated">
            <a:extLst>
              <a:ext uri="{FF2B5EF4-FFF2-40B4-BE49-F238E27FC236}">
                <a16:creationId xmlns:a16="http://schemas.microsoft.com/office/drawing/2014/main" id="{60CD21E0-EE79-4995-9890-ECF72079060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60228" y="6052253"/>
            <a:ext cx="973411" cy="778178"/>
          </a:xfrm>
          <a:prstGeom prst="rect">
            <a:avLst/>
          </a:prstGeom>
        </p:spPr>
      </p:pic>
      <p:pic>
        <p:nvPicPr>
          <p:cNvPr id="1026" name="Picture 2" descr="Home">
            <a:extLst>
              <a:ext uri="{FF2B5EF4-FFF2-40B4-BE49-F238E27FC236}">
                <a16:creationId xmlns:a16="http://schemas.microsoft.com/office/drawing/2014/main" id="{9A7841C4-A7FA-42F5-A646-12B3FD8077D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50103" y="6128231"/>
            <a:ext cx="400575" cy="56748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Logo-EU-eu-logo - DiSSCo">
            <a:extLst>
              <a:ext uri="{FF2B5EF4-FFF2-40B4-BE49-F238E27FC236}">
                <a16:creationId xmlns:a16="http://schemas.microsoft.com/office/drawing/2014/main" id="{C7435BC8-A27A-4178-B814-1F4DE03744C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33427" y="6211505"/>
            <a:ext cx="610208" cy="400931"/>
          </a:xfrm>
          <a:prstGeom prst="rect">
            <a:avLst/>
          </a:prstGeom>
          <a:noFill/>
          <a:extLst>
            <a:ext uri="{909E8E84-426E-40DD-AFC4-6F175D3DCCD1}">
              <a14:hiddenFill xmlns:a14="http://schemas.microsoft.com/office/drawing/2010/main">
                <a:solidFill>
                  <a:srgbClr val="FFFFFF"/>
                </a:solidFill>
              </a14:hiddenFill>
            </a:ext>
          </a:extLst>
        </p:spPr>
      </p:pic>
      <p:sp>
        <p:nvSpPr>
          <p:cNvPr id="21" name="Isosceles Triangle 20">
            <a:extLst>
              <a:ext uri="{FF2B5EF4-FFF2-40B4-BE49-F238E27FC236}">
                <a16:creationId xmlns:a16="http://schemas.microsoft.com/office/drawing/2014/main" id="{50D366F7-AEE1-41B7-9754-D0A107D8A3E7}"/>
              </a:ext>
            </a:extLst>
          </p:cNvPr>
          <p:cNvSpPr/>
          <p:nvPr/>
        </p:nvSpPr>
        <p:spPr>
          <a:xfrm rot="1460772">
            <a:off x="10179764" y="4611622"/>
            <a:ext cx="2939096" cy="3136094"/>
          </a:xfrm>
          <a:prstGeom prst="triangle">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2" name="Content Placeholder 3">
            <a:extLst>
              <a:ext uri="{FF2B5EF4-FFF2-40B4-BE49-F238E27FC236}">
                <a16:creationId xmlns:a16="http://schemas.microsoft.com/office/drawing/2014/main" id="{F4B0ACD9-D320-4C9C-9601-8D94F53DA08B}"/>
              </a:ext>
            </a:extLst>
          </p:cNvPr>
          <p:cNvPicPr>
            <a:picLocks noGrp="1" noChangeAspect="1"/>
          </p:cNvPicPr>
          <p:nvPr/>
        </p:nvPicPr>
        <p:blipFill>
          <a:blip r:embed="rId7"/>
          <a:stretch>
            <a:fillRect/>
          </a:stretch>
        </p:blipFill>
        <p:spPr>
          <a:xfrm>
            <a:off x="1836948" y="6195378"/>
            <a:ext cx="610209" cy="525283"/>
          </a:xfrm>
          <a:prstGeom prst="rect">
            <a:avLst/>
          </a:prstGeom>
        </p:spPr>
      </p:pic>
    </p:spTree>
    <p:extLst>
      <p:ext uri="{BB962C8B-B14F-4D97-AF65-F5344CB8AC3E}">
        <p14:creationId xmlns:p14="http://schemas.microsoft.com/office/powerpoint/2010/main" val="21260441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mikt hashtag on Twitter">
            <a:extLst>
              <a:ext uri="{FF2B5EF4-FFF2-40B4-BE49-F238E27FC236}">
                <a16:creationId xmlns:a16="http://schemas.microsoft.com/office/drawing/2014/main" id="{8AF1ADA5-652D-4073-A32C-C5C9DE55282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4615" t="-1" r="13012" b="4"/>
          <a:stretch/>
        </p:blipFill>
        <p:spPr bwMode="auto">
          <a:xfrm>
            <a:off x="11041897" y="1113689"/>
            <a:ext cx="973411" cy="778157"/>
          </a:xfrm>
          <a:prstGeom prst="rect">
            <a:avLst/>
          </a:prstGeom>
          <a:noFill/>
          <a:extLst>
            <a:ext uri="{909E8E84-426E-40DD-AFC4-6F175D3DCCD1}">
              <a14:hiddenFill xmlns:a14="http://schemas.microsoft.com/office/drawing/2010/main">
                <a:solidFill>
                  <a:srgbClr val="FFFFFF"/>
                </a:solidFill>
              </a14:hiddenFill>
            </a:ext>
          </a:extLst>
        </p:spPr>
      </p:pic>
      <p:cxnSp>
        <p:nvCxnSpPr>
          <p:cNvPr id="11" name="Straight Connector 10">
            <a:extLst>
              <a:ext uri="{FF2B5EF4-FFF2-40B4-BE49-F238E27FC236}">
                <a16:creationId xmlns:a16="http://schemas.microsoft.com/office/drawing/2014/main" id="{BF418AD8-D5E6-473C-94E4-C285D88F0473}"/>
              </a:ext>
            </a:extLst>
          </p:cNvPr>
          <p:cNvCxnSpPr>
            <a:cxnSpLocks/>
          </p:cNvCxnSpPr>
          <p:nvPr/>
        </p:nvCxnSpPr>
        <p:spPr>
          <a:xfrm>
            <a:off x="11041897" y="300204"/>
            <a:ext cx="0" cy="6100596"/>
          </a:xfrm>
          <a:prstGeom prst="line">
            <a:avLst/>
          </a:prstGeom>
          <a:ln w="476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7" name="Title 1">
            <a:extLst>
              <a:ext uri="{FF2B5EF4-FFF2-40B4-BE49-F238E27FC236}">
                <a16:creationId xmlns:a16="http://schemas.microsoft.com/office/drawing/2014/main" id="{A0513103-7565-4450-9179-31E2372A9EFC}"/>
              </a:ext>
            </a:extLst>
          </p:cNvPr>
          <p:cNvSpPr>
            <a:spLocks noGrp="1"/>
          </p:cNvSpPr>
          <p:nvPr>
            <p:ph type="title"/>
          </p:nvPr>
        </p:nvSpPr>
        <p:spPr>
          <a:xfrm>
            <a:off x="742105" y="314904"/>
            <a:ext cx="4759471" cy="1122664"/>
          </a:xfrm>
        </p:spPr>
        <p:txBody>
          <a:bodyPr>
            <a:normAutofit fontScale="90000"/>
          </a:bodyPr>
          <a:lstStyle/>
          <a:p>
            <a:r>
              <a:rPr lang="en-US" sz="3200" b="1" dirty="0">
                <a:solidFill>
                  <a:schemeClr val="bg1">
                    <a:lumMod val="50000"/>
                  </a:schemeClr>
                </a:solidFill>
                <a:latin typeface="Microsoft Sans Serif" panose="020B0604020202020204" pitchFamily="34" charset="0"/>
                <a:ea typeface="Microsoft Sans Serif" panose="020B0604020202020204" pitchFamily="34" charset="0"/>
                <a:cs typeface="Microsoft Sans Serif" panose="020B0604020202020204" pitchFamily="34" charset="0"/>
              </a:rPr>
              <a:t>Setting up a baseline</a:t>
            </a:r>
            <a:br>
              <a:rPr lang="en-US" b="1" dirty="0">
                <a:solidFill>
                  <a:schemeClr val="bg1">
                    <a:lumMod val="50000"/>
                  </a:schemeClr>
                </a:solidFill>
                <a:latin typeface="Microsoft Sans Serif" panose="020B0604020202020204" pitchFamily="34" charset="0"/>
                <a:ea typeface="Microsoft Sans Serif" panose="020B0604020202020204" pitchFamily="34" charset="0"/>
                <a:cs typeface="Microsoft Sans Serif" panose="020B0604020202020204" pitchFamily="34" charset="0"/>
              </a:rPr>
            </a:br>
            <a:endParaRPr lang="en-GB" dirty="0">
              <a:solidFill>
                <a:schemeClr val="bg1">
                  <a:lumMod val="50000"/>
                </a:schemeClr>
              </a:solidFill>
              <a:latin typeface="Microsoft Sans Serif" panose="020B0604020202020204" pitchFamily="34" charset="0"/>
              <a:ea typeface="Microsoft Sans Serif" panose="020B0604020202020204" pitchFamily="34" charset="0"/>
              <a:cs typeface="Microsoft Sans Serif" panose="020B0604020202020204" pitchFamily="34" charset="0"/>
            </a:endParaRPr>
          </a:p>
        </p:txBody>
      </p:sp>
      <p:cxnSp>
        <p:nvCxnSpPr>
          <p:cNvPr id="19" name="Straight Connector 18">
            <a:extLst>
              <a:ext uri="{FF2B5EF4-FFF2-40B4-BE49-F238E27FC236}">
                <a16:creationId xmlns:a16="http://schemas.microsoft.com/office/drawing/2014/main" id="{FA8FA55D-6C2A-4F0A-A556-F36B9B02D62F}"/>
              </a:ext>
            </a:extLst>
          </p:cNvPr>
          <p:cNvCxnSpPr>
            <a:cxnSpLocks/>
          </p:cNvCxnSpPr>
          <p:nvPr/>
        </p:nvCxnSpPr>
        <p:spPr>
          <a:xfrm>
            <a:off x="919803" y="1122872"/>
            <a:ext cx="5031546" cy="0"/>
          </a:xfrm>
          <a:prstGeom prst="line">
            <a:avLst/>
          </a:prstGeom>
          <a:ln w="73025">
            <a:solidFill>
              <a:srgbClr val="D04E4B"/>
            </a:solidFill>
          </a:ln>
        </p:spPr>
        <p:style>
          <a:lnRef idx="1">
            <a:schemeClr val="accent1"/>
          </a:lnRef>
          <a:fillRef idx="0">
            <a:schemeClr val="accent1"/>
          </a:fillRef>
          <a:effectRef idx="0">
            <a:schemeClr val="accent1"/>
          </a:effectRef>
          <a:fontRef idx="minor">
            <a:schemeClr val="tx1"/>
          </a:fontRef>
        </p:style>
      </p:cxnSp>
      <p:sp>
        <p:nvSpPr>
          <p:cNvPr id="22" name="Oval 21">
            <a:extLst>
              <a:ext uri="{FF2B5EF4-FFF2-40B4-BE49-F238E27FC236}">
                <a16:creationId xmlns:a16="http://schemas.microsoft.com/office/drawing/2014/main" id="{CE9267E2-2E74-4B1D-A2C8-84DD3A983206}"/>
              </a:ext>
            </a:extLst>
          </p:cNvPr>
          <p:cNvSpPr/>
          <p:nvPr/>
        </p:nvSpPr>
        <p:spPr>
          <a:xfrm>
            <a:off x="-1714091" y="4968998"/>
            <a:ext cx="3586348" cy="2933205"/>
          </a:xfrm>
          <a:prstGeom prst="ellipse">
            <a:avLst/>
          </a:prstGeom>
          <a:solidFill>
            <a:srgbClr val="2F71A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4" name="Content Placeholder 4" descr="Logo, company name&#10;&#10;Description automatically generated">
            <a:extLst>
              <a:ext uri="{FF2B5EF4-FFF2-40B4-BE49-F238E27FC236}">
                <a16:creationId xmlns:a16="http://schemas.microsoft.com/office/drawing/2014/main" id="{0D85F86F-85AD-4B7E-BA4A-854C7D33342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57195" y="4116950"/>
            <a:ext cx="895321" cy="681909"/>
          </a:xfrm>
          <a:prstGeom prst="rect">
            <a:avLst/>
          </a:prstGeom>
        </p:spPr>
      </p:pic>
      <p:pic>
        <p:nvPicPr>
          <p:cNvPr id="15" name="Picture 14" descr="Logo, company name&#10;&#10;Description automatically generated">
            <a:extLst>
              <a:ext uri="{FF2B5EF4-FFF2-40B4-BE49-F238E27FC236}">
                <a16:creationId xmlns:a16="http://schemas.microsoft.com/office/drawing/2014/main" id="{2BD744B8-E1C5-4F14-9697-81520CB0385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39506" y="4892389"/>
            <a:ext cx="973411" cy="778178"/>
          </a:xfrm>
          <a:prstGeom prst="rect">
            <a:avLst/>
          </a:prstGeom>
        </p:spPr>
      </p:pic>
      <p:pic>
        <p:nvPicPr>
          <p:cNvPr id="16" name="Picture 2" descr="Home">
            <a:extLst>
              <a:ext uri="{FF2B5EF4-FFF2-40B4-BE49-F238E27FC236}">
                <a16:creationId xmlns:a16="http://schemas.microsoft.com/office/drawing/2014/main" id="{6ABC6B37-767F-4E4F-9222-B41A3D167E8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32933" y="2079046"/>
            <a:ext cx="481348" cy="681909"/>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4" descr="Logo-EU-eu-logo - DiSSCo">
            <a:extLst>
              <a:ext uri="{FF2B5EF4-FFF2-40B4-BE49-F238E27FC236}">
                <a16:creationId xmlns:a16="http://schemas.microsoft.com/office/drawing/2014/main" id="{92FFD25F-A751-4F8A-9B29-D03099DAF3D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332933" y="3587117"/>
            <a:ext cx="610208" cy="400931"/>
          </a:xfrm>
          <a:prstGeom prst="rect">
            <a:avLst/>
          </a:prstGeom>
          <a:noFill/>
          <a:extLst>
            <a:ext uri="{909E8E84-426E-40DD-AFC4-6F175D3DCCD1}">
              <a14:hiddenFill xmlns:a14="http://schemas.microsoft.com/office/drawing/2010/main">
                <a:solidFill>
                  <a:srgbClr val="FFFFFF"/>
                </a:solidFill>
              </a14:hiddenFill>
            </a:ext>
          </a:extLst>
        </p:spPr>
      </p:pic>
      <p:pic>
        <p:nvPicPr>
          <p:cNvPr id="23" name="Content Placeholder 3">
            <a:extLst>
              <a:ext uri="{FF2B5EF4-FFF2-40B4-BE49-F238E27FC236}">
                <a16:creationId xmlns:a16="http://schemas.microsoft.com/office/drawing/2014/main" id="{1B823D5C-8868-4DE0-95D2-8232C7DD5761}"/>
              </a:ext>
            </a:extLst>
          </p:cNvPr>
          <p:cNvPicPr>
            <a:picLocks noGrp="1" noChangeAspect="1"/>
          </p:cNvPicPr>
          <p:nvPr/>
        </p:nvPicPr>
        <p:blipFill>
          <a:blip r:embed="rId7"/>
          <a:stretch>
            <a:fillRect/>
          </a:stretch>
        </p:blipFill>
        <p:spPr>
          <a:xfrm>
            <a:off x="11321106" y="2950733"/>
            <a:ext cx="610209" cy="525283"/>
          </a:xfrm>
          <a:prstGeom prst="rect">
            <a:avLst/>
          </a:prstGeom>
        </p:spPr>
      </p:pic>
      <p:sp>
        <p:nvSpPr>
          <p:cNvPr id="12" name="Content Placeholder 5">
            <a:extLst>
              <a:ext uri="{FF2B5EF4-FFF2-40B4-BE49-F238E27FC236}">
                <a16:creationId xmlns:a16="http://schemas.microsoft.com/office/drawing/2014/main" id="{75A3D407-79EF-4AD5-B7CF-475D23D59BB0}"/>
              </a:ext>
            </a:extLst>
          </p:cNvPr>
          <p:cNvSpPr txBox="1">
            <a:spLocks/>
          </p:cNvSpPr>
          <p:nvPr/>
        </p:nvSpPr>
        <p:spPr>
          <a:xfrm>
            <a:off x="919804" y="1342894"/>
            <a:ext cx="7753142" cy="2407068"/>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buNone/>
              <a:defRPr/>
            </a:pPr>
            <a:r>
              <a:rPr lang="en-GB" sz="3200" i="1" dirty="0">
                <a:solidFill>
                  <a:prstClr val="black"/>
                </a:solidFill>
                <a:latin typeface="Daytona" panose="020B0604020202020204" pitchFamily="34" charset="0"/>
              </a:rPr>
              <a:t>Rome Strategic Plan: Baseline in 2020</a:t>
            </a:r>
          </a:p>
          <a:p>
            <a:pPr marL="0" lvl="0" indent="0">
              <a:buNone/>
              <a:defRPr/>
            </a:pPr>
            <a:endParaRPr lang="en-GB" sz="3200" i="1" dirty="0">
              <a:solidFill>
                <a:prstClr val="black"/>
              </a:solidFill>
              <a:latin typeface="Daytona" panose="020B0604020202020204" pitchFamily="34" charset="0"/>
            </a:endParaRPr>
          </a:p>
          <a:p>
            <a:pPr marL="0" lvl="0" indent="0">
              <a:buNone/>
              <a:defRPr/>
            </a:pPr>
            <a:r>
              <a:rPr lang="en-GB" sz="3200" i="1" dirty="0">
                <a:solidFill>
                  <a:prstClr val="black"/>
                </a:solidFill>
                <a:latin typeface="Daytona" panose="020B0604020202020204" pitchFamily="34" charset="0"/>
              </a:rPr>
              <a:t>Quality of data</a:t>
            </a:r>
          </a:p>
          <a:p>
            <a:pPr marL="0" lvl="0" indent="0">
              <a:buNone/>
              <a:defRPr/>
            </a:pPr>
            <a:endParaRPr lang="en-GB" sz="3200" i="1" dirty="0">
              <a:solidFill>
                <a:prstClr val="black"/>
              </a:solidFill>
              <a:latin typeface="Daytona" panose="020B0604020202020204" pitchFamily="34" charset="0"/>
            </a:endParaRPr>
          </a:p>
          <a:p>
            <a:pPr marL="0" lvl="0" indent="0">
              <a:buNone/>
              <a:defRPr/>
            </a:pPr>
            <a:r>
              <a:rPr kumimoji="0" lang="en-GB" sz="3200" b="0" i="1" u="none" strike="noStrike" kern="1200" cap="none" spc="0" normalizeH="0" baseline="0" noProof="0" dirty="0">
                <a:ln>
                  <a:noFill/>
                </a:ln>
                <a:solidFill>
                  <a:prstClr val="black"/>
                </a:solidFill>
                <a:effectLst/>
                <a:uLnTx/>
                <a:uFillTx/>
                <a:latin typeface="Daytona" panose="020B0604020202020204" pitchFamily="34" charset="0"/>
                <a:ea typeface="+mn-ea"/>
                <a:cs typeface="+mn-cs"/>
              </a:rPr>
              <a:t>Some flexibility </a:t>
            </a:r>
            <a:r>
              <a:rPr kumimoji="0" lang="en-GB" sz="3200" b="0" i="1" u="none" strike="noStrike" kern="1200" cap="none" spc="0" normalizeH="0" baseline="0" noProof="0">
                <a:ln>
                  <a:noFill/>
                </a:ln>
                <a:solidFill>
                  <a:prstClr val="black"/>
                </a:solidFill>
                <a:effectLst/>
                <a:uLnTx/>
                <a:uFillTx/>
                <a:latin typeface="Daytona" panose="020B0604020202020204" pitchFamily="34" charset="0"/>
                <a:ea typeface="+mn-ea"/>
                <a:cs typeface="+mn-cs"/>
              </a:rPr>
              <a:t>of baseline </a:t>
            </a:r>
            <a:r>
              <a:rPr kumimoji="0" lang="en-GB" sz="3200" b="0" i="1" u="none" strike="noStrike" kern="1200" cap="none" spc="0" normalizeH="0" baseline="0" noProof="0" dirty="0">
                <a:ln>
                  <a:noFill/>
                </a:ln>
                <a:solidFill>
                  <a:prstClr val="black"/>
                </a:solidFill>
                <a:effectLst/>
                <a:uLnTx/>
                <a:uFillTx/>
                <a:latin typeface="Daytona" panose="020B0604020202020204" pitchFamily="34" charset="0"/>
                <a:ea typeface="+mn-ea"/>
                <a:cs typeface="+mn-cs"/>
              </a:rPr>
              <a:t>data if quality of data to be improved </a:t>
            </a:r>
          </a:p>
        </p:txBody>
      </p:sp>
    </p:spTree>
    <p:extLst>
      <p:ext uri="{BB962C8B-B14F-4D97-AF65-F5344CB8AC3E}">
        <p14:creationId xmlns:p14="http://schemas.microsoft.com/office/powerpoint/2010/main" val="22056178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mikt hashtag on Twitter">
            <a:extLst>
              <a:ext uri="{FF2B5EF4-FFF2-40B4-BE49-F238E27FC236}">
                <a16:creationId xmlns:a16="http://schemas.microsoft.com/office/drawing/2014/main" id="{8AF1ADA5-652D-4073-A32C-C5C9DE55282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4615" t="-1" r="13012" b="4"/>
          <a:stretch/>
        </p:blipFill>
        <p:spPr bwMode="auto">
          <a:xfrm>
            <a:off x="11041897" y="1113689"/>
            <a:ext cx="973411" cy="778157"/>
          </a:xfrm>
          <a:prstGeom prst="rect">
            <a:avLst/>
          </a:prstGeom>
          <a:noFill/>
          <a:extLst>
            <a:ext uri="{909E8E84-426E-40DD-AFC4-6F175D3DCCD1}">
              <a14:hiddenFill xmlns:a14="http://schemas.microsoft.com/office/drawing/2010/main">
                <a:solidFill>
                  <a:srgbClr val="FFFFFF"/>
                </a:solidFill>
              </a14:hiddenFill>
            </a:ext>
          </a:extLst>
        </p:spPr>
      </p:pic>
      <p:cxnSp>
        <p:nvCxnSpPr>
          <p:cNvPr id="11" name="Straight Connector 10">
            <a:extLst>
              <a:ext uri="{FF2B5EF4-FFF2-40B4-BE49-F238E27FC236}">
                <a16:creationId xmlns:a16="http://schemas.microsoft.com/office/drawing/2014/main" id="{BF418AD8-D5E6-473C-94E4-C285D88F0473}"/>
              </a:ext>
            </a:extLst>
          </p:cNvPr>
          <p:cNvCxnSpPr>
            <a:cxnSpLocks/>
          </p:cNvCxnSpPr>
          <p:nvPr/>
        </p:nvCxnSpPr>
        <p:spPr>
          <a:xfrm>
            <a:off x="11041897" y="300204"/>
            <a:ext cx="0" cy="6100596"/>
          </a:xfrm>
          <a:prstGeom prst="line">
            <a:avLst/>
          </a:prstGeom>
          <a:ln w="476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7" name="Title 1">
            <a:extLst>
              <a:ext uri="{FF2B5EF4-FFF2-40B4-BE49-F238E27FC236}">
                <a16:creationId xmlns:a16="http://schemas.microsoft.com/office/drawing/2014/main" id="{A0513103-7565-4450-9179-31E2372A9EFC}"/>
              </a:ext>
            </a:extLst>
          </p:cNvPr>
          <p:cNvSpPr>
            <a:spLocks noGrp="1"/>
          </p:cNvSpPr>
          <p:nvPr>
            <p:ph type="title"/>
          </p:nvPr>
        </p:nvSpPr>
        <p:spPr>
          <a:xfrm>
            <a:off x="742105" y="314904"/>
            <a:ext cx="4759471" cy="1122664"/>
          </a:xfrm>
        </p:spPr>
        <p:txBody>
          <a:bodyPr>
            <a:normAutofit fontScale="90000"/>
          </a:bodyPr>
          <a:lstStyle/>
          <a:p>
            <a:r>
              <a:rPr lang="en-US" sz="3200" b="1" dirty="0">
                <a:solidFill>
                  <a:schemeClr val="bg1">
                    <a:lumMod val="50000"/>
                  </a:schemeClr>
                </a:solidFill>
                <a:latin typeface="Microsoft Sans Serif" panose="020B0604020202020204" pitchFamily="34" charset="0"/>
                <a:ea typeface="Microsoft Sans Serif" panose="020B0604020202020204" pitchFamily="34" charset="0"/>
                <a:cs typeface="Microsoft Sans Serif" panose="020B0604020202020204" pitchFamily="34" charset="0"/>
              </a:rPr>
              <a:t>Thank you for your attention</a:t>
            </a:r>
            <a:br>
              <a:rPr lang="en-US" b="1" dirty="0">
                <a:solidFill>
                  <a:schemeClr val="bg1">
                    <a:lumMod val="50000"/>
                  </a:schemeClr>
                </a:solidFill>
                <a:latin typeface="Microsoft Sans Serif" panose="020B0604020202020204" pitchFamily="34" charset="0"/>
                <a:ea typeface="Microsoft Sans Serif" panose="020B0604020202020204" pitchFamily="34" charset="0"/>
                <a:cs typeface="Microsoft Sans Serif" panose="020B0604020202020204" pitchFamily="34" charset="0"/>
              </a:rPr>
            </a:br>
            <a:endParaRPr lang="en-GB" dirty="0">
              <a:solidFill>
                <a:schemeClr val="bg1">
                  <a:lumMod val="50000"/>
                </a:schemeClr>
              </a:solidFill>
              <a:latin typeface="Microsoft Sans Serif" panose="020B0604020202020204" pitchFamily="34" charset="0"/>
              <a:ea typeface="Microsoft Sans Serif" panose="020B0604020202020204" pitchFamily="34" charset="0"/>
              <a:cs typeface="Microsoft Sans Serif" panose="020B0604020202020204" pitchFamily="34" charset="0"/>
            </a:endParaRPr>
          </a:p>
        </p:txBody>
      </p:sp>
      <p:cxnSp>
        <p:nvCxnSpPr>
          <p:cNvPr id="19" name="Straight Connector 18">
            <a:extLst>
              <a:ext uri="{FF2B5EF4-FFF2-40B4-BE49-F238E27FC236}">
                <a16:creationId xmlns:a16="http://schemas.microsoft.com/office/drawing/2014/main" id="{FA8FA55D-6C2A-4F0A-A556-F36B9B02D62F}"/>
              </a:ext>
            </a:extLst>
          </p:cNvPr>
          <p:cNvCxnSpPr>
            <a:cxnSpLocks/>
          </p:cNvCxnSpPr>
          <p:nvPr/>
        </p:nvCxnSpPr>
        <p:spPr>
          <a:xfrm>
            <a:off x="919803" y="1122872"/>
            <a:ext cx="5031546" cy="0"/>
          </a:xfrm>
          <a:prstGeom prst="line">
            <a:avLst/>
          </a:prstGeom>
          <a:ln w="73025">
            <a:solidFill>
              <a:srgbClr val="D04E4B"/>
            </a:solidFill>
          </a:ln>
        </p:spPr>
        <p:style>
          <a:lnRef idx="1">
            <a:schemeClr val="accent1"/>
          </a:lnRef>
          <a:fillRef idx="0">
            <a:schemeClr val="accent1"/>
          </a:fillRef>
          <a:effectRef idx="0">
            <a:schemeClr val="accent1"/>
          </a:effectRef>
          <a:fontRef idx="minor">
            <a:schemeClr val="tx1"/>
          </a:fontRef>
        </p:style>
      </p:cxnSp>
      <p:sp>
        <p:nvSpPr>
          <p:cNvPr id="22" name="Oval 21">
            <a:extLst>
              <a:ext uri="{FF2B5EF4-FFF2-40B4-BE49-F238E27FC236}">
                <a16:creationId xmlns:a16="http://schemas.microsoft.com/office/drawing/2014/main" id="{CE9267E2-2E74-4B1D-A2C8-84DD3A983206}"/>
              </a:ext>
            </a:extLst>
          </p:cNvPr>
          <p:cNvSpPr/>
          <p:nvPr/>
        </p:nvSpPr>
        <p:spPr>
          <a:xfrm>
            <a:off x="-1714091" y="4968998"/>
            <a:ext cx="3586348" cy="2933205"/>
          </a:xfrm>
          <a:prstGeom prst="ellipse">
            <a:avLst/>
          </a:prstGeom>
          <a:solidFill>
            <a:srgbClr val="2F71A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4" name="Content Placeholder 4" descr="Logo, company name&#10;&#10;Description automatically generated">
            <a:extLst>
              <a:ext uri="{FF2B5EF4-FFF2-40B4-BE49-F238E27FC236}">
                <a16:creationId xmlns:a16="http://schemas.microsoft.com/office/drawing/2014/main" id="{0D85F86F-85AD-4B7E-BA4A-854C7D33342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57195" y="4116950"/>
            <a:ext cx="895321" cy="681909"/>
          </a:xfrm>
          <a:prstGeom prst="rect">
            <a:avLst/>
          </a:prstGeom>
        </p:spPr>
      </p:pic>
      <p:pic>
        <p:nvPicPr>
          <p:cNvPr id="15" name="Picture 14" descr="Logo, company name&#10;&#10;Description automatically generated">
            <a:extLst>
              <a:ext uri="{FF2B5EF4-FFF2-40B4-BE49-F238E27FC236}">
                <a16:creationId xmlns:a16="http://schemas.microsoft.com/office/drawing/2014/main" id="{2BD744B8-E1C5-4F14-9697-81520CB0385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39506" y="4892389"/>
            <a:ext cx="973411" cy="778178"/>
          </a:xfrm>
          <a:prstGeom prst="rect">
            <a:avLst/>
          </a:prstGeom>
        </p:spPr>
      </p:pic>
      <p:pic>
        <p:nvPicPr>
          <p:cNvPr id="16" name="Picture 2" descr="Home">
            <a:extLst>
              <a:ext uri="{FF2B5EF4-FFF2-40B4-BE49-F238E27FC236}">
                <a16:creationId xmlns:a16="http://schemas.microsoft.com/office/drawing/2014/main" id="{6ABC6B37-767F-4E4F-9222-B41A3D167E8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32933" y="2079046"/>
            <a:ext cx="481348" cy="681909"/>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4" descr="Logo-EU-eu-logo - DiSSCo">
            <a:extLst>
              <a:ext uri="{FF2B5EF4-FFF2-40B4-BE49-F238E27FC236}">
                <a16:creationId xmlns:a16="http://schemas.microsoft.com/office/drawing/2014/main" id="{92FFD25F-A751-4F8A-9B29-D03099DAF3D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332933" y="3587117"/>
            <a:ext cx="610208" cy="400931"/>
          </a:xfrm>
          <a:prstGeom prst="rect">
            <a:avLst/>
          </a:prstGeom>
          <a:noFill/>
          <a:extLst>
            <a:ext uri="{909E8E84-426E-40DD-AFC4-6F175D3DCCD1}">
              <a14:hiddenFill xmlns:a14="http://schemas.microsoft.com/office/drawing/2010/main">
                <a:solidFill>
                  <a:srgbClr val="FFFFFF"/>
                </a:solidFill>
              </a14:hiddenFill>
            </a:ext>
          </a:extLst>
        </p:spPr>
      </p:pic>
      <p:pic>
        <p:nvPicPr>
          <p:cNvPr id="23" name="Content Placeholder 3">
            <a:extLst>
              <a:ext uri="{FF2B5EF4-FFF2-40B4-BE49-F238E27FC236}">
                <a16:creationId xmlns:a16="http://schemas.microsoft.com/office/drawing/2014/main" id="{1B823D5C-8868-4DE0-95D2-8232C7DD5761}"/>
              </a:ext>
            </a:extLst>
          </p:cNvPr>
          <p:cNvPicPr>
            <a:picLocks noGrp="1" noChangeAspect="1"/>
          </p:cNvPicPr>
          <p:nvPr/>
        </p:nvPicPr>
        <p:blipFill>
          <a:blip r:embed="rId7"/>
          <a:stretch>
            <a:fillRect/>
          </a:stretch>
        </p:blipFill>
        <p:spPr>
          <a:xfrm>
            <a:off x="11321106" y="2950733"/>
            <a:ext cx="610209" cy="525283"/>
          </a:xfrm>
          <a:prstGeom prst="rect">
            <a:avLst/>
          </a:prstGeom>
        </p:spPr>
      </p:pic>
    </p:spTree>
    <p:extLst>
      <p:ext uri="{BB962C8B-B14F-4D97-AF65-F5344CB8AC3E}">
        <p14:creationId xmlns:p14="http://schemas.microsoft.com/office/powerpoint/2010/main" val="11974926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mikt hashtag on Twitter">
            <a:extLst>
              <a:ext uri="{FF2B5EF4-FFF2-40B4-BE49-F238E27FC236}">
                <a16:creationId xmlns:a16="http://schemas.microsoft.com/office/drawing/2014/main" id="{2FEADEA3-09E0-4DBD-8203-F14BDAEF0DD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4615" t="-1" r="13012" b="4"/>
          <a:stretch/>
        </p:blipFill>
        <p:spPr bwMode="auto">
          <a:xfrm>
            <a:off x="11041897" y="1113689"/>
            <a:ext cx="973411" cy="778157"/>
          </a:xfrm>
          <a:prstGeom prst="rect">
            <a:avLst/>
          </a:prstGeom>
          <a:noFill/>
          <a:extLst>
            <a:ext uri="{909E8E84-426E-40DD-AFC4-6F175D3DCCD1}">
              <a14:hiddenFill xmlns:a14="http://schemas.microsoft.com/office/drawing/2010/main">
                <a:solidFill>
                  <a:srgbClr val="FFFFFF"/>
                </a:solidFill>
              </a14:hiddenFill>
            </a:ext>
          </a:extLst>
        </p:spPr>
      </p:pic>
      <p:pic>
        <p:nvPicPr>
          <p:cNvPr id="9" name="Content Placeholder 4" descr="Logo, company name&#10;&#10;Description automatically generated">
            <a:extLst>
              <a:ext uri="{FF2B5EF4-FFF2-40B4-BE49-F238E27FC236}">
                <a16:creationId xmlns:a16="http://schemas.microsoft.com/office/drawing/2014/main" id="{6237FDBB-F3D1-469A-B259-F1ECD15F80F3}"/>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1157195" y="4116950"/>
            <a:ext cx="895321" cy="681909"/>
          </a:xfrm>
        </p:spPr>
      </p:pic>
      <p:cxnSp>
        <p:nvCxnSpPr>
          <p:cNvPr id="11" name="Straight Connector 10">
            <a:extLst>
              <a:ext uri="{FF2B5EF4-FFF2-40B4-BE49-F238E27FC236}">
                <a16:creationId xmlns:a16="http://schemas.microsoft.com/office/drawing/2014/main" id="{BF418AD8-D5E6-473C-94E4-C285D88F0473}"/>
              </a:ext>
            </a:extLst>
          </p:cNvPr>
          <p:cNvCxnSpPr>
            <a:cxnSpLocks/>
          </p:cNvCxnSpPr>
          <p:nvPr/>
        </p:nvCxnSpPr>
        <p:spPr>
          <a:xfrm>
            <a:off x="11041897" y="300204"/>
            <a:ext cx="0" cy="6100596"/>
          </a:xfrm>
          <a:prstGeom prst="line">
            <a:avLst/>
          </a:prstGeom>
          <a:ln w="476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pic>
        <p:nvPicPr>
          <p:cNvPr id="20" name="Picture 19" descr="Logo, company name&#10;&#10;Description automatically generated">
            <a:extLst>
              <a:ext uri="{FF2B5EF4-FFF2-40B4-BE49-F238E27FC236}">
                <a16:creationId xmlns:a16="http://schemas.microsoft.com/office/drawing/2014/main" id="{60CD21E0-EE79-4995-9890-ECF72079060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39506" y="4892389"/>
            <a:ext cx="973411" cy="778178"/>
          </a:xfrm>
          <a:prstGeom prst="rect">
            <a:avLst/>
          </a:prstGeom>
        </p:spPr>
      </p:pic>
      <p:pic>
        <p:nvPicPr>
          <p:cNvPr id="1026" name="Picture 2" descr="Home">
            <a:extLst>
              <a:ext uri="{FF2B5EF4-FFF2-40B4-BE49-F238E27FC236}">
                <a16:creationId xmlns:a16="http://schemas.microsoft.com/office/drawing/2014/main" id="{9A7841C4-A7FA-42F5-A646-12B3FD8077D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32933" y="2079046"/>
            <a:ext cx="481348" cy="681909"/>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Logo-EU-eu-logo - DiSSCo">
            <a:extLst>
              <a:ext uri="{FF2B5EF4-FFF2-40B4-BE49-F238E27FC236}">
                <a16:creationId xmlns:a16="http://schemas.microsoft.com/office/drawing/2014/main" id="{C7435BC8-A27A-4178-B814-1F4DE03744C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332933" y="3587117"/>
            <a:ext cx="610208" cy="400931"/>
          </a:xfrm>
          <a:prstGeom prst="rect">
            <a:avLst/>
          </a:prstGeom>
          <a:noFill/>
          <a:extLst>
            <a:ext uri="{909E8E84-426E-40DD-AFC4-6F175D3DCCD1}">
              <a14:hiddenFill xmlns:a14="http://schemas.microsoft.com/office/drawing/2010/main">
                <a:solidFill>
                  <a:srgbClr val="FFFFFF"/>
                </a:solidFill>
              </a14:hiddenFill>
            </a:ext>
          </a:extLst>
        </p:spPr>
      </p:pic>
      <p:sp>
        <p:nvSpPr>
          <p:cNvPr id="17" name="Title 1">
            <a:extLst>
              <a:ext uri="{FF2B5EF4-FFF2-40B4-BE49-F238E27FC236}">
                <a16:creationId xmlns:a16="http://schemas.microsoft.com/office/drawing/2014/main" id="{A0513103-7565-4450-9179-31E2372A9EFC}"/>
              </a:ext>
            </a:extLst>
          </p:cNvPr>
          <p:cNvSpPr>
            <a:spLocks noGrp="1"/>
          </p:cNvSpPr>
          <p:nvPr>
            <p:ph type="title"/>
          </p:nvPr>
        </p:nvSpPr>
        <p:spPr>
          <a:xfrm>
            <a:off x="818305" y="333954"/>
            <a:ext cx="6432238" cy="1122664"/>
          </a:xfrm>
        </p:spPr>
        <p:txBody>
          <a:bodyPr>
            <a:normAutofit fontScale="90000"/>
          </a:bodyPr>
          <a:lstStyle/>
          <a:p>
            <a:r>
              <a:rPr lang="en-US" sz="3200" b="1" dirty="0">
                <a:solidFill>
                  <a:schemeClr val="bg1">
                    <a:lumMod val="50000"/>
                  </a:schemeClr>
                </a:solidFill>
                <a:latin typeface="Microsoft Sans Serif" panose="020B0604020202020204" pitchFamily="34" charset="0"/>
                <a:ea typeface="Microsoft Sans Serif" panose="020B0604020202020204" pitchFamily="34" charset="0"/>
                <a:cs typeface="Microsoft Sans Serif" panose="020B0604020202020204" pitchFamily="34" charset="0"/>
              </a:rPr>
              <a:t>Rome Strategic Plan 2020-2030</a:t>
            </a:r>
            <a:br>
              <a:rPr lang="en-US" b="1" dirty="0">
                <a:solidFill>
                  <a:schemeClr val="bg1">
                    <a:lumMod val="50000"/>
                  </a:schemeClr>
                </a:solidFill>
                <a:latin typeface="Microsoft Sans Serif" panose="020B0604020202020204" pitchFamily="34" charset="0"/>
                <a:ea typeface="Microsoft Sans Serif" panose="020B0604020202020204" pitchFamily="34" charset="0"/>
                <a:cs typeface="Microsoft Sans Serif" panose="020B0604020202020204" pitchFamily="34" charset="0"/>
              </a:rPr>
            </a:br>
            <a:endParaRPr lang="en-GB" dirty="0">
              <a:solidFill>
                <a:schemeClr val="bg1">
                  <a:lumMod val="50000"/>
                </a:schemeClr>
              </a:solidFill>
              <a:latin typeface="Microsoft Sans Serif" panose="020B0604020202020204" pitchFamily="34" charset="0"/>
              <a:ea typeface="Microsoft Sans Serif" panose="020B0604020202020204" pitchFamily="34" charset="0"/>
              <a:cs typeface="Microsoft Sans Serif" panose="020B0604020202020204" pitchFamily="34" charset="0"/>
            </a:endParaRPr>
          </a:p>
        </p:txBody>
      </p:sp>
      <p:sp>
        <p:nvSpPr>
          <p:cNvPr id="18" name="Content Placeholder 5">
            <a:extLst>
              <a:ext uri="{FF2B5EF4-FFF2-40B4-BE49-F238E27FC236}">
                <a16:creationId xmlns:a16="http://schemas.microsoft.com/office/drawing/2014/main" id="{4D35B0AB-94FB-462B-BBD5-8B3F3562A997}"/>
              </a:ext>
            </a:extLst>
          </p:cNvPr>
          <p:cNvSpPr txBox="1">
            <a:spLocks/>
          </p:cNvSpPr>
          <p:nvPr/>
        </p:nvSpPr>
        <p:spPr>
          <a:xfrm>
            <a:off x="1646856" y="1457297"/>
            <a:ext cx="8115977" cy="3936739"/>
          </a:xfrm>
          <a:prstGeom prst="rect">
            <a:avLst/>
          </a:prstGeom>
          <a:no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20000"/>
              </a:lnSpc>
              <a:spcAft>
                <a:spcPts val="1000"/>
              </a:spcAft>
              <a:buNone/>
            </a:pPr>
            <a:r>
              <a:rPr lang="en-GB" sz="3400" dirty="0">
                <a:latin typeface="Daytona" panose="020B0604030500040204" pitchFamily="34" charset="0"/>
                <a:ea typeface="MS Mincho" panose="02020609040205080304" pitchFamily="49" charset="-128"/>
                <a:cs typeface="Times New Roman" panose="02020603050405020304" pitchFamily="18" charset="0"/>
              </a:rPr>
              <a:t>The RSP’s objective up to 2030 is the reduction of the scale and scope of illegal killing, taking and trade (IKB) of wild birds by </a:t>
            </a:r>
            <a:r>
              <a:rPr lang="en-GB" sz="3400" u="sng" dirty="0">
                <a:latin typeface="Daytona" panose="020B0604030500040204" pitchFamily="34" charset="0"/>
                <a:ea typeface="MS Mincho" panose="02020609040205080304" pitchFamily="49" charset="-128"/>
                <a:cs typeface="Times New Roman" panose="02020603050405020304" pitchFamily="18" charset="0"/>
              </a:rPr>
              <a:t>at least 50% compared to a 2020 baseline. </a:t>
            </a:r>
            <a:endParaRPr lang="en-CY" sz="3400" u="sng" dirty="0">
              <a:latin typeface="Daytona" panose="020B0604030500040204" pitchFamily="34" charset="0"/>
              <a:ea typeface="Calibri" panose="020F0502020204030204" pitchFamily="34" charset="0"/>
              <a:cs typeface="Times New Roman" panose="02020603050405020304" pitchFamily="18" charset="0"/>
            </a:endParaRPr>
          </a:p>
          <a:p>
            <a:pPr marL="0" indent="0">
              <a:buNone/>
            </a:pPr>
            <a:endParaRPr lang="en-GB" sz="2000" i="1" dirty="0">
              <a:latin typeface="Daytona" panose="020B0604030500040204" pitchFamily="34" charset="0"/>
            </a:endParaRPr>
          </a:p>
        </p:txBody>
      </p:sp>
      <p:cxnSp>
        <p:nvCxnSpPr>
          <p:cNvPr id="19" name="Straight Connector 18">
            <a:extLst>
              <a:ext uri="{FF2B5EF4-FFF2-40B4-BE49-F238E27FC236}">
                <a16:creationId xmlns:a16="http://schemas.microsoft.com/office/drawing/2014/main" id="{FA8FA55D-6C2A-4F0A-A556-F36B9B02D62F}"/>
              </a:ext>
            </a:extLst>
          </p:cNvPr>
          <p:cNvCxnSpPr>
            <a:cxnSpLocks/>
          </p:cNvCxnSpPr>
          <p:nvPr/>
        </p:nvCxnSpPr>
        <p:spPr>
          <a:xfrm>
            <a:off x="818305" y="946613"/>
            <a:ext cx="5031546" cy="0"/>
          </a:xfrm>
          <a:prstGeom prst="line">
            <a:avLst/>
          </a:prstGeom>
          <a:ln w="73025">
            <a:solidFill>
              <a:srgbClr val="D04E4B"/>
            </a:solidFill>
          </a:ln>
        </p:spPr>
        <p:style>
          <a:lnRef idx="1">
            <a:schemeClr val="accent1"/>
          </a:lnRef>
          <a:fillRef idx="0">
            <a:schemeClr val="accent1"/>
          </a:fillRef>
          <a:effectRef idx="0">
            <a:schemeClr val="accent1"/>
          </a:effectRef>
          <a:fontRef idx="minor">
            <a:schemeClr val="tx1"/>
          </a:fontRef>
        </p:style>
      </p:cxnSp>
      <p:sp>
        <p:nvSpPr>
          <p:cNvPr id="22" name="Oval 21">
            <a:extLst>
              <a:ext uri="{FF2B5EF4-FFF2-40B4-BE49-F238E27FC236}">
                <a16:creationId xmlns:a16="http://schemas.microsoft.com/office/drawing/2014/main" id="{CE9267E2-2E74-4B1D-A2C8-84DD3A983206}"/>
              </a:ext>
            </a:extLst>
          </p:cNvPr>
          <p:cNvSpPr/>
          <p:nvPr/>
        </p:nvSpPr>
        <p:spPr>
          <a:xfrm>
            <a:off x="-1714091" y="4968998"/>
            <a:ext cx="3586348" cy="2933205"/>
          </a:xfrm>
          <a:prstGeom prst="ellipse">
            <a:avLst/>
          </a:prstGeom>
          <a:solidFill>
            <a:srgbClr val="2F71A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2" name="Content Placeholder 3">
            <a:extLst>
              <a:ext uri="{FF2B5EF4-FFF2-40B4-BE49-F238E27FC236}">
                <a16:creationId xmlns:a16="http://schemas.microsoft.com/office/drawing/2014/main" id="{E04A6D8D-E57D-4C82-B8FB-EFB50ECA3B64}"/>
              </a:ext>
            </a:extLst>
          </p:cNvPr>
          <p:cNvPicPr>
            <a:picLocks noGrp="1" noChangeAspect="1"/>
          </p:cNvPicPr>
          <p:nvPr/>
        </p:nvPicPr>
        <p:blipFill>
          <a:blip r:embed="rId7"/>
          <a:stretch>
            <a:fillRect/>
          </a:stretch>
        </p:blipFill>
        <p:spPr>
          <a:xfrm>
            <a:off x="11321106" y="2950733"/>
            <a:ext cx="610209" cy="525283"/>
          </a:xfrm>
          <a:prstGeom prst="rect">
            <a:avLst/>
          </a:prstGeom>
        </p:spPr>
      </p:pic>
    </p:spTree>
    <p:extLst>
      <p:ext uri="{BB962C8B-B14F-4D97-AF65-F5344CB8AC3E}">
        <p14:creationId xmlns:p14="http://schemas.microsoft.com/office/powerpoint/2010/main" val="37534968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mikt hashtag on Twitter">
            <a:extLst>
              <a:ext uri="{FF2B5EF4-FFF2-40B4-BE49-F238E27FC236}">
                <a16:creationId xmlns:a16="http://schemas.microsoft.com/office/drawing/2014/main" id="{2FEADEA3-09E0-4DBD-8203-F14BDAEF0DD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4615" t="-1" r="13012" b="4"/>
          <a:stretch/>
        </p:blipFill>
        <p:spPr bwMode="auto">
          <a:xfrm>
            <a:off x="11041897" y="1113689"/>
            <a:ext cx="973411" cy="778157"/>
          </a:xfrm>
          <a:prstGeom prst="rect">
            <a:avLst/>
          </a:prstGeom>
          <a:noFill/>
          <a:extLst>
            <a:ext uri="{909E8E84-426E-40DD-AFC4-6F175D3DCCD1}">
              <a14:hiddenFill xmlns:a14="http://schemas.microsoft.com/office/drawing/2010/main">
                <a:solidFill>
                  <a:srgbClr val="FFFFFF"/>
                </a:solidFill>
              </a14:hiddenFill>
            </a:ext>
          </a:extLst>
        </p:spPr>
      </p:pic>
      <p:pic>
        <p:nvPicPr>
          <p:cNvPr id="9" name="Content Placeholder 4" descr="Logo, company name&#10;&#10;Description automatically generated">
            <a:extLst>
              <a:ext uri="{FF2B5EF4-FFF2-40B4-BE49-F238E27FC236}">
                <a16:creationId xmlns:a16="http://schemas.microsoft.com/office/drawing/2014/main" id="{6237FDBB-F3D1-469A-B259-F1ECD15F80F3}"/>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1157195" y="4116950"/>
            <a:ext cx="895321" cy="681909"/>
          </a:xfrm>
        </p:spPr>
      </p:pic>
      <p:cxnSp>
        <p:nvCxnSpPr>
          <p:cNvPr id="11" name="Straight Connector 10">
            <a:extLst>
              <a:ext uri="{FF2B5EF4-FFF2-40B4-BE49-F238E27FC236}">
                <a16:creationId xmlns:a16="http://schemas.microsoft.com/office/drawing/2014/main" id="{BF418AD8-D5E6-473C-94E4-C285D88F0473}"/>
              </a:ext>
            </a:extLst>
          </p:cNvPr>
          <p:cNvCxnSpPr>
            <a:cxnSpLocks/>
          </p:cNvCxnSpPr>
          <p:nvPr/>
        </p:nvCxnSpPr>
        <p:spPr>
          <a:xfrm>
            <a:off x="11041897" y="300204"/>
            <a:ext cx="0" cy="6100596"/>
          </a:xfrm>
          <a:prstGeom prst="line">
            <a:avLst/>
          </a:prstGeom>
          <a:ln w="476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pic>
        <p:nvPicPr>
          <p:cNvPr id="20" name="Picture 19" descr="Logo, company name&#10;&#10;Description automatically generated">
            <a:extLst>
              <a:ext uri="{FF2B5EF4-FFF2-40B4-BE49-F238E27FC236}">
                <a16:creationId xmlns:a16="http://schemas.microsoft.com/office/drawing/2014/main" id="{60CD21E0-EE79-4995-9890-ECF72079060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39506" y="4892389"/>
            <a:ext cx="973411" cy="778178"/>
          </a:xfrm>
          <a:prstGeom prst="rect">
            <a:avLst/>
          </a:prstGeom>
        </p:spPr>
      </p:pic>
      <p:pic>
        <p:nvPicPr>
          <p:cNvPr id="1026" name="Picture 2" descr="Home">
            <a:extLst>
              <a:ext uri="{FF2B5EF4-FFF2-40B4-BE49-F238E27FC236}">
                <a16:creationId xmlns:a16="http://schemas.microsoft.com/office/drawing/2014/main" id="{9A7841C4-A7FA-42F5-A646-12B3FD8077D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32933" y="2079046"/>
            <a:ext cx="481348" cy="681909"/>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Logo-EU-eu-logo - DiSSCo">
            <a:extLst>
              <a:ext uri="{FF2B5EF4-FFF2-40B4-BE49-F238E27FC236}">
                <a16:creationId xmlns:a16="http://schemas.microsoft.com/office/drawing/2014/main" id="{C7435BC8-A27A-4178-B814-1F4DE03744C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332933" y="3587117"/>
            <a:ext cx="610208" cy="400931"/>
          </a:xfrm>
          <a:prstGeom prst="rect">
            <a:avLst/>
          </a:prstGeom>
          <a:noFill/>
          <a:extLst>
            <a:ext uri="{909E8E84-426E-40DD-AFC4-6F175D3DCCD1}">
              <a14:hiddenFill xmlns:a14="http://schemas.microsoft.com/office/drawing/2010/main">
                <a:solidFill>
                  <a:srgbClr val="FFFFFF"/>
                </a:solidFill>
              </a14:hiddenFill>
            </a:ext>
          </a:extLst>
        </p:spPr>
      </p:pic>
      <p:sp>
        <p:nvSpPr>
          <p:cNvPr id="17" name="Title 1">
            <a:extLst>
              <a:ext uri="{FF2B5EF4-FFF2-40B4-BE49-F238E27FC236}">
                <a16:creationId xmlns:a16="http://schemas.microsoft.com/office/drawing/2014/main" id="{A0513103-7565-4450-9179-31E2372A9EFC}"/>
              </a:ext>
            </a:extLst>
          </p:cNvPr>
          <p:cNvSpPr>
            <a:spLocks noGrp="1"/>
          </p:cNvSpPr>
          <p:nvPr>
            <p:ph type="title"/>
          </p:nvPr>
        </p:nvSpPr>
        <p:spPr>
          <a:xfrm>
            <a:off x="818305" y="333954"/>
            <a:ext cx="7882633" cy="1122664"/>
          </a:xfrm>
        </p:spPr>
        <p:txBody>
          <a:bodyPr>
            <a:normAutofit fontScale="90000"/>
          </a:bodyPr>
          <a:lstStyle/>
          <a:p>
            <a:r>
              <a:rPr lang="en-US" sz="3200" b="1" dirty="0">
                <a:solidFill>
                  <a:schemeClr val="bg1">
                    <a:lumMod val="50000"/>
                  </a:schemeClr>
                </a:solidFill>
                <a:latin typeface="Microsoft Sans Serif" panose="020B0604020202020204" pitchFamily="34" charset="0"/>
                <a:ea typeface="Microsoft Sans Serif" panose="020B0604020202020204" pitchFamily="34" charset="0"/>
                <a:cs typeface="Microsoft Sans Serif" panose="020B0604020202020204" pitchFamily="34" charset="0"/>
              </a:rPr>
              <a:t>Rome Strategic Plan: Scoreboard for baseline</a:t>
            </a:r>
            <a:br>
              <a:rPr lang="en-US" b="1" dirty="0">
                <a:solidFill>
                  <a:schemeClr val="bg1">
                    <a:lumMod val="50000"/>
                  </a:schemeClr>
                </a:solidFill>
                <a:latin typeface="Microsoft Sans Serif" panose="020B0604020202020204" pitchFamily="34" charset="0"/>
                <a:ea typeface="Microsoft Sans Serif" panose="020B0604020202020204" pitchFamily="34" charset="0"/>
                <a:cs typeface="Microsoft Sans Serif" panose="020B0604020202020204" pitchFamily="34" charset="0"/>
              </a:rPr>
            </a:br>
            <a:endParaRPr lang="en-GB" dirty="0">
              <a:solidFill>
                <a:schemeClr val="bg1">
                  <a:lumMod val="50000"/>
                </a:schemeClr>
              </a:solidFill>
              <a:latin typeface="Microsoft Sans Serif" panose="020B0604020202020204" pitchFamily="34" charset="0"/>
              <a:ea typeface="Microsoft Sans Serif" panose="020B0604020202020204" pitchFamily="34" charset="0"/>
              <a:cs typeface="Microsoft Sans Serif" panose="020B0604020202020204" pitchFamily="34" charset="0"/>
            </a:endParaRPr>
          </a:p>
        </p:txBody>
      </p:sp>
      <p:cxnSp>
        <p:nvCxnSpPr>
          <p:cNvPr id="19" name="Straight Connector 18">
            <a:extLst>
              <a:ext uri="{FF2B5EF4-FFF2-40B4-BE49-F238E27FC236}">
                <a16:creationId xmlns:a16="http://schemas.microsoft.com/office/drawing/2014/main" id="{FA8FA55D-6C2A-4F0A-A556-F36B9B02D62F}"/>
              </a:ext>
            </a:extLst>
          </p:cNvPr>
          <p:cNvCxnSpPr>
            <a:cxnSpLocks/>
          </p:cNvCxnSpPr>
          <p:nvPr/>
        </p:nvCxnSpPr>
        <p:spPr>
          <a:xfrm>
            <a:off x="818305" y="946613"/>
            <a:ext cx="5031546" cy="0"/>
          </a:xfrm>
          <a:prstGeom prst="line">
            <a:avLst/>
          </a:prstGeom>
          <a:ln w="73025">
            <a:solidFill>
              <a:srgbClr val="D04E4B"/>
            </a:solidFill>
          </a:ln>
        </p:spPr>
        <p:style>
          <a:lnRef idx="1">
            <a:schemeClr val="accent1"/>
          </a:lnRef>
          <a:fillRef idx="0">
            <a:schemeClr val="accent1"/>
          </a:fillRef>
          <a:effectRef idx="0">
            <a:schemeClr val="accent1"/>
          </a:effectRef>
          <a:fontRef idx="minor">
            <a:schemeClr val="tx1"/>
          </a:fontRef>
        </p:style>
      </p:cxnSp>
      <p:sp>
        <p:nvSpPr>
          <p:cNvPr id="22" name="Oval 21">
            <a:extLst>
              <a:ext uri="{FF2B5EF4-FFF2-40B4-BE49-F238E27FC236}">
                <a16:creationId xmlns:a16="http://schemas.microsoft.com/office/drawing/2014/main" id="{CE9267E2-2E74-4B1D-A2C8-84DD3A983206}"/>
              </a:ext>
            </a:extLst>
          </p:cNvPr>
          <p:cNvSpPr/>
          <p:nvPr/>
        </p:nvSpPr>
        <p:spPr>
          <a:xfrm>
            <a:off x="-1714091" y="4968998"/>
            <a:ext cx="3586348" cy="2933205"/>
          </a:xfrm>
          <a:prstGeom prst="ellipse">
            <a:avLst/>
          </a:prstGeom>
          <a:solidFill>
            <a:srgbClr val="2F71A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Content Placeholder 3">
            <a:extLst>
              <a:ext uri="{FF2B5EF4-FFF2-40B4-BE49-F238E27FC236}">
                <a16:creationId xmlns:a16="http://schemas.microsoft.com/office/drawing/2014/main" id="{E04A6D8D-E57D-4C82-B8FB-EFB50ECA3B64}"/>
              </a:ext>
            </a:extLst>
          </p:cNvPr>
          <p:cNvPicPr>
            <a:picLocks noGrp="1" noChangeAspect="1"/>
          </p:cNvPicPr>
          <p:nvPr/>
        </p:nvPicPr>
        <p:blipFill>
          <a:blip r:embed="rId7"/>
          <a:stretch>
            <a:fillRect/>
          </a:stretch>
        </p:blipFill>
        <p:spPr>
          <a:xfrm>
            <a:off x="11321106" y="2950733"/>
            <a:ext cx="610209" cy="525283"/>
          </a:xfrm>
          <a:prstGeom prst="rect">
            <a:avLst/>
          </a:prstGeom>
        </p:spPr>
      </p:pic>
      <p:sp>
        <p:nvSpPr>
          <p:cNvPr id="3" name="Rectangle 2">
            <a:extLst>
              <a:ext uri="{FF2B5EF4-FFF2-40B4-BE49-F238E27FC236}">
                <a16:creationId xmlns:a16="http://schemas.microsoft.com/office/drawing/2014/main" id="{AB4E0F8A-0180-4185-836A-18A2C0D7761C}"/>
              </a:ext>
            </a:extLst>
          </p:cNvPr>
          <p:cNvSpPr/>
          <p:nvPr/>
        </p:nvSpPr>
        <p:spPr>
          <a:xfrm>
            <a:off x="1069126" y="1812141"/>
            <a:ext cx="8176457" cy="3049296"/>
          </a:xfrm>
          <a:prstGeom prst="rect">
            <a:avLst/>
          </a:prstGeom>
          <a:noFill/>
        </p:spPr>
        <p:txBody>
          <a:bodyPr wrap="square">
            <a:spAutoFit/>
          </a:bodyPr>
          <a:lstStyle/>
          <a:p>
            <a:pPr marL="0" marR="0" lvl="0" indent="0" algn="just" defTabSz="914400" rtl="0" eaLnBrk="1" fontAlgn="auto" latinLnBrk="0" hangingPunct="1">
              <a:lnSpc>
                <a:spcPct val="115000"/>
              </a:lnSpc>
              <a:spcBef>
                <a:spcPts val="0"/>
              </a:spcBef>
              <a:spcAft>
                <a:spcPts val="1000"/>
              </a:spcAft>
              <a:buClrTx/>
              <a:buSzTx/>
              <a:buFontTx/>
              <a:buNone/>
              <a:tabLst/>
              <a:defRPr/>
            </a:pPr>
            <a:r>
              <a:rPr kumimoji="0" lang="en-GB" sz="2800" b="0" i="0" u="none" strike="noStrike" kern="1200" cap="none" spc="0" normalizeH="0" baseline="0" noProof="0" dirty="0">
                <a:ln>
                  <a:noFill/>
                </a:ln>
                <a:solidFill>
                  <a:prstClr val="black"/>
                </a:solidFill>
                <a:effectLst/>
                <a:uLnTx/>
                <a:uFillTx/>
                <a:latin typeface="Daytona" panose="020B0604030500040204" pitchFamily="34" charset="0"/>
                <a:ea typeface="MS Mincho" panose="02020609040205080304" pitchFamily="49" charset="-128"/>
                <a:cs typeface="Times New Roman" panose="02020603050405020304" pitchFamily="18" charset="0"/>
              </a:rPr>
              <a:t>Objective 1.1, Action a), the countries, in consultation with stakeholders </a:t>
            </a:r>
            <a:r>
              <a:rPr kumimoji="0" lang="en-GB" sz="2800" b="1" i="0" u="none" strike="noStrike" kern="1200" cap="none" spc="0" normalizeH="0" baseline="0" noProof="0" dirty="0">
                <a:ln>
                  <a:noFill/>
                </a:ln>
                <a:solidFill>
                  <a:prstClr val="black"/>
                </a:solidFill>
                <a:effectLst/>
                <a:uLnTx/>
                <a:uFillTx/>
                <a:latin typeface="Daytona" panose="020B0604030500040204" pitchFamily="34" charset="0"/>
                <a:ea typeface="MS Mincho" panose="02020609040205080304" pitchFamily="49" charset="-128"/>
                <a:cs typeface="Times New Roman" panose="02020603050405020304" pitchFamily="18" charset="0"/>
              </a:rPr>
              <a:t>decide on an approach for using the Scoreboard to </a:t>
            </a:r>
            <a:r>
              <a:rPr kumimoji="0" lang="en-GB" sz="2800" b="1" i="0" u="sng" strike="noStrike" kern="1200" cap="none" spc="0" normalizeH="0" baseline="0" noProof="0" dirty="0">
                <a:ln>
                  <a:noFill/>
                </a:ln>
                <a:solidFill>
                  <a:srgbClr val="2F71A2"/>
                </a:solidFill>
                <a:effectLst/>
                <a:uLnTx/>
                <a:uFillTx/>
                <a:latin typeface="Daytona" panose="020B0604030500040204" pitchFamily="34" charset="0"/>
                <a:ea typeface="MS Mincho" panose="02020609040205080304" pitchFamily="49" charset="-128"/>
                <a:cs typeface="Times New Roman" panose="02020603050405020304" pitchFamily="18" charset="0"/>
              </a:rPr>
              <a:t>set a baseline and a methodology</a:t>
            </a:r>
            <a:r>
              <a:rPr kumimoji="0" lang="en-GB" sz="2800" b="1" i="0" u="none" strike="noStrike" kern="1200" cap="none" spc="0" normalizeH="0" baseline="0" noProof="0" dirty="0">
                <a:ln>
                  <a:noFill/>
                </a:ln>
                <a:solidFill>
                  <a:prstClr val="black"/>
                </a:solidFill>
                <a:effectLst/>
                <a:uLnTx/>
                <a:uFillTx/>
                <a:latin typeface="Daytona" panose="020B0604030500040204" pitchFamily="34" charset="0"/>
                <a:ea typeface="MS Mincho" panose="02020609040205080304" pitchFamily="49" charset="-128"/>
                <a:cs typeface="Times New Roman" panose="02020603050405020304" pitchFamily="18" charset="0"/>
              </a:rPr>
              <a:t> for assessing progress toward achieving the Rome Strategic Plan</a:t>
            </a:r>
            <a:endParaRPr kumimoji="0" lang="en-CY" sz="2800" b="0" i="0" u="none" strike="noStrike" kern="1200" cap="none" spc="0" normalizeH="0" baseline="0" noProof="0" dirty="0">
              <a:ln>
                <a:noFill/>
              </a:ln>
              <a:solidFill>
                <a:prstClr val="black"/>
              </a:solidFill>
              <a:effectLst/>
              <a:uLnTx/>
              <a:uFillTx/>
              <a:latin typeface="Daytona" panose="020B0604030500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96487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mikt hashtag on Twitter">
            <a:extLst>
              <a:ext uri="{FF2B5EF4-FFF2-40B4-BE49-F238E27FC236}">
                <a16:creationId xmlns:a16="http://schemas.microsoft.com/office/drawing/2014/main" id="{C17EB1F6-4510-4551-844B-91D7E84A40B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4615" t="-1" r="13012" b="4"/>
          <a:stretch/>
        </p:blipFill>
        <p:spPr bwMode="auto">
          <a:xfrm>
            <a:off x="11041897" y="1113689"/>
            <a:ext cx="973411" cy="778157"/>
          </a:xfrm>
          <a:prstGeom prst="rect">
            <a:avLst/>
          </a:prstGeom>
          <a:noFill/>
          <a:extLst>
            <a:ext uri="{909E8E84-426E-40DD-AFC4-6F175D3DCCD1}">
              <a14:hiddenFill xmlns:a14="http://schemas.microsoft.com/office/drawing/2010/main">
                <a:solidFill>
                  <a:srgbClr val="FFFFFF"/>
                </a:solidFill>
              </a14:hiddenFill>
            </a:ext>
          </a:extLst>
        </p:spPr>
      </p:pic>
      <p:cxnSp>
        <p:nvCxnSpPr>
          <p:cNvPr id="11" name="Straight Connector 10">
            <a:extLst>
              <a:ext uri="{FF2B5EF4-FFF2-40B4-BE49-F238E27FC236}">
                <a16:creationId xmlns:a16="http://schemas.microsoft.com/office/drawing/2014/main" id="{BF418AD8-D5E6-473C-94E4-C285D88F0473}"/>
              </a:ext>
            </a:extLst>
          </p:cNvPr>
          <p:cNvCxnSpPr>
            <a:cxnSpLocks/>
          </p:cNvCxnSpPr>
          <p:nvPr/>
        </p:nvCxnSpPr>
        <p:spPr>
          <a:xfrm>
            <a:off x="11041897" y="300204"/>
            <a:ext cx="0" cy="6100596"/>
          </a:xfrm>
          <a:prstGeom prst="line">
            <a:avLst/>
          </a:prstGeom>
          <a:ln w="476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7" name="Title 1">
            <a:extLst>
              <a:ext uri="{FF2B5EF4-FFF2-40B4-BE49-F238E27FC236}">
                <a16:creationId xmlns:a16="http://schemas.microsoft.com/office/drawing/2014/main" id="{A0513103-7565-4450-9179-31E2372A9EFC}"/>
              </a:ext>
            </a:extLst>
          </p:cNvPr>
          <p:cNvSpPr>
            <a:spLocks noGrp="1"/>
          </p:cNvSpPr>
          <p:nvPr>
            <p:ph type="title"/>
          </p:nvPr>
        </p:nvSpPr>
        <p:spPr>
          <a:xfrm>
            <a:off x="818305" y="276804"/>
            <a:ext cx="7420172" cy="1122664"/>
          </a:xfrm>
        </p:spPr>
        <p:txBody>
          <a:bodyPr>
            <a:normAutofit fontScale="90000"/>
          </a:bodyPr>
          <a:lstStyle/>
          <a:p>
            <a:r>
              <a:rPr lang="en-US" sz="3200" b="1" dirty="0">
                <a:solidFill>
                  <a:schemeClr val="bg1">
                    <a:lumMod val="50000"/>
                  </a:schemeClr>
                </a:solidFill>
                <a:latin typeface="Microsoft Sans Serif" panose="020B0604020202020204" pitchFamily="34" charset="0"/>
                <a:ea typeface="Microsoft Sans Serif" panose="020B0604020202020204" pitchFamily="34" charset="0"/>
                <a:cs typeface="Microsoft Sans Serif" panose="020B0604020202020204" pitchFamily="34" charset="0"/>
              </a:rPr>
              <a:t>Monitoring IKB through the Scoreboard</a:t>
            </a:r>
            <a:br>
              <a:rPr lang="en-US" b="1" dirty="0">
                <a:solidFill>
                  <a:schemeClr val="bg1">
                    <a:lumMod val="50000"/>
                  </a:schemeClr>
                </a:solidFill>
                <a:latin typeface="Microsoft Sans Serif" panose="020B0604020202020204" pitchFamily="34" charset="0"/>
                <a:ea typeface="Microsoft Sans Serif" panose="020B0604020202020204" pitchFamily="34" charset="0"/>
                <a:cs typeface="Microsoft Sans Serif" panose="020B0604020202020204" pitchFamily="34" charset="0"/>
              </a:rPr>
            </a:br>
            <a:endParaRPr lang="en-GB" dirty="0">
              <a:solidFill>
                <a:schemeClr val="bg1">
                  <a:lumMod val="50000"/>
                </a:schemeClr>
              </a:solidFill>
              <a:latin typeface="Microsoft Sans Serif" panose="020B0604020202020204" pitchFamily="34" charset="0"/>
              <a:ea typeface="Microsoft Sans Serif" panose="020B0604020202020204" pitchFamily="34" charset="0"/>
              <a:cs typeface="Microsoft Sans Serif" panose="020B0604020202020204" pitchFamily="34" charset="0"/>
            </a:endParaRPr>
          </a:p>
        </p:txBody>
      </p:sp>
      <p:sp>
        <p:nvSpPr>
          <p:cNvPr id="18" name="Content Placeholder 5">
            <a:extLst>
              <a:ext uri="{FF2B5EF4-FFF2-40B4-BE49-F238E27FC236}">
                <a16:creationId xmlns:a16="http://schemas.microsoft.com/office/drawing/2014/main" id="{4D35B0AB-94FB-462B-BBD5-8B3F3562A997}"/>
              </a:ext>
            </a:extLst>
          </p:cNvPr>
          <p:cNvSpPr txBox="1">
            <a:spLocks/>
          </p:cNvSpPr>
          <p:nvPr/>
        </p:nvSpPr>
        <p:spPr>
          <a:xfrm>
            <a:off x="818305" y="1183018"/>
            <a:ext cx="8565381" cy="371699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1600" b="1" i="1" dirty="0">
                <a:latin typeface="Daytona" panose="020B0604020202020204" pitchFamily="34" charset="0"/>
              </a:rPr>
              <a:t>Relevant Scoreboard indicators are A1-A4  :</a:t>
            </a:r>
          </a:p>
          <a:p>
            <a:pPr marL="0" indent="0">
              <a:buNone/>
            </a:pPr>
            <a:r>
              <a:rPr lang="en-GB" sz="1600" i="1" dirty="0">
                <a:latin typeface="Daytona" panose="020B0604020202020204" pitchFamily="34" charset="0"/>
              </a:rPr>
              <a:t>A. National monitoring of IKB-data management of scope and scale of IKB.</a:t>
            </a:r>
          </a:p>
          <a:p>
            <a:pPr marL="0" indent="0">
              <a:buNone/>
            </a:pPr>
            <a:r>
              <a:rPr lang="en-GB" sz="1600" b="1" i="1" dirty="0">
                <a:solidFill>
                  <a:srgbClr val="009999"/>
                </a:solidFill>
                <a:latin typeface="Daytona" panose="020B0604020202020204" pitchFamily="34" charset="0"/>
              </a:rPr>
              <a:t>1. Status and Scale of IKB</a:t>
            </a:r>
          </a:p>
          <a:p>
            <a:pPr marL="0" indent="0">
              <a:buNone/>
            </a:pPr>
            <a:r>
              <a:rPr lang="en-GB" sz="1600" i="1" dirty="0">
                <a:latin typeface="Daytona" panose="020B0604020202020204" pitchFamily="34" charset="0"/>
              </a:rPr>
              <a:t>Question: What is the quality of National data about IKB?</a:t>
            </a:r>
          </a:p>
          <a:p>
            <a:pPr marL="0" indent="0">
              <a:buNone/>
            </a:pPr>
            <a:r>
              <a:rPr lang="en-GB" sz="1600" b="1" i="1" dirty="0">
                <a:solidFill>
                  <a:srgbClr val="009999"/>
                </a:solidFill>
                <a:latin typeface="Daytona" panose="020B0604020202020204" pitchFamily="34" charset="0"/>
              </a:rPr>
              <a:t>2. Number, distribution and trend of illegally killed, trapped or traded birds</a:t>
            </a:r>
          </a:p>
          <a:p>
            <a:pPr marL="0" indent="0">
              <a:buNone/>
            </a:pPr>
            <a:r>
              <a:rPr lang="en-GB" sz="1600" i="1" dirty="0">
                <a:latin typeface="Daytona" panose="020B0604020202020204" pitchFamily="34" charset="0"/>
              </a:rPr>
              <a:t>Question: How many birds and in which season are estimated to be illegally killed, trapped or traded every year in your country including relevant overseas territories? What is the trend?</a:t>
            </a:r>
          </a:p>
          <a:p>
            <a:pPr marL="0" indent="0">
              <a:buNone/>
            </a:pPr>
            <a:r>
              <a:rPr lang="en-GB" sz="1600" b="1" i="1" dirty="0">
                <a:solidFill>
                  <a:srgbClr val="009999"/>
                </a:solidFill>
                <a:latin typeface="Daytona" panose="020B0604020202020204" pitchFamily="34" charset="0"/>
              </a:rPr>
              <a:t>3. Extent of IKB cases known to national authorities</a:t>
            </a:r>
          </a:p>
          <a:p>
            <a:pPr marL="0" indent="0">
              <a:buNone/>
            </a:pPr>
            <a:r>
              <a:rPr lang="en-GB" sz="1600" i="1" dirty="0">
                <a:latin typeface="Daytona" panose="020B0604020202020204" pitchFamily="34" charset="0"/>
              </a:rPr>
              <a:t>Question: Are data on the status and scale of IKB cases available?</a:t>
            </a:r>
          </a:p>
          <a:p>
            <a:pPr marL="0" indent="0">
              <a:buNone/>
            </a:pPr>
            <a:r>
              <a:rPr lang="en-GB" sz="1600" b="1" i="1" dirty="0">
                <a:solidFill>
                  <a:srgbClr val="009999"/>
                </a:solidFill>
                <a:latin typeface="Daytona" panose="020B0604020202020204" pitchFamily="34" charset="0"/>
              </a:rPr>
              <a:t>4. Number of IKB cases prosecuted in the reporting period. </a:t>
            </a:r>
          </a:p>
          <a:p>
            <a:pPr marL="0" indent="0">
              <a:buNone/>
            </a:pPr>
            <a:r>
              <a:rPr lang="en-GB" sz="1600" i="1" dirty="0">
                <a:latin typeface="Daytona" panose="020B0604020202020204" pitchFamily="34" charset="0"/>
              </a:rPr>
              <a:t>Question: How many IKB cases have been prosecuted in the reporting period in your country?</a:t>
            </a:r>
          </a:p>
        </p:txBody>
      </p:sp>
      <p:cxnSp>
        <p:nvCxnSpPr>
          <p:cNvPr id="19" name="Straight Connector 18">
            <a:extLst>
              <a:ext uri="{FF2B5EF4-FFF2-40B4-BE49-F238E27FC236}">
                <a16:creationId xmlns:a16="http://schemas.microsoft.com/office/drawing/2014/main" id="{FA8FA55D-6C2A-4F0A-A556-F36B9B02D62F}"/>
              </a:ext>
            </a:extLst>
          </p:cNvPr>
          <p:cNvCxnSpPr>
            <a:cxnSpLocks/>
          </p:cNvCxnSpPr>
          <p:nvPr/>
        </p:nvCxnSpPr>
        <p:spPr>
          <a:xfrm>
            <a:off x="919803" y="924974"/>
            <a:ext cx="5031546" cy="0"/>
          </a:xfrm>
          <a:prstGeom prst="line">
            <a:avLst/>
          </a:prstGeom>
          <a:ln w="73025">
            <a:solidFill>
              <a:srgbClr val="D04E4B"/>
            </a:solidFill>
          </a:ln>
        </p:spPr>
        <p:style>
          <a:lnRef idx="1">
            <a:schemeClr val="accent1"/>
          </a:lnRef>
          <a:fillRef idx="0">
            <a:schemeClr val="accent1"/>
          </a:fillRef>
          <a:effectRef idx="0">
            <a:schemeClr val="accent1"/>
          </a:effectRef>
          <a:fontRef idx="minor">
            <a:schemeClr val="tx1"/>
          </a:fontRef>
        </p:style>
      </p:cxnSp>
      <p:sp>
        <p:nvSpPr>
          <p:cNvPr id="12" name="Isosceles Triangle 11">
            <a:extLst>
              <a:ext uri="{FF2B5EF4-FFF2-40B4-BE49-F238E27FC236}">
                <a16:creationId xmlns:a16="http://schemas.microsoft.com/office/drawing/2014/main" id="{D346A8D2-390C-4482-B3A1-22A0D5D0F20F}"/>
              </a:ext>
            </a:extLst>
          </p:cNvPr>
          <p:cNvSpPr/>
          <p:nvPr/>
        </p:nvSpPr>
        <p:spPr>
          <a:xfrm rot="19927043">
            <a:off x="-975093" y="4668599"/>
            <a:ext cx="2939096" cy="3136094"/>
          </a:xfrm>
          <a:prstGeom prst="triangle">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4" name="Content Placeholder 4" descr="Logo, company name&#10;&#10;Description automatically generated">
            <a:extLst>
              <a:ext uri="{FF2B5EF4-FFF2-40B4-BE49-F238E27FC236}">
                <a16:creationId xmlns:a16="http://schemas.microsoft.com/office/drawing/2014/main" id="{B0C8306F-B291-4A5A-9048-CC4518DC782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57195" y="4116950"/>
            <a:ext cx="895321" cy="681909"/>
          </a:xfrm>
          <a:prstGeom prst="rect">
            <a:avLst/>
          </a:prstGeom>
        </p:spPr>
      </p:pic>
      <p:pic>
        <p:nvPicPr>
          <p:cNvPr id="15" name="Picture 14" descr="Logo, company name&#10;&#10;Description automatically generated">
            <a:extLst>
              <a:ext uri="{FF2B5EF4-FFF2-40B4-BE49-F238E27FC236}">
                <a16:creationId xmlns:a16="http://schemas.microsoft.com/office/drawing/2014/main" id="{9E0B83B3-A4FF-42E5-BC55-213EBE72E4F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39506" y="4892389"/>
            <a:ext cx="973411" cy="778178"/>
          </a:xfrm>
          <a:prstGeom prst="rect">
            <a:avLst/>
          </a:prstGeom>
        </p:spPr>
      </p:pic>
      <p:pic>
        <p:nvPicPr>
          <p:cNvPr id="16" name="Picture 2" descr="Home">
            <a:extLst>
              <a:ext uri="{FF2B5EF4-FFF2-40B4-BE49-F238E27FC236}">
                <a16:creationId xmlns:a16="http://schemas.microsoft.com/office/drawing/2014/main" id="{88CCBF04-9871-463D-B5C2-3CD396E6DC7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32933" y="2079046"/>
            <a:ext cx="481348" cy="681909"/>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4" descr="Logo-EU-eu-logo - DiSSCo">
            <a:extLst>
              <a:ext uri="{FF2B5EF4-FFF2-40B4-BE49-F238E27FC236}">
                <a16:creationId xmlns:a16="http://schemas.microsoft.com/office/drawing/2014/main" id="{1579E9AC-6A3F-47BC-8F01-0387B0F5E06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332933" y="3587117"/>
            <a:ext cx="610208" cy="400931"/>
          </a:xfrm>
          <a:prstGeom prst="rect">
            <a:avLst/>
          </a:prstGeom>
          <a:noFill/>
          <a:extLst>
            <a:ext uri="{909E8E84-426E-40DD-AFC4-6F175D3DCCD1}">
              <a14:hiddenFill xmlns:a14="http://schemas.microsoft.com/office/drawing/2010/main">
                <a:solidFill>
                  <a:srgbClr val="FFFFFF"/>
                </a:solidFill>
              </a14:hiddenFill>
            </a:ext>
          </a:extLst>
        </p:spPr>
      </p:pic>
      <p:pic>
        <p:nvPicPr>
          <p:cNvPr id="22" name="Content Placeholder 3">
            <a:extLst>
              <a:ext uri="{FF2B5EF4-FFF2-40B4-BE49-F238E27FC236}">
                <a16:creationId xmlns:a16="http://schemas.microsoft.com/office/drawing/2014/main" id="{78842E46-3D69-4454-8046-C16A477EFC99}"/>
              </a:ext>
            </a:extLst>
          </p:cNvPr>
          <p:cNvPicPr>
            <a:picLocks noGrp="1" noChangeAspect="1"/>
          </p:cNvPicPr>
          <p:nvPr/>
        </p:nvPicPr>
        <p:blipFill>
          <a:blip r:embed="rId7"/>
          <a:stretch>
            <a:fillRect/>
          </a:stretch>
        </p:blipFill>
        <p:spPr>
          <a:xfrm>
            <a:off x="11321106" y="2950733"/>
            <a:ext cx="610209" cy="525283"/>
          </a:xfrm>
          <a:prstGeom prst="rect">
            <a:avLst/>
          </a:prstGeom>
        </p:spPr>
      </p:pic>
    </p:spTree>
    <p:extLst>
      <p:ext uri="{BB962C8B-B14F-4D97-AF65-F5344CB8AC3E}">
        <p14:creationId xmlns:p14="http://schemas.microsoft.com/office/powerpoint/2010/main" val="14054905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mikt hashtag on Twitter">
            <a:extLst>
              <a:ext uri="{FF2B5EF4-FFF2-40B4-BE49-F238E27FC236}">
                <a16:creationId xmlns:a16="http://schemas.microsoft.com/office/drawing/2014/main" id="{52247E44-59DD-4E1E-8C80-F54BDDD86AF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4615" t="-1" r="13012" b="4"/>
          <a:stretch/>
        </p:blipFill>
        <p:spPr bwMode="auto">
          <a:xfrm>
            <a:off x="11041897" y="1113689"/>
            <a:ext cx="973411" cy="778157"/>
          </a:xfrm>
          <a:prstGeom prst="rect">
            <a:avLst/>
          </a:prstGeom>
          <a:noFill/>
          <a:extLst>
            <a:ext uri="{909E8E84-426E-40DD-AFC4-6F175D3DCCD1}">
              <a14:hiddenFill xmlns:a14="http://schemas.microsoft.com/office/drawing/2010/main">
                <a:solidFill>
                  <a:srgbClr val="FFFFFF"/>
                </a:solidFill>
              </a14:hiddenFill>
            </a:ext>
          </a:extLst>
        </p:spPr>
      </p:pic>
      <p:cxnSp>
        <p:nvCxnSpPr>
          <p:cNvPr id="11" name="Straight Connector 10">
            <a:extLst>
              <a:ext uri="{FF2B5EF4-FFF2-40B4-BE49-F238E27FC236}">
                <a16:creationId xmlns:a16="http://schemas.microsoft.com/office/drawing/2014/main" id="{BF418AD8-D5E6-473C-94E4-C285D88F0473}"/>
              </a:ext>
            </a:extLst>
          </p:cNvPr>
          <p:cNvCxnSpPr>
            <a:cxnSpLocks/>
          </p:cNvCxnSpPr>
          <p:nvPr/>
        </p:nvCxnSpPr>
        <p:spPr>
          <a:xfrm>
            <a:off x="11041897" y="300204"/>
            <a:ext cx="0" cy="6100596"/>
          </a:xfrm>
          <a:prstGeom prst="line">
            <a:avLst/>
          </a:prstGeom>
          <a:ln w="476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7" name="Title 1">
            <a:extLst>
              <a:ext uri="{FF2B5EF4-FFF2-40B4-BE49-F238E27FC236}">
                <a16:creationId xmlns:a16="http://schemas.microsoft.com/office/drawing/2014/main" id="{A0513103-7565-4450-9179-31E2372A9EFC}"/>
              </a:ext>
            </a:extLst>
          </p:cNvPr>
          <p:cNvSpPr>
            <a:spLocks noGrp="1"/>
          </p:cNvSpPr>
          <p:nvPr>
            <p:ph type="title"/>
          </p:nvPr>
        </p:nvSpPr>
        <p:spPr>
          <a:xfrm>
            <a:off x="919803" y="300204"/>
            <a:ext cx="7168147" cy="1122664"/>
          </a:xfrm>
        </p:spPr>
        <p:txBody>
          <a:bodyPr>
            <a:normAutofit fontScale="90000"/>
          </a:bodyPr>
          <a:lstStyle/>
          <a:p>
            <a:pPr>
              <a:lnSpc>
                <a:spcPct val="100000"/>
              </a:lnSpc>
            </a:pPr>
            <a:r>
              <a:rPr lang="en-US" sz="3200" b="1" dirty="0">
                <a:solidFill>
                  <a:schemeClr val="bg1">
                    <a:lumMod val="50000"/>
                  </a:schemeClr>
                </a:solidFill>
                <a:latin typeface="Microsoft Sans Serif" panose="020B0604020202020204" pitchFamily="34" charset="0"/>
                <a:ea typeface="Microsoft Sans Serif" panose="020B0604020202020204" pitchFamily="34" charset="0"/>
                <a:cs typeface="Microsoft Sans Serif" panose="020B0604020202020204" pitchFamily="34" charset="0"/>
              </a:rPr>
              <a:t>Kinds of IKB</a:t>
            </a:r>
            <a:br>
              <a:rPr lang="en-US" b="1" dirty="0">
                <a:solidFill>
                  <a:schemeClr val="bg1">
                    <a:lumMod val="50000"/>
                  </a:schemeClr>
                </a:solidFill>
                <a:latin typeface="Microsoft Sans Serif" panose="020B0604020202020204" pitchFamily="34" charset="0"/>
                <a:ea typeface="Microsoft Sans Serif" panose="020B0604020202020204" pitchFamily="34" charset="0"/>
                <a:cs typeface="Microsoft Sans Serif" panose="020B0604020202020204" pitchFamily="34" charset="0"/>
              </a:rPr>
            </a:br>
            <a:endParaRPr lang="en-GB" dirty="0">
              <a:solidFill>
                <a:schemeClr val="bg1">
                  <a:lumMod val="50000"/>
                </a:schemeClr>
              </a:solidFill>
              <a:latin typeface="Microsoft Sans Serif" panose="020B0604020202020204" pitchFamily="34" charset="0"/>
              <a:ea typeface="Microsoft Sans Serif" panose="020B0604020202020204" pitchFamily="34" charset="0"/>
              <a:cs typeface="Microsoft Sans Serif" panose="020B0604020202020204" pitchFamily="34" charset="0"/>
            </a:endParaRPr>
          </a:p>
        </p:txBody>
      </p:sp>
      <p:sp>
        <p:nvSpPr>
          <p:cNvPr id="18" name="Content Placeholder 5">
            <a:extLst>
              <a:ext uri="{FF2B5EF4-FFF2-40B4-BE49-F238E27FC236}">
                <a16:creationId xmlns:a16="http://schemas.microsoft.com/office/drawing/2014/main" id="{4D35B0AB-94FB-462B-BBD5-8B3F3562A997}"/>
              </a:ext>
            </a:extLst>
          </p:cNvPr>
          <p:cNvSpPr txBox="1">
            <a:spLocks/>
          </p:cNvSpPr>
          <p:nvPr/>
        </p:nvSpPr>
        <p:spPr>
          <a:xfrm>
            <a:off x="795515" y="1422868"/>
            <a:ext cx="9058683" cy="448965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R="0" lvl="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kumimoji="0" lang="en-GB" sz="2400" i="1" u="none" strike="noStrike" kern="1200" cap="none" spc="0" normalizeH="0" baseline="0" noProof="0" dirty="0">
                <a:ln>
                  <a:noFill/>
                </a:ln>
                <a:solidFill>
                  <a:prstClr val="black"/>
                </a:solidFill>
                <a:effectLst/>
                <a:uLnTx/>
                <a:uFillTx/>
                <a:latin typeface="Daytona" panose="020B0604020202020204" pitchFamily="34" charset="0"/>
                <a:ea typeface="+mn-ea"/>
                <a:cs typeface="+mn-cs"/>
              </a:rPr>
              <a:t>Illegal </a:t>
            </a:r>
            <a:r>
              <a:rPr kumimoji="0" lang="en-GB" b="1" i="1" u="none" strike="noStrike" kern="1200" cap="none" spc="0" normalizeH="0" baseline="0" noProof="0" dirty="0">
                <a:ln>
                  <a:noFill/>
                </a:ln>
                <a:solidFill>
                  <a:prstClr val="black"/>
                </a:solidFill>
                <a:effectLst/>
                <a:uLnTx/>
                <a:uFillTx/>
                <a:latin typeface="Daytona" panose="020B0604020202020204" pitchFamily="34" charset="0"/>
                <a:ea typeface="+mn-ea"/>
                <a:cs typeface="+mn-cs"/>
              </a:rPr>
              <a:t>shooting</a:t>
            </a:r>
            <a:r>
              <a:rPr kumimoji="0" lang="en-GB" sz="2400" i="1" u="none" strike="noStrike" kern="1200" cap="none" spc="0" normalizeH="0" baseline="0" noProof="0" dirty="0">
                <a:ln>
                  <a:noFill/>
                </a:ln>
                <a:solidFill>
                  <a:prstClr val="black"/>
                </a:solidFill>
                <a:effectLst/>
                <a:uLnTx/>
                <a:uFillTx/>
                <a:latin typeface="Daytona" panose="020B0604020202020204" pitchFamily="34" charset="0"/>
                <a:ea typeface="+mn-ea"/>
                <a:cs typeface="+mn-cs"/>
              </a:rPr>
              <a:t> of birds</a:t>
            </a:r>
            <a:endParaRPr lang="en-GB" sz="2400" i="1" dirty="0">
              <a:solidFill>
                <a:prstClr val="black"/>
              </a:solidFill>
              <a:latin typeface="Daytona" panose="020B0604020202020204" pitchFamily="34" charset="0"/>
            </a:endParaRPr>
          </a:p>
          <a:p>
            <a:pPr marR="0" lvl="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kumimoji="0" lang="en-GB" sz="2400" i="1" u="none" strike="noStrike" kern="1200" cap="none" spc="0" normalizeH="0" baseline="0" noProof="0" dirty="0">
                <a:ln>
                  <a:noFill/>
                </a:ln>
                <a:solidFill>
                  <a:prstClr val="black"/>
                </a:solidFill>
                <a:effectLst/>
                <a:uLnTx/>
                <a:uFillTx/>
                <a:latin typeface="Daytona" panose="020B0604020202020204" pitchFamily="34" charset="0"/>
                <a:ea typeface="+mn-ea"/>
                <a:cs typeface="+mn-cs"/>
              </a:rPr>
              <a:t>Illegal </a:t>
            </a:r>
            <a:r>
              <a:rPr kumimoji="0" lang="en-GB" b="1" i="1" u="none" strike="noStrike" kern="1200" cap="none" spc="0" normalizeH="0" baseline="0" noProof="0" dirty="0">
                <a:ln>
                  <a:noFill/>
                </a:ln>
                <a:solidFill>
                  <a:prstClr val="black"/>
                </a:solidFill>
                <a:effectLst/>
                <a:uLnTx/>
                <a:uFillTx/>
                <a:latin typeface="Daytona" panose="020B0604020202020204" pitchFamily="34" charset="0"/>
                <a:ea typeface="+mn-ea"/>
                <a:cs typeface="+mn-cs"/>
              </a:rPr>
              <a:t>trapping</a:t>
            </a:r>
            <a:r>
              <a:rPr kumimoji="0" lang="en-GB" sz="2400" i="1" u="none" strike="noStrike" kern="1200" cap="none" spc="0" normalizeH="0" baseline="0" noProof="0" dirty="0">
                <a:ln>
                  <a:noFill/>
                </a:ln>
                <a:solidFill>
                  <a:prstClr val="black"/>
                </a:solidFill>
                <a:effectLst/>
                <a:uLnTx/>
                <a:uFillTx/>
                <a:latin typeface="Daytona" panose="020B0604020202020204" pitchFamily="34" charset="0"/>
                <a:ea typeface="+mn-ea"/>
                <a:cs typeface="+mn-cs"/>
              </a:rPr>
              <a:t> of birds</a:t>
            </a:r>
          </a:p>
          <a:p>
            <a:pPr marR="0" lvl="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kumimoji="0" lang="en-GB" sz="2400" i="1" u="none" strike="noStrike" kern="1200" cap="none" spc="0" normalizeH="0" baseline="0" noProof="0" dirty="0">
                <a:ln>
                  <a:noFill/>
                </a:ln>
                <a:solidFill>
                  <a:prstClr val="black"/>
                </a:solidFill>
                <a:effectLst/>
                <a:uLnTx/>
                <a:uFillTx/>
                <a:latin typeface="Daytona" panose="020B0604020202020204" pitchFamily="34" charset="0"/>
                <a:ea typeface="+mn-ea"/>
                <a:cs typeface="+mn-cs"/>
              </a:rPr>
              <a:t>Illegal </a:t>
            </a:r>
            <a:r>
              <a:rPr kumimoji="0" lang="en-GB" b="1" i="1" u="none" strike="noStrike" kern="1200" cap="none" spc="0" normalizeH="0" baseline="0" noProof="0" dirty="0">
                <a:ln>
                  <a:noFill/>
                </a:ln>
                <a:solidFill>
                  <a:prstClr val="black"/>
                </a:solidFill>
                <a:effectLst/>
                <a:uLnTx/>
                <a:uFillTx/>
                <a:latin typeface="Daytona" panose="020B0604020202020204" pitchFamily="34" charset="0"/>
                <a:ea typeface="+mn-ea"/>
                <a:cs typeface="+mn-cs"/>
              </a:rPr>
              <a:t>poisoning</a:t>
            </a:r>
            <a:r>
              <a:rPr kumimoji="0" lang="en-GB" sz="2400" i="1" u="none" strike="noStrike" kern="1200" cap="none" spc="0" normalizeH="0" baseline="0" noProof="0" dirty="0">
                <a:ln>
                  <a:noFill/>
                </a:ln>
                <a:solidFill>
                  <a:prstClr val="black"/>
                </a:solidFill>
                <a:effectLst/>
                <a:uLnTx/>
                <a:uFillTx/>
                <a:latin typeface="Daytona" panose="020B0604020202020204" pitchFamily="34" charset="0"/>
                <a:ea typeface="+mn-ea"/>
                <a:cs typeface="+mn-cs"/>
              </a:rPr>
              <a:t> of birds</a:t>
            </a:r>
          </a:p>
          <a:p>
            <a:pPr marR="0" lvl="0" algn="l"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kumimoji="0" lang="en-GB" sz="2400" i="1" u="none" strike="noStrike" kern="1200" cap="none" spc="0" normalizeH="0" baseline="0" noProof="0" dirty="0">
                <a:ln>
                  <a:noFill/>
                </a:ln>
                <a:solidFill>
                  <a:prstClr val="black"/>
                </a:solidFill>
                <a:effectLst/>
                <a:uLnTx/>
                <a:uFillTx/>
                <a:latin typeface="Daytona" panose="020B0604020202020204" pitchFamily="34" charset="0"/>
                <a:ea typeface="+mn-ea"/>
                <a:cs typeface="+mn-cs"/>
              </a:rPr>
              <a:t>Illegal </a:t>
            </a:r>
            <a:r>
              <a:rPr kumimoji="0" lang="en-GB" b="1" i="1" u="none" strike="noStrike" kern="1200" cap="none" spc="0" normalizeH="0" baseline="0" noProof="0" dirty="0">
                <a:ln>
                  <a:noFill/>
                </a:ln>
                <a:solidFill>
                  <a:prstClr val="black"/>
                </a:solidFill>
                <a:effectLst/>
                <a:uLnTx/>
                <a:uFillTx/>
                <a:latin typeface="Daytona" panose="020B0604020202020204" pitchFamily="34" charset="0"/>
                <a:ea typeface="+mn-ea"/>
                <a:cs typeface="+mn-cs"/>
              </a:rPr>
              <a:t>nest collection, of eggs or young</a:t>
            </a:r>
            <a:endParaRPr kumimoji="0" lang="en-GB" sz="2400" b="1" i="1" u="none" strike="noStrike" kern="1200" cap="none" spc="0" normalizeH="0" baseline="0" noProof="0" dirty="0">
              <a:ln>
                <a:noFill/>
              </a:ln>
              <a:solidFill>
                <a:prstClr val="black"/>
              </a:solidFill>
              <a:effectLst/>
              <a:uLnTx/>
              <a:uFillTx/>
              <a:latin typeface="Daytona" panose="020B0604020202020204" pitchFamily="34" charset="0"/>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sz="2000" b="0" i="1" u="none" strike="noStrike" kern="1200" cap="none" spc="0" normalizeH="0" baseline="0" noProof="0" dirty="0">
              <a:ln>
                <a:noFill/>
              </a:ln>
              <a:solidFill>
                <a:prstClr val="black"/>
              </a:solidFill>
              <a:effectLst/>
              <a:uLnTx/>
              <a:uFillTx/>
              <a:latin typeface="Daytona" panose="020B0604020202020204" pitchFamily="34" charset="0"/>
              <a:ea typeface="+mn-ea"/>
              <a:cs typeface="+mn-cs"/>
            </a:endParaRPr>
          </a:p>
        </p:txBody>
      </p:sp>
      <p:cxnSp>
        <p:nvCxnSpPr>
          <p:cNvPr id="19" name="Straight Connector 18">
            <a:extLst>
              <a:ext uri="{FF2B5EF4-FFF2-40B4-BE49-F238E27FC236}">
                <a16:creationId xmlns:a16="http://schemas.microsoft.com/office/drawing/2014/main" id="{FA8FA55D-6C2A-4F0A-A556-F36B9B02D62F}"/>
              </a:ext>
            </a:extLst>
          </p:cNvPr>
          <p:cNvCxnSpPr>
            <a:cxnSpLocks/>
          </p:cNvCxnSpPr>
          <p:nvPr/>
        </p:nvCxnSpPr>
        <p:spPr>
          <a:xfrm>
            <a:off x="919803" y="1141922"/>
            <a:ext cx="5031546" cy="0"/>
          </a:xfrm>
          <a:prstGeom prst="line">
            <a:avLst/>
          </a:prstGeom>
          <a:ln w="73025">
            <a:solidFill>
              <a:srgbClr val="D04E4B"/>
            </a:solidFill>
          </a:ln>
        </p:spPr>
        <p:style>
          <a:lnRef idx="1">
            <a:schemeClr val="accent1"/>
          </a:lnRef>
          <a:fillRef idx="0">
            <a:schemeClr val="accent1"/>
          </a:fillRef>
          <a:effectRef idx="0">
            <a:schemeClr val="accent1"/>
          </a:effectRef>
          <a:fontRef idx="minor">
            <a:schemeClr val="tx1"/>
          </a:fontRef>
        </p:style>
      </p:cxnSp>
      <p:sp>
        <p:nvSpPr>
          <p:cNvPr id="22" name="Oval 21">
            <a:extLst>
              <a:ext uri="{FF2B5EF4-FFF2-40B4-BE49-F238E27FC236}">
                <a16:creationId xmlns:a16="http://schemas.microsoft.com/office/drawing/2014/main" id="{CE9267E2-2E74-4B1D-A2C8-84DD3A983206}"/>
              </a:ext>
            </a:extLst>
          </p:cNvPr>
          <p:cNvSpPr/>
          <p:nvPr/>
        </p:nvSpPr>
        <p:spPr>
          <a:xfrm>
            <a:off x="-1714091" y="4968998"/>
            <a:ext cx="3586348" cy="2933205"/>
          </a:xfrm>
          <a:prstGeom prst="ellipse">
            <a:avLst/>
          </a:prstGeom>
          <a:solidFill>
            <a:srgbClr val="2F71A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4" name="Content Placeholder 4" descr="Logo, company name&#10;&#10;Description automatically generated">
            <a:extLst>
              <a:ext uri="{FF2B5EF4-FFF2-40B4-BE49-F238E27FC236}">
                <a16:creationId xmlns:a16="http://schemas.microsoft.com/office/drawing/2014/main" id="{7E9F332B-1389-4F93-AD98-0D617A02178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57195" y="4116950"/>
            <a:ext cx="895321" cy="681909"/>
          </a:xfrm>
          <a:prstGeom prst="rect">
            <a:avLst/>
          </a:prstGeom>
        </p:spPr>
      </p:pic>
      <p:pic>
        <p:nvPicPr>
          <p:cNvPr id="15" name="Picture 14" descr="Logo, company name&#10;&#10;Description automatically generated">
            <a:extLst>
              <a:ext uri="{FF2B5EF4-FFF2-40B4-BE49-F238E27FC236}">
                <a16:creationId xmlns:a16="http://schemas.microsoft.com/office/drawing/2014/main" id="{A111DA2B-3879-4478-8B74-EA2A692CB2D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39506" y="4892389"/>
            <a:ext cx="973411" cy="778178"/>
          </a:xfrm>
          <a:prstGeom prst="rect">
            <a:avLst/>
          </a:prstGeom>
        </p:spPr>
      </p:pic>
      <p:pic>
        <p:nvPicPr>
          <p:cNvPr id="16" name="Picture 2" descr="Home">
            <a:extLst>
              <a:ext uri="{FF2B5EF4-FFF2-40B4-BE49-F238E27FC236}">
                <a16:creationId xmlns:a16="http://schemas.microsoft.com/office/drawing/2014/main" id="{14DF520F-F80F-4557-A0BE-73D302B98C1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32933" y="2079046"/>
            <a:ext cx="481348" cy="681909"/>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4" descr="Logo-EU-eu-logo - DiSSCo">
            <a:extLst>
              <a:ext uri="{FF2B5EF4-FFF2-40B4-BE49-F238E27FC236}">
                <a16:creationId xmlns:a16="http://schemas.microsoft.com/office/drawing/2014/main" id="{2733A542-5D15-4818-85C0-2BBA41AC0DD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332933" y="3587117"/>
            <a:ext cx="610208" cy="400931"/>
          </a:xfrm>
          <a:prstGeom prst="rect">
            <a:avLst/>
          </a:prstGeom>
          <a:noFill/>
          <a:extLst>
            <a:ext uri="{909E8E84-426E-40DD-AFC4-6F175D3DCCD1}">
              <a14:hiddenFill xmlns:a14="http://schemas.microsoft.com/office/drawing/2010/main">
                <a:solidFill>
                  <a:srgbClr val="FFFFFF"/>
                </a:solidFill>
              </a14:hiddenFill>
            </a:ext>
          </a:extLst>
        </p:spPr>
      </p:pic>
      <p:pic>
        <p:nvPicPr>
          <p:cNvPr id="23" name="Content Placeholder 3">
            <a:extLst>
              <a:ext uri="{FF2B5EF4-FFF2-40B4-BE49-F238E27FC236}">
                <a16:creationId xmlns:a16="http://schemas.microsoft.com/office/drawing/2014/main" id="{408D119B-0FD3-49EE-B709-CC0A31288DDF}"/>
              </a:ext>
            </a:extLst>
          </p:cNvPr>
          <p:cNvPicPr>
            <a:picLocks noGrp="1" noChangeAspect="1"/>
          </p:cNvPicPr>
          <p:nvPr/>
        </p:nvPicPr>
        <p:blipFill>
          <a:blip r:embed="rId7"/>
          <a:stretch>
            <a:fillRect/>
          </a:stretch>
        </p:blipFill>
        <p:spPr>
          <a:xfrm>
            <a:off x="11321106" y="2950733"/>
            <a:ext cx="610209" cy="525283"/>
          </a:xfrm>
          <a:prstGeom prst="rect">
            <a:avLst/>
          </a:prstGeom>
        </p:spPr>
      </p:pic>
    </p:spTree>
    <p:extLst>
      <p:ext uri="{BB962C8B-B14F-4D97-AF65-F5344CB8AC3E}">
        <p14:creationId xmlns:p14="http://schemas.microsoft.com/office/powerpoint/2010/main" val="41844991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mikt hashtag on Twitter">
            <a:extLst>
              <a:ext uri="{FF2B5EF4-FFF2-40B4-BE49-F238E27FC236}">
                <a16:creationId xmlns:a16="http://schemas.microsoft.com/office/drawing/2014/main" id="{52247E44-59DD-4E1E-8C80-F54BDDD86AF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4615" t="-1" r="13012" b="4"/>
          <a:stretch/>
        </p:blipFill>
        <p:spPr bwMode="auto">
          <a:xfrm>
            <a:off x="11041897" y="1113689"/>
            <a:ext cx="973411" cy="778157"/>
          </a:xfrm>
          <a:prstGeom prst="rect">
            <a:avLst/>
          </a:prstGeom>
          <a:noFill/>
          <a:extLst>
            <a:ext uri="{909E8E84-426E-40DD-AFC4-6F175D3DCCD1}">
              <a14:hiddenFill xmlns:a14="http://schemas.microsoft.com/office/drawing/2010/main">
                <a:solidFill>
                  <a:srgbClr val="FFFFFF"/>
                </a:solidFill>
              </a14:hiddenFill>
            </a:ext>
          </a:extLst>
        </p:spPr>
      </p:pic>
      <p:cxnSp>
        <p:nvCxnSpPr>
          <p:cNvPr id="11" name="Straight Connector 10">
            <a:extLst>
              <a:ext uri="{FF2B5EF4-FFF2-40B4-BE49-F238E27FC236}">
                <a16:creationId xmlns:a16="http://schemas.microsoft.com/office/drawing/2014/main" id="{BF418AD8-D5E6-473C-94E4-C285D88F0473}"/>
              </a:ext>
            </a:extLst>
          </p:cNvPr>
          <p:cNvCxnSpPr>
            <a:cxnSpLocks/>
          </p:cNvCxnSpPr>
          <p:nvPr/>
        </p:nvCxnSpPr>
        <p:spPr>
          <a:xfrm>
            <a:off x="11041897" y="300204"/>
            <a:ext cx="0" cy="6100596"/>
          </a:xfrm>
          <a:prstGeom prst="line">
            <a:avLst/>
          </a:prstGeom>
          <a:ln w="476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7" name="Title 1">
            <a:extLst>
              <a:ext uri="{FF2B5EF4-FFF2-40B4-BE49-F238E27FC236}">
                <a16:creationId xmlns:a16="http://schemas.microsoft.com/office/drawing/2014/main" id="{A0513103-7565-4450-9179-31E2372A9EFC}"/>
              </a:ext>
            </a:extLst>
          </p:cNvPr>
          <p:cNvSpPr>
            <a:spLocks noGrp="1"/>
          </p:cNvSpPr>
          <p:nvPr>
            <p:ph type="title"/>
          </p:nvPr>
        </p:nvSpPr>
        <p:spPr>
          <a:xfrm>
            <a:off x="919803" y="300204"/>
            <a:ext cx="7168147" cy="1122664"/>
          </a:xfrm>
        </p:spPr>
        <p:txBody>
          <a:bodyPr>
            <a:normAutofit fontScale="90000"/>
          </a:bodyPr>
          <a:lstStyle/>
          <a:p>
            <a:pPr>
              <a:lnSpc>
                <a:spcPct val="100000"/>
              </a:lnSpc>
            </a:pPr>
            <a:r>
              <a:rPr lang="en-US" sz="3200" b="1" dirty="0">
                <a:solidFill>
                  <a:schemeClr val="bg1">
                    <a:lumMod val="50000"/>
                  </a:schemeClr>
                </a:solidFill>
                <a:latin typeface="Microsoft Sans Serif" panose="020B0604020202020204" pitchFamily="34" charset="0"/>
                <a:ea typeface="Microsoft Sans Serif" panose="020B0604020202020204" pitchFamily="34" charset="0"/>
                <a:cs typeface="Microsoft Sans Serif" panose="020B0604020202020204" pitchFamily="34" charset="0"/>
              </a:rPr>
              <a:t>Systematic monitoring to cover: </a:t>
            </a:r>
            <a:br>
              <a:rPr lang="en-US" b="1" dirty="0">
                <a:solidFill>
                  <a:schemeClr val="bg1">
                    <a:lumMod val="50000"/>
                  </a:schemeClr>
                </a:solidFill>
                <a:latin typeface="Microsoft Sans Serif" panose="020B0604020202020204" pitchFamily="34" charset="0"/>
                <a:ea typeface="Microsoft Sans Serif" panose="020B0604020202020204" pitchFamily="34" charset="0"/>
                <a:cs typeface="Microsoft Sans Serif" panose="020B0604020202020204" pitchFamily="34" charset="0"/>
              </a:rPr>
            </a:br>
            <a:endParaRPr lang="en-GB" dirty="0">
              <a:solidFill>
                <a:schemeClr val="bg1">
                  <a:lumMod val="50000"/>
                </a:schemeClr>
              </a:solidFill>
              <a:latin typeface="Microsoft Sans Serif" panose="020B0604020202020204" pitchFamily="34" charset="0"/>
              <a:ea typeface="Microsoft Sans Serif" panose="020B0604020202020204" pitchFamily="34" charset="0"/>
              <a:cs typeface="Microsoft Sans Serif" panose="020B0604020202020204" pitchFamily="34" charset="0"/>
            </a:endParaRPr>
          </a:p>
        </p:txBody>
      </p:sp>
      <p:sp>
        <p:nvSpPr>
          <p:cNvPr id="18" name="Content Placeholder 5">
            <a:extLst>
              <a:ext uri="{FF2B5EF4-FFF2-40B4-BE49-F238E27FC236}">
                <a16:creationId xmlns:a16="http://schemas.microsoft.com/office/drawing/2014/main" id="{4D35B0AB-94FB-462B-BBD5-8B3F3562A997}"/>
              </a:ext>
            </a:extLst>
          </p:cNvPr>
          <p:cNvSpPr txBox="1">
            <a:spLocks/>
          </p:cNvSpPr>
          <p:nvPr/>
        </p:nvSpPr>
        <p:spPr>
          <a:xfrm>
            <a:off x="795515" y="1422868"/>
            <a:ext cx="9058683" cy="448965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ü"/>
            </a:pPr>
            <a:r>
              <a:rPr lang="en-GB" sz="2000" b="1" i="1" dirty="0">
                <a:latin typeface="Daytona" panose="020B0604020202020204" pitchFamily="34" charset="0"/>
              </a:rPr>
              <a:t>Species affected</a:t>
            </a:r>
            <a:endParaRPr lang="en-GB" sz="2000" i="1" dirty="0">
              <a:latin typeface="Daytona" panose="020B0604020202020204" pitchFamily="34" charset="0"/>
            </a:endParaRPr>
          </a:p>
          <a:p>
            <a:pPr>
              <a:buFont typeface="Wingdings" panose="05000000000000000000" pitchFamily="2" charset="2"/>
              <a:buChar char="ü"/>
            </a:pPr>
            <a:r>
              <a:rPr lang="en-GB" sz="2000" b="1" i="1" dirty="0">
                <a:latin typeface="Daytona" panose="020B0604020202020204" pitchFamily="34" charset="0"/>
              </a:rPr>
              <a:t>Numbers of birds affected</a:t>
            </a:r>
            <a:endParaRPr lang="en-GB" sz="2000" i="1" dirty="0">
              <a:latin typeface="Daytona" panose="020B0604020202020204" pitchFamily="34" charset="0"/>
            </a:endParaRPr>
          </a:p>
          <a:p>
            <a:pPr>
              <a:buFont typeface="Wingdings" panose="05000000000000000000" pitchFamily="2" charset="2"/>
              <a:buChar char="ü"/>
            </a:pPr>
            <a:r>
              <a:rPr lang="en-GB" sz="2000" b="1" i="1" dirty="0">
                <a:latin typeface="Daytona" panose="020B0604020202020204" pitchFamily="34" charset="0"/>
              </a:rPr>
              <a:t>Which methods are being used?</a:t>
            </a:r>
          </a:p>
          <a:p>
            <a:pPr>
              <a:buFont typeface="Wingdings" panose="05000000000000000000" pitchFamily="2" charset="2"/>
              <a:buChar char="ü"/>
            </a:pPr>
            <a:r>
              <a:rPr lang="en-GB" sz="2000" b="1" i="1" dirty="0">
                <a:latin typeface="Daytona" panose="020B0604020202020204" pitchFamily="34" charset="0"/>
              </a:rPr>
              <a:t>Where is IKB taking place?</a:t>
            </a:r>
            <a:endParaRPr lang="en-GB" sz="2000" i="1" dirty="0">
              <a:latin typeface="Daytona" panose="020B0604020202020204" pitchFamily="34" charset="0"/>
            </a:endParaRPr>
          </a:p>
          <a:p>
            <a:pPr>
              <a:buFont typeface="Wingdings" panose="05000000000000000000" pitchFamily="2" charset="2"/>
              <a:buChar char="ü"/>
            </a:pPr>
            <a:r>
              <a:rPr lang="en-GB" sz="2000" b="1" i="1" dirty="0">
                <a:latin typeface="Daytona" panose="020B0604020202020204" pitchFamily="34" charset="0"/>
              </a:rPr>
              <a:t>When is IKB taking place?</a:t>
            </a:r>
          </a:p>
          <a:p>
            <a:pPr>
              <a:buFont typeface="Wingdings" panose="05000000000000000000" pitchFamily="2" charset="2"/>
              <a:buChar char="ü"/>
            </a:pPr>
            <a:r>
              <a:rPr lang="en-GB" sz="2000" b="1" i="1" dirty="0">
                <a:latin typeface="Daytona" panose="020B0604020202020204" pitchFamily="34" charset="0"/>
              </a:rPr>
              <a:t>What are the motivations for IKB?</a:t>
            </a:r>
          </a:p>
          <a:p>
            <a:pPr>
              <a:buFont typeface="Wingdings" panose="05000000000000000000" pitchFamily="2" charset="2"/>
              <a:buChar char="ü"/>
            </a:pPr>
            <a:endParaRPr lang="en-GB" sz="2000" b="1" i="1" dirty="0">
              <a:latin typeface="Daytona" panose="020B0604020202020204" pitchFamily="34" charset="0"/>
            </a:endParaRPr>
          </a:p>
          <a:p>
            <a:pPr marL="0" indent="0">
              <a:buNone/>
            </a:pPr>
            <a:r>
              <a:rPr lang="en-GB" sz="2000" b="1" i="1" dirty="0">
                <a:latin typeface="Daytona" panose="020B0604020202020204" pitchFamily="34" charset="0"/>
              </a:rPr>
              <a:t>= systematic monitoring</a:t>
            </a:r>
            <a:endParaRPr lang="en-GB" sz="2000" i="1" dirty="0">
              <a:latin typeface="Daytona" panose="020B0604020202020204" pitchFamily="34" charset="0"/>
            </a:endParaRPr>
          </a:p>
          <a:p>
            <a:pPr marL="0" indent="0">
              <a:buNone/>
            </a:pPr>
            <a:endParaRPr lang="en-GB" sz="2000" i="1" dirty="0">
              <a:latin typeface="Daytona" panose="020B0604020202020204" pitchFamily="34" charset="0"/>
            </a:endParaRPr>
          </a:p>
        </p:txBody>
      </p:sp>
      <p:cxnSp>
        <p:nvCxnSpPr>
          <p:cNvPr id="19" name="Straight Connector 18">
            <a:extLst>
              <a:ext uri="{FF2B5EF4-FFF2-40B4-BE49-F238E27FC236}">
                <a16:creationId xmlns:a16="http://schemas.microsoft.com/office/drawing/2014/main" id="{FA8FA55D-6C2A-4F0A-A556-F36B9B02D62F}"/>
              </a:ext>
            </a:extLst>
          </p:cNvPr>
          <p:cNvCxnSpPr>
            <a:cxnSpLocks/>
          </p:cNvCxnSpPr>
          <p:nvPr/>
        </p:nvCxnSpPr>
        <p:spPr>
          <a:xfrm>
            <a:off x="919803" y="1141922"/>
            <a:ext cx="5031546" cy="0"/>
          </a:xfrm>
          <a:prstGeom prst="line">
            <a:avLst/>
          </a:prstGeom>
          <a:ln w="73025">
            <a:solidFill>
              <a:srgbClr val="D04E4B"/>
            </a:solidFill>
          </a:ln>
        </p:spPr>
        <p:style>
          <a:lnRef idx="1">
            <a:schemeClr val="accent1"/>
          </a:lnRef>
          <a:fillRef idx="0">
            <a:schemeClr val="accent1"/>
          </a:fillRef>
          <a:effectRef idx="0">
            <a:schemeClr val="accent1"/>
          </a:effectRef>
          <a:fontRef idx="minor">
            <a:schemeClr val="tx1"/>
          </a:fontRef>
        </p:style>
      </p:cxnSp>
      <p:sp>
        <p:nvSpPr>
          <p:cNvPr id="22" name="Oval 21">
            <a:extLst>
              <a:ext uri="{FF2B5EF4-FFF2-40B4-BE49-F238E27FC236}">
                <a16:creationId xmlns:a16="http://schemas.microsoft.com/office/drawing/2014/main" id="{CE9267E2-2E74-4B1D-A2C8-84DD3A983206}"/>
              </a:ext>
            </a:extLst>
          </p:cNvPr>
          <p:cNvSpPr/>
          <p:nvPr/>
        </p:nvSpPr>
        <p:spPr>
          <a:xfrm>
            <a:off x="-1714091" y="4968998"/>
            <a:ext cx="3586348" cy="2933205"/>
          </a:xfrm>
          <a:prstGeom prst="ellipse">
            <a:avLst/>
          </a:prstGeom>
          <a:solidFill>
            <a:srgbClr val="2F71A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4" name="Content Placeholder 4" descr="Logo, company name&#10;&#10;Description automatically generated">
            <a:extLst>
              <a:ext uri="{FF2B5EF4-FFF2-40B4-BE49-F238E27FC236}">
                <a16:creationId xmlns:a16="http://schemas.microsoft.com/office/drawing/2014/main" id="{7E9F332B-1389-4F93-AD98-0D617A02178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57195" y="4116950"/>
            <a:ext cx="895321" cy="681909"/>
          </a:xfrm>
          <a:prstGeom prst="rect">
            <a:avLst/>
          </a:prstGeom>
        </p:spPr>
      </p:pic>
      <p:pic>
        <p:nvPicPr>
          <p:cNvPr id="15" name="Picture 14" descr="Logo, company name&#10;&#10;Description automatically generated">
            <a:extLst>
              <a:ext uri="{FF2B5EF4-FFF2-40B4-BE49-F238E27FC236}">
                <a16:creationId xmlns:a16="http://schemas.microsoft.com/office/drawing/2014/main" id="{A111DA2B-3879-4478-8B74-EA2A692CB2D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39506" y="4892389"/>
            <a:ext cx="973411" cy="778178"/>
          </a:xfrm>
          <a:prstGeom prst="rect">
            <a:avLst/>
          </a:prstGeom>
        </p:spPr>
      </p:pic>
      <p:pic>
        <p:nvPicPr>
          <p:cNvPr id="16" name="Picture 2" descr="Home">
            <a:extLst>
              <a:ext uri="{FF2B5EF4-FFF2-40B4-BE49-F238E27FC236}">
                <a16:creationId xmlns:a16="http://schemas.microsoft.com/office/drawing/2014/main" id="{14DF520F-F80F-4557-A0BE-73D302B98C1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32933" y="2079046"/>
            <a:ext cx="481348" cy="681909"/>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4" descr="Logo-EU-eu-logo - DiSSCo">
            <a:extLst>
              <a:ext uri="{FF2B5EF4-FFF2-40B4-BE49-F238E27FC236}">
                <a16:creationId xmlns:a16="http://schemas.microsoft.com/office/drawing/2014/main" id="{2733A542-5D15-4818-85C0-2BBA41AC0DD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332933" y="3587117"/>
            <a:ext cx="610208" cy="400931"/>
          </a:xfrm>
          <a:prstGeom prst="rect">
            <a:avLst/>
          </a:prstGeom>
          <a:noFill/>
          <a:extLst>
            <a:ext uri="{909E8E84-426E-40DD-AFC4-6F175D3DCCD1}">
              <a14:hiddenFill xmlns:a14="http://schemas.microsoft.com/office/drawing/2010/main">
                <a:solidFill>
                  <a:srgbClr val="FFFFFF"/>
                </a:solidFill>
              </a14:hiddenFill>
            </a:ext>
          </a:extLst>
        </p:spPr>
      </p:pic>
      <p:pic>
        <p:nvPicPr>
          <p:cNvPr id="23" name="Content Placeholder 3">
            <a:extLst>
              <a:ext uri="{FF2B5EF4-FFF2-40B4-BE49-F238E27FC236}">
                <a16:creationId xmlns:a16="http://schemas.microsoft.com/office/drawing/2014/main" id="{408D119B-0FD3-49EE-B709-CC0A31288DDF}"/>
              </a:ext>
            </a:extLst>
          </p:cNvPr>
          <p:cNvPicPr>
            <a:picLocks noGrp="1" noChangeAspect="1"/>
          </p:cNvPicPr>
          <p:nvPr/>
        </p:nvPicPr>
        <p:blipFill>
          <a:blip r:embed="rId7"/>
          <a:stretch>
            <a:fillRect/>
          </a:stretch>
        </p:blipFill>
        <p:spPr>
          <a:xfrm>
            <a:off x="11321106" y="2950733"/>
            <a:ext cx="610209" cy="525283"/>
          </a:xfrm>
          <a:prstGeom prst="rect">
            <a:avLst/>
          </a:prstGeom>
        </p:spPr>
      </p:pic>
    </p:spTree>
    <p:extLst>
      <p:ext uri="{BB962C8B-B14F-4D97-AF65-F5344CB8AC3E}">
        <p14:creationId xmlns:p14="http://schemas.microsoft.com/office/powerpoint/2010/main" val="21749692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mikt hashtag on Twitter">
            <a:extLst>
              <a:ext uri="{FF2B5EF4-FFF2-40B4-BE49-F238E27FC236}">
                <a16:creationId xmlns:a16="http://schemas.microsoft.com/office/drawing/2014/main" id="{8AF1ADA5-652D-4073-A32C-C5C9DE55282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4615" t="-1" r="13012" b="4"/>
          <a:stretch/>
        </p:blipFill>
        <p:spPr bwMode="auto">
          <a:xfrm>
            <a:off x="11041897" y="1113689"/>
            <a:ext cx="973411" cy="778157"/>
          </a:xfrm>
          <a:prstGeom prst="rect">
            <a:avLst/>
          </a:prstGeom>
          <a:noFill/>
          <a:extLst>
            <a:ext uri="{909E8E84-426E-40DD-AFC4-6F175D3DCCD1}">
              <a14:hiddenFill xmlns:a14="http://schemas.microsoft.com/office/drawing/2010/main">
                <a:solidFill>
                  <a:srgbClr val="FFFFFF"/>
                </a:solidFill>
              </a14:hiddenFill>
            </a:ext>
          </a:extLst>
        </p:spPr>
      </p:pic>
      <p:cxnSp>
        <p:nvCxnSpPr>
          <p:cNvPr id="11" name="Straight Connector 10">
            <a:extLst>
              <a:ext uri="{FF2B5EF4-FFF2-40B4-BE49-F238E27FC236}">
                <a16:creationId xmlns:a16="http://schemas.microsoft.com/office/drawing/2014/main" id="{BF418AD8-D5E6-473C-94E4-C285D88F0473}"/>
              </a:ext>
            </a:extLst>
          </p:cNvPr>
          <p:cNvCxnSpPr>
            <a:cxnSpLocks/>
          </p:cNvCxnSpPr>
          <p:nvPr/>
        </p:nvCxnSpPr>
        <p:spPr>
          <a:xfrm>
            <a:off x="11041897" y="300204"/>
            <a:ext cx="0" cy="6100596"/>
          </a:xfrm>
          <a:prstGeom prst="line">
            <a:avLst/>
          </a:prstGeom>
          <a:ln w="476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7" name="Title 1">
            <a:extLst>
              <a:ext uri="{FF2B5EF4-FFF2-40B4-BE49-F238E27FC236}">
                <a16:creationId xmlns:a16="http://schemas.microsoft.com/office/drawing/2014/main" id="{A0513103-7565-4450-9179-31E2372A9EFC}"/>
              </a:ext>
            </a:extLst>
          </p:cNvPr>
          <p:cNvSpPr>
            <a:spLocks noGrp="1"/>
          </p:cNvSpPr>
          <p:nvPr>
            <p:ph type="title"/>
          </p:nvPr>
        </p:nvSpPr>
        <p:spPr>
          <a:xfrm>
            <a:off x="742105" y="314904"/>
            <a:ext cx="4759471" cy="1122664"/>
          </a:xfrm>
        </p:spPr>
        <p:txBody>
          <a:bodyPr>
            <a:normAutofit fontScale="90000"/>
          </a:bodyPr>
          <a:lstStyle/>
          <a:p>
            <a:r>
              <a:rPr lang="en-US" sz="3200" b="1" dirty="0">
                <a:solidFill>
                  <a:schemeClr val="bg1">
                    <a:lumMod val="50000"/>
                  </a:schemeClr>
                </a:solidFill>
                <a:latin typeface="Microsoft Sans Serif" panose="020B0604020202020204" pitchFamily="34" charset="0"/>
                <a:ea typeface="Microsoft Sans Serif" panose="020B0604020202020204" pitchFamily="34" charset="0"/>
                <a:cs typeface="Microsoft Sans Serif" panose="020B0604020202020204" pitchFamily="34" charset="0"/>
              </a:rPr>
              <a:t>Assessing the scale of IKB</a:t>
            </a:r>
            <a:br>
              <a:rPr lang="en-US" b="1" dirty="0">
                <a:solidFill>
                  <a:schemeClr val="bg1">
                    <a:lumMod val="50000"/>
                  </a:schemeClr>
                </a:solidFill>
                <a:latin typeface="Microsoft Sans Serif" panose="020B0604020202020204" pitchFamily="34" charset="0"/>
                <a:ea typeface="Microsoft Sans Serif" panose="020B0604020202020204" pitchFamily="34" charset="0"/>
                <a:cs typeface="Microsoft Sans Serif" panose="020B0604020202020204" pitchFamily="34" charset="0"/>
              </a:rPr>
            </a:br>
            <a:endParaRPr lang="en-GB" dirty="0">
              <a:solidFill>
                <a:schemeClr val="bg1">
                  <a:lumMod val="50000"/>
                </a:schemeClr>
              </a:solidFill>
              <a:latin typeface="Microsoft Sans Serif" panose="020B0604020202020204" pitchFamily="34" charset="0"/>
              <a:ea typeface="Microsoft Sans Serif" panose="020B0604020202020204" pitchFamily="34" charset="0"/>
              <a:cs typeface="Microsoft Sans Serif" panose="020B0604020202020204" pitchFamily="34" charset="0"/>
            </a:endParaRPr>
          </a:p>
        </p:txBody>
      </p:sp>
      <p:sp>
        <p:nvSpPr>
          <p:cNvPr id="18" name="Content Placeholder 5">
            <a:extLst>
              <a:ext uri="{FF2B5EF4-FFF2-40B4-BE49-F238E27FC236}">
                <a16:creationId xmlns:a16="http://schemas.microsoft.com/office/drawing/2014/main" id="{4D35B0AB-94FB-462B-BBD5-8B3F3562A997}"/>
              </a:ext>
            </a:extLst>
          </p:cNvPr>
          <p:cNvSpPr txBox="1">
            <a:spLocks/>
          </p:cNvSpPr>
          <p:nvPr/>
        </p:nvSpPr>
        <p:spPr>
          <a:xfrm>
            <a:off x="742104" y="1315726"/>
            <a:ext cx="8900656" cy="333016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000" i="1" dirty="0">
                <a:latin typeface="Daytona" panose="020B0604020202020204" pitchFamily="34" charset="0"/>
              </a:rPr>
              <a:t>Option A: A country chooses to attempt to </a:t>
            </a:r>
            <a:r>
              <a:rPr lang="en-GB" sz="2000" b="1" i="1" dirty="0">
                <a:latin typeface="Daytona" panose="020B0604020202020204" pitchFamily="34" charset="0"/>
              </a:rPr>
              <a:t>estimate the full scale and magnitude of IKB </a:t>
            </a:r>
            <a:r>
              <a:rPr lang="en-GB" sz="2000" b="1" i="1" dirty="0">
                <a:solidFill>
                  <a:srgbClr val="2187BF"/>
                </a:solidFill>
                <a:latin typeface="Daytona" panose="020B0604020202020204" pitchFamily="34" charset="0"/>
              </a:rPr>
              <a:t>at the national level.</a:t>
            </a:r>
            <a:endParaRPr lang="en-GB" sz="2000" i="1" dirty="0">
              <a:solidFill>
                <a:srgbClr val="2187BF"/>
              </a:solidFill>
              <a:latin typeface="Daytona" panose="020B0604020202020204" pitchFamily="34" charset="0"/>
            </a:endParaRPr>
          </a:p>
          <a:p>
            <a:endParaRPr lang="en-GB" sz="2000" i="1" dirty="0">
              <a:latin typeface="Daytona" panose="020B0604020202020204" pitchFamily="34" charset="0"/>
            </a:endParaRPr>
          </a:p>
          <a:p>
            <a:r>
              <a:rPr lang="en-GB" sz="2000" i="1" dirty="0">
                <a:latin typeface="Daytona" panose="020B0604020202020204" pitchFamily="34" charset="0"/>
              </a:rPr>
              <a:t>Option B: A country chooses </a:t>
            </a:r>
            <a:r>
              <a:rPr lang="en-GB" sz="2000" b="1" i="1" dirty="0">
                <a:latin typeface="Daytona" panose="020B0604020202020204" pitchFamily="34" charset="0"/>
              </a:rPr>
              <a:t>to use indicators of scale </a:t>
            </a:r>
            <a:r>
              <a:rPr lang="en-GB" sz="2000" b="1" i="1" dirty="0">
                <a:solidFill>
                  <a:srgbClr val="2187BF"/>
                </a:solidFill>
                <a:latin typeface="Daytona" panose="020B0604020202020204" pitchFamily="34" charset="0"/>
              </a:rPr>
              <a:t>that allow tracking of the trend</a:t>
            </a:r>
            <a:r>
              <a:rPr lang="en-GB" sz="2000" b="1" i="1" dirty="0">
                <a:latin typeface="Daytona" panose="020B0604020202020204" pitchFamily="34" charset="0"/>
              </a:rPr>
              <a:t> </a:t>
            </a:r>
            <a:r>
              <a:rPr lang="en-GB" sz="2000" i="1" dirty="0">
                <a:latin typeface="Daytona" panose="020B0604020202020204" pitchFamily="34" charset="0"/>
              </a:rPr>
              <a:t>and therefore progress over time without extrapolating to national scale</a:t>
            </a:r>
          </a:p>
        </p:txBody>
      </p:sp>
      <p:cxnSp>
        <p:nvCxnSpPr>
          <p:cNvPr id="19" name="Straight Connector 18">
            <a:extLst>
              <a:ext uri="{FF2B5EF4-FFF2-40B4-BE49-F238E27FC236}">
                <a16:creationId xmlns:a16="http://schemas.microsoft.com/office/drawing/2014/main" id="{FA8FA55D-6C2A-4F0A-A556-F36B9B02D62F}"/>
              </a:ext>
            </a:extLst>
          </p:cNvPr>
          <p:cNvCxnSpPr>
            <a:cxnSpLocks/>
          </p:cNvCxnSpPr>
          <p:nvPr/>
        </p:nvCxnSpPr>
        <p:spPr>
          <a:xfrm>
            <a:off x="839904" y="963074"/>
            <a:ext cx="5031546" cy="0"/>
          </a:xfrm>
          <a:prstGeom prst="line">
            <a:avLst/>
          </a:prstGeom>
          <a:ln w="73025">
            <a:solidFill>
              <a:srgbClr val="D04E4B"/>
            </a:solidFill>
          </a:ln>
        </p:spPr>
        <p:style>
          <a:lnRef idx="1">
            <a:schemeClr val="accent1"/>
          </a:lnRef>
          <a:fillRef idx="0">
            <a:schemeClr val="accent1"/>
          </a:fillRef>
          <a:effectRef idx="0">
            <a:schemeClr val="accent1"/>
          </a:effectRef>
          <a:fontRef idx="minor">
            <a:schemeClr val="tx1"/>
          </a:fontRef>
        </p:style>
      </p:cxnSp>
      <p:sp>
        <p:nvSpPr>
          <p:cNvPr id="22" name="Oval 21">
            <a:extLst>
              <a:ext uri="{FF2B5EF4-FFF2-40B4-BE49-F238E27FC236}">
                <a16:creationId xmlns:a16="http://schemas.microsoft.com/office/drawing/2014/main" id="{CE9267E2-2E74-4B1D-A2C8-84DD3A983206}"/>
              </a:ext>
            </a:extLst>
          </p:cNvPr>
          <p:cNvSpPr/>
          <p:nvPr/>
        </p:nvSpPr>
        <p:spPr>
          <a:xfrm>
            <a:off x="-1714091" y="4968998"/>
            <a:ext cx="3586348" cy="2933205"/>
          </a:xfrm>
          <a:prstGeom prst="ellipse">
            <a:avLst/>
          </a:prstGeom>
          <a:solidFill>
            <a:srgbClr val="2F71A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4" name="Content Placeholder 4" descr="Logo, company name&#10;&#10;Description automatically generated">
            <a:extLst>
              <a:ext uri="{FF2B5EF4-FFF2-40B4-BE49-F238E27FC236}">
                <a16:creationId xmlns:a16="http://schemas.microsoft.com/office/drawing/2014/main" id="{0D85F86F-85AD-4B7E-BA4A-854C7D33342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57195" y="4116950"/>
            <a:ext cx="895321" cy="681909"/>
          </a:xfrm>
          <a:prstGeom prst="rect">
            <a:avLst/>
          </a:prstGeom>
        </p:spPr>
      </p:pic>
      <p:pic>
        <p:nvPicPr>
          <p:cNvPr id="15" name="Picture 14" descr="Logo, company name&#10;&#10;Description automatically generated">
            <a:extLst>
              <a:ext uri="{FF2B5EF4-FFF2-40B4-BE49-F238E27FC236}">
                <a16:creationId xmlns:a16="http://schemas.microsoft.com/office/drawing/2014/main" id="{2BD744B8-E1C5-4F14-9697-81520CB0385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39506" y="4892389"/>
            <a:ext cx="973411" cy="778178"/>
          </a:xfrm>
          <a:prstGeom prst="rect">
            <a:avLst/>
          </a:prstGeom>
        </p:spPr>
      </p:pic>
      <p:pic>
        <p:nvPicPr>
          <p:cNvPr id="16" name="Picture 2" descr="Home">
            <a:extLst>
              <a:ext uri="{FF2B5EF4-FFF2-40B4-BE49-F238E27FC236}">
                <a16:creationId xmlns:a16="http://schemas.microsoft.com/office/drawing/2014/main" id="{6ABC6B37-767F-4E4F-9222-B41A3D167E8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32933" y="2079046"/>
            <a:ext cx="481348" cy="681909"/>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4" descr="Logo-EU-eu-logo - DiSSCo">
            <a:extLst>
              <a:ext uri="{FF2B5EF4-FFF2-40B4-BE49-F238E27FC236}">
                <a16:creationId xmlns:a16="http://schemas.microsoft.com/office/drawing/2014/main" id="{92FFD25F-A751-4F8A-9B29-D03099DAF3D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332933" y="3587117"/>
            <a:ext cx="610208" cy="400931"/>
          </a:xfrm>
          <a:prstGeom prst="rect">
            <a:avLst/>
          </a:prstGeom>
          <a:noFill/>
          <a:extLst>
            <a:ext uri="{909E8E84-426E-40DD-AFC4-6F175D3DCCD1}">
              <a14:hiddenFill xmlns:a14="http://schemas.microsoft.com/office/drawing/2010/main">
                <a:solidFill>
                  <a:srgbClr val="FFFFFF"/>
                </a:solidFill>
              </a14:hiddenFill>
            </a:ext>
          </a:extLst>
        </p:spPr>
      </p:pic>
      <p:pic>
        <p:nvPicPr>
          <p:cNvPr id="23" name="Content Placeholder 3">
            <a:extLst>
              <a:ext uri="{FF2B5EF4-FFF2-40B4-BE49-F238E27FC236}">
                <a16:creationId xmlns:a16="http://schemas.microsoft.com/office/drawing/2014/main" id="{1B823D5C-8868-4DE0-95D2-8232C7DD5761}"/>
              </a:ext>
            </a:extLst>
          </p:cNvPr>
          <p:cNvPicPr>
            <a:picLocks noGrp="1" noChangeAspect="1"/>
          </p:cNvPicPr>
          <p:nvPr/>
        </p:nvPicPr>
        <p:blipFill>
          <a:blip r:embed="rId7"/>
          <a:stretch>
            <a:fillRect/>
          </a:stretch>
        </p:blipFill>
        <p:spPr>
          <a:xfrm>
            <a:off x="11321106" y="2950733"/>
            <a:ext cx="610209" cy="525283"/>
          </a:xfrm>
          <a:prstGeom prst="rect">
            <a:avLst/>
          </a:prstGeom>
        </p:spPr>
      </p:pic>
    </p:spTree>
    <p:extLst>
      <p:ext uri="{BB962C8B-B14F-4D97-AF65-F5344CB8AC3E}">
        <p14:creationId xmlns:p14="http://schemas.microsoft.com/office/powerpoint/2010/main" val="1470540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mikt hashtag on Twitter">
            <a:extLst>
              <a:ext uri="{FF2B5EF4-FFF2-40B4-BE49-F238E27FC236}">
                <a16:creationId xmlns:a16="http://schemas.microsoft.com/office/drawing/2014/main" id="{F258C736-428D-4A8C-91C0-72D5F7734F9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4615" t="-1" r="13012" b="4"/>
          <a:stretch/>
        </p:blipFill>
        <p:spPr bwMode="auto">
          <a:xfrm>
            <a:off x="11041897" y="1113689"/>
            <a:ext cx="973411" cy="778157"/>
          </a:xfrm>
          <a:prstGeom prst="rect">
            <a:avLst/>
          </a:prstGeom>
          <a:noFill/>
          <a:extLst>
            <a:ext uri="{909E8E84-426E-40DD-AFC4-6F175D3DCCD1}">
              <a14:hiddenFill xmlns:a14="http://schemas.microsoft.com/office/drawing/2010/main">
                <a:solidFill>
                  <a:srgbClr val="FFFFFF"/>
                </a:solidFill>
              </a14:hiddenFill>
            </a:ext>
          </a:extLst>
        </p:spPr>
      </p:pic>
      <p:cxnSp>
        <p:nvCxnSpPr>
          <p:cNvPr id="11" name="Straight Connector 10">
            <a:extLst>
              <a:ext uri="{FF2B5EF4-FFF2-40B4-BE49-F238E27FC236}">
                <a16:creationId xmlns:a16="http://schemas.microsoft.com/office/drawing/2014/main" id="{BF418AD8-D5E6-473C-94E4-C285D88F0473}"/>
              </a:ext>
            </a:extLst>
          </p:cNvPr>
          <p:cNvCxnSpPr>
            <a:cxnSpLocks/>
          </p:cNvCxnSpPr>
          <p:nvPr/>
        </p:nvCxnSpPr>
        <p:spPr>
          <a:xfrm>
            <a:off x="11041897" y="300204"/>
            <a:ext cx="0" cy="6100596"/>
          </a:xfrm>
          <a:prstGeom prst="line">
            <a:avLst/>
          </a:prstGeom>
          <a:ln w="476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7" name="Title 1">
            <a:extLst>
              <a:ext uri="{FF2B5EF4-FFF2-40B4-BE49-F238E27FC236}">
                <a16:creationId xmlns:a16="http://schemas.microsoft.com/office/drawing/2014/main" id="{A0513103-7565-4450-9179-31E2372A9EFC}"/>
              </a:ext>
            </a:extLst>
          </p:cNvPr>
          <p:cNvSpPr>
            <a:spLocks noGrp="1"/>
          </p:cNvSpPr>
          <p:nvPr>
            <p:ph type="title"/>
          </p:nvPr>
        </p:nvSpPr>
        <p:spPr>
          <a:xfrm>
            <a:off x="856405" y="276804"/>
            <a:ext cx="9386720" cy="1122664"/>
          </a:xfrm>
        </p:spPr>
        <p:txBody>
          <a:bodyPr>
            <a:normAutofit fontScale="90000"/>
          </a:bodyPr>
          <a:lstStyle/>
          <a:p>
            <a:r>
              <a:rPr lang="en-US" sz="3200" b="1" dirty="0">
                <a:solidFill>
                  <a:schemeClr val="bg1">
                    <a:lumMod val="50000"/>
                  </a:schemeClr>
                </a:solidFill>
                <a:latin typeface="Microsoft Sans Serif" panose="020B0604020202020204" pitchFamily="34" charset="0"/>
                <a:ea typeface="Microsoft Sans Serif" panose="020B0604020202020204" pitchFamily="34" charset="0"/>
                <a:cs typeface="Microsoft Sans Serif" panose="020B0604020202020204" pitchFamily="34" charset="0"/>
              </a:rPr>
              <a:t>Option A=Extrapolation national level</a:t>
            </a:r>
            <a:br>
              <a:rPr lang="en-US" b="1" dirty="0">
                <a:solidFill>
                  <a:schemeClr val="bg1">
                    <a:lumMod val="50000"/>
                  </a:schemeClr>
                </a:solidFill>
                <a:latin typeface="Microsoft Sans Serif" panose="020B0604020202020204" pitchFamily="34" charset="0"/>
                <a:ea typeface="Microsoft Sans Serif" panose="020B0604020202020204" pitchFamily="34" charset="0"/>
                <a:cs typeface="Microsoft Sans Serif" panose="020B0604020202020204" pitchFamily="34" charset="0"/>
              </a:rPr>
            </a:br>
            <a:endParaRPr lang="en-GB" dirty="0">
              <a:solidFill>
                <a:schemeClr val="bg1">
                  <a:lumMod val="50000"/>
                </a:schemeClr>
              </a:solidFill>
              <a:latin typeface="Microsoft Sans Serif" panose="020B0604020202020204" pitchFamily="34" charset="0"/>
              <a:ea typeface="Microsoft Sans Serif" panose="020B0604020202020204" pitchFamily="34" charset="0"/>
              <a:cs typeface="Microsoft Sans Serif" panose="020B0604020202020204" pitchFamily="34" charset="0"/>
            </a:endParaRPr>
          </a:p>
        </p:txBody>
      </p:sp>
      <p:sp>
        <p:nvSpPr>
          <p:cNvPr id="18" name="Content Placeholder 5">
            <a:extLst>
              <a:ext uri="{FF2B5EF4-FFF2-40B4-BE49-F238E27FC236}">
                <a16:creationId xmlns:a16="http://schemas.microsoft.com/office/drawing/2014/main" id="{4D35B0AB-94FB-462B-BBD5-8B3F3562A997}"/>
              </a:ext>
            </a:extLst>
          </p:cNvPr>
          <p:cNvSpPr txBox="1">
            <a:spLocks/>
          </p:cNvSpPr>
          <p:nvPr/>
        </p:nvSpPr>
        <p:spPr>
          <a:xfrm>
            <a:off x="919802" y="1313233"/>
            <a:ext cx="9520333" cy="43573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buNone/>
              <a:defRPr/>
            </a:pPr>
            <a:r>
              <a:rPr lang="en-GB" sz="2000" b="1" i="1" dirty="0">
                <a:solidFill>
                  <a:prstClr val="black"/>
                </a:solidFill>
                <a:latin typeface="Daytona" panose="020B0604020202020204" pitchFamily="34" charset="0"/>
              </a:rPr>
              <a:t>Method 1:</a:t>
            </a:r>
            <a:r>
              <a:rPr lang="en-GB" sz="2000" i="1" dirty="0">
                <a:solidFill>
                  <a:prstClr val="black"/>
                </a:solidFill>
                <a:latin typeface="Daytona" panose="020B0604020202020204" pitchFamily="34" charset="0"/>
              </a:rPr>
              <a:t> Review available data. Confident that data chosen corelate with IKB levels. Extrapolate to the national level. </a:t>
            </a:r>
          </a:p>
          <a:p>
            <a:pPr marL="0" lvl="0" indent="0">
              <a:buNone/>
              <a:defRPr/>
            </a:pPr>
            <a:endParaRPr lang="en-GB" sz="2000" i="1" dirty="0">
              <a:solidFill>
                <a:prstClr val="black"/>
              </a:solidFill>
              <a:latin typeface="Daytona" panose="020B0604020202020204" pitchFamily="34" charset="0"/>
            </a:endParaRPr>
          </a:p>
          <a:p>
            <a:pPr marL="0" lvl="0" indent="0">
              <a:buNone/>
              <a:defRPr/>
            </a:pPr>
            <a:r>
              <a:rPr lang="en-GB" sz="2000" b="1" i="1" dirty="0">
                <a:solidFill>
                  <a:prstClr val="black"/>
                </a:solidFill>
                <a:latin typeface="Daytona" panose="020B0604020202020204" pitchFamily="34" charset="0"/>
              </a:rPr>
              <a:t>Method 2:</a:t>
            </a:r>
            <a:r>
              <a:rPr lang="en-GB" sz="2000" i="1" dirty="0">
                <a:solidFill>
                  <a:prstClr val="black"/>
                </a:solidFill>
                <a:latin typeface="Daytona" panose="020B0604020202020204" pitchFamily="34" charset="0"/>
              </a:rPr>
              <a:t> Organise a regular survey method across appropriate scale and extrapolate to national level. Normally stratified random sampling.</a:t>
            </a:r>
          </a:p>
          <a:p>
            <a:pPr marL="0" lvl="0" indent="0">
              <a:buNone/>
              <a:defRPr/>
            </a:pPr>
            <a:endParaRPr lang="en-GB" sz="2000" i="1" dirty="0">
              <a:solidFill>
                <a:prstClr val="black"/>
              </a:solidFill>
              <a:latin typeface="Daytona" panose="020B0604020202020204" pitchFamily="34" charset="0"/>
            </a:endParaRPr>
          </a:p>
          <a:p>
            <a:pPr marL="0" lvl="0" indent="0">
              <a:buNone/>
              <a:defRPr/>
            </a:pPr>
            <a:r>
              <a:rPr lang="en-GB" sz="2000" b="1" i="1" dirty="0">
                <a:solidFill>
                  <a:prstClr val="black"/>
                </a:solidFill>
                <a:latin typeface="Daytona" panose="020B0604020202020204" pitchFamily="34" charset="0"/>
              </a:rPr>
              <a:t>Method 3: </a:t>
            </a:r>
            <a:r>
              <a:rPr lang="en-GB" sz="2000" i="1" dirty="0" err="1">
                <a:solidFill>
                  <a:prstClr val="black"/>
                </a:solidFill>
                <a:latin typeface="Daytona" panose="020B0604020202020204" pitchFamily="34" charset="0"/>
              </a:rPr>
              <a:t>BirdLife</a:t>
            </a:r>
            <a:r>
              <a:rPr lang="en-GB" sz="2000" i="1" dirty="0">
                <a:solidFill>
                  <a:prstClr val="black"/>
                </a:solidFill>
                <a:latin typeface="Daytona" panose="020B0604020202020204" pitchFamily="34" charset="0"/>
              </a:rPr>
              <a:t> International’s estimates used. Best suited for periodic assessment. Coordinated by </a:t>
            </a:r>
            <a:r>
              <a:rPr lang="en-GB" sz="2000" i="1" dirty="0" err="1">
                <a:solidFill>
                  <a:prstClr val="black"/>
                </a:solidFill>
                <a:latin typeface="Daytona" panose="020B0604020202020204" pitchFamily="34" charset="0"/>
              </a:rPr>
              <a:t>BirdLife</a:t>
            </a:r>
            <a:r>
              <a:rPr lang="en-GB" sz="2000" i="1" dirty="0">
                <a:solidFill>
                  <a:prstClr val="black"/>
                </a:solidFill>
                <a:latin typeface="Daytona" panose="020B0604020202020204" pitchFamily="34" charset="0"/>
              </a:rPr>
              <a:t> International on the basis of a set questionnaire and guidance.</a:t>
            </a:r>
          </a:p>
        </p:txBody>
      </p:sp>
      <p:cxnSp>
        <p:nvCxnSpPr>
          <p:cNvPr id="19" name="Straight Connector 18">
            <a:extLst>
              <a:ext uri="{FF2B5EF4-FFF2-40B4-BE49-F238E27FC236}">
                <a16:creationId xmlns:a16="http://schemas.microsoft.com/office/drawing/2014/main" id="{FA8FA55D-6C2A-4F0A-A556-F36B9B02D62F}"/>
              </a:ext>
            </a:extLst>
          </p:cNvPr>
          <p:cNvCxnSpPr>
            <a:cxnSpLocks/>
          </p:cNvCxnSpPr>
          <p:nvPr/>
        </p:nvCxnSpPr>
        <p:spPr>
          <a:xfrm>
            <a:off x="907505" y="889463"/>
            <a:ext cx="5031546" cy="0"/>
          </a:xfrm>
          <a:prstGeom prst="line">
            <a:avLst/>
          </a:prstGeom>
          <a:ln w="73025">
            <a:solidFill>
              <a:srgbClr val="D04E4B"/>
            </a:solidFill>
          </a:ln>
        </p:spPr>
        <p:style>
          <a:lnRef idx="1">
            <a:schemeClr val="accent1"/>
          </a:lnRef>
          <a:fillRef idx="0">
            <a:schemeClr val="accent1"/>
          </a:fillRef>
          <a:effectRef idx="0">
            <a:schemeClr val="accent1"/>
          </a:effectRef>
          <a:fontRef idx="minor">
            <a:schemeClr val="tx1"/>
          </a:fontRef>
        </p:style>
      </p:cxnSp>
      <p:sp>
        <p:nvSpPr>
          <p:cNvPr id="12" name="Isosceles Triangle 11">
            <a:extLst>
              <a:ext uri="{FF2B5EF4-FFF2-40B4-BE49-F238E27FC236}">
                <a16:creationId xmlns:a16="http://schemas.microsoft.com/office/drawing/2014/main" id="{D346A8D2-390C-4482-B3A1-22A0D5D0F20F}"/>
              </a:ext>
            </a:extLst>
          </p:cNvPr>
          <p:cNvSpPr/>
          <p:nvPr/>
        </p:nvSpPr>
        <p:spPr>
          <a:xfrm rot="19927043">
            <a:off x="-975093" y="4668599"/>
            <a:ext cx="2939096" cy="3136094"/>
          </a:xfrm>
          <a:prstGeom prst="triangle">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4" name="Content Placeholder 4" descr="Logo, company name&#10;&#10;Description automatically generated">
            <a:extLst>
              <a:ext uri="{FF2B5EF4-FFF2-40B4-BE49-F238E27FC236}">
                <a16:creationId xmlns:a16="http://schemas.microsoft.com/office/drawing/2014/main" id="{1558B200-058E-45B3-AC38-C4B2C3C8156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57195" y="4116950"/>
            <a:ext cx="895321" cy="681909"/>
          </a:xfrm>
          <a:prstGeom prst="rect">
            <a:avLst/>
          </a:prstGeom>
        </p:spPr>
      </p:pic>
      <p:pic>
        <p:nvPicPr>
          <p:cNvPr id="15" name="Picture 14" descr="Logo, company name&#10;&#10;Description automatically generated">
            <a:extLst>
              <a:ext uri="{FF2B5EF4-FFF2-40B4-BE49-F238E27FC236}">
                <a16:creationId xmlns:a16="http://schemas.microsoft.com/office/drawing/2014/main" id="{204C74F4-B458-4407-88FE-AB658C878B9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39506" y="4892389"/>
            <a:ext cx="973411" cy="778178"/>
          </a:xfrm>
          <a:prstGeom prst="rect">
            <a:avLst/>
          </a:prstGeom>
        </p:spPr>
      </p:pic>
      <p:pic>
        <p:nvPicPr>
          <p:cNvPr id="16" name="Picture 2" descr="Home">
            <a:extLst>
              <a:ext uri="{FF2B5EF4-FFF2-40B4-BE49-F238E27FC236}">
                <a16:creationId xmlns:a16="http://schemas.microsoft.com/office/drawing/2014/main" id="{AA19A9CA-ADD7-4CA7-945D-0BF01274AF1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32933" y="2079046"/>
            <a:ext cx="481348" cy="681909"/>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4" descr="Logo-EU-eu-logo - DiSSCo">
            <a:extLst>
              <a:ext uri="{FF2B5EF4-FFF2-40B4-BE49-F238E27FC236}">
                <a16:creationId xmlns:a16="http://schemas.microsoft.com/office/drawing/2014/main" id="{45E1299C-6D9A-403E-83B9-356461E1DC6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332933" y="3587117"/>
            <a:ext cx="610208" cy="400931"/>
          </a:xfrm>
          <a:prstGeom prst="rect">
            <a:avLst/>
          </a:prstGeom>
          <a:noFill/>
          <a:extLst>
            <a:ext uri="{909E8E84-426E-40DD-AFC4-6F175D3DCCD1}">
              <a14:hiddenFill xmlns:a14="http://schemas.microsoft.com/office/drawing/2010/main">
                <a:solidFill>
                  <a:srgbClr val="FFFFFF"/>
                </a:solidFill>
              </a14:hiddenFill>
            </a:ext>
          </a:extLst>
        </p:spPr>
      </p:pic>
      <p:pic>
        <p:nvPicPr>
          <p:cNvPr id="22" name="Content Placeholder 3">
            <a:extLst>
              <a:ext uri="{FF2B5EF4-FFF2-40B4-BE49-F238E27FC236}">
                <a16:creationId xmlns:a16="http://schemas.microsoft.com/office/drawing/2014/main" id="{6F4BE9E6-F644-4388-9D51-E5EC42975F93}"/>
              </a:ext>
            </a:extLst>
          </p:cNvPr>
          <p:cNvPicPr>
            <a:picLocks noGrp="1" noChangeAspect="1"/>
          </p:cNvPicPr>
          <p:nvPr/>
        </p:nvPicPr>
        <p:blipFill>
          <a:blip r:embed="rId7"/>
          <a:stretch>
            <a:fillRect/>
          </a:stretch>
        </p:blipFill>
        <p:spPr>
          <a:xfrm>
            <a:off x="11321106" y="2950733"/>
            <a:ext cx="610209" cy="525283"/>
          </a:xfrm>
          <a:prstGeom prst="rect">
            <a:avLst/>
          </a:prstGeom>
        </p:spPr>
      </p:pic>
    </p:spTree>
    <p:extLst>
      <p:ext uri="{BB962C8B-B14F-4D97-AF65-F5344CB8AC3E}">
        <p14:creationId xmlns:p14="http://schemas.microsoft.com/office/powerpoint/2010/main" val="955606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mikt hashtag on Twitter">
            <a:extLst>
              <a:ext uri="{FF2B5EF4-FFF2-40B4-BE49-F238E27FC236}">
                <a16:creationId xmlns:a16="http://schemas.microsoft.com/office/drawing/2014/main" id="{F258C736-428D-4A8C-91C0-72D5F7734F9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4615" t="-1" r="13012" b="4"/>
          <a:stretch/>
        </p:blipFill>
        <p:spPr bwMode="auto">
          <a:xfrm>
            <a:off x="11041897" y="1113689"/>
            <a:ext cx="973411" cy="778157"/>
          </a:xfrm>
          <a:prstGeom prst="rect">
            <a:avLst/>
          </a:prstGeom>
          <a:noFill/>
          <a:extLst>
            <a:ext uri="{909E8E84-426E-40DD-AFC4-6F175D3DCCD1}">
              <a14:hiddenFill xmlns:a14="http://schemas.microsoft.com/office/drawing/2010/main">
                <a:solidFill>
                  <a:srgbClr val="FFFFFF"/>
                </a:solidFill>
              </a14:hiddenFill>
            </a:ext>
          </a:extLst>
        </p:spPr>
      </p:pic>
      <p:cxnSp>
        <p:nvCxnSpPr>
          <p:cNvPr id="11" name="Straight Connector 10">
            <a:extLst>
              <a:ext uri="{FF2B5EF4-FFF2-40B4-BE49-F238E27FC236}">
                <a16:creationId xmlns:a16="http://schemas.microsoft.com/office/drawing/2014/main" id="{BF418AD8-D5E6-473C-94E4-C285D88F0473}"/>
              </a:ext>
            </a:extLst>
          </p:cNvPr>
          <p:cNvCxnSpPr>
            <a:cxnSpLocks/>
          </p:cNvCxnSpPr>
          <p:nvPr/>
        </p:nvCxnSpPr>
        <p:spPr>
          <a:xfrm>
            <a:off x="11041897" y="300204"/>
            <a:ext cx="0" cy="6100596"/>
          </a:xfrm>
          <a:prstGeom prst="line">
            <a:avLst/>
          </a:prstGeom>
          <a:ln w="476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7" name="Title 1">
            <a:extLst>
              <a:ext uri="{FF2B5EF4-FFF2-40B4-BE49-F238E27FC236}">
                <a16:creationId xmlns:a16="http://schemas.microsoft.com/office/drawing/2014/main" id="{A0513103-7565-4450-9179-31E2372A9EFC}"/>
              </a:ext>
            </a:extLst>
          </p:cNvPr>
          <p:cNvSpPr>
            <a:spLocks noGrp="1"/>
          </p:cNvSpPr>
          <p:nvPr>
            <p:ph type="title"/>
          </p:nvPr>
        </p:nvSpPr>
        <p:spPr>
          <a:xfrm>
            <a:off x="856405" y="276804"/>
            <a:ext cx="7687228" cy="1036417"/>
          </a:xfrm>
        </p:spPr>
        <p:txBody>
          <a:bodyPr>
            <a:normAutofit fontScale="90000"/>
          </a:bodyPr>
          <a:lstStyle/>
          <a:p>
            <a:r>
              <a:rPr lang="en-US" sz="3200" b="1" dirty="0">
                <a:solidFill>
                  <a:schemeClr val="bg1">
                    <a:lumMod val="50000"/>
                  </a:schemeClr>
                </a:solidFill>
                <a:latin typeface="Microsoft Sans Serif" panose="020B0604020202020204" pitchFamily="34" charset="0"/>
                <a:ea typeface="Microsoft Sans Serif" panose="020B0604020202020204" pitchFamily="34" charset="0"/>
                <a:cs typeface="Microsoft Sans Serif" panose="020B0604020202020204" pitchFamily="34" charset="0"/>
              </a:rPr>
              <a:t>Option B= Indicators of scale: trend</a:t>
            </a:r>
            <a:br>
              <a:rPr lang="en-US" sz="3200" b="1" dirty="0">
                <a:solidFill>
                  <a:schemeClr val="bg1">
                    <a:lumMod val="50000"/>
                  </a:schemeClr>
                </a:solidFill>
                <a:latin typeface="Microsoft Sans Serif" panose="020B0604020202020204" pitchFamily="34" charset="0"/>
                <a:ea typeface="Microsoft Sans Serif" panose="020B0604020202020204" pitchFamily="34" charset="0"/>
                <a:cs typeface="Microsoft Sans Serif" panose="020B0604020202020204" pitchFamily="34" charset="0"/>
              </a:rPr>
            </a:br>
            <a:endParaRPr lang="en-GB" dirty="0">
              <a:solidFill>
                <a:schemeClr val="bg1">
                  <a:lumMod val="50000"/>
                </a:schemeClr>
              </a:solidFill>
              <a:latin typeface="Microsoft Sans Serif" panose="020B0604020202020204" pitchFamily="34" charset="0"/>
              <a:ea typeface="Microsoft Sans Serif" panose="020B0604020202020204" pitchFamily="34" charset="0"/>
              <a:cs typeface="Microsoft Sans Serif" panose="020B0604020202020204" pitchFamily="34" charset="0"/>
            </a:endParaRPr>
          </a:p>
        </p:txBody>
      </p:sp>
      <p:sp>
        <p:nvSpPr>
          <p:cNvPr id="18" name="Content Placeholder 5">
            <a:extLst>
              <a:ext uri="{FF2B5EF4-FFF2-40B4-BE49-F238E27FC236}">
                <a16:creationId xmlns:a16="http://schemas.microsoft.com/office/drawing/2014/main" id="{4D35B0AB-94FB-462B-BBD5-8B3F3562A997}"/>
              </a:ext>
            </a:extLst>
          </p:cNvPr>
          <p:cNvSpPr txBox="1">
            <a:spLocks/>
          </p:cNvSpPr>
          <p:nvPr/>
        </p:nvSpPr>
        <p:spPr>
          <a:xfrm>
            <a:off x="919802" y="1313233"/>
            <a:ext cx="9520333" cy="43573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000" b="1" i="1" u="none" strike="noStrike" kern="1200" cap="none" spc="0" normalizeH="0" baseline="0" noProof="0" dirty="0">
                <a:ln>
                  <a:noFill/>
                </a:ln>
                <a:solidFill>
                  <a:prstClr val="black"/>
                </a:solidFill>
                <a:effectLst/>
                <a:uLnTx/>
                <a:uFillTx/>
                <a:latin typeface="Daytona" panose="020B0604020202020204" pitchFamily="34" charset="0"/>
                <a:ea typeface="+mn-ea"/>
                <a:cs typeface="+mn-cs"/>
              </a:rPr>
              <a:t>Method 1: </a:t>
            </a:r>
            <a:r>
              <a:rPr kumimoji="0" lang="en-GB" sz="2000" b="0" i="1" u="none" strike="noStrike" kern="1200" cap="none" spc="0" normalizeH="0" baseline="0" noProof="0" dirty="0">
                <a:ln>
                  <a:noFill/>
                </a:ln>
                <a:solidFill>
                  <a:prstClr val="black"/>
                </a:solidFill>
                <a:effectLst/>
                <a:uLnTx/>
                <a:uFillTx/>
                <a:latin typeface="Daytona" panose="020B0604020202020204" pitchFamily="34" charset="0"/>
                <a:ea typeface="+mn-ea"/>
                <a:cs typeface="+mn-cs"/>
              </a:rPr>
              <a:t>Review available data in each country and chose appropriate data as an indication of scale across the country. Important that data correlate directly with IKB. Thus can be used to provide info on trend of IKB.</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sz="2000" b="0" i="1" u="none" strike="noStrike" kern="1200" cap="none" spc="0" normalizeH="0" baseline="0" noProof="0" dirty="0">
              <a:ln>
                <a:noFill/>
              </a:ln>
              <a:solidFill>
                <a:prstClr val="black"/>
              </a:solidFill>
              <a:effectLst/>
              <a:uLnTx/>
              <a:uFillTx/>
              <a:latin typeface="Daytona" panose="020B0604020202020204" pitchFamily="34" charset="0"/>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000" b="1" i="1" u="none" strike="noStrike" kern="1200" cap="none" spc="0" normalizeH="0" baseline="0" noProof="0" dirty="0">
                <a:ln>
                  <a:noFill/>
                </a:ln>
                <a:solidFill>
                  <a:prstClr val="black"/>
                </a:solidFill>
                <a:effectLst/>
                <a:uLnTx/>
                <a:uFillTx/>
                <a:latin typeface="Daytona" panose="020B0604020202020204" pitchFamily="34" charset="0"/>
                <a:ea typeface="+mn-ea"/>
                <a:cs typeface="+mn-cs"/>
              </a:rPr>
              <a:t>Method 2: </a:t>
            </a:r>
            <a:r>
              <a:rPr kumimoji="0" lang="en-GB" sz="2000" b="0" i="1" u="none" strike="noStrike" kern="1200" cap="none" spc="0" normalizeH="0" baseline="0" noProof="0" dirty="0">
                <a:ln>
                  <a:noFill/>
                </a:ln>
                <a:solidFill>
                  <a:prstClr val="black"/>
                </a:solidFill>
                <a:effectLst/>
                <a:uLnTx/>
                <a:uFillTx/>
                <a:latin typeface="Daytona" panose="020B0604020202020204" pitchFamily="34" charset="0"/>
                <a:ea typeface="+mn-ea"/>
                <a:cs typeface="+mn-cs"/>
              </a:rPr>
              <a:t>Establish a regular survey method at an appropriate scale. A representative area where through monitoring can draw conclusions on trend.</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sz="2000" b="0" i="1" u="none" strike="noStrike" kern="1200" cap="none" spc="0" normalizeH="0" baseline="0" noProof="0" dirty="0">
              <a:ln>
                <a:noFill/>
              </a:ln>
              <a:solidFill>
                <a:prstClr val="black"/>
              </a:solidFill>
              <a:effectLst/>
              <a:uLnTx/>
              <a:uFillTx/>
              <a:latin typeface="Daytona" panose="020B0604020202020204" pitchFamily="34" charset="0"/>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000" b="0" i="1" u="none" strike="noStrike" kern="1200" cap="none" spc="0" normalizeH="0" baseline="0" noProof="0" dirty="0">
                <a:ln>
                  <a:noFill/>
                </a:ln>
                <a:solidFill>
                  <a:prstClr val="black"/>
                </a:solidFill>
                <a:effectLst/>
                <a:uLnTx/>
                <a:uFillTx/>
                <a:latin typeface="Daytona" panose="020B0604020202020204" pitchFamily="34" charset="0"/>
                <a:ea typeface="+mn-ea"/>
                <a:cs typeface="+mn-cs"/>
              </a:rPr>
              <a:t>Combination of the above</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GB" sz="2000" i="1" dirty="0">
              <a:solidFill>
                <a:prstClr val="black"/>
              </a:solidFill>
              <a:latin typeface="Daytona" panose="020B060402020202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400" b="1" i="1" u="none" strike="noStrike" kern="1200" cap="none" spc="0" normalizeH="0" baseline="0" noProof="0" dirty="0">
                <a:ln>
                  <a:noFill/>
                </a:ln>
                <a:solidFill>
                  <a:srgbClr val="009999"/>
                </a:solidFill>
                <a:effectLst/>
                <a:uLnTx/>
                <a:uFillTx/>
                <a:latin typeface="Daytona" panose="020B0604020202020204" pitchFamily="34" charset="0"/>
                <a:ea typeface="+mn-ea"/>
                <a:cs typeface="+mn-cs"/>
              </a:rPr>
              <a:t>Webinar to be organised by CMS soon to provide practical examples</a:t>
            </a:r>
          </a:p>
        </p:txBody>
      </p:sp>
      <p:cxnSp>
        <p:nvCxnSpPr>
          <p:cNvPr id="19" name="Straight Connector 18">
            <a:extLst>
              <a:ext uri="{FF2B5EF4-FFF2-40B4-BE49-F238E27FC236}">
                <a16:creationId xmlns:a16="http://schemas.microsoft.com/office/drawing/2014/main" id="{FA8FA55D-6C2A-4F0A-A556-F36B9B02D62F}"/>
              </a:ext>
            </a:extLst>
          </p:cNvPr>
          <p:cNvCxnSpPr>
            <a:cxnSpLocks/>
          </p:cNvCxnSpPr>
          <p:nvPr/>
        </p:nvCxnSpPr>
        <p:spPr>
          <a:xfrm>
            <a:off x="907505" y="889463"/>
            <a:ext cx="5031546" cy="0"/>
          </a:xfrm>
          <a:prstGeom prst="line">
            <a:avLst/>
          </a:prstGeom>
          <a:ln w="73025">
            <a:solidFill>
              <a:srgbClr val="D04E4B"/>
            </a:solidFill>
          </a:ln>
        </p:spPr>
        <p:style>
          <a:lnRef idx="1">
            <a:schemeClr val="accent1"/>
          </a:lnRef>
          <a:fillRef idx="0">
            <a:schemeClr val="accent1"/>
          </a:fillRef>
          <a:effectRef idx="0">
            <a:schemeClr val="accent1"/>
          </a:effectRef>
          <a:fontRef idx="minor">
            <a:schemeClr val="tx1"/>
          </a:fontRef>
        </p:style>
      </p:cxnSp>
      <p:sp>
        <p:nvSpPr>
          <p:cNvPr id="12" name="Isosceles Triangle 11">
            <a:extLst>
              <a:ext uri="{FF2B5EF4-FFF2-40B4-BE49-F238E27FC236}">
                <a16:creationId xmlns:a16="http://schemas.microsoft.com/office/drawing/2014/main" id="{D346A8D2-390C-4482-B3A1-22A0D5D0F20F}"/>
              </a:ext>
            </a:extLst>
          </p:cNvPr>
          <p:cNvSpPr/>
          <p:nvPr/>
        </p:nvSpPr>
        <p:spPr>
          <a:xfrm rot="19927043">
            <a:off x="-975093" y="4668599"/>
            <a:ext cx="2939096" cy="3136094"/>
          </a:xfrm>
          <a:prstGeom prst="triangle">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4" name="Content Placeholder 4" descr="Logo, company name&#10;&#10;Description automatically generated">
            <a:extLst>
              <a:ext uri="{FF2B5EF4-FFF2-40B4-BE49-F238E27FC236}">
                <a16:creationId xmlns:a16="http://schemas.microsoft.com/office/drawing/2014/main" id="{1558B200-058E-45B3-AC38-C4B2C3C8156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57195" y="4116950"/>
            <a:ext cx="895321" cy="681909"/>
          </a:xfrm>
          <a:prstGeom prst="rect">
            <a:avLst/>
          </a:prstGeom>
        </p:spPr>
      </p:pic>
      <p:pic>
        <p:nvPicPr>
          <p:cNvPr id="15" name="Picture 14" descr="Logo, company name&#10;&#10;Description automatically generated">
            <a:extLst>
              <a:ext uri="{FF2B5EF4-FFF2-40B4-BE49-F238E27FC236}">
                <a16:creationId xmlns:a16="http://schemas.microsoft.com/office/drawing/2014/main" id="{204C74F4-B458-4407-88FE-AB658C878B9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39506" y="4892389"/>
            <a:ext cx="973411" cy="778178"/>
          </a:xfrm>
          <a:prstGeom prst="rect">
            <a:avLst/>
          </a:prstGeom>
        </p:spPr>
      </p:pic>
      <p:pic>
        <p:nvPicPr>
          <p:cNvPr id="16" name="Picture 2" descr="Home">
            <a:extLst>
              <a:ext uri="{FF2B5EF4-FFF2-40B4-BE49-F238E27FC236}">
                <a16:creationId xmlns:a16="http://schemas.microsoft.com/office/drawing/2014/main" id="{AA19A9CA-ADD7-4CA7-945D-0BF01274AF1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32933" y="2079046"/>
            <a:ext cx="481348" cy="681909"/>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4" descr="Logo-EU-eu-logo - DiSSCo">
            <a:extLst>
              <a:ext uri="{FF2B5EF4-FFF2-40B4-BE49-F238E27FC236}">
                <a16:creationId xmlns:a16="http://schemas.microsoft.com/office/drawing/2014/main" id="{45E1299C-6D9A-403E-83B9-356461E1DC6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332933" y="3587117"/>
            <a:ext cx="610208" cy="400931"/>
          </a:xfrm>
          <a:prstGeom prst="rect">
            <a:avLst/>
          </a:prstGeom>
          <a:noFill/>
          <a:extLst>
            <a:ext uri="{909E8E84-426E-40DD-AFC4-6F175D3DCCD1}">
              <a14:hiddenFill xmlns:a14="http://schemas.microsoft.com/office/drawing/2010/main">
                <a:solidFill>
                  <a:srgbClr val="FFFFFF"/>
                </a:solidFill>
              </a14:hiddenFill>
            </a:ext>
          </a:extLst>
        </p:spPr>
      </p:pic>
      <p:pic>
        <p:nvPicPr>
          <p:cNvPr id="22" name="Content Placeholder 3">
            <a:extLst>
              <a:ext uri="{FF2B5EF4-FFF2-40B4-BE49-F238E27FC236}">
                <a16:creationId xmlns:a16="http://schemas.microsoft.com/office/drawing/2014/main" id="{6F4BE9E6-F644-4388-9D51-E5EC42975F93}"/>
              </a:ext>
            </a:extLst>
          </p:cNvPr>
          <p:cNvPicPr>
            <a:picLocks noGrp="1" noChangeAspect="1"/>
          </p:cNvPicPr>
          <p:nvPr/>
        </p:nvPicPr>
        <p:blipFill>
          <a:blip r:embed="rId7"/>
          <a:stretch>
            <a:fillRect/>
          </a:stretch>
        </p:blipFill>
        <p:spPr>
          <a:xfrm>
            <a:off x="11321106" y="2950733"/>
            <a:ext cx="610209" cy="525283"/>
          </a:xfrm>
          <a:prstGeom prst="rect">
            <a:avLst/>
          </a:prstGeom>
        </p:spPr>
      </p:pic>
    </p:spTree>
    <p:extLst>
      <p:ext uri="{BB962C8B-B14F-4D97-AF65-F5344CB8AC3E}">
        <p14:creationId xmlns:p14="http://schemas.microsoft.com/office/powerpoint/2010/main" val="1867960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1117</TotalTime>
  <Words>588</Words>
  <Application>Microsoft Office PowerPoint</Application>
  <PresentationFormat>Widescreen</PresentationFormat>
  <Paragraphs>58</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Calibri Light</vt:lpstr>
      <vt:lpstr>Daytona</vt:lpstr>
      <vt:lpstr>Microsoft Sans Serif</vt:lpstr>
      <vt:lpstr>Wingdings</vt:lpstr>
      <vt:lpstr>Office Theme</vt:lpstr>
      <vt:lpstr>Bern Convention Standing Committee  30 November 2021 </vt:lpstr>
      <vt:lpstr>Rome Strategic Plan 2020-2030 </vt:lpstr>
      <vt:lpstr>Rome Strategic Plan: Scoreboard for baseline </vt:lpstr>
      <vt:lpstr>Monitoring IKB through the Scoreboard </vt:lpstr>
      <vt:lpstr>Kinds of IKB </vt:lpstr>
      <vt:lpstr>Systematic monitoring to cover:  </vt:lpstr>
      <vt:lpstr>Assessing the scale of IKB </vt:lpstr>
      <vt:lpstr>Option A=Extrapolation national level </vt:lpstr>
      <vt:lpstr>Option B= Indicators of scale: trend </vt:lpstr>
      <vt:lpstr>Setting up a baseline </vt:lpstr>
      <vt:lpstr>Thank you for your attention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SAPORITO Nadia</dc:creator>
  <cp:lastModifiedBy>Foteini Papazoglou</cp:lastModifiedBy>
  <cp:revision>80</cp:revision>
  <dcterms:created xsi:type="dcterms:W3CDTF">2021-05-31T07:52:23Z</dcterms:created>
  <dcterms:modified xsi:type="dcterms:W3CDTF">2021-11-24T12:48:03Z</dcterms:modified>
</cp:coreProperties>
</file>