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6" r:id="rId5"/>
    <p:sldId id="263" r:id="rId6"/>
    <p:sldId id="268" r:id="rId7"/>
    <p:sldId id="267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1559-E1E9-4E0E-B565-CF47F0A0B61E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F00CC-0C06-4E56-BFA7-99AD373239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0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00CC-0C06-4E56-BFA7-99AD373239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4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0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73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30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562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2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1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97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31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8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89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937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E0D4-7749-4F65-9196-FD070002854F}" type="datetimeFigureOut">
              <a:rPr lang="de-CH" smtClean="0"/>
              <a:t>03.12.2019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104D-BD7C-42D9-8092-A1D73C902CA9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 Box 1034"/>
          <p:cNvSpPr txBox="1">
            <a:spLocks noChangeArrowheads="1"/>
          </p:cNvSpPr>
          <p:nvPr userDrawn="1"/>
        </p:nvSpPr>
        <p:spPr bwMode="auto">
          <a:xfrm>
            <a:off x="0" y="-300"/>
            <a:ext cx="91440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8953500" algn="r"/>
              </a:tabLst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Conservation of the Lynx in West and Central Europe	Strasbourg, 3 December 2019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47667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conference on the Conservation</a:t>
            </a:r>
            <a:b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lynx in west and central Europe</a:t>
            </a:r>
          </a:p>
          <a:p>
            <a:pPr algn="ctr"/>
            <a:endParaRPr lang="en-GB" sz="1200" dirty="0" smtClean="0"/>
          </a:p>
          <a:p>
            <a:pPr algn="ctr"/>
            <a:r>
              <a:rPr lang="en-GB" sz="2400" b="1" dirty="0" smtClean="0"/>
              <a:t>Urs Breitenmoser &amp; Christine Breitenmoser-Würsten</a:t>
            </a:r>
          </a:p>
          <a:p>
            <a:pPr algn="ctr"/>
            <a:r>
              <a:rPr lang="en-GB" sz="2400" b="1" dirty="0" smtClean="0"/>
              <a:t>IUCN SSC Cat Specialist Group</a:t>
            </a:r>
            <a:endParaRPr lang="en-GB" sz="2400" b="1" dirty="0"/>
          </a:p>
        </p:txBody>
      </p:sp>
      <p:pic>
        <p:nvPicPr>
          <p:cNvPr id="7" name="Picture 2" descr="D:\1_Domains\3_CatSG\0_Administration &amp; Members\Forms, logos &amp; tools\CatSG logo new\IUCN SSC Cat SG 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013" y="5982780"/>
            <a:ext cx="2799974" cy="87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1_Domains\3_CatSG\0_Administration &amp; Members\Forms, logos &amp; tools\SSC logo N space aroun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848" y="6038850"/>
            <a:ext cx="14446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1_Domains\3_CatSG\0_Administration &amp; Members\Forms, logos &amp; tools\Logo IUCN_normal_colou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14939"/>
            <a:ext cx="971600" cy="9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9" t="15017" r="3286" b="12850"/>
          <a:stretch/>
        </p:blipFill>
        <p:spPr bwMode="auto">
          <a:xfrm>
            <a:off x="1907704" y="2843407"/>
            <a:ext cx="5580112" cy="28898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907704" y="5425479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  <a:latin typeface="Calibri"/>
              </a:rPr>
              <a:t>© L. </a:t>
            </a:r>
            <a:r>
              <a:rPr lang="en-GB" sz="1400" dirty="0" err="1" smtClean="0">
                <a:solidFill>
                  <a:prstClr val="white"/>
                </a:solidFill>
                <a:latin typeface="Calibri"/>
              </a:rPr>
              <a:t>Geslin</a:t>
            </a:r>
            <a:endParaRPr lang="en-GB" sz="1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5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7"/>
          <a:stretch/>
        </p:blipFill>
        <p:spPr bwMode="auto">
          <a:xfrm>
            <a:off x="82412" y="908720"/>
            <a:ext cx="3744416" cy="5112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82412" y="6021288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/>
              <a:t>IUCN </a:t>
            </a:r>
            <a:r>
              <a:rPr lang="de-CH" sz="1400" b="1" dirty="0" err="1"/>
              <a:t>Red</a:t>
            </a:r>
            <a:r>
              <a:rPr lang="de-CH" sz="1400" b="1" dirty="0"/>
              <a:t> List Mapping </a:t>
            </a:r>
            <a:r>
              <a:rPr lang="de-CH" sz="1400" b="1" dirty="0" err="1"/>
              <a:t>for</a:t>
            </a:r>
            <a:r>
              <a:rPr lang="de-CH" sz="1400" b="1" dirty="0"/>
              <a:t> </a:t>
            </a:r>
            <a:r>
              <a:rPr lang="de-CH" sz="1400" b="1" dirty="0" smtClean="0"/>
              <a:t>regional </a:t>
            </a:r>
            <a:r>
              <a:rPr lang="de-CH" sz="1400" b="1" dirty="0" err="1"/>
              <a:t>assessment</a:t>
            </a:r>
            <a:r>
              <a:rPr lang="de-CH" sz="1400" b="1" dirty="0"/>
              <a:t> of </a:t>
            </a:r>
            <a:r>
              <a:rPr lang="de-CH" sz="1400" b="1" dirty="0" err="1" smtClean="0"/>
              <a:t>Eurasian</a:t>
            </a:r>
            <a:r>
              <a:rPr lang="de-CH" sz="1400" b="1" dirty="0" smtClean="0"/>
              <a:t> </a:t>
            </a:r>
            <a:r>
              <a:rPr lang="de-CH" sz="1400" b="1" dirty="0"/>
              <a:t>Lynx (</a:t>
            </a:r>
            <a:r>
              <a:rPr lang="de-CH" sz="1400" b="1" i="1" dirty="0"/>
              <a:t>Lynx </a:t>
            </a:r>
            <a:r>
              <a:rPr lang="de-CH" sz="1400" b="1" i="1" dirty="0" err="1"/>
              <a:t>lynx</a:t>
            </a:r>
            <a:r>
              <a:rPr lang="de-CH" sz="1400" b="1" dirty="0"/>
              <a:t>) in Europe</a:t>
            </a:r>
          </a:p>
          <a:p>
            <a:r>
              <a:rPr lang="de-CH" sz="1200" dirty="0"/>
              <a:t>Petra Kaczensky, </a:t>
            </a:r>
            <a:r>
              <a:rPr lang="de-CH" sz="1200" dirty="0" smtClean="0"/>
              <a:t>NINA – June </a:t>
            </a:r>
            <a:r>
              <a:rPr lang="de-CH" sz="1200" dirty="0"/>
              <a:t>2018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457606"/>
            <a:ext cx="5200156" cy="61397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827584" y="2708920"/>
            <a:ext cx="2592288" cy="31683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8" name="Gruppieren 27"/>
          <p:cNvGrpSpPr/>
          <p:nvPr/>
        </p:nvGrpSpPr>
        <p:grpSpPr>
          <a:xfrm>
            <a:off x="6311456" y="421778"/>
            <a:ext cx="2184227" cy="6144213"/>
            <a:chOff x="6311456" y="421778"/>
            <a:chExt cx="2184227" cy="6144213"/>
          </a:xfrm>
        </p:grpSpPr>
        <p:sp>
          <p:nvSpPr>
            <p:cNvPr id="9" name="Ellipse 8"/>
            <p:cNvSpPr/>
            <p:nvPr/>
          </p:nvSpPr>
          <p:spPr>
            <a:xfrm rot="496201">
              <a:off x="6311456" y="421778"/>
              <a:ext cx="2103812" cy="26833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" name="Ellipse 11"/>
            <p:cNvSpPr/>
            <p:nvPr/>
          </p:nvSpPr>
          <p:spPr>
            <a:xfrm rot="19139857">
              <a:off x="6804309" y="3302174"/>
              <a:ext cx="1691374" cy="24722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Ellipse 12"/>
            <p:cNvSpPr/>
            <p:nvPr/>
          </p:nvSpPr>
          <p:spPr>
            <a:xfrm rot="19139857">
              <a:off x="7205130" y="5651709"/>
              <a:ext cx="757451" cy="9142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020623" y="2321931"/>
            <a:ext cx="3776903" cy="3321258"/>
            <a:chOff x="4020623" y="2321931"/>
            <a:chExt cx="3776903" cy="3321258"/>
          </a:xfrm>
        </p:grpSpPr>
        <p:sp>
          <p:nvSpPr>
            <p:cNvPr id="17" name="Ellipse 16"/>
            <p:cNvSpPr/>
            <p:nvPr/>
          </p:nvSpPr>
          <p:spPr>
            <a:xfrm rot="18795115">
              <a:off x="5822034" y="4607262"/>
              <a:ext cx="757451" cy="131440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Ellipse 17"/>
            <p:cNvSpPr/>
            <p:nvPr/>
          </p:nvSpPr>
          <p:spPr>
            <a:xfrm rot="18795115">
              <a:off x="5547261" y="3697500"/>
              <a:ext cx="453382" cy="74546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" name="Ellipse 18"/>
            <p:cNvSpPr/>
            <p:nvPr/>
          </p:nvSpPr>
          <p:spPr>
            <a:xfrm rot="17562248">
              <a:off x="7412298" y="3105631"/>
              <a:ext cx="261892" cy="508565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Ellipse 19"/>
            <p:cNvSpPr/>
            <p:nvPr/>
          </p:nvSpPr>
          <p:spPr>
            <a:xfrm rot="17562248">
              <a:off x="5820713" y="4275082"/>
              <a:ext cx="261892" cy="29809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1" name="Ellipse 20"/>
            <p:cNvSpPr/>
            <p:nvPr/>
          </p:nvSpPr>
          <p:spPr>
            <a:xfrm rot="14550945">
              <a:off x="4325379" y="4581310"/>
              <a:ext cx="453382" cy="53090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Ellipse 21"/>
            <p:cNvSpPr/>
            <p:nvPr/>
          </p:nvSpPr>
          <p:spPr>
            <a:xfrm rot="13156680">
              <a:off x="4020623" y="4397431"/>
              <a:ext cx="380941" cy="76307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Ellipse 22"/>
            <p:cNvSpPr/>
            <p:nvPr/>
          </p:nvSpPr>
          <p:spPr>
            <a:xfrm rot="17562248">
              <a:off x="4744760" y="4486363"/>
              <a:ext cx="261892" cy="29809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Ellipse 23"/>
            <p:cNvSpPr/>
            <p:nvPr/>
          </p:nvSpPr>
          <p:spPr>
            <a:xfrm rot="17562248">
              <a:off x="4231105" y="4076472"/>
              <a:ext cx="385489" cy="29809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Ellipse 24"/>
            <p:cNvSpPr/>
            <p:nvPr/>
          </p:nvSpPr>
          <p:spPr>
            <a:xfrm rot="17562248">
              <a:off x="4462542" y="3787559"/>
              <a:ext cx="321831" cy="29809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Ellipse 25"/>
            <p:cNvSpPr/>
            <p:nvPr/>
          </p:nvSpPr>
          <p:spPr>
            <a:xfrm rot="17562248">
              <a:off x="4859309" y="3020763"/>
              <a:ext cx="455557" cy="493696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Ellipse 26"/>
            <p:cNvSpPr/>
            <p:nvPr/>
          </p:nvSpPr>
          <p:spPr>
            <a:xfrm rot="17562248">
              <a:off x="7002840" y="2333798"/>
              <a:ext cx="321831" cy="29809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6" name="Abgerundetes Rechteck 5"/>
          <p:cNvSpPr/>
          <p:nvPr/>
        </p:nvSpPr>
        <p:spPr>
          <a:xfrm>
            <a:off x="3751560" y="5877588"/>
            <a:ext cx="2388140" cy="3186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autochthonous populations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3744285" y="6237470"/>
            <a:ext cx="2388140" cy="31869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reintroduced populations</a:t>
            </a:r>
            <a:endParaRPr lang="en-GB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360000"/>
            <a:ext cx="276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of the lynx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7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79703" y="980728"/>
            <a:ext cx="875679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Three autochthonous, but fragmented populations: Baltic, Carpathian, Balkan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Three distinct subspecies: </a:t>
            </a:r>
            <a:r>
              <a:rPr lang="en-GB" b="1" i="1" dirty="0" smtClean="0"/>
              <a:t>L.L. lynx</a:t>
            </a:r>
            <a:r>
              <a:rPr lang="en-GB" dirty="0" smtClean="0"/>
              <a:t> / </a:t>
            </a:r>
            <a:r>
              <a:rPr lang="en-GB" b="1" i="1" dirty="0" err="1" smtClean="0"/>
              <a:t>carpaticus</a:t>
            </a:r>
            <a:r>
              <a:rPr lang="en-GB" dirty="0" smtClean="0"/>
              <a:t> / </a:t>
            </a:r>
            <a:r>
              <a:rPr lang="en-GB" b="1" i="1" dirty="0" err="1" smtClean="0"/>
              <a:t>balcanicus</a:t>
            </a:r>
            <a:endParaRPr lang="en-GB" dirty="0" smtClean="0"/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11 reintroduced populations, at least 2 additional projects </a:t>
            </a:r>
            <a:r>
              <a:rPr lang="en-GB" dirty="0" smtClean="0"/>
              <a:t>ahead</a:t>
            </a:r>
            <a:endParaRPr lang="en-GB" dirty="0" smtClean="0"/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All populations (autochthonous and reintroduced) need conservation </a:t>
            </a:r>
            <a:r>
              <a:rPr lang="en-GB" dirty="0" smtClean="0"/>
              <a:t>interventions</a:t>
            </a:r>
            <a:endParaRPr lang="en-GB" dirty="0" smtClean="0"/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Reintroductions and reinforcement (e.g. genetic remedy) need source </a:t>
            </a:r>
            <a:r>
              <a:rPr lang="en-GB" dirty="0" smtClean="0"/>
              <a:t>animals </a:t>
            </a:r>
            <a:endParaRPr lang="en-GB" dirty="0" smtClean="0"/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“Naïve” releases as in the 1970s and 1980s are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 longer </a:t>
            </a:r>
            <a:r>
              <a:rPr lang="en-GB" dirty="0"/>
              <a:t>possible. Today, we need to </a:t>
            </a:r>
            <a:r>
              <a:rPr lang="en-GB" dirty="0" smtClean="0"/>
              <a:t>consider:</a:t>
            </a:r>
          </a:p>
          <a:p>
            <a:pPr marL="444500" indent="-268288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/>
              <a:t>Phylogenetic and genetic </a:t>
            </a:r>
            <a:r>
              <a:rPr lang="en-GB" dirty="0" smtClean="0"/>
              <a:t>aspects </a:t>
            </a:r>
            <a:endParaRPr lang="en-GB" dirty="0" smtClean="0"/>
          </a:p>
          <a:p>
            <a:pPr marL="444500" indent="-268288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dirty="0"/>
              <a:t>Health </a:t>
            </a:r>
            <a:r>
              <a:rPr lang="en-GB" dirty="0" smtClean="0"/>
              <a:t>considerations</a:t>
            </a:r>
            <a:endParaRPr lang="en-GB" dirty="0" smtClean="0"/>
          </a:p>
          <a:p>
            <a:pPr marL="444500" indent="-268288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GB" dirty="0"/>
              <a:t>Animal welfare </a:t>
            </a:r>
            <a:r>
              <a:rPr lang="en-GB" dirty="0" smtClean="0"/>
              <a:t>regulations</a:t>
            </a:r>
            <a:endParaRPr lang="en-GB" dirty="0" smtClean="0"/>
          </a:p>
          <a:p>
            <a:pPr marL="1079500" indent="-3635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Many new </a:t>
            </a:r>
            <a:r>
              <a:rPr lang="en-GB" b="1" dirty="0" smtClean="0">
                <a:solidFill>
                  <a:srgbClr val="0070C0"/>
                </a:solidFill>
              </a:rPr>
              <a:t>lynx projects </a:t>
            </a:r>
            <a:r>
              <a:rPr lang="en-GB" b="1" dirty="0">
                <a:solidFill>
                  <a:srgbClr val="0070C0"/>
                </a:solidFill>
              </a:rPr>
              <a:t>in recent </a:t>
            </a:r>
            <a:r>
              <a:rPr lang="en-GB" b="1" dirty="0" smtClean="0">
                <a:solidFill>
                  <a:srgbClr val="0070C0"/>
                </a:solidFill>
              </a:rPr>
              <a:t>years (e.g. LIFE+)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1079500" indent="-3635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Need for common goals, approaches and protocols</a:t>
            </a:r>
          </a:p>
          <a:p>
            <a:pPr marL="1079500" indent="-3635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Need </a:t>
            </a:r>
            <a:r>
              <a:rPr lang="en-GB" b="1" dirty="0">
                <a:solidFill>
                  <a:srgbClr val="0070C0"/>
                </a:solidFill>
              </a:rPr>
              <a:t>for </a:t>
            </a:r>
            <a:r>
              <a:rPr lang="en-GB" b="1" dirty="0" smtClean="0">
                <a:solidFill>
                  <a:srgbClr val="0070C0"/>
                </a:solidFill>
              </a:rPr>
              <a:t>coordination </a:t>
            </a:r>
            <a:r>
              <a:rPr lang="en-GB" b="1" dirty="0">
                <a:solidFill>
                  <a:srgbClr val="0070C0"/>
                </a:solidFill>
              </a:rPr>
              <a:t>and </a:t>
            </a:r>
            <a:r>
              <a:rPr lang="en-GB" b="1" dirty="0" smtClean="0">
                <a:solidFill>
                  <a:srgbClr val="0070C0"/>
                </a:solidFill>
              </a:rPr>
              <a:t>synchronisation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364088" y="3157230"/>
            <a:ext cx="2697232" cy="1927954"/>
            <a:chOff x="395536" y="3301246"/>
            <a:chExt cx="2697232" cy="1927954"/>
          </a:xfrm>
        </p:grpSpPr>
        <p:pic>
          <p:nvPicPr>
            <p:cNvPr id="3074" name="Picture 2" descr="K:\LUBU\_7 Wiederansiedlung\Fotos Kapitel 7\LuBu 2 Foto 7.5. Luchsfreilassung Lütholdsmatt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435" t="32366" r="21393" b="20678"/>
            <a:stretch/>
          </p:blipFill>
          <p:spPr bwMode="auto">
            <a:xfrm>
              <a:off x="395536" y="3301246"/>
              <a:ext cx="2697232" cy="19219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395536" y="4952201"/>
              <a:ext cx="2669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Lynx </a:t>
              </a:r>
              <a:r>
                <a:rPr lang="de-CH" sz="1200" dirty="0" err="1" smtClean="0"/>
                <a:t>release</a:t>
              </a:r>
              <a:r>
                <a:rPr lang="de-CH" sz="1200" dirty="0" smtClean="0"/>
                <a:t> in </a:t>
              </a:r>
              <a:r>
                <a:rPr lang="de-CH" sz="1200" dirty="0" err="1" smtClean="0"/>
                <a:t>central</a:t>
              </a:r>
              <a:r>
                <a:rPr lang="de-CH" sz="1200" dirty="0" smtClean="0"/>
                <a:t> </a:t>
              </a:r>
              <a:r>
                <a:rPr lang="de-CH" sz="1200" dirty="0" err="1" smtClean="0"/>
                <a:t>Switzerland</a:t>
              </a:r>
              <a:r>
                <a:rPr lang="de-CH" sz="1200" dirty="0" smtClean="0"/>
                <a:t> 1973</a:t>
              </a:r>
              <a:endParaRPr lang="de-CH" sz="1200" dirty="0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79512" y="360000"/>
            <a:ext cx="725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of the lynx and challenges for its conservation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3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79512" y="360000"/>
            <a:ext cx="725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of the lynx and challenges for its conservation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79512" y="900000"/>
            <a:ext cx="157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Approach: </a:t>
            </a:r>
            <a:endParaRPr lang="de-CH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3474" y="6251827"/>
            <a:ext cx="429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Expert workshop in Bonn, 17–19 June 2019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323528" y="1412776"/>
            <a:ext cx="7178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Conference with 50 experts from all continental range countries: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Review of conservation status of all continental </a:t>
            </a:r>
            <a:r>
              <a:rPr lang="en-GB" dirty="0" smtClean="0"/>
              <a:t>populations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Presentations on topical themes, e.g. connectivity, genetics, disease</a:t>
            </a:r>
            <a:r>
              <a:rPr lang="en-GB" dirty="0" smtClean="0"/>
              <a:t>…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Workshop (plenary &amp; working groups) to discussion </a:t>
            </a:r>
            <a:r>
              <a:rPr lang="en-GB" dirty="0" smtClean="0"/>
              <a:t>recommendations</a:t>
            </a:r>
            <a:endParaRPr lang="en-GB" dirty="0"/>
          </a:p>
        </p:txBody>
      </p:sp>
      <p:pic>
        <p:nvPicPr>
          <p:cNvPr id="1026" name="Picture 2" descr="D:\4_Meetings\2019\2019.12.03-04 CoE BeCon SC meeting Strasbourg\190618_LynxBon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1" b="15256"/>
          <a:stretch/>
        </p:blipFill>
        <p:spPr bwMode="auto">
          <a:xfrm>
            <a:off x="395537" y="2780928"/>
            <a:ext cx="8352928" cy="34626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238747" cy="9518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D:\1_Domains\3_CatSG\0_Administration &amp; Members\Forms, logos &amp; tools\Logo IUCN SSC CatSG 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923885"/>
            <a:ext cx="2133170" cy="722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16507"/>
            <a:ext cx="2718435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KORA_Logo_20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439" y="1358197"/>
            <a:ext cx="1386021" cy="495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74" y="2564904"/>
            <a:ext cx="2093595" cy="1073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5826993" y="2963718"/>
            <a:ext cx="1932286" cy="805650"/>
            <a:chOff x="4178300" y="3068960"/>
            <a:chExt cx="1545829" cy="644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Grafik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8300" y="3144520"/>
              <a:ext cx="787400" cy="568960"/>
            </a:xfrm>
            <a:prstGeom prst="rect">
              <a:avLst/>
            </a:prstGeom>
          </p:spPr>
        </p:pic>
        <p:pic>
          <p:nvPicPr>
            <p:cNvPr id="13" name="Grafik 1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5701" y="3068960"/>
              <a:ext cx="758428" cy="644520"/>
            </a:xfrm>
            <a:prstGeom prst="rect">
              <a:avLst/>
            </a:prstGeom>
          </p:spPr>
        </p:pic>
      </p:grpSp>
      <p:grpSp>
        <p:nvGrpSpPr>
          <p:cNvPr id="23" name="Gruppieren 22"/>
          <p:cNvGrpSpPr/>
          <p:nvPr/>
        </p:nvGrpSpPr>
        <p:grpSpPr>
          <a:xfrm>
            <a:off x="3014030" y="4641825"/>
            <a:ext cx="5086361" cy="803399"/>
            <a:chOff x="3014030" y="4785841"/>
            <a:chExt cx="5086361" cy="8033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Pfeil nach rechts 13"/>
            <p:cNvSpPr/>
            <p:nvPr/>
          </p:nvSpPr>
          <p:spPr>
            <a:xfrm>
              <a:off x="3014030" y="5248945"/>
              <a:ext cx="792084" cy="3402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355976" y="4785841"/>
              <a:ext cx="374441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879996" y="3688984"/>
            <a:ext cx="1852613" cy="2808466"/>
            <a:chOff x="879996" y="3753490"/>
            <a:chExt cx="1852613" cy="28084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uppieren 20"/>
            <p:cNvGrpSpPr/>
            <p:nvPr/>
          </p:nvGrpSpPr>
          <p:grpSpPr>
            <a:xfrm>
              <a:off x="879996" y="3933056"/>
              <a:ext cx="1852613" cy="2628900"/>
              <a:chOff x="879996" y="3933056"/>
              <a:chExt cx="1852613" cy="2628900"/>
            </a:xfrm>
          </p:grpSpPr>
          <p:pic>
            <p:nvPicPr>
              <p:cNvPr id="19" name="Picture 20" descr="F:\Archiv\Scans &amp; Slides\Themes\Titel - CoE Lx AP 2000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996" y="3933056"/>
                <a:ext cx="1852613" cy="2628900"/>
              </a:xfrm>
              <a:prstGeom prst="rect">
                <a:avLst/>
              </a:prstGeom>
              <a:noFill/>
              <a:ln w="9525">
                <a:solidFill>
                  <a:srgbClr val="3366F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1357553" y="5425479"/>
                <a:ext cx="5501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400" dirty="0" smtClean="0"/>
                  <a:t>2000</a:t>
                </a:r>
                <a:endParaRPr lang="de-CH" sz="1400" dirty="0"/>
              </a:p>
            </p:txBody>
          </p:sp>
        </p:grpSp>
        <p:sp>
          <p:nvSpPr>
            <p:cNvPr id="3" name="Pfeil nach unten 2"/>
            <p:cNvSpPr/>
            <p:nvPr/>
          </p:nvSpPr>
          <p:spPr>
            <a:xfrm>
              <a:off x="1672083" y="3753490"/>
              <a:ext cx="235620" cy="46759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179512" y="360000"/>
            <a:ext cx="725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of the lynx and challenges for its conservation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79512" y="900000"/>
            <a:ext cx="157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Approach: </a:t>
            </a:r>
            <a:endParaRPr lang="de-CH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211960" y="4652485"/>
            <a:ext cx="4138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Status review and strategic update </a:t>
            </a:r>
            <a:r>
              <a:rPr lang="en-GB" b="1" dirty="0"/>
              <a:t>for Western &amp; Central Europe with practical recommendations on standards, procedures, and protocols. </a:t>
            </a:r>
          </a:p>
        </p:txBody>
      </p:sp>
    </p:spTree>
    <p:extLst>
      <p:ext uri="{BB962C8B-B14F-4D97-AF65-F5344CB8AC3E}">
        <p14:creationId xmlns:p14="http://schemas.microsoft.com/office/powerpoint/2010/main" val="2308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79512" y="360000"/>
            <a:ext cx="2589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Preamble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340768"/>
            <a:ext cx="8280920" cy="472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 smtClean="0"/>
              <a:t>Objectives</a:t>
            </a:r>
            <a:r>
              <a:rPr lang="en-GB" dirty="0" smtClean="0"/>
              <a:t>: </a:t>
            </a: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ea typeface="Calibri"/>
                <a:cs typeface="Times New Roman"/>
              </a:rPr>
              <a:t>To conserve all autochthonous populations, </a:t>
            </a:r>
            <a:r>
              <a:rPr lang="en-GB" dirty="0" smtClean="0">
                <a:ea typeface="Calibri"/>
                <a:cs typeface="Times New Roman"/>
              </a:rPr>
              <a:t>[…] and </a:t>
            </a:r>
            <a:r>
              <a:rPr lang="en-GB" dirty="0">
                <a:ea typeface="Calibri"/>
                <a:cs typeface="Times New Roman"/>
              </a:rPr>
              <a:t>to safeguard distinct evolutionary significant units of the Eurasian lynx on continental </a:t>
            </a:r>
            <a:r>
              <a:rPr lang="en-GB" dirty="0" smtClean="0">
                <a:ea typeface="Calibri"/>
                <a:cs typeface="Times New Roman"/>
              </a:rPr>
              <a:t>Europe.</a:t>
            </a:r>
            <a:endParaRPr lang="en-GB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ea typeface="Calibri"/>
                <a:cs typeface="Times New Roman"/>
              </a:rPr>
              <a:t>To conserve all reintroduced populations of Eurasian lynx and to promote </a:t>
            </a:r>
            <a:r>
              <a:rPr lang="en-GB" dirty="0" smtClean="0">
                <a:ea typeface="Calibri"/>
                <a:cs typeface="Times New Roman"/>
              </a:rPr>
              <a:t>[…] further </a:t>
            </a:r>
            <a:r>
              <a:rPr lang="en-GB" dirty="0">
                <a:ea typeface="Calibri"/>
                <a:cs typeface="Times New Roman"/>
              </a:rPr>
              <a:t>reintroductions </a:t>
            </a:r>
            <a:r>
              <a:rPr lang="en-GB" dirty="0" smtClean="0">
                <a:ea typeface="Calibri"/>
                <a:cs typeface="Times New Roman"/>
              </a:rPr>
              <a:t>[…] or </a:t>
            </a:r>
            <a:r>
              <a:rPr lang="en-GB" dirty="0">
                <a:ea typeface="Calibri"/>
                <a:cs typeface="Times New Roman"/>
              </a:rPr>
              <a:t>“stepping stones” contributing to the functioning of a larger metapopulation.  </a:t>
            </a: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ea typeface="Calibri"/>
                <a:cs typeface="Times New Roman"/>
              </a:rPr>
              <a:t>To foster the natural or assisted connectivity between populations of the same phylogenetic units (e.g. subspecies or ESUSs) </a:t>
            </a:r>
            <a:r>
              <a:rPr lang="en-GB" dirty="0" smtClean="0">
                <a:ea typeface="Calibri"/>
                <a:cs typeface="Times New Roman"/>
              </a:rPr>
              <a:t>[…]. </a:t>
            </a:r>
            <a:endParaRPr lang="en-GB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ea typeface="Calibri"/>
                <a:cs typeface="Times New Roman"/>
              </a:rPr>
              <a:t>To develop and implement management measures addressing the interactions concerning lynx in the human-dominated, multi-purpose landscapes of Europe. </a:t>
            </a: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ea typeface="Calibri"/>
                <a:cs typeface="Times New Roman"/>
              </a:rPr>
              <a:t>To generate and provide objective information through monitoring and research </a:t>
            </a:r>
            <a:r>
              <a:rPr lang="en-GB" dirty="0" smtClean="0">
                <a:ea typeface="Calibri"/>
                <a:cs typeface="Times New Roman"/>
              </a:rPr>
              <a:t>[…] </a:t>
            </a:r>
            <a:r>
              <a:rPr lang="en-GB" dirty="0">
                <a:ea typeface="Calibri"/>
                <a:cs typeface="Times New Roman"/>
              </a:rPr>
              <a:t>to take the necessary measures to prevent local extinctions.</a:t>
            </a: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GB" dirty="0">
                <a:ea typeface="Calibri"/>
                <a:cs typeface="Times New Roman"/>
              </a:rPr>
              <a:t>To reduce human-induced mortality of lynx, esp. by illegal killing and vehicle collisions</a:t>
            </a:r>
            <a:r>
              <a:rPr lang="en-GB" dirty="0" smtClean="0">
                <a:ea typeface="Calibri"/>
                <a:cs typeface="Times New Roman"/>
              </a:rPr>
              <a:t>.</a:t>
            </a:r>
            <a:endParaRPr lang="en-GB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42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79512" y="360000"/>
            <a:ext cx="6192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1: Phylogenetic delineation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D:\1_Domains\4_Alpen, Nachbarländer &amp; Europa\5_EuLyStra\1_Strategy &amp; Recommendations\Notes\Lynx_Distribution_hillshade_Europe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9360"/>
            <a:ext cx="4513995" cy="576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401857" y="1563857"/>
            <a:ext cx="1567725" cy="874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404841" y="1014359"/>
            <a:ext cx="2966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Distribution of Eurasian lynx </a:t>
            </a:r>
            <a:r>
              <a:rPr lang="en-GB" sz="1400" i="1" dirty="0" smtClean="0"/>
              <a:t>Lynx </a:t>
            </a:r>
            <a:r>
              <a:rPr lang="en-GB" sz="1400" i="1" dirty="0" err="1" smtClean="0"/>
              <a:t>lynx</a:t>
            </a:r>
            <a:r>
              <a:rPr lang="en-GB" sz="1400" i="1" dirty="0" smtClean="0"/>
              <a:t> </a:t>
            </a:r>
          </a:p>
          <a:p>
            <a:r>
              <a:rPr lang="en-GB" sz="1400" dirty="0" smtClean="0"/>
              <a:t>on continental Europe 2012–2016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9305" y="1484784"/>
            <a:ext cx="272061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Permanent presence (colours = populations)</a:t>
            </a:r>
          </a:p>
          <a:p>
            <a:r>
              <a:rPr lang="en-GB" sz="1100" dirty="0" smtClean="0"/>
              <a:t>Sporadic presence</a:t>
            </a:r>
          </a:p>
          <a:p>
            <a:r>
              <a:rPr lang="en-GB" sz="1100" dirty="0" smtClean="0"/>
              <a:t>Autochthonous population</a:t>
            </a:r>
          </a:p>
          <a:p>
            <a:r>
              <a:rPr lang="en-GB" sz="1100" dirty="0" smtClean="0"/>
              <a:t>Reintroduced population or stepping stones</a:t>
            </a:r>
          </a:p>
          <a:p>
            <a:r>
              <a:rPr lang="en-GB" sz="1100" dirty="0" smtClean="0"/>
              <a:t>Proposed delineation between ESUs </a:t>
            </a:r>
            <a:endParaRPr lang="en-GB" sz="1100" dirty="0"/>
          </a:p>
        </p:txBody>
      </p:sp>
      <p:sp>
        <p:nvSpPr>
          <p:cNvPr id="11" name="Rechteck 10"/>
          <p:cNvSpPr/>
          <p:nvPr/>
        </p:nvSpPr>
        <p:spPr>
          <a:xfrm>
            <a:off x="453612" y="1568176"/>
            <a:ext cx="125693" cy="1256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453612" y="1735786"/>
            <a:ext cx="125693" cy="1256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453612" y="1903396"/>
            <a:ext cx="125693" cy="12569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453612" y="2071006"/>
            <a:ext cx="125693" cy="12569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Freihandform 14"/>
          <p:cNvSpPr/>
          <p:nvPr/>
        </p:nvSpPr>
        <p:spPr>
          <a:xfrm>
            <a:off x="419005" y="2254672"/>
            <a:ext cx="180197" cy="94208"/>
          </a:xfrm>
          <a:custGeom>
            <a:avLst/>
            <a:gdLst>
              <a:gd name="connsiteX0" fmla="*/ 0 w 258052"/>
              <a:gd name="connsiteY0" fmla="*/ 106862 h 134911"/>
              <a:gd name="connsiteX1" fmla="*/ 78538 w 258052"/>
              <a:gd name="connsiteY1" fmla="*/ 275 h 134911"/>
              <a:gd name="connsiteX2" fmla="*/ 258052 w 258052"/>
              <a:gd name="connsiteY2" fmla="*/ 134911 h 1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052" h="134911">
                <a:moveTo>
                  <a:pt x="0" y="106862"/>
                </a:moveTo>
                <a:cubicBezTo>
                  <a:pt x="17764" y="51231"/>
                  <a:pt x="35529" y="-4400"/>
                  <a:pt x="78538" y="275"/>
                </a:cubicBezTo>
                <a:cubicBezTo>
                  <a:pt x="121547" y="4950"/>
                  <a:pt x="189799" y="69930"/>
                  <a:pt x="258052" y="134911"/>
                </a:cubicBezTo>
              </a:path>
            </a:pathLst>
          </a:custGeom>
          <a:noFill/>
          <a:ln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Ellipse 15"/>
          <p:cNvSpPr/>
          <p:nvPr/>
        </p:nvSpPr>
        <p:spPr>
          <a:xfrm>
            <a:off x="2876232" y="922007"/>
            <a:ext cx="1570494" cy="2162165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Ellipse 16"/>
          <p:cNvSpPr/>
          <p:nvPr/>
        </p:nvSpPr>
        <p:spPr>
          <a:xfrm rot="20721917">
            <a:off x="3408500" y="5716676"/>
            <a:ext cx="464333" cy="597887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Ellipse 17"/>
          <p:cNvSpPr/>
          <p:nvPr/>
        </p:nvSpPr>
        <p:spPr>
          <a:xfrm rot="1586555">
            <a:off x="2780696" y="3843107"/>
            <a:ext cx="2061599" cy="1357638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Ellipse 18"/>
          <p:cNvSpPr/>
          <p:nvPr/>
        </p:nvSpPr>
        <p:spPr>
          <a:xfrm rot="18728561">
            <a:off x="420667" y="4680036"/>
            <a:ext cx="609900" cy="321373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Ellipse 19"/>
          <p:cNvSpPr/>
          <p:nvPr/>
        </p:nvSpPr>
        <p:spPr>
          <a:xfrm rot="19914367">
            <a:off x="833107" y="4765853"/>
            <a:ext cx="494347" cy="20927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Ellipse 20"/>
          <p:cNvSpPr/>
          <p:nvPr/>
        </p:nvSpPr>
        <p:spPr>
          <a:xfrm rot="19914367">
            <a:off x="1234142" y="4615745"/>
            <a:ext cx="213556" cy="18053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Ellipse 21"/>
          <p:cNvSpPr/>
          <p:nvPr/>
        </p:nvSpPr>
        <p:spPr>
          <a:xfrm rot="17482068">
            <a:off x="786130" y="4324180"/>
            <a:ext cx="315881" cy="13203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Ellipse 22"/>
          <p:cNvSpPr/>
          <p:nvPr/>
        </p:nvSpPr>
        <p:spPr>
          <a:xfrm rot="17482068">
            <a:off x="995144" y="3972600"/>
            <a:ext cx="197277" cy="212397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Ellipse 25"/>
          <p:cNvSpPr/>
          <p:nvPr/>
        </p:nvSpPr>
        <p:spPr>
          <a:xfrm rot="17742666">
            <a:off x="1313502" y="3319242"/>
            <a:ext cx="402368" cy="40977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Ellipse 26"/>
          <p:cNvSpPr/>
          <p:nvPr/>
        </p:nvSpPr>
        <p:spPr>
          <a:xfrm rot="1620688">
            <a:off x="1902857" y="4100368"/>
            <a:ext cx="494347" cy="20927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Ellipse 27"/>
          <p:cNvSpPr/>
          <p:nvPr/>
        </p:nvSpPr>
        <p:spPr>
          <a:xfrm rot="2420546">
            <a:off x="1971267" y="5113517"/>
            <a:ext cx="1159749" cy="346814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Ellipse 28"/>
          <p:cNvSpPr/>
          <p:nvPr/>
        </p:nvSpPr>
        <p:spPr>
          <a:xfrm rot="1620688">
            <a:off x="3526395" y="3494248"/>
            <a:ext cx="373586" cy="209270"/>
          </a:xfrm>
          <a:prstGeom prst="ellipse">
            <a:avLst/>
          </a:prstGeom>
          <a:noFill/>
          <a:ln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Rechteck 33"/>
          <p:cNvSpPr/>
          <p:nvPr/>
        </p:nvSpPr>
        <p:spPr>
          <a:xfrm>
            <a:off x="1507304" y="2520731"/>
            <a:ext cx="417895" cy="151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Ellipse 34"/>
          <p:cNvSpPr/>
          <p:nvPr/>
        </p:nvSpPr>
        <p:spPr>
          <a:xfrm>
            <a:off x="2237309" y="4466020"/>
            <a:ext cx="133202" cy="115331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chteck 35"/>
          <p:cNvSpPr/>
          <p:nvPr/>
        </p:nvSpPr>
        <p:spPr>
          <a:xfrm>
            <a:off x="1574472" y="2399167"/>
            <a:ext cx="350727" cy="19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Ellipse 36"/>
          <p:cNvSpPr/>
          <p:nvPr/>
        </p:nvSpPr>
        <p:spPr>
          <a:xfrm>
            <a:off x="2076413" y="4831896"/>
            <a:ext cx="133202" cy="115331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Textfeld 39"/>
          <p:cNvSpPr txBox="1"/>
          <p:nvPr/>
        </p:nvSpPr>
        <p:spPr>
          <a:xfrm>
            <a:off x="5036733" y="2595233"/>
            <a:ext cx="41346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Northeast European lowland population</a:t>
            </a:r>
          </a:p>
          <a:p>
            <a:r>
              <a:rPr lang="en-GB" b="1" i="1" dirty="0" smtClean="0">
                <a:solidFill>
                  <a:srgbClr val="C00000"/>
                </a:solidFill>
              </a:rPr>
              <a:t>L. l. lynx</a:t>
            </a:r>
          </a:p>
          <a:p>
            <a:r>
              <a:rPr lang="en-GB" sz="1600" dirty="0" smtClean="0"/>
              <a:t>Baltic states, lowland Poland, all potential areas</a:t>
            </a:r>
            <a:br>
              <a:rPr lang="en-GB" sz="1600" dirty="0" smtClean="0"/>
            </a:br>
            <a:r>
              <a:rPr lang="en-GB" sz="1600" dirty="0" smtClean="0"/>
              <a:t>north of the German “</a:t>
            </a:r>
            <a:r>
              <a:rPr lang="en-GB" sz="1600" dirty="0" err="1" smtClean="0"/>
              <a:t>Mittelgebirge</a:t>
            </a:r>
            <a:r>
              <a:rPr lang="en-GB" sz="1600" dirty="0" smtClean="0"/>
              <a:t>” </a:t>
            </a:r>
            <a:endParaRPr lang="en-GB" sz="1600" b="1" i="1" dirty="0">
              <a:solidFill>
                <a:srgbClr val="C0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036733" y="4306451"/>
            <a:ext cx="375788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Carpathian lynx populations</a:t>
            </a:r>
          </a:p>
          <a:p>
            <a:r>
              <a:rPr lang="en-GB" b="1" i="1" dirty="0" smtClean="0">
                <a:solidFill>
                  <a:srgbClr val="C00000"/>
                </a:solidFill>
              </a:rPr>
              <a:t>L. l. carpathicus</a:t>
            </a:r>
          </a:p>
          <a:p>
            <a:r>
              <a:rPr lang="en-GB" sz="1600" dirty="0" smtClean="0"/>
              <a:t>Carpathians, Alps, northern Dinaric  Range,</a:t>
            </a:r>
          </a:p>
          <a:p>
            <a:r>
              <a:rPr lang="en-GB" sz="1600" dirty="0" smtClean="0"/>
              <a:t>continental secondary mountain chains</a:t>
            </a:r>
            <a:endParaRPr lang="en-GB" sz="1600" dirty="0"/>
          </a:p>
        </p:txBody>
      </p:sp>
      <p:sp>
        <p:nvSpPr>
          <p:cNvPr id="42" name="Textfeld 41"/>
          <p:cNvSpPr txBox="1"/>
          <p:nvPr/>
        </p:nvSpPr>
        <p:spPr>
          <a:xfrm>
            <a:off x="5036732" y="5661248"/>
            <a:ext cx="36100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Balkan lynx population</a:t>
            </a:r>
          </a:p>
          <a:p>
            <a:r>
              <a:rPr lang="en-GB" b="1" i="1" dirty="0" smtClean="0">
                <a:solidFill>
                  <a:srgbClr val="C00000"/>
                </a:solidFill>
              </a:rPr>
              <a:t>L. l. </a:t>
            </a:r>
            <a:r>
              <a:rPr lang="en-GB" b="1" i="1" dirty="0" err="1" smtClean="0">
                <a:solidFill>
                  <a:srgbClr val="C00000"/>
                </a:solidFill>
              </a:rPr>
              <a:t>balcanicus</a:t>
            </a:r>
            <a:endParaRPr lang="en-GB" b="1" i="1" dirty="0" smtClean="0">
              <a:solidFill>
                <a:srgbClr val="C00000"/>
              </a:solidFill>
            </a:endParaRPr>
          </a:p>
          <a:p>
            <a:r>
              <a:rPr lang="en-GB" sz="1600" dirty="0" smtClean="0"/>
              <a:t>Southern Dinaric Range, Rhodope Range,</a:t>
            </a:r>
          </a:p>
          <a:p>
            <a:r>
              <a:rPr lang="en-GB" sz="1600" dirty="0" smtClean="0"/>
              <a:t>Greece 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1054858" y="3259251"/>
            <a:ext cx="7757522" cy="885803"/>
            <a:chOff x="1054858" y="3259251"/>
            <a:chExt cx="7757522" cy="885803"/>
          </a:xfrm>
        </p:grpSpPr>
        <p:sp>
          <p:nvSpPr>
            <p:cNvPr id="31" name="Freihandform 30"/>
            <p:cNvSpPr/>
            <p:nvPr/>
          </p:nvSpPr>
          <p:spPr>
            <a:xfrm>
              <a:off x="1054858" y="3259251"/>
              <a:ext cx="3804408" cy="885803"/>
            </a:xfrm>
            <a:custGeom>
              <a:avLst/>
              <a:gdLst>
                <a:gd name="connsiteX0" fmla="*/ 0 w 5265337"/>
                <a:gd name="connsiteY0" fmla="*/ 0 h 844061"/>
                <a:gd name="connsiteX1" fmla="*/ 1949380 w 5265337"/>
                <a:gd name="connsiteY1" fmla="*/ 170822 h 844061"/>
                <a:gd name="connsiteX2" fmla="*/ 5265337 w 5265337"/>
                <a:gd name="connsiteY2" fmla="*/ 844061 h 844061"/>
                <a:gd name="connsiteX0" fmla="*/ 0 w 5265337"/>
                <a:gd name="connsiteY0" fmla="*/ 95230 h 939291"/>
                <a:gd name="connsiteX1" fmla="*/ 1949380 w 5265337"/>
                <a:gd name="connsiteY1" fmla="*/ 266052 h 939291"/>
                <a:gd name="connsiteX2" fmla="*/ 5265337 w 5265337"/>
                <a:gd name="connsiteY2" fmla="*/ 939291 h 939291"/>
                <a:gd name="connsiteX0" fmla="*/ 0 w 5265337"/>
                <a:gd name="connsiteY0" fmla="*/ 78871 h 922932"/>
                <a:gd name="connsiteX1" fmla="*/ 1949380 w 5265337"/>
                <a:gd name="connsiteY1" fmla="*/ 249693 h 922932"/>
                <a:gd name="connsiteX2" fmla="*/ 5265337 w 5265337"/>
                <a:gd name="connsiteY2" fmla="*/ 922932 h 922932"/>
                <a:gd name="connsiteX0" fmla="*/ 0 w 5265337"/>
                <a:gd name="connsiteY0" fmla="*/ 57064 h 901125"/>
                <a:gd name="connsiteX1" fmla="*/ 2203380 w 5265337"/>
                <a:gd name="connsiteY1" fmla="*/ 437436 h 901125"/>
                <a:gd name="connsiteX2" fmla="*/ 5265337 w 5265337"/>
                <a:gd name="connsiteY2" fmla="*/ 901125 h 901125"/>
                <a:gd name="connsiteX0" fmla="*/ 0 w 5265337"/>
                <a:gd name="connsiteY0" fmla="*/ 55317 h 899378"/>
                <a:gd name="connsiteX1" fmla="*/ 2203380 w 5265337"/>
                <a:gd name="connsiteY1" fmla="*/ 435689 h 899378"/>
                <a:gd name="connsiteX2" fmla="*/ 5265337 w 5265337"/>
                <a:gd name="connsiteY2" fmla="*/ 899378 h 899378"/>
                <a:gd name="connsiteX0" fmla="*/ 0 w 5265337"/>
                <a:gd name="connsiteY0" fmla="*/ 128838 h 972899"/>
                <a:gd name="connsiteX1" fmla="*/ 2203380 w 5265337"/>
                <a:gd name="connsiteY1" fmla="*/ 509210 h 972899"/>
                <a:gd name="connsiteX2" fmla="*/ 5265337 w 5265337"/>
                <a:gd name="connsiteY2" fmla="*/ 972899 h 972899"/>
                <a:gd name="connsiteX0" fmla="*/ 0 w 5265337"/>
                <a:gd name="connsiteY0" fmla="*/ 157770 h 1001831"/>
                <a:gd name="connsiteX1" fmla="*/ 2203380 w 5265337"/>
                <a:gd name="connsiteY1" fmla="*/ 538142 h 1001831"/>
                <a:gd name="connsiteX2" fmla="*/ 5265337 w 5265337"/>
                <a:gd name="connsiteY2" fmla="*/ 1001831 h 1001831"/>
                <a:gd name="connsiteX0" fmla="*/ 0 w 5265337"/>
                <a:gd name="connsiteY0" fmla="*/ 151638 h 995699"/>
                <a:gd name="connsiteX1" fmla="*/ 2209730 w 5265337"/>
                <a:gd name="connsiteY1" fmla="*/ 570110 h 995699"/>
                <a:gd name="connsiteX2" fmla="*/ 5265337 w 5265337"/>
                <a:gd name="connsiteY2" fmla="*/ 995699 h 995699"/>
                <a:gd name="connsiteX0" fmla="*/ 0 w 5265337"/>
                <a:gd name="connsiteY0" fmla="*/ 151638 h 995699"/>
                <a:gd name="connsiteX1" fmla="*/ 2209730 w 5265337"/>
                <a:gd name="connsiteY1" fmla="*/ 570110 h 995699"/>
                <a:gd name="connsiteX2" fmla="*/ 5265337 w 5265337"/>
                <a:gd name="connsiteY2" fmla="*/ 995699 h 995699"/>
                <a:gd name="connsiteX0" fmla="*/ 0 w 5271687"/>
                <a:gd name="connsiteY0" fmla="*/ 147309 h 1372370"/>
                <a:gd name="connsiteX1" fmla="*/ 2209730 w 5271687"/>
                <a:gd name="connsiteY1" fmla="*/ 565781 h 1372370"/>
                <a:gd name="connsiteX2" fmla="*/ 5271687 w 5271687"/>
                <a:gd name="connsiteY2" fmla="*/ 1372370 h 1372370"/>
                <a:gd name="connsiteX0" fmla="*/ 0 w 5271687"/>
                <a:gd name="connsiteY0" fmla="*/ 147309 h 1372370"/>
                <a:gd name="connsiteX1" fmla="*/ 2209730 w 5271687"/>
                <a:gd name="connsiteY1" fmla="*/ 565781 h 1372370"/>
                <a:gd name="connsiteX2" fmla="*/ 5271687 w 5271687"/>
                <a:gd name="connsiteY2" fmla="*/ 1372370 h 1372370"/>
                <a:gd name="connsiteX0" fmla="*/ 0 w 5271687"/>
                <a:gd name="connsiteY0" fmla="*/ 124280 h 1349341"/>
                <a:gd name="connsiteX1" fmla="*/ 2825680 w 5271687"/>
                <a:gd name="connsiteY1" fmla="*/ 726902 h 1349341"/>
                <a:gd name="connsiteX2" fmla="*/ 5271687 w 5271687"/>
                <a:gd name="connsiteY2" fmla="*/ 1349341 h 1349341"/>
                <a:gd name="connsiteX0" fmla="*/ 0 w 5271687"/>
                <a:gd name="connsiteY0" fmla="*/ 124280 h 1349341"/>
                <a:gd name="connsiteX1" fmla="*/ 2825680 w 5271687"/>
                <a:gd name="connsiteY1" fmla="*/ 726902 h 1349341"/>
                <a:gd name="connsiteX2" fmla="*/ 5271687 w 5271687"/>
                <a:gd name="connsiteY2" fmla="*/ 1349341 h 1349341"/>
                <a:gd name="connsiteX0" fmla="*/ 0 w 5271687"/>
                <a:gd name="connsiteY0" fmla="*/ 114999 h 1340060"/>
                <a:gd name="connsiteX1" fmla="*/ 2825680 w 5271687"/>
                <a:gd name="connsiteY1" fmla="*/ 717621 h 1340060"/>
                <a:gd name="connsiteX2" fmla="*/ 5271687 w 5271687"/>
                <a:gd name="connsiteY2" fmla="*/ 1340060 h 1340060"/>
                <a:gd name="connsiteX0" fmla="*/ 0 w 5271687"/>
                <a:gd name="connsiteY0" fmla="*/ 114999 h 1340060"/>
                <a:gd name="connsiteX1" fmla="*/ 2825680 w 5271687"/>
                <a:gd name="connsiteY1" fmla="*/ 717621 h 1340060"/>
                <a:gd name="connsiteX2" fmla="*/ 5271687 w 5271687"/>
                <a:gd name="connsiteY2" fmla="*/ 1340060 h 1340060"/>
                <a:gd name="connsiteX0" fmla="*/ 0 w 6433133"/>
                <a:gd name="connsiteY0" fmla="*/ 114999 h 1681661"/>
                <a:gd name="connsiteX1" fmla="*/ 2825680 w 6433133"/>
                <a:gd name="connsiteY1" fmla="*/ 717621 h 1681661"/>
                <a:gd name="connsiteX2" fmla="*/ 6433133 w 6433133"/>
                <a:gd name="connsiteY2" fmla="*/ 1681661 h 1681661"/>
                <a:gd name="connsiteX0" fmla="*/ 0 w 6433133"/>
                <a:gd name="connsiteY0" fmla="*/ 114999 h 1681661"/>
                <a:gd name="connsiteX1" fmla="*/ 2825680 w 6433133"/>
                <a:gd name="connsiteY1" fmla="*/ 717621 h 1681661"/>
                <a:gd name="connsiteX2" fmla="*/ 6433133 w 6433133"/>
                <a:gd name="connsiteY2" fmla="*/ 1681661 h 1681661"/>
                <a:gd name="connsiteX0" fmla="*/ 0 w 6433133"/>
                <a:gd name="connsiteY0" fmla="*/ 114999 h 1681661"/>
                <a:gd name="connsiteX1" fmla="*/ 2825680 w 6433133"/>
                <a:gd name="connsiteY1" fmla="*/ 717621 h 1681661"/>
                <a:gd name="connsiteX2" fmla="*/ 6433133 w 6433133"/>
                <a:gd name="connsiteY2" fmla="*/ 1681661 h 1681661"/>
                <a:gd name="connsiteX0" fmla="*/ 0 w 6433133"/>
                <a:gd name="connsiteY0" fmla="*/ 114999 h 1681661"/>
                <a:gd name="connsiteX1" fmla="*/ 2825680 w 6433133"/>
                <a:gd name="connsiteY1" fmla="*/ 717621 h 1681661"/>
                <a:gd name="connsiteX2" fmla="*/ 6433133 w 6433133"/>
                <a:gd name="connsiteY2" fmla="*/ 1681661 h 1681661"/>
                <a:gd name="connsiteX0" fmla="*/ 0 w 6433133"/>
                <a:gd name="connsiteY0" fmla="*/ 95575 h 1662237"/>
                <a:gd name="connsiteX1" fmla="*/ 2825680 w 6433133"/>
                <a:gd name="connsiteY1" fmla="*/ 698197 h 1662237"/>
                <a:gd name="connsiteX2" fmla="*/ 6433133 w 6433133"/>
                <a:gd name="connsiteY2" fmla="*/ 1662237 h 1662237"/>
                <a:gd name="connsiteX0" fmla="*/ 0 w 6433133"/>
                <a:gd name="connsiteY0" fmla="*/ 93047 h 1659709"/>
                <a:gd name="connsiteX1" fmla="*/ 2825680 w 6433133"/>
                <a:gd name="connsiteY1" fmla="*/ 695669 h 1659709"/>
                <a:gd name="connsiteX2" fmla="*/ 6433133 w 6433133"/>
                <a:gd name="connsiteY2" fmla="*/ 1659709 h 1659709"/>
                <a:gd name="connsiteX0" fmla="*/ 0 w 5448131"/>
                <a:gd name="connsiteY0" fmla="*/ 123243 h 1284317"/>
                <a:gd name="connsiteX1" fmla="*/ 2825680 w 5448131"/>
                <a:gd name="connsiteY1" fmla="*/ 725865 h 1284317"/>
                <a:gd name="connsiteX2" fmla="*/ 5448131 w 5448131"/>
                <a:gd name="connsiteY2" fmla="*/ 1284317 h 1284317"/>
                <a:gd name="connsiteX0" fmla="*/ 0 w 5448131"/>
                <a:gd name="connsiteY0" fmla="*/ 123243 h 1284317"/>
                <a:gd name="connsiteX1" fmla="*/ 2825680 w 5448131"/>
                <a:gd name="connsiteY1" fmla="*/ 725865 h 1284317"/>
                <a:gd name="connsiteX2" fmla="*/ 5448131 w 5448131"/>
                <a:gd name="connsiteY2" fmla="*/ 1284317 h 1284317"/>
                <a:gd name="connsiteX0" fmla="*/ 0 w 5448131"/>
                <a:gd name="connsiteY0" fmla="*/ 123243 h 1284317"/>
                <a:gd name="connsiteX1" fmla="*/ 2790915 w 5448131"/>
                <a:gd name="connsiteY1" fmla="*/ 725865 h 1284317"/>
                <a:gd name="connsiteX2" fmla="*/ 5448131 w 5448131"/>
                <a:gd name="connsiteY2" fmla="*/ 1284317 h 1284317"/>
                <a:gd name="connsiteX0" fmla="*/ 0 w 5448131"/>
                <a:gd name="connsiteY0" fmla="*/ 107446 h 1268520"/>
                <a:gd name="connsiteX1" fmla="*/ 2790915 w 5448131"/>
                <a:gd name="connsiteY1" fmla="*/ 710068 h 1268520"/>
                <a:gd name="connsiteX2" fmla="*/ 5448131 w 5448131"/>
                <a:gd name="connsiteY2" fmla="*/ 1268520 h 126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8131" h="1268520">
                  <a:moveTo>
                    <a:pt x="0" y="107446"/>
                  </a:moveTo>
                  <a:cubicBezTo>
                    <a:pt x="1018512" y="-328332"/>
                    <a:pt x="1862540" y="701679"/>
                    <a:pt x="2790915" y="710068"/>
                  </a:cubicBezTo>
                  <a:cubicBezTo>
                    <a:pt x="3687349" y="718168"/>
                    <a:pt x="4325346" y="493176"/>
                    <a:pt x="5448131" y="1268520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4" name="Gerade Verbindung 43"/>
            <p:cNvCxnSpPr/>
            <p:nvPr/>
          </p:nvCxnSpPr>
          <p:spPr>
            <a:xfrm>
              <a:off x="4851174" y="4145054"/>
              <a:ext cx="396120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/>
          <p:cNvGrpSpPr/>
          <p:nvPr/>
        </p:nvGrpSpPr>
        <p:grpSpPr>
          <a:xfrm>
            <a:off x="3016905" y="5578841"/>
            <a:ext cx="5788149" cy="484986"/>
            <a:chOff x="3016905" y="5578841"/>
            <a:chExt cx="5788149" cy="484986"/>
          </a:xfrm>
        </p:grpSpPr>
        <p:sp>
          <p:nvSpPr>
            <p:cNvPr id="30" name="Freihandform 29"/>
            <p:cNvSpPr/>
            <p:nvPr/>
          </p:nvSpPr>
          <p:spPr>
            <a:xfrm>
              <a:off x="3016905" y="5578841"/>
              <a:ext cx="1832653" cy="484986"/>
            </a:xfrm>
            <a:custGeom>
              <a:avLst/>
              <a:gdLst>
                <a:gd name="connsiteX0" fmla="*/ 0 w 2723103"/>
                <a:gd name="connsiteY0" fmla="*/ 763674 h 763674"/>
                <a:gd name="connsiteX1" fmla="*/ 482321 w 2723103"/>
                <a:gd name="connsiteY1" fmla="*/ 251208 h 763674"/>
                <a:gd name="connsiteX2" fmla="*/ 2723103 w 2723103"/>
                <a:gd name="connsiteY2" fmla="*/ 0 h 763674"/>
                <a:gd name="connsiteX0" fmla="*/ 0 w 2723103"/>
                <a:gd name="connsiteY0" fmla="*/ 763674 h 763674"/>
                <a:gd name="connsiteX1" fmla="*/ 545748 w 2723103"/>
                <a:gd name="connsiteY1" fmla="*/ 134926 h 763674"/>
                <a:gd name="connsiteX2" fmla="*/ 2723103 w 2723103"/>
                <a:gd name="connsiteY2" fmla="*/ 0 h 763674"/>
                <a:gd name="connsiteX0" fmla="*/ 0 w 2723103"/>
                <a:gd name="connsiteY0" fmla="*/ 763674 h 763674"/>
                <a:gd name="connsiteX1" fmla="*/ 545748 w 2723103"/>
                <a:gd name="connsiteY1" fmla="*/ 134926 h 763674"/>
                <a:gd name="connsiteX2" fmla="*/ 2723103 w 2723103"/>
                <a:gd name="connsiteY2" fmla="*/ 0 h 763674"/>
                <a:gd name="connsiteX0" fmla="*/ 0 w 2723103"/>
                <a:gd name="connsiteY0" fmla="*/ 763674 h 763674"/>
                <a:gd name="connsiteX1" fmla="*/ 545748 w 2723103"/>
                <a:gd name="connsiteY1" fmla="*/ 134926 h 763674"/>
                <a:gd name="connsiteX2" fmla="*/ 2723103 w 2723103"/>
                <a:gd name="connsiteY2" fmla="*/ 0 h 763674"/>
                <a:gd name="connsiteX0" fmla="*/ 0 w 2723103"/>
                <a:gd name="connsiteY0" fmla="*/ 763674 h 763674"/>
                <a:gd name="connsiteX1" fmla="*/ 545748 w 2723103"/>
                <a:gd name="connsiteY1" fmla="*/ 134926 h 763674"/>
                <a:gd name="connsiteX2" fmla="*/ 2723103 w 2723103"/>
                <a:gd name="connsiteY2" fmla="*/ 0 h 763674"/>
                <a:gd name="connsiteX0" fmla="*/ 0 w 2723103"/>
                <a:gd name="connsiteY0" fmla="*/ 763674 h 763674"/>
                <a:gd name="connsiteX1" fmla="*/ 545748 w 2723103"/>
                <a:gd name="connsiteY1" fmla="*/ 134926 h 763674"/>
                <a:gd name="connsiteX2" fmla="*/ 2723103 w 2723103"/>
                <a:gd name="connsiteY2" fmla="*/ 0 h 763674"/>
                <a:gd name="connsiteX0" fmla="*/ 0 w 2596250"/>
                <a:gd name="connsiteY0" fmla="*/ 827100 h 827100"/>
                <a:gd name="connsiteX1" fmla="*/ 418895 w 2596250"/>
                <a:gd name="connsiteY1" fmla="*/ 134926 h 827100"/>
                <a:gd name="connsiteX2" fmla="*/ 2596250 w 2596250"/>
                <a:gd name="connsiteY2" fmla="*/ 0 h 827100"/>
                <a:gd name="connsiteX0" fmla="*/ 0 w 2596250"/>
                <a:gd name="connsiteY0" fmla="*/ 827100 h 827100"/>
                <a:gd name="connsiteX1" fmla="*/ 593318 w 2596250"/>
                <a:gd name="connsiteY1" fmla="*/ 156068 h 827100"/>
                <a:gd name="connsiteX2" fmla="*/ 2596250 w 2596250"/>
                <a:gd name="connsiteY2" fmla="*/ 0 h 827100"/>
                <a:gd name="connsiteX0" fmla="*/ 0 w 2596250"/>
                <a:gd name="connsiteY0" fmla="*/ 827100 h 827100"/>
                <a:gd name="connsiteX1" fmla="*/ 593318 w 2596250"/>
                <a:gd name="connsiteY1" fmla="*/ 156068 h 827100"/>
                <a:gd name="connsiteX2" fmla="*/ 2596250 w 2596250"/>
                <a:gd name="connsiteY2" fmla="*/ 0 h 827100"/>
                <a:gd name="connsiteX0" fmla="*/ 0 w 2596250"/>
                <a:gd name="connsiteY0" fmla="*/ 835799 h 835799"/>
                <a:gd name="connsiteX1" fmla="*/ 593318 w 2596250"/>
                <a:gd name="connsiteY1" fmla="*/ 164767 h 835799"/>
                <a:gd name="connsiteX2" fmla="*/ 2596250 w 2596250"/>
                <a:gd name="connsiteY2" fmla="*/ 8699 h 835799"/>
                <a:gd name="connsiteX0" fmla="*/ 0 w 2596250"/>
                <a:gd name="connsiteY0" fmla="*/ 834894 h 834894"/>
                <a:gd name="connsiteX1" fmla="*/ 593318 w 2596250"/>
                <a:gd name="connsiteY1" fmla="*/ 163862 h 834894"/>
                <a:gd name="connsiteX2" fmla="*/ 2596250 w 2596250"/>
                <a:gd name="connsiteY2" fmla="*/ 7794 h 834894"/>
                <a:gd name="connsiteX0" fmla="*/ 0 w 2596250"/>
                <a:gd name="connsiteY0" fmla="*/ 835849 h 835849"/>
                <a:gd name="connsiteX1" fmla="*/ 598603 w 2596250"/>
                <a:gd name="connsiteY1" fmla="*/ 127818 h 835849"/>
                <a:gd name="connsiteX2" fmla="*/ 2596250 w 2596250"/>
                <a:gd name="connsiteY2" fmla="*/ 8749 h 835849"/>
                <a:gd name="connsiteX0" fmla="*/ 0 w 3541348"/>
                <a:gd name="connsiteY0" fmla="*/ 791866 h 791866"/>
                <a:gd name="connsiteX1" fmla="*/ 598603 w 3541348"/>
                <a:gd name="connsiteY1" fmla="*/ 83835 h 791866"/>
                <a:gd name="connsiteX2" fmla="*/ 3541348 w 3541348"/>
                <a:gd name="connsiteY2" fmla="*/ 10312 h 791866"/>
                <a:gd name="connsiteX0" fmla="*/ 0 w 3541348"/>
                <a:gd name="connsiteY0" fmla="*/ 781554 h 781554"/>
                <a:gd name="connsiteX1" fmla="*/ 598603 w 3541348"/>
                <a:gd name="connsiteY1" fmla="*/ 73523 h 781554"/>
                <a:gd name="connsiteX2" fmla="*/ 3541348 w 3541348"/>
                <a:gd name="connsiteY2" fmla="*/ 0 h 781554"/>
                <a:gd name="connsiteX0" fmla="*/ 0 w 3541348"/>
                <a:gd name="connsiteY0" fmla="*/ 781554 h 781554"/>
                <a:gd name="connsiteX1" fmla="*/ 598603 w 3541348"/>
                <a:gd name="connsiteY1" fmla="*/ 73523 h 781554"/>
                <a:gd name="connsiteX2" fmla="*/ 3541348 w 3541348"/>
                <a:gd name="connsiteY2" fmla="*/ 0 h 781554"/>
                <a:gd name="connsiteX0" fmla="*/ 0 w 3621055"/>
                <a:gd name="connsiteY0" fmla="*/ 815714 h 815714"/>
                <a:gd name="connsiteX1" fmla="*/ 598603 w 3621055"/>
                <a:gd name="connsiteY1" fmla="*/ 107683 h 815714"/>
                <a:gd name="connsiteX2" fmla="*/ 3621055 w 3621055"/>
                <a:gd name="connsiteY2" fmla="*/ 0 h 815714"/>
                <a:gd name="connsiteX0" fmla="*/ 0 w 2589700"/>
                <a:gd name="connsiteY0" fmla="*/ 717375 h 717375"/>
                <a:gd name="connsiteX1" fmla="*/ 598603 w 2589700"/>
                <a:gd name="connsiteY1" fmla="*/ 9344 h 717375"/>
                <a:gd name="connsiteX2" fmla="*/ 2589700 w 2589700"/>
                <a:gd name="connsiteY2" fmla="*/ 63897 h 717375"/>
                <a:gd name="connsiteX0" fmla="*/ 0 w 2589700"/>
                <a:gd name="connsiteY0" fmla="*/ 717374 h 717374"/>
                <a:gd name="connsiteX1" fmla="*/ 598603 w 2589700"/>
                <a:gd name="connsiteY1" fmla="*/ 9343 h 717374"/>
                <a:gd name="connsiteX2" fmla="*/ 2589700 w 2589700"/>
                <a:gd name="connsiteY2" fmla="*/ 63896 h 717374"/>
                <a:gd name="connsiteX0" fmla="*/ 0 w 2589700"/>
                <a:gd name="connsiteY0" fmla="*/ 694528 h 694528"/>
                <a:gd name="connsiteX1" fmla="*/ 772428 w 2589700"/>
                <a:gd name="connsiteY1" fmla="*/ 9673 h 694528"/>
                <a:gd name="connsiteX2" fmla="*/ 2589700 w 2589700"/>
                <a:gd name="connsiteY2" fmla="*/ 41050 h 694528"/>
                <a:gd name="connsiteX0" fmla="*/ 0 w 2624465"/>
                <a:gd name="connsiteY0" fmla="*/ 694528 h 694528"/>
                <a:gd name="connsiteX1" fmla="*/ 772428 w 2624465"/>
                <a:gd name="connsiteY1" fmla="*/ 9673 h 694528"/>
                <a:gd name="connsiteX2" fmla="*/ 2624465 w 2624465"/>
                <a:gd name="connsiteY2" fmla="*/ 6285 h 69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465" h="694528">
                  <a:moveTo>
                    <a:pt x="0" y="694528"/>
                  </a:moveTo>
                  <a:cubicBezTo>
                    <a:pt x="14235" y="501934"/>
                    <a:pt x="283977" y="-81895"/>
                    <a:pt x="772428" y="9673"/>
                  </a:cubicBezTo>
                  <a:cubicBezTo>
                    <a:pt x="1315607" y="18986"/>
                    <a:pt x="1642967" y="749596"/>
                    <a:pt x="2624465" y="6285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4843848" y="5589240"/>
              <a:ext cx="396120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73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79512" y="360000"/>
            <a:ext cx="331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2–7: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1560" y="980728"/>
            <a:ext cx="82089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b="1" dirty="0" smtClean="0"/>
              <a:t>Metapopulations </a:t>
            </a:r>
            <a:r>
              <a:rPr lang="en-GB" b="1" dirty="0"/>
              <a:t>of lynx in continental Europe and </a:t>
            </a:r>
            <a:r>
              <a:rPr lang="en-GB" b="1" dirty="0" smtClean="0"/>
              <a:t>connectivity</a:t>
            </a:r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en-GB" dirty="0" smtClean="0"/>
              <a:t>Establish and maintain a large continental metapopulation per ESU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b="1" dirty="0"/>
              <a:t>Concepts for monitoring of the conservation status of lynx populations </a:t>
            </a:r>
            <a:endParaRPr lang="en-GB" b="1" dirty="0" smtClean="0"/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en-GB" dirty="0" smtClean="0"/>
              <a:t>Standardise and synchronise demographic monitoring across Europe</a:t>
            </a:r>
            <a:endParaRPr lang="en-GB" dirty="0"/>
          </a:p>
          <a:p>
            <a:pPr marL="342900" indent="-342900">
              <a:buFont typeface="+mj-lt"/>
              <a:buAutoNum type="arabicPeriod" startAt="2"/>
            </a:pPr>
            <a:r>
              <a:rPr lang="en-GB" b="1" dirty="0" smtClean="0"/>
              <a:t>Principles </a:t>
            </a:r>
            <a:r>
              <a:rPr lang="en-GB" b="1" dirty="0"/>
              <a:t>for the genetic monitoring and management of lynx populations </a:t>
            </a:r>
            <a:endParaRPr lang="en-GB" b="1" dirty="0" smtClean="0"/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en-GB" dirty="0" smtClean="0"/>
              <a:t>Standards for genetic monitoring and genetic interventions (reinforcement)</a:t>
            </a:r>
            <a:endParaRPr lang="en-GB" dirty="0"/>
          </a:p>
          <a:p>
            <a:pPr marL="342900" indent="-342900">
              <a:buFont typeface="+mj-lt"/>
              <a:buAutoNum type="arabicPeriod" startAt="2"/>
            </a:pPr>
            <a:r>
              <a:rPr lang="en-GB" b="1" dirty="0" smtClean="0"/>
              <a:t>Source populations for reintroductions or reinforcement</a:t>
            </a:r>
            <a:r>
              <a:rPr lang="de-CH" b="1" dirty="0" smtClean="0"/>
              <a:t> </a:t>
            </a:r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en-GB" dirty="0" smtClean="0"/>
              <a:t>Autochthonous population and correctly bred and managed EAZA lynx</a:t>
            </a:r>
            <a:endParaRPr lang="en-GB" dirty="0"/>
          </a:p>
          <a:p>
            <a:pPr marL="342900" indent="-342900">
              <a:buFont typeface="+mj-lt"/>
              <a:buAutoNum type="arabicPeriod" startAt="2"/>
            </a:pPr>
            <a:r>
              <a:rPr lang="en-GB" b="1" dirty="0" smtClean="0"/>
              <a:t>Protocols </a:t>
            </a:r>
            <a:r>
              <a:rPr lang="en-GB" b="1" dirty="0"/>
              <a:t>for translocation of lynx </a:t>
            </a:r>
            <a:endParaRPr lang="en-GB" b="1" dirty="0" smtClean="0"/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en-GB" dirty="0" smtClean="0"/>
              <a:t>Standards for capture, health-check, quarantine, and transport</a:t>
            </a:r>
            <a:endParaRPr lang="en-GB" dirty="0"/>
          </a:p>
          <a:p>
            <a:pPr marL="342900" indent="-342900">
              <a:buFont typeface="+mj-lt"/>
              <a:buAutoNum type="arabicPeriod" startAt="2"/>
            </a:pPr>
            <a:r>
              <a:rPr lang="en-GB" b="1" dirty="0" smtClean="0"/>
              <a:t>Cooperation </a:t>
            </a:r>
            <a:r>
              <a:rPr lang="en-GB" b="1" dirty="0"/>
              <a:t>in lynx conservation in </a:t>
            </a:r>
            <a:r>
              <a:rPr lang="en-GB" b="1" dirty="0" smtClean="0"/>
              <a:t>Europe</a:t>
            </a:r>
          </a:p>
          <a:p>
            <a:pPr marL="800100" lvl="1" indent="-342900"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en-GB" dirty="0" smtClean="0"/>
              <a:t>Establish a permanent Eurasian lynx expert working group affiliated with the IUCN SSC Cat SG and LCIE</a:t>
            </a:r>
            <a:endParaRPr lang="en-GB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The recommendations base on the current legislation and consider the present conservation status of all populations, the up-to-date information on genetics and health, the newest available monitoring techniques, and the combined experience of the participants of the Bonn conference.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5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79512" y="360000"/>
            <a:ext cx="2572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5"/>
            <a:ext cx="4612754" cy="51206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06176" y="1679783"/>
            <a:ext cx="38884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Submit to Standing Committee of the Bern Convention for review and endorsement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Publish Proceedings and Expert Recommendations as a Special Issue of Cat News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Submit to International Con-</a:t>
            </a:r>
            <a:r>
              <a:rPr lang="en-GB" dirty="0" err="1" smtClean="0"/>
              <a:t>ventions</a:t>
            </a:r>
            <a:r>
              <a:rPr lang="en-GB" dirty="0" smtClean="0"/>
              <a:t> and to the relevant agencies of all continental Range Countries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Aft>
                <a:spcPts val="1200"/>
              </a:spcAft>
            </a:pPr>
            <a:r>
              <a:rPr lang="en-GB" sz="2000" b="1" dirty="0" smtClean="0">
                <a:latin typeface="Segoe Print" panose="02000600000000000000" pitchFamily="2" charset="0"/>
              </a:rPr>
              <a:t>Thank you for your support! </a:t>
            </a:r>
            <a:endParaRPr lang="en-GB" sz="20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Bildschirmpräsentation (4:3)</PresentationFormat>
  <Paragraphs>84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BreiteUr</dc:creator>
  <cp:lastModifiedBy>Urs Breitenmoser</cp:lastModifiedBy>
  <cp:revision>40</cp:revision>
  <dcterms:created xsi:type="dcterms:W3CDTF">2019-06-01T14:28:09Z</dcterms:created>
  <dcterms:modified xsi:type="dcterms:W3CDTF">2019-12-03T07:50:56Z</dcterms:modified>
</cp:coreProperties>
</file>