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is-I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3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45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8A46C2-94AC-4680-8518-DEA444BD9D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83D697-3601-41ED-84C9-D5BB7BFE5D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is-I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D80E30-41A2-4971-8583-C50E30A916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4E288-5364-41B6-923D-F25847C8F6B9}" type="datetimeFigureOut">
              <a:rPr lang="is-IS" smtClean="0"/>
              <a:t>30.11.2021</a:t>
            </a:fld>
            <a:endParaRPr lang="is-I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AD93A3-F44C-44EE-AC36-85E7E05672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80225D-B0BB-4A94-81B4-572E00A21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E31D6-D9F1-4FDE-A3C9-4EE18961DB72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12331376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DF73BB-84FA-4379-A2B1-9BF6941152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2EF1FB-7012-4594-9ED7-F64785681C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733991-BA8F-43FF-8E97-BA6E29FF8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4E288-5364-41B6-923D-F25847C8F6B9}" type="datetimeFigureOut">
              <a:rPr lang="is-IS" smtClean="0"/>
              <a:t>30.11.2021</a:t>
            </a:fld>
            <a:endParaRPr lang="is-I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979662-9A81-4272-916A-178DEA573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607163-CE31-4BF4-91C2-A98E3BCD89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E31D6-D9F1-4FDE-A3C9-4EE18961DB72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11034477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D43C9B9-AF4E-49D9-89F9-9B509FF1D9B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E883EE-ACCD-478E-B808-C9098DB61C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032608-AF37-48CC-A3AC-EB945CA34A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4E288-5364-41B6-923D-F25847C8F6B9}" type="datetimeFigureOut">
              <a:rPr lang="is-IS" smtClean="0"/>
              <a:t>30.11.2021</a:t>
            </a:fld>
            <a:endParaRPr lang="is-I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1CD13A-2A48-4D8A-9AB2-962B090C6E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FAFB46-A8A3-4D4C-9895-453708CDF7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E31D6-D9F1-4FDE-A3C9-4EE18961DB72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964180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86447B-4D79-499C-B309-4B195A3FA2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0ECF77-0566-42B2-B449-563423D8FE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FB404F-20BF-4FC5-A596-957C671C8B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4E288-5364-41B6-923D-F25847C8F6B9}" type="datetimeFigureOut">
              <a:rPr lang="is-IS" smtClean="0"/>
              <a:t>30.11.2021</a:t>
            </a:fld>
            <a:endParaRPr lang="is-I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BCF0FF-221B-446C-A388-0378B5F95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79AEB5-A9D2-44FC-ADFA-FF32DAE386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E31D6-D9F1-4FDE-A3C9-4EE18961DB72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1758547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D01CC8-90A5-4585-A99C-FEC8ACF77D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EA0C2D-6C27-4745-B149-C39B63880A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655B97-16AC-4AAF-B2DC-FAE4AE6A80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4E288-5364-41B6-923D-F25847C8F6B9}" type="datetimeFigureOut">
              <a:rPr lang="is-IS" smtClean="0"/>
              <a:t>30.11.2021</a:t>
            </a:fld>
            <a:endParaRPr lang="is-I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ACFF53-F59F-4329-986C-890DA4808C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45056A-E2EA-40CB-9D4D-E096269ECF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E31D6-D9F1-4FDE-A3C9-4EE18961DB72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979906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CD8A97-DBF9-400D-AC57-9F81CD5BEE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60AFE8-F966-458B-AC0B-17DDC13D14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150F3A-512B-4BF7-A37A-8B83D1729D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68F287-C4C7-4318-A364-516C5A2DB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4E288-5364-41B6-923D-F25847C8F6B9}" type="datetimeFigureOut">
              <a:rPr lang="is-IS" smtClean="0"/>
              <a:t>30.11.2021</a:t>
            </a:fld>
            <a:endParaRPr lang="is-I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6B22E2-2C06-418A-810C-C856B2985A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529AFE-BD47-489E-BBDD-736830992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E31D6-D9F1-4FDE-A3C9-4EE18961DB72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40031784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904742-BC78-4061-A936-13E16DDB57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8E2374-7067-4079-BC34-38E12521BB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0E03AB-0363-43C2-9130-DA4B244EA6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DCAA12E-D8C0-499A-81CB-863362E2153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3832B61-CE2B-4EEC-818D-273BA54940D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B3C87FC-ACE1-48EE-93DC-F44830D155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4E288-5364-41B6-923D-F25847C8F6B9}" type="datetimeFigureOut">
              <a:rPr lang="is-IS" smtClean="0"/>
              <a:t>30.11.2021</a:t>
            </a:fld>
            <a:endParaRPr lang="is-I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8CAB3C8-531B-43D4-8D38-18B4F285D7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30401DF-8124-420F-8419-0A417F102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E31D6-D9F1-4FDE-A3C9-4EE18961DB72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6994885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8EEA40-0498-4B2B-8B9E-20F98EFDE4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05BFFCC-2B96-4888-92C9-D7532F87D4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4E288-5364-41B6-923D-F25847C8F6B9}" type="datetimeFigureOut">
              <a:rPr lang="is-IS" smtClean="0"/>
              <a:t>30.11.2021</a:t>
            </a:fld>
            <a:endParaRPr lang="is-I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9B2C8EB-CD27-460B-9FF5-FE1CBF320D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AA10FAC-BCCC-4211-BBB5-E86A1CA0C8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E31D6-D9F1-4FDE-A3C9-4EE18961DB72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6691734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4847A3B-1D71-431B-B746-8169039D61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4E288-5364-41B6-923D-F25847C8F6B9}" type="datetimeFigureOut">
              <a:rPr lang="is-IS" smtClean="0"/>
              <a:t>30.11.2021</a:t>
            </a:fld>
            <a:endParaRPr lang="is-I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5F0737-C9CE-47E2-BDD4-B9784B1D72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FF2FEF-F7E7-4633-90F5-C3ED26B97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E31D6-D9F1-4FDE-A3C9-4EE18961DB72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179399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DFCFF4-2DA4-4FFB-AD3F-DA5D651FCA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BE8E9D-8880-4438-AEAE-F7C2F45082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639610-3AB3-48FC-AE85-517C3AD7C3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1B4E20-3461-4F9B-85B6-385676603E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4E288-5364-41B6-923D-F25847C8F6B9}" type="datetimeFigureOut">
              <a:rPr lang="is-IS" smtClean="0"/>
              <a:t>30.11.2021</a:t>
            </a:fld>
            <a:endParaRPr lang="is-I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EB1AD0-6579-409A-8658-C3C1C04F04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02ADE4-A313-4D36-B584-FB55982308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E31D6-D9F1-4FDE-A3C9-4EE18961DB72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891253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355C6A-D98E-446C-81E6-A752B65C3F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8C82E7E-3030-426F-9DBE-4F64C23D67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s-I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5F91DC-8958-4514-B146-ECF22998A4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858021-349E-42CF-A4CD-C8EC73B034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4E288-5364-41B6-923D-F25847C8F6B9}" type="datetimeFigureOut">
              <a:rPr lang="is-IS" smtClean="0"/>
              <a:t>30.11.2021</a:t>
            </a:fld>
            <a:endParaRPr lang="is-I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BE7653-C96D-45B0-A8E1-056A578888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E25C4B-84A6-4BB1-9C79-424CA62DC8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E31D6-D9F1-4FDE-A3C9-4EE18961DB72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4912650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3A0E61A-213B-4081-84E2-1ED234748B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2031F8-D5F2-4D90-96E8-723D3B3BC2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27B4AC-8B9E-4719-9345-3AEFBFD4F1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94E288-5364-41B6-923D-F25847C8F6B9}" type="datetimeFigureOut">
              <a:rPr lang="is-IS" smtClean="0"/>
              <a:t>30.11.2021</a:t>
            </a:fld>
            <a:endParaRPr lang="is-I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B0CF95-1DE0-4E28-9895-119370924B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s-I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0D7F43-89EC-4341-A36F-8AF9C3FF42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3E31D6-D9F1-4FDE-A3C9-4EE18961DB72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90988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s-I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3346177D-ADC4-4968-B747-5CFCD390B5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5F2B02F-809A-4295-83C6-58F33B34BDB8}"/>
              </a:ext>
            </a:extLst>
          </p:cNvPr>
          <p:cNvSpPr txBox="1"/>
          <p:nvPr/>
        </p:nvSpPr>
        <p:spPr>
          <a:xfrm>
            <a:off x="5596501" y="489508"/>
            <a:ext cx="5754896" cy="166756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2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14</a:t>
            </a:r>
            <a:r>
              <a:rPr lang="en-US" sz="2200" kern="1200" baseline="300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th</a:t>
            </a:r>
            <a:r>
              <a:rPr lang="en-US" sz="22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meeting of the Group of Experts on Invasive Alien Species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2200" kern="120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2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6 July 2021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2200" kern="120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5C0E8FC-6614-4BC6-9204-74B44FA583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8130" y="1735365"/>
            <a:ext cx="3876165" cy="295557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ABC76B7-0B0A-433C-A342-2D4F8619B111}"/>
              </a:ext>
            </a:extLst>
          </p:cNvPr>
          <p:cNvSpPr txBox="1"/>
          <p:nvPr/>
        </p:nvSpPr>
        <p:spPr>
          <a:xfrm>
            <a:off x="5596502" y="2405894"/>
            <a:ext cx="5754896" cy="319746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Virtual meeting due to COVID-19 pandemic 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We covered the following issues: </a:t>
            </a:r>
          </a:p>
          <a:p>
            <a:pPr marL="742950" lvl="1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Draft study of the alien pathogens and wildlife in Europe (presentation by Mr. Riccardo Scalera)</a:t>
            </a:r>
          </a:p>
          <a:p>
            <a:pPr marL="742950" lvl="1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Draft guidance on communication and IAS (discussion on further steps)</a:t>
            </a:r>
          </a:p>
          <a:p>
            <a:pPr marL="742950" lvl="1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/>
              <a:t>Risks </a:t>
            </a:r>
            <a:r>
              <a:rPr lang="en-US" sz="1600" dirty="0"/>
              <a:t>associated with the use of invasive alien tree species as a nature-based solution to mitigate climate change – position paper. 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844A943-BF79-4FEA-ABB1-3BD54D2366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0">
                <a:schemeClr val="accent1"/>
              </a:gs>
              <a:gs pos="90000">
                <a:srgbClr val="000000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437CC72-F4A8-4DC3-AFAB-D22C482C81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38600" y="6400799"/>
            <a:ext cx="8153398" cy="456772"/>
          </a:xfrm>
          <a:prstGeom prst="rect">
            <a:avLst/>
          </a:prstGeom>
          <a:gradFill>
            <a:gsLst>
              <a:gs pos="0">
                <a:srgbClr val="000000">
                  <a:alpha val="50000"/>
                </a:srgbClr>
              </a:gs>
              <a:gs pos="100000">
                <a:schemeClr val="accent1">
                  <a:lumMod val="7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7017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98C24C32-F55B-44F7-94D7-D2EB0C20F3CF}"/>
              </a:ext>
            </a:extLst>
          </p:cNvPr>
          <p:cNvSpPr/>
          <p:nvPr/>
        </p:nvSpPr>
        <p:spPr>
          <a:xfrm>
            <a:off x="4045226" y="2815258"/>
            <a:ext cx="3533361" cy="1227483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s-I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552E7DD-19A2-413A-B41B-362EA6DB01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7375" y="346432"/>
            <a:ext cx="3276797" cy="249491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02D6220-AF06-457F-B16C-C97F02C22CD5}"/>
              </a:ext>
            </a:extLst>
          </p:cNvPr>
          <p:cNvSpPr txBox="1"/>
          <p:nvPr/>
        </p:nvSpPr>
        <p:spPr>
          <a:xfrm>
            <a:off x="4787348" y="594578"/>
            <a:ext cx="6096000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s-IS" sz="2800" dirty="0" err="1"/>
              <a:t>Risks</a:t>
            </a:r>
            <a:r>
              <a:rPr lang="is-IS" sz="2800" dirty="0"/>
              <a:t> </a:t>
            </a:r>
            <a:r>
              <a:rPr lang="is-IS" sz="2800" dirty="0" err="1"/>
              <a:t>associated</a:t>
            </a:r>
            <a:r>
              <a:rPr lang="is-IS" sz="2800" dirty="0"/>
              <a:t> with </a:t>
            </a:r>
            <a:r>
              <a:rPr lang="is-IS" sz="2800" dirty="0" err="1"/>
              <a:t>the</a:t>
            </a:r>
            <a:r>
              <a:rPr lang="is-IS" sz="2800" dirty="0"/>
              <a:t> </a:t>
            </a:r>
            <a:r>
              <a:rPr lang="is-IS" sz="2800" dirty="0" err="1"/>
              <a:t>use</a:t>
            </a:r>
            <a:r>
              <a:rPr lang="is-IS" sz="2800" dirty="0"/>
              <a:t> of </a:t>
            </a:r>
            <a:r>
              <a:rPr lang="is-IS" sz="2800" dirty="0" err="1"/>
              <a:t>invasive</a:t>
            </a:r>
            <a:r>
              <a:rPr lang="is-IS" sz="2800" dirty="0"/>
              <a:t> </a:t>
            </a:r>
            <a:r>
              <a:rPr lang="is-IS" sz="2800" dirty="0" err="1"/>
              <a:t>alien</a:t>
            </a:r>
            <a:r>
              <a:rPr lang="is-IS" sz="2800" dirty="0"/>
              <a:t> </a:t>
            </a:r>
            <a:r>
              <a:rPr lang="is-IS" sz="2800" dirty="0" err="1"/>
              <a:t>tree</a:t>
            </a:r>
            <a:r>
              <a:rPr lang="is-IS" sz="2800" dirty="0"/>
              <a:t> </a:t>
            </a:r>
            <a:r>
              <a:rPr lang="is-IS" sz="2800" dirty="0" err="1"/>
              <a:t>species</a:t>
            </a:r>
            <a:r>
              <a:rPr lang="is-IS" sz="2800" dirty="0"/>
              <a:t> </a:t>
            </a:r>
            <a:r>
              <a:rPr lang="is-IS" sz="2800" dirty="0" err="1"/>
              <a:t>as</a:t>
            </a:r>
            <a:r>
              <a:rPr lang="is-IS" sz="2800" dirty="0"/>
              <a:t> a </a:t>
            </a:r>
            <a:r>
              <a:rPr lang="is-IS" sz="2800" dirty="0" err="1"/>
              <a:t>nature-based</a:t>
            </a:r>
            <a:r>
              <a:rPr lang="is-IS" sz="2800" dirty="0"/>
              <a:t> </a:t>
            </a:r>
            <a:r>
              <a:rPr lang="is-IS" sz="2800" dirty="0" err="1"/>
              <a:t>solution</a:t>
            </a:r>
            <a:r>
              <a:rPr lang="is-IS" sz="2800" dirty="0"/>
              <a:t> </a:t>
            </a:r>
            <a:r>
              <a:rPr lang="is-IS" sz="2800" dirty="0" err="1"/>
              <a:t>to</a:t>
            </a:r>
            <a:r>
              <a:rPr lang="is-IS" sz="2800" dirty="0"/>
              <a:t> </a:t>
            </a:r>
            <a:r>
              <a:rPr lang="is-IS" sz="2800" dirty="0" err="1"/>
              <a:t>mitigate</a:t>
            </a:r>
            <a:r>
              <a:rPr lang="is-IS" sz="2800" dirty="0"/>
              <a:t> </a:t>
            </a:r>
            <a:r>
              <a:rPr lang="is-IS" sz="2800" dirty="0" err="1"/>
              <a:t>climate</a:t>
            </a:r>
            <a:r>
              <a:rPr lang="is-IS" sz="2800" dirty="0"/>
              <a:t> </a:t>
            </a:r>
            <a:r>
              <a:rPr lang="is-IS" sz="2800" dirty="0" err="1"/>
              <a:t>change</a:t>
            </a:r>
            <a:r>
              <a:rPr lang="is-IS" sz="2800" dirty="0"/>
              <a:t>.</a:t>
            </a:r>
          </a:p>
          <a:p>
            <a:endParaRPr lang="is-IS" sz="2800" dirty="0"/>
          </a:p>
          <a:p>
            <a:r>
              <a:rPr lang="is-IS" sz="2800" dirty="0" err="1"/>
              <a:t>Position</a:t>
            </a:r>
            <a:r>
              <a:rPr lang="is-IS" sz="2800" dirty="0"/>
              <a:t> </a:t>
            </a:r>
            <a:r>
              <a:rPr lang="is-IS" sz="2800" dirty="0" err="1"/>
              <a:t>paper</a:t>
            </a:r>
            <a:r>
              <a:rPr lang="is-IS" sz="2800" dirty="0"/>
              <a:t>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8F17CC0-40AD-4F33-9AEA-DD9329EFA871}"/>
              </a:ext>
            </a:extLst>
          </p:cNvPr>
          <p:cNvSpPr txBox="1"/>
          <p:nvPr/>
        </p:nvSpPr>
        <p:spPr>
          <a:xfrm>
            <a:off x="3864172" y="2951945"/>
            <a:ext cx="386632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CO</a:t>
            </a:r>
            <a:r>
              <a:rPr lang="en-US" sz="2800" baseline="-25000" dirty="0"/>
              <a:t>2</a:t>
            </a:r>
            <a:r>
              <a:rPr lang="en-US" sz="2800" dirty="0"/>
              <a:t> removal </a:t>
            </a:r>
          </a:p>
          <a:p>
            <a:pPr algn="ctr"/>
            <a:r>
              <a:rPr lang="en-US" sz="2800" dirty="0"/>
              <a:t>from the atmosphere</a:t>
            </a:r>
            <a:endParaRPr lang="is-IS" sz="2800" dirty="0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B7747815-EC69-48D6-BD60-D801E14FCB5B}"/>
              </a:ext>
            </a:extLst>
          </p:cNvPr>
          <p:cNvSpPr/>
          <p:nvPr/>
        </p:nvSpPr>
        <p:spPr>
          <a:xfrm>
            <a:off x="1302026" y="4393095"/>
            <a:ext cx="2266122" cy="824948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Technological methods</a:t>
            </a:r>
            <a:endParaRPr lang="is-IS" dirty="0">
              <a:solidFill>
                <a:schemeClr val="tx1"/>
              </a:solidFill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F3FD9868-5EBA-4069-A35C-8E4158C78B13}"/>
              </a:ext>
            </a:extLst>
          </p:cNvPr>
          <p:cNvSpPr/>
          <p:nvPr/>
        </p:nvSpPr>
        <p:spPr>
          <a:xfrm>
            <a:off x="7835348" y="4654826"/>
            <a:ext cx="2266122" cy="824948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Nature-based solutions</a:t>
            </a:r>
            <a:endParaRPr lang="is-IS" dirty="0">
              <a:solidFill>
                <a:schemeClr val="tx1"/>
              </a:solidFill>
            </a:endParaRP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4527D797-6612-41AA-BC6D-8D3B49DBB8EA}"/>
              </a:ext>
            </a:extLst>
          </p:cNvPr>
          <p:cNvCxnSpPr/>
          <p:nvPr/>
        </p:nvCxnSpPr>
        <p:spPr>
          <a:xfrm flipH="1">
            <a:off x="3160643" y="3816626"/>
            <a:ext cx="884583" cy="5267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ECA44C16-395E-4511-A9C9-9CEEBEC01CFC}"/>
              </a:ext>
            </a:extLst>
          </p:cNvPr>
          <p:cNvCxnSpPr>
            <a:cxnSpLocks/>
          </p:cNvCxnSpPr>
          <p:nvPr/>
        </p:nvCxnSpPr>
        <p:spPr>
          <a:xfrm>
            <a:off x="6980584" y="4042739"/>
            <a:ext cx="854764" cy="6120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543062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033F3400-DC1A-4216-B374-B00406DA2F43}"/>
              </a:ext>
            </a:extLst>
          </p:cNvPr>
          <p:cNvSpPr/>
          <p:nvPr/>
        </p:nvSpPr>
        <p:spPr>
          <a:xfrm>
            <a:off x="3203712" y="410818"/>
            <a:ext cx="5025887" cy="2541104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Nature-based solutions include offsetting carbon emissions through natural sinks such as: land (</a:t>
            </a:r>
            <a:r>
              <a:rPr lang="en-US" b="1" dirty="0">
                <a:solidFill>
                  <a:schemeClr val="tx1"/>
                </a:solidFill>
              </a:rPr>
              <a:t>including forests) </a:t>
            </a:r>
            <a:r>
              <a:rPr lang="en-US" dirty="0">
                <a:solidFill>
                  <a:schemeClr val="tx1"/>
                </a:solidFill>
              </a:rPr>
              <a:t>and oceans</a:t>
            </a:r>
            <a:endParaRPr lang="is-IS" dirty="0">
              <a:solidFill>
                <a:schemeClr val="tx1"/>
              </a:solidFill>
            </a:endParaRP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6A7E3365-C4A3-44FF-9646-6767C3B7D588}"/>
              </a:ext>
            </a:extLst>
          </p:cNvPr>
          <p:cNvSpPr/>
          <p:nvPr/>
        </p:nvSpPr>
        <p:spPr>
          <a:xfrm>
            <a:off x="629477" y="2849218"/>
            <a:ext cx="2720009" cy="2113721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Planting trees, including invasive alien tree species is often seen as a reasonable solution to offset emissions </a:t>
            </a:r>
            <a:endParaRPr lang="is-IS" dirty="0">
              <a:solidFill>
                <a:schemeClr val="tx1"/>
              </a:solidFill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810E5A49-253B-44B0-B95B-7940DBA91AE4}"/>
              </a:ext>
            </a:extLst>
          </p:cNvPr>
          <p:cNvSpPr/>
          <p:nvPr/>
        </p:nvSpPr>
        <p:spPr>
          <a:xfrm>
            <a:off x="5373755" y="2504662"/>
            <a:ext cx="2720009" cy="2113721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To what extent forest can fight climate change remains unclear, and </a:t>
            </a:r>
            <a:r>
              <a:rPr lang="en-US" b="1" dirty="0">
                <a:solidFill>
                  <a:srgbClr val="FF0000"/>
                </a:solidFill>
              </a:rPr>
              <a:t>emerging research </a:t>
            </a:r>
            <a:r>
              <a:rPr lang="en-GB" sz="1800" b="1" dirty="0">
                <a:solidFill>
                  <a:srgbClr val="FF0000"/>
                </a:solidFill>
                <a:effectLst/>
                <a:ea typeface="Times New Roman" panose="02020603050405020304" pitchFamily="18" charset="0"/>
              </a:rPr>
              <a:t>suggests that trees might not always help as much as some hope </a:t>
            </a:r>
            <a:endParaRPr lang="is-IS" b="1" dirty="0">
              <a:solidFill>
                <a:srgbClr val="FF0000"/>
              </a:solidFill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F933ED7B-3CC3-4B31-BA62-329E4EF6A98F}"/>
              </a:ext>
            </a:extLst>
          </p:cNvPr>
          <p:cNvSpPr/>
          <p:nvPr/>
        </p:nvSpPr>
        <p:spPr>
          <a:xfrm>
            <a:off x="5373754" y="4598506"/>
            <a:ext cx="2720009" cy="2113721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rgbClr val="FF0000"/>
                </a:solidFill>
                <a:ea typeface="Times New Roman" panose="02020603050405020304" pitchFamily="18" charset="0"/>
              </a:rPr>
              <a:t>E</a:t>
            </a:r>
            <a:r>
              <a:rPr lang="en-GB" sz="1800" b="1" dirty="0">
                <a:solidFill>
                  <a:srgbClr val="FF0000"/>
                </a:solidFill>
                <a:effectLst/>
                <a:ea typeface="Times New Roman" panose="02020603050405020304" pitchFamily="18" charset="0"/>
              </a:rPr>
              <a:t>cosystem transformation is emerging as a global threat under climate change </a:t>
            </a:r>
            <a:endParaRPr lang="is-IS" b="1" dirty="0">
              <a:solidFill>
                <a:srgbClr val="FF0000"/>
              </a:solidFill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77434E2C-E5ED-42DB-BD9C-C42E7942DA38}"/>
              </a:ext>
            </a:extLst>
          </p:cNvPr>
          <p:cNvSpPr/>
          <p:nvPr/>
        </p:nvSpPr>
        <p:spPr>
          <a:xfrm>
            <a:off x="7961240" y="3429000"/>
            <a:ext cx="4055169" cy="2113721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rgbClr val="FF0000"/>
                </a:solidFill>
                <a:ea typeface="Times New Roman" panose="02020603050405020304" pitchFamily="18" charset="0"/>
              </a:rPr>
              <a:t>EU forest strategy </a:t>
            </a:r>
          </a:p>
          <a:p>
            <a:pPr algn="ctr"/>
            <a:r>
              <a:rPr lang="en-GB" b="1" dirty="0">
                <a:solidFill>
                  <a:srgbClr val="FF0000"/>
                </a:solidFill>
                <a:ea typeface="Times New Roman" panose="02020603050405020304" pitchFamily="18" charset="0"/>
              </a:rPr>
              <a:t>vs. </a:t>
            </a:r>
          </a:p>
          <a:p>
            <a:pPr algn="ctr"/>
            <a:r>
              <a:rPr lang="en-GB" b="1" dirty="0">
                <a:solidFill>
                  <a:srgbClr val="FF0000"/>
                </a:solidFill>
                <a:ea typeface="Times New Roman" panose="02020603050405020304" pitchFamily="18" charset="0"/>
              </a:rPr>
              <a:t>poorly designed projects not taking into account global guidelines.</a:t>
            </a:r>
            <a:endParaRPr lang="is-IS" b="1" dirty="0">
              <a:solidFill>
                <a:srgbClr val="FF0000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C04BDBA-FCD0-4974-BDCF-6266B9FE23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61243" y="410818"/>
            <a:ext cx="3276797" cy="2494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9320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BB9EB9D8-5992-4C49-A344-F87F4D8A64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15203" y="19878"/>
            <a:ext cx="3276797" cy="2494915"/>
          </a:xfrm>
          <a:prstGeom prst="rect">
            <a:avLst/>
          </a:prstGeom>
        </p:spPr>
      </p:pic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132F1C1E-0587-41A9-A363-26B3F5A2494B}"/>
              </a:ext>
            </a:extLst>
          </p:cNvPr>
          <p:cNvSpPr/>
          <p:nvPr/>
        </p:nvSpPr>
        <p:spPr>
          <a:xfrm>
            <a:off x="490329" y="162339"/>
            <a:ext cx="5025887" cy="2541104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The position paper is aimed to discuss problems connected with the use of the nature-based solutions to fight climate change that relate to the use of INVASIE ALIEN SPECIES.</a:t>
            </a:r>
            <a:endParaRPr lang="is-IS" dirty="0">
              <a:solidFill>
                <a:schemeClr val="tx1"/>
              </a:solidFill>
            </a:endParaRP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01A9A357-4BBA-4F37-AD5B-BE16D0FDBCEC}"/>
              </a:ext>
            </a:extLst>
          </p:cNvPr>
          <p:cNvSpPr/>
          <p:nvPr/>
        </p:nvSpPr>
        <p:spPr>
          <a:xfrm>
            <a:off x="4406347" y="2050774"/>
            <a:ext cx="5025887" cy="2541104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We propose key principles for development of projects aiming to offset CO2 emissions by planting forests. </a:t>
            </a:r>
            <a:endParaRPr lang="is-IS" dirty="0">
              <a:solidFill>
                <a:schemeClr val="tx1"/>
              </a:solidFill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BC58F9EC-0FED-471A-A8AB-A33D92FB223A}"/>
              </a:ext>
            </a:extLst>
          </p:cNvPr>
          <p:cNvSpPr/>
          <p:nvPr/>
        </p:nvSpPr>
        <p:spPr>
          <a:xfrm>
            <a:off x="1427921" y="4081670"/>
            <a:ext cx="5025887" cy="2541104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tx1"/>
                </a:solidFill>
              </a:rPr>
              <a:t>Increase effectiveness of such actions</a:t>
            </a:r>
            <a:endParaRPr lang="is-IS" sz="3600" dirty="0">
              <a:solidFill>
                <a:schemeClr val="tx1"/>
              </a:solidFill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C3E06576-57E3-4232-82E0-31CC009914C9}"/>
              </a:ext>
            </a:extLst>
          </p:cNvPr>
          <p:cNvSpPr/>
          <p:nvPr/>
        </p:nvSpPr>
        <p:spPr>
          <a:xfrm>
            <a:off x="6919290" y="4081670"/>
            <a:ext cx="5025887" cy="2541104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Minimize environmental damage that can result from poorly designed afforestation projects including biodiversity loos, habitat destruction etc. </a:t>
            </a:r>
            <a:endParaRPr lang="is-I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35695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268</Words>
  <Application>Microsoft Macintosh PowerPoint</Application>
  <PresentationFormat>Widescreen</PresentationFormat>
  <Paragraphs>26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Pawel Wasowicz - NI</dc:creator>
  <cp:lastModifiedBy>Veronika.schick@icloud.com</cp:lastModifiedBy>
  <cp:revision>2</cp:revision>
  <dcterms:created xsi:type="dcterms:W3CDTF">2021-11-23T10:39:08Z</dcterms:created>
  <dcterms:modified xsi:type="dcterms:W3CDTF">2021-11-30T08:05:41Z</dcterms:modified>
</cp:coreProperties>
</file>