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6" r:id="rId3"/>
    <p:sldId id="309" r:id="rId4"/>
    <p:sldId id="283" r:id="rId5"/>
    <p:sldId id="306" r:id="rId6"/>
    <p:sldId id="286" r:id="rId7"/>
    <p:sldId id="299" r:id="rId8"/>
    <p:sldId id="300" r:id="rId9"/>
    <p:sldId id="303" r:id="rId10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62197" autoAdjust="0"/>
  </p:normalViewPr>
  <p:slideViewPr>
    <p:cSldViewPr>
      <p:cViewPr varScale="1">
        <p:scale>
          <a:sx n="70" d="100"/>
          <a:sy n="70" d="100"/>
        </p:scale>
        <p:origin x="2922" y="42"/>
      </p:cViewPr>
      <p:guideLst>
        <p:guide orient="horz" pos="3793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0DF7C-27C0-4EF0-B7A6-7D2A7A20AF98}" type="datetimeFigureOut">
              <a:rPr lang="it-IT" smtClean="0"/>
              <a:pPr/>
              <a:t>15/11/2021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4598D-E3C0-43D6-AF05-9714B45641D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7F02BF-C25E-4448-A641-814D2AE73196}" type="datetimeFigureOut">
              <a:rPr lang="it-IT"/>
              <a:pPr>
                <a:defRPr/>
              </a:pPr>
              <a:t>15/11/2021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3535DD-E951-4A69-82DA-B273C3E3CB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B91C18-7DE0-4158-A9E2-6F7F92FBDC97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535DD-E951-4A69-82DA-B273C3E3CB18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75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535DD-E951-4A69-82DA-B273C3E3CB18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34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535DD-E951-4A69-82DA-B273C3E3CB18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96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535DD-E951-4A69-82DA-B273C3E3CB18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191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endParaRPr lang="it-IT" sz="1200" dirty="0">
              <a:latin typeface="Franklin Gothic Medium Cond" pitchFamily="34" charset="0"/>
            </a:endParaRPr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9EF79A-17A3-40A6-B7EE-3F3DFD1B3F8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073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/>
          </a:p>
        </p:txBody>
      </p:sp>
      <p:sp>
        <p:nvSpPr>
          <p:cNvPr id="327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04DAEC-B111-4901-AE50-97FC8E9C1067}" type="slidenum">
              <a:rPr lang="it-IT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63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/>
          </a:p>
        </p:txBody>
      </p:sp>
      <p:sp>
        <p:nvSpPr>
          <p:cNvPr id="327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04DAEC-B111-4901-AE50-97FC8E9C1067}" type="slidenum">
              <a:rPr lang="it-IT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465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9EF79A-17A3-40A6-B7EE-3F3DFD1B3F8D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09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363A-7E54-453B-AA99-9ADA636988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D73D5-D776-4893-BE81-EE562780AC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235B5-F4A2-43A1-AF11-4E12728A44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2241-55B3-4DAB-A65D-EC706D2C1F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46C11-32C8-4ACB-B682-554A239A41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936A-9472-4471-A095-425D0BF9DF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F464-1ADD-499A-8030-6995CD20FC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014CB-839E-4E6C-8A8A-F0867E8CB9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1467-2558-4ECF-9A8D-6F1FD6EFDF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1CD8-ECE1-4A35-A048-9F36ED20E9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9217C-5466-40BB-AAB2-C7EDABC2D4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05C5D2-DCC8-4B73-9455-6115F099C2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3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1468" y="2530345"/>
            <a:ext cx="7361317" cy="7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3000" dirty="0" err="1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cs typeface="Tahoma" pitchFamily="34" charset="0"/>
              </a:rPr>
              <a:t>Guidance</a:t>
            </a:r>
            <a:r>
              <a:rPr lang="it-IT" sz="3000" dirty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cs typeface="Tahoma" pitchFamily="34" charset="0"/>
              </a:rPr>
              <a:t> on e-commerce and IAS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763688" y="3573016"/>
            <a:ext cx="4353051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Franklin Gothic Medium Cond" panose="020B0606030402020204" pitchFamily="34" charset="0"/>
              </a:rPr>
              <a:t>Andrea Monaco </a:t>
            </a:r>
          </a:p>
          <a:p>
            <a:pPr algn="ctr"/>
            <a:r>
              <a:rPr lang="en-US" sz="2000" dirty="0">
                <a:latin typeface="Franklin Gothic Medium Cond" panose="020B0606030402020204" pitchFamily="34" charset="0"/>
              </a:rPr>
              <a:t>ISPRA/Lazio Region (Italy) </a:t>
            </a:r>
          </a:p>
          <a:p>
            <a:pPr algn="ctr"/>
            <a:r>
              <a:rPr lang="en-US" sz="2000" dirty="0">
                <a:latin typeface="Franklin Gothic Medium Cond" panose="020B0606030402020204" pitchFamily="34" charset="0"/>
              </a:rPr>
              <a:t>IUCN SSC Invasive Species Specialist Group </a:t>
            </a:r>
            <a:endParaRPr lang="it-IT" sz="2000" dirty="0">
              <a:latin typeface="Franklin Gothic Medium Cond" panose="020B0606030402020204" pitchFamily="34" charset="0"/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214563" y="214313"/>
            <a:ext cx="447851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latin typeface="Franklin Gothic Demi Cond" pitchFamily="34" charset="0"/>
              </a:rPr>
              <a:t>Bern Convention</a:t>
            </a:r>
          </a:p>
          <a:p>
            <a:pPr algn="ctr">
              <a:spcBef>
                <a:spcPct val="50000"/>
              </a:spcBef>
            </a:pPr>
            <a:endParaRPr lang="it-IT" dirty="0">
              <a:latin typeface="Franklin Gothic Demi" pitchFamily="34" charset="0"/>
            </a:endParaRP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378677" y="558676"/>
            <a:ext cx="431440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en-US" sz="1400" dirty="0">
                <a:latin typeface="Futura Bk" pitchFamily="34" charset="0"/>
              </a:rPr>
              <a:t>41st meeting of the Standing Committee</a:t>
            </a:r>
            <a:endParaRPr lang="it-IT" sz="1400" dirty="0">
              <a:latin typeface="Futura Bk" pitchFamily="34" charset="0"/>
            </a:endParaRPr>
          </a:p>
          <a:p>
            <a:pPr algn="ctr">
              <a:spcBef>
                <a:spcPts val="0"/>
              </a:spcBef>
            </a:pPr>
            <a:r>
              <a:rPr lang="it-IT" sz="1400" dirty="0">
                <a:latin typeface="Futura Bk" pitchFamily="34" charset="0"/>
              </a:rPr>
              <a:t>30 November 2021</a:t>
            </a:r>
          </a:p>
        </p:txBody>
      </p:sp>
      <p:pic>
        <p:nvPicPr>
          <p:cNvPr id="2061" name="Picture 13" descr="c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4163"/>
            <a:ext cx="798513" cy="57308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62" name="Picture 14" descr="LOGO_B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284163"/>
            <a:ext cx="750888" cy="5715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7" name="Line 3"/>
          <p:cNvSpPr>
            <a:spLocks noChangeShapeType="1"/>
          </p:cNvSpPr>
          <p:nvPr/>
        </p:nvSpPr>
        <p:spPr bwMode="auto">
          <a:xfrm rot="10800000">
            <a:off x="7823359" y="214313"/>
            <a:ext cx="0" cy="6443663"/>
          </a:xfrm>
          <a:prstGeom prst="line">
            <a:avLst/>
          </a:prstGeom>
          <a:noFill/>
          <a:ln w="50800" cap="rnd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3" name="Picture 3" descr="C:\Documents and Settings\amonaco\Desktop\ultimi testi PASAL\foto aliene per corriere\Anoplophora chinensis ph Archivio Fotografico Servizio Fitosanitario Regione Lazio.JPG">
            <a:extLst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14616"/>
          <a:stretch/>
        </p:blipFill>
        <p:spPr bwMode="auto">
          <a:xfrm>
            <a:off x="7901376" y="620688"/>
            <a:ext cx="1242624" cy="922417"/>
          </a:xfrm>
          <a:prstGeom prst="rect">
            <a:avLst/>
          </a:prstGeom>
          <a:noFill/>
          <a:extLst/>
        </p:spPr>
      </p:pic>
      <p:pic>
        <p:nvPicPr>
          <p:cNvPr id="24" name="Picture 4" descr="C:\Documents and Settings\amonaco\Desktop\ultimi testi PASAL\foto aliene per corriere\Procambarus clarkii ph Christian Angelici.jpg">
            <a:extLst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r="15084"/>
          <a:stretch/>
        </p:blipFill>
        <p:spPr bwMode="auto">
          <a:xfrm>
            <a:off x="7904157" y="2496655"/>
            <a:ext cx="1242624" cy="923724"/>
          </a:xfrm>
          <a:prstGeom prst="rect">
            <a:avLst/>
          </a:prstGeom>
          <a:noFill/>
          <a:extLst/>
        </p:spPr>
      </p:pic>
      <p:pic>
        <p:nvPicPr>
          <p:cNvPr id="25" name="Picture 5" descr="C:\Documents and Settings\amonaco\Desktop\ultimi testi PASAL\foto aliene per corriere\Rana catesbeiana ph Riccardo Scalera.JPG">
            <a:extLst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1694" r="5515"/>
          <a:stretch/>
        </p:blipFill>
        <p:spPr bwMode="auto">
          <a:xfrm>
            <a:off x="7884368" y="4356483"/>
            <a:ext cx="1259632" cy="967956"/>
          </a:xfrm>
          <a:prstGeom prst="rect">
            <a:avLst/>
          </a:prstGeom>
          <a:noFill/>
          <a:extLst/>
        </p:spPr>
      </p:pic>
      <p:pic>
        <p:nvPicPr>
          <p:cNvPr id="27" name="Picture 26" descr="G:\COE_Protectedareas&amp;IAS\presentazione malta\foto\3973480059_cbdeaea207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5292587"/>
            <a:ext cx="1259632" cy="944725"/>
          </a:xfrm>
          <a:prstGeom prst="rect">
            <a:avLst/>
          </a:prstGeom>
          <a:noFill/>
        </p:spPr>
      </p:pic>
      <p:pic>
        <p:nvPicPr>
          <p:cNvPr id="28" name="Picture 22" descr="G:\COE_Protectedareas&amp;IAS\presentazione malta\foto\carpobrotus_edulis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00" b="4921"/>
          <a:stretch>
            <a:fillRect/>
          </a:stretch>
        </p:blipFill>
        <p:spPr bwMode="auto">
          <a:xfrm>
            <a:off x="7887250" y="3420379"/>
            <a:ext cx="1261730" cy="935989"/>
          </a:xfrm>
          <a:prstGeom prst="rect">
            <a:avLst/>
          </a:prstGeom>
          <a:noFill/>
        </p:spPr>
      </p:pic>
      <p:pic>
        <p:nvPicPr>
          <p:cNvPr id="29" name="Picture 24" descr="G:\COE_Protectedareas&amp;IAS\presentazione malta\foto\ailanto-ailanthus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7638"/>
          <a:stretch>
            <a:fillRect/>
          </a:stretch>
        </p:blipFill>
        <p:spPr bwMode="auto">
          <a:xfrm>
            <a:off x="7901376" y="1486039"/>
            <a:ext cx="1235332" cy="1007240"/>
          </a:xfrm>
          <a:prstGeom prst="rect">
            <a:avLst/>
          </a:prstGeom>
          <a:noFill/>
        </p:spPr>
      </p:pic>
      <p:pic>
        <p:nvPicPr>
          <p:cNvPr id="30" name="Immagine 29" descr="2a - Logo ARP e Regione Lazio a DX (a colori corto).jpg"/>
          <p:cNvPicPr>
            <a:picLocks noChangeAspect="1"/>
          </p:cNvPicPr>
          <p:nvPr/>
        </p:nvPicPr>
        <p:blipFill>
          <a:blip r:embed="rId11" cstate="print"/>
          <a:srcRect l="44246" t="40655" r="25000" b="40166"/>
          <a:stretch>
            <a:fillRect/>
          </a:stretch>
        </p:blipFill>
        <p:spPr bwMode="auto">
          <a:xfrm>
            <a:off x="3591204" y="5188885"/>
            <a:ext cx="283290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issg logo gre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00403" y="5462536"/>
            <a:ext cx="657816" cy="6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993" y="5531835"/>
            <a:ext cx="2592288" cy="589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10"/>
          <p:cNvGrpSpPr>
            <a:grpSpLocks/>
          </p:cNvGrpSpPr>
          <p:nvPr/>
        </p:nvGrpSpPr>
        <p:grpSpPr bwMode="auto">
          <a:xfrm>
            <a:off x="285750" y="214313"/>
            <a:ext cx="1751012" cy="573086"/>
            <a:chOff x="286441" y="213999"/>
            <a:chExt cx="1750876" cy="573116"/>
          </a:xfrm>
        </p:grpSpPr>
        <p:pic>
          <p:nvPicPr>
            <p:cNvPr id="19" name="Picture 13" descr="co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441" y="213999"/>
              <a:ext cx="796863" cy="573116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4" descr="LOGO_Ber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6488" y="213999"/>
              <a:ext cx="750829" cy="57152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9" name="Rettangolo 28"/>
          <p:cNvSpPr/>
          <p:nvPr/>
        </p:nvSpPr>
        <p:spPr>
          <a:xfrm>
            <a:off x="2915816" y="265686"/>
            <a:ext cx="3441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cs typeface="Arial" charset="0"/>
              </a:rPr>
              <a:t>E-commerce and IAS</a:t>
            </a: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rot="10800000">
            <a:off x="7823359" y="214313"/>
            <a:ext cx="0" cy="6443663"/>
          </a:xfrm>
          <a:prstGeom prst="line">
            <a:avLst/>
          </a:prstGeom>
          <a:noFill/>
          <a:ln w="50800" cap="rnd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3" name="Picture 3" descr="C:\Documents and Settings\amonaco\Desktop\ultimi testi PASAL\foto aliene per corriere\Anoplophora chinensis ph Archivio Fotografico Servizio Fitosanitario Regione Lazio.JPG">
            <a:extLst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4616"/>
          <a:stretch/>
        </p:blipFill>
        <p:spPr bwMode="auto">
          <a:xfrm>
            <a:off x="7901376" y="620688"/>
            <a:ext cx="1242624" cy="922417"/>
          </a:xfrm>
          <a:prstGeom prst="rect">
            <a:avLst/>
          </a:prstGeom>
          <a:noFill/>
          <a:extLst/>
        </p:spPr>
      </p:pic>
      <p:pic>
        <p:nvPicPr>
          <p:cNvPr id="24" name="Picture 4" descr="C:\Documents and Settings\amonaco\Desktop\ultimi testi PASAL\foto aliene per corriere\Procambarus clarkii ph Christian Angelici.jpg">
            <a:extLst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r="15084"/>
          <a:stretch/>
        </p:blipFill>
        <p:spPr bwMode="auto">
          <a:xfrm>
            <a:off x="7904157" y="2496655"/>
            <a:ext cx="1242624" cy="923724"/>
          </a:xfrm>
          <a:prstGeom prst="rect">
            <a:avLst/>
          </a:prstGeom>
          <a:noFill/>
          <a:extLst/>
        </p:spPr>
      </p:pic>
      <p:pic>
        <p:nvPicPr>
          <p:cNvPr id="25" name="Picture 5" descr="C:\Documents and Settings\amonaco\Desktop\ultimi testi PASAL\foto aliene per corriere\Rana catesbeiana ph Riccardo Scalera.JPG">
            <a:extLst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694" r="5515"/>
          <a:stretch/>
        </p:blipFill>
        <p:spPr bwMode="auto">
          <a:xfrm>
            <a:off x="7884368" y="4356483"/>
            <a:ext cx="1259632" cy="967956"/>
          </a:xfrm>
          <a:prstGeom prst="rect">
            <a:avLst/>
          </a:prstGeom>
          <a:noFill/>
          <a:extLst/>
        </p:spPr>
      </p:pic>
      <p:pic>
        <p:nvPicPr>
          <p:cNvPr id="26" name="Picture 26" descr="G:\COE_Protectedareas&amp;IAS\presentazione malta\foto\3973480059_cbdeaea207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5292587"/>
            <a:ext cx="1259632" cy="944725"/>
          </a:xfrm>
          <a:prstGeom prst="rect">
            <a:avLst/>
          </a:prstGeom>
          <a:noFill/>
        </p:spPr>
      </p:pic>
      <p:pic>
        <p:nvPicPr>
          <p:cNvPr id="27" name="Picture 22" descr="G:\COE_Protectedareas&amp;IAS\presentazione malta\foto\carpobrotus_edulis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3700" b="4921"/>
          <a:stretch>
            <a:fillRect/>
          </a:stretch>
        </p:blipFill>
        <p:spPr bwMode="auto">
          <a:xfrm>
            <a:off x="7887250" y="3420379"/>
            <a:ext cx="1261730" cy="935989"/>
          </a:xfrm>
          <a:prstGeom prst="rect">
            <a:avLst/>
          </a:prstGeom>
          <a:noFill/>
        </p:spPr>
      </p:pic>
      <p:pic>
        <p:nvPicPr>
          <p:cNvPr id="28" name="Picture 24" descr="G:\COE_Protectedareas&amp;IAS\presentazione malta\foto\ailanto-ailanthus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7638"/>
          <a:stretch>
            <a:fillRect/>
          </a:stretch>
        </p:blipFill>
        <p:spPr bwMode="auto">
          <a:xfrm>
            <a:off x="7901376" y="1486039"/>
            <a:ext cx="1235332" cy="100724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405692" y="1486039"/>
            <a:ext cx="30141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ranklin Gothic Medium Cond" pitchFamily="34" charset="0"/>
              </a:rPr>
              <a:t>In the last decades internet has become an invaluable tool for facilitating commerce and communication worldwide, therefore the </a:t>
            </a:r>
            <a:r>
              <a:rPr lang="en-US" dirty="0">
                <a:solidFill>
                  <a:srgbClr val="FF0000"/>
                </a:solidFill>
                <a:latin typeface="Franklin Gothic Medium Cond" pitchFamily="34" charset="0"/>
              </a:rPr>
              <a:t>opportunities  to trade in live animals and plants have hugely increased</a:t>
            </a:r>
            <a:r>
              <a:rPr lang="en-US" dirty="0">
                <a:latin typeface="Franklin Gothic Medium Cond" pitchFamily="34" charset="0"/>
              </a:rPr>
              <a:t>.</a:t>
            </a:r>
          </a:p>
          <a:p>
            <a:endParaRPr lang="en-US" sz="600" dirty="0">
              <a:latin typeface="Franklin Gothic Medium Cond" pitchFamily="34" charset="0"/>
            </a:endParaRPr>
          </a:p>
        </p:txBody>
      </p:sp>
      <p:pic>
        <p:nvPicPr>
          <p:cNvPr id="17" name="Immagine 16"/>
          <p:cNvPicPr/>
          <p:nvPr/>
        </p:nvPicPr>
        <p:blipFill>
          <a:blip r:embed="rId11"/>
          <a:stretch>
            <a:fillRect/>
          </a:stretch>
        </p:blipFill>
        <p:spPr>
          <a:xfrm>
            <a:off x="3666549" y="906199"/>
            <a:ext cx="3425732" cy="3089071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285750" y="5545500"/>
            <a:ext cx="7368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00" dirty="0">
              <a:latin typeface="Franklin Gothic Medium Cond" pitchFamily="34" charset="0"/>
            </a:endParaRPr>
          </a:p>
          <a:p>
            <a:r>
              <a:rPr lang="en-US" dirty="0">
                <a:latin typeface="Franklin Gothic Medium Cond" pitchFamily="34" charset="0"/>
              </a:rPr>
              <a:t>The rise of internet-based commerce in living organisms can be considered </a:t>
            </a:r>
            <a:r>
              <a:rPr lang="en-US" dirty="0">
                <a:solidFill>
                  <a:srgbClr val="FF0000"/>
                </a:solidFill>
                <a:latin typeface="Franklin Gothic Medium Cond" pitchFamily="34" charset="0"/>
              </a:rPr>
              <a:t>among the main driver of IAS introduction and a major biosecurity concern</a:t>
            </a:r>
            <a:r>
              <a:rPr lang="en-US" dirty="0">
                <a:latin typeface="Franklin Gothic Medium Cond" pitchFamily="34" charset="0"/>
              </a:rPr>
              <a:t> (</a:t>
            </a:r>
            <a:r>
              <a:rPr lang="en-US" dirty="0" err="1">
                <a:latin typeface="Franklin Gothic Medium Cond" pitchFamily="34" charset="0"/>
              </a:rPr>
              <a:t>Ricciardi</a:t>
            </a:r>
            <a:r>
              <a:rPr lang="en-US" dirty="0">
                <a:latin typeface="Franklin Gothic Medium Cond" pitchFamily="34" charset="0"/>
              </a:rPr>
              <a:t> et al., 2017).</a:t>
            </a:r>
            <a:endParaRPr lang="it-IT" dirty="0">
              <a:latin typeface="Franklin Gothic Medium Cond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73690" y="4401109"/>
            <a:ext cx="7333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ranklin Gothic Medium Cond" pitchFamily="34" charset="0"/>
              </a:rPr>
              <a:t>Internet sellers can directly approach a global clientele and commodities are often marketed by means of small and uneasily recognizable consignments, </a:t>
            </a:r>
            <a:r>
              <a:rPr lang="en-US" dirty="0">
                <a:solidFill>
                  <a:srgbClr val="FF0000"/>
                </a:solidFill>
                <a:latin typeface="Franklin Gothic Medium Cond" pitchFamily="34" charset="0"/>
              </a:rPr>
              <a:t>entailing the risk of bypassing border controls and biosecurity regulations</a:t>
            </a:r>
            <a:endParaRPr lang="it-IT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6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10"/>
          <p:cNvGrpSpPr>
            <a:grpSpLocks/>
          </p:cNvGrpSpPr>
          <p:nvPr/>
        </p:nvGrpSpPr>
        <p:grpSpPr bwMode="auto">
          <a:xfrm>
            <a:off x="285750" y="214313"/>
            <a:ext cx="1751012" cy="573086"/>
            <a:chOff x="286441" y="213999"/>
            <a:chExt cx="1750876" cy="573116"/>
          </a:xfrm>
        </p:grpSpPr>
        <p:pic>
          <p:nvPicPr>
            <p:cNvPr id="19" name="Picture 13" descr="co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441" y="213999"/>
              <a:ext cx="796863" cy="573116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4" descr="LOGO_Ber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6488" y="213999"/>
              <a:ext cx="750829" cy="57152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9" name="Rettangolo 28"/>
          <p:cNvSpPr/>
          <p:nvPr/>
        </p:nvSpPr>
        <p:spPr>
          <a:xfrm>
            <a:off x="2915816" y="265686"/>
            <a:ext cx="3441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cs typeface="Arial" charset="0"/>
              </a:rPr>
              <a:t>E-commerce and IAS</a:t>
            </a: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rot="10800000">
            <a:off x="7823359" y="214313"/>
            <a:ext cx="0" cy="6443663"/>
          </a:xfrm>
          <a:prstGeom prst="line">
            <a:avLst/>
          </a:prstGeom>
          <a:noFill/>
          <a:ln w="50800" cap="rnd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3" name="Picture 3" descr="C:\Documents and Settings\amonaco\Desktop\ultimi testi PASAL\foto aliene per corriere\Anoplophora chinensis ph Archivio Fotografico Servizio Fitosanitario Regione Lazio.JPG">
            <a:extLst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4616"/>
          <a:stretch/>
        </p:blipFill>
        <p:spPr bwMode="auto">
          <a:xfrm>
            <a:off x="7901376" y="620688"/>
            <a:ext cx="1242624" cy="922417"/>
          </a:xfrm>
          <a:prstGeom prst="rect">
            <a:avLst/>
          </a:prstGeom>
          <a:noFill/>
          <a:extLst/>
        </p:spPr>
      </p:pic>
      <p:pic>
        <p:nvPicPr>
          <p:cNvPr id="24" name="Picture 4" descr="C:\Documents and Settings\amonaco\Desktop\ultimi testi PASAL\foto aliene per corriere\Procambarus clarkii ph Christian Angelici.jpg">
            <a:extLst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r="15084"/>
          <a:stretch/>
        </p:blipFill>
        <p:spPr bwMode="auto">
          <a:xfrm>
            <a:off x="7904157" y="2496655"/>
            <a:ext cx="1242624" cy="923724"/>
          </a:xfrm>
          <a:prstGeom prst="rect">
            <a:avLst/>
          </a:prstGeom>
          <a:noFill/>
          <a:extLst/>
        </p:spPr>
      </p:pic>
      <p:pic>
        <p:nvPicPr>
          <p:cNvPr id="25" name="Picture 5" descr="C:\Documents and Settings\amonaco\Desktop\ultimi testi PASAL\foto aliene per corriere\Rana catesbeiana ph Riccardo Scalera.JPG">
            <a:extLst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694" r="5515"/>
          <a:stretch/>
        </p:blipFill>
        <p:spPr bwMode="auto">
          <a:xfrm>
            <a:off x="7884368" y="4356483"/>
            <a:ext cx="1259632" cy="967956"/>
          </a:xfrm>
          <a:prstGeom prst="rect">
            <a:avLst/>
          </a:prstGeom>
          <a:noFill/>
          <a:extLst/>
        </p:spPr>
      </p:pic>
      <p:pic>
        <p:nvPicPr>
          <p:cNvPr id="26" name="Picture 26" descr="G:\COE_Protectedareas&amp;IAS\presentazione malta\foto\3973480059_cbdeaea207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5292587"/>
            <a:ext cx="1259632" cy="944725"/>
          </a:xfrm>
          <a:prstGeom prst="rect">
            <a:avLst/>
          </a:prstGeom>
          <a:noFill/>
        </p:spPr>
      </p:pic>
      <p:pic>
        <p:nvPicPr>
          <p:cNvPr id="27" name="Picture 22" descr="G:\COE_Protectedareas&amp;IAS\presentazione malta\foto\carpobrotus_edulis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3700" b="4921"/>
          <a:stretch>
            <a:fillRect/>
          </a:stretch>
        </p:blipFill>
        <p:spPr bwMode="auto">
          <a:xfrm>
            <a:off x="7887250" y="3420379"/>
            <a:ext cx="1261730" cy="935989"/>
          </a:xfrm>
          <a:prstGeom prst="rect">
            <a:avLst/>
          </a:prstGeom>
          <a:noFill/>
        </p:spPr>
      </p:pic>
      <p:pic>
        <p:nvPicPr>
          <p:cNvPr id="28" name="Picture 24" descr="G:\COE_Protectedareas&amp;IAS\presentazione malta\foto\ailanto-ailanthus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7638"/>
          <a:stretch>
            <a:fillRect/>
          </a:stretch>
        </p:blipFill>
        <p:spPr bwMode="auto">
          <a:xfrm>
            <a:off x="7901376" y="1486039"/>
            <a:ext cx="1235332" cy="100724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559190" y="3848451"/>
            <a:ext cx="7215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Franklin Gothic Medium Cond" pitchFamily="34" charset="0"/>
              </a:rPr>
              <a:t>E-commerce</a:t>
            </a:r>
            <a:r>
              <a:rPr lang="en-US" sz="2000" dirty="0">
                <a:latin typeface="Franklin Gothic Medium Cond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Franklin Gothic Medium Cond" pitchFamily="34" charset="0"/>
              </a:rPr>
              <a:t>is not a physical pathway, </a:t>
            </a:r>
            <a:r>
              <a:rPr lang="en-US" sz="2000" dirty="0">
                <a:latin typeface="Franklin Gothic Medium Cond" pitchFamily="34" charset="0"/>
              </a:rPr>
              <a:t>but rather simply serves as a mechanism for processing commercial and non-commercial transactions</a:t>
            </a:r>
          </a:p>
        </p:txBody>
      </p:sp>
      <p:sp>
        <p:nvSpPr>
          <p:cNvPr id="8" name="Rettangolo 7"/>
          <p:cNvSpPr/>
          <p:nvPr/>
        </p:nvSpPr>
        <p:spPr>
          <a:xfrm>
            <a:off x="533672" y="5675307"/>
            <a:ext cx="6976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Franklin Gothic Medium Cond" pitchFamily="34" charset="0"/>
              </a:rPr>
              <a:t>Increase in non-experts </a:t>
            </a:r>
            <a:r>
              <a:rPr lang="en-US" sz="2000" dirty="0">
                <a:latin typeface="Franklin Gothic Medium Cond" pitchFamily="34" charset="0"/>
              </a:rPr>
              <a:t>in the plant and animal trade who may be ignorant or misinformed on risks and regulations or incorrectly identify their products</a:t>
            </a:r>
            <a:endParaRPr lang="it-IT" sz="2000" dirty="0">
              <a:latin typeface="Franklin Gothic Medium Cond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59190" y="4761879"/>
            <a:ext cx="6782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 Cond" pitchFamily="34" charset="0"/>
              </a:rPr>
              <a:t>Growing diversity and </a:t>
            </a:r>
            <a:r>
              <a:rPr lang="en-US" sz="2000" dirty="0">
                <a:solidFill>
                  <a:srgbClr val="FF0000"/>
                </a:solidFill>
                <a:latin typeface="Franklin Gothic Medium Cond" pitchFamily="34" charset="0"/>
              </a:rPr>
              <a:t>complexity of the trade market</a:t>
            </a:r>
            <a:r>
              <a:rPr lang="en-US" sz="2000" dirty="0">
                <a:latin typeface="Franklin Gothic Medium Cond" pitchFamily="34" charset="0"/>
              </a:rPr>
              <a:t>, more and more difficult to approach with prevention and control strategies</a:t>
            </a:r>
            <a:endParaRPr lang="it-IT" sz="2000" dirty="0">
              <a:latin typeface="Franklin Gothic Medium Cond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11"/>
          <a:srcRect l="17357" t="-3241" r="16466" b="18982"/>
          <a:stretch/>
        </p:blipFill>
        <p:spPr>
          <a:xfrm>
            <a:off x="4101114" y="1183267"/>
            <a:ext cx="3409428" cy="235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ttangolo 17"/>
          <p:cNvSpPr/>
          <p:nvPr/>
        </p:nvSpPr>
        <p:spPr>
          <a:xfrm>
            <a:off x="352956" y="1389436"/>
            <a:ext cx="3699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 Cond" pitchFamily="34" charset="0"/>
              </a:rPr>
              <a:t>The online trade is </a:t>
            </a:r>
            <a:r>
              <a:rPr lang="en-US" sz="2000" dirty="0">
                <a:solidFill>
                  <a:srgbClr val="FF0000"/>
                </a:solidFill>
                <a:latin typeface="Franklin Gothic Medium Cond" pitchFamily="34" charset="0"/>
              </a:rPr>
              <a:t>poorly regulated </a:t>
            </a:r>
            <a:r>
              <a:rPr lang="en-US" sz="2000" dirty="0">
                <a:latin typeface="Franklin Gothic Medium Cond" pitchFamily="34" charset="0"/>
              </a:rPr>
              <a:t>and, being accessible to all, has increased considerably in recent years, </a:t>
            </a:r>
            <a:r>
              <a:rPr lang="en-US" sz="2000" dirty="0">
                <a:solidFill>
                  <a:srgbClr val="FF0000"/>
                </a:solidFill>
                <a:latin typeface="Franklin Gothic Medium Cond" pitchFamily="34" charset="0"/>
              </a:rPr>
              <a:t>making  the  purchase  of  invasive  species  just  a  mouse  click  away  from  any  home</a:t>
            </a:r>
            <a:r>
              <a:rPr lang="en-US" sz="2000" dirty="0">
                <a:latin typeface="Franklin Gothic Medium Con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500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10"/>
          <p:cNvGrpSpPr>
            <a:grpSpLocks/>
          </p:cNvGrpSpPr>
          <p:nvPr/>
        </p:nvGrpSpPr>
        <p:grpSpPr bwMode="auto">
          <a:xfrm>
            <a:off x="285750" y="214313"/>
            <a:ext cx="1751012" cy="573086"/>
            <a:chOff x="286441" y="213999"/>
            <a:chExt cx="1750876" cy="573116"/>
          </a:xfrm>
        </p:grpSpPr>
        <p:pic>
          <p:nvPicPr>
            <p:cNvPr id="19" name="Picture 13" descr="co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441" y="213999"/>
              <a:ext cx="796863" cy="573116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4" descr="LOGO_Ber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6488" y="213999"/>
              <a:ext cx="750829" cy="57152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9" name="Rettangolo 28"/>
          <p:cNvSpPr/>
          <p:nvPr/>
        </p:nvSpPr>
        <p:spPr>
          <a:xfrm>
            <a:off x="2407958" y="262592"/>
            <a:ext cx="512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cs typeface="Arial" charset="0"/>
              </a:rPr>
              <a:t>E-commerce, IAS and COVID 19</a:t>
            </a: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rot="10800000">
            <a:off x="7823359" y="214313"/>
            <a:ext cx="0" cy="6443663"/>
          </a:xfrm>
          <a:prstGeom prst="line">
            <a:avLst/>
          </a:prstGeom>
          <a:noFill/>
          <a:ln w="50800" cap="rnd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3" name="Picture 3" descr="C:\Documents and Settings\amonaco\Desktop\ultimi testi PASAL\foto aliene per corriere\Anoplophora chinensis ph Archivio Fotografico Servizio Fitosanitario Regione Lazio.JPG">
            <a:extLst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4616"/>
          <a:stretch/>
        </p:blipFill>
        <p:spPr bwMode="auto">
          <a:xfrm>
            <a:off x="7901376" y="620688"/>
            <a:ext cx="1242624" cy="922417"/>
          </a:xfrm>
          <a:prstGeom prst="rect">
            <a:avLst/>
          </a:prstGeom>
          <a:noFill/>
          <a:extLst/>
        </p:spPr>
      </p:pic>
      <p:pic>
        <p:nvPicPr>
          <p:cNvPr id="24" name="Picture 4" descr="C:\Documents and Settings\amonaco\Desktop\ultimi testi PASAL\foto aliene per corriere\Procambarus clarkii ph Christian Angelici.jpg">
            <a:extLst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r="15084"/>
          <a:stretch/>
        </p:blipFill>
        <p:spPr bwMode="auto">
          <a:xfrm>
            <a:off x="7904157" y="2496655"/>
            <a:ext cx="1242624" cy="923724"/>
          </a:xfrm>
          <a:prstGeom prst="rect">
            <a:avLst/>
          </a:prstGeom>
          <a:noFill/>
          <a:extLst/>
        </p:spPr>
      </p:pic>
      <p:pic>
        <p:nvPicPr>
          <p:cNvPr id="25" name="Picture 5" descr="C:\Documents and Settings\amonaco\Desktop\ultimi testi PASAL\foto aliene per corriere\Rana catesbeiana ph Riccardo Scalera.JPG">
            <a:extLst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694" r="5515"/>
          <a:stretch/>
        </p:blipFill>
        <p:spPr bwMode="auto">
          <a:xfrm>
            <a:off x="7884368" y="4356483"/>
            <a:ext cx="1259632" cy="967956"/>
          </a:xfrm>
          <a:prstGeom prst="rect">
            <a:avLst/>
          </a:prstGeom>
          <a:noFill/>
          <a:extLst/>
        </p:spPr>
      </p:pic>
      <p:pic>
        <p:nvPicPr>
          <p:cNvPr id="26" name="Picture 26" descr="G:\COE_Protectedareas&amp;IAS\presentazione malta\foto\3973480059_cbdeaea207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5292587"/>
            <a:ext cx="1259632" cy="944725"/>
          </a:xfrm>
          <a:prstGeom prst="rect">
            <a:avLst/>
          </a:prstGeom>
          <a:noFill/>
        </p:spPr>
      </p:pic>
      <p:pic>
        <p:nvPicPr>
          <p:cNvPr id="27" name="Picture 22" descr="G:\COE_Protectedareas&amp;IAS\presentazione malta\foto\carpobrotus_edulis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3700" b="4921"/>
          <a:stretch>
            <a:fillRect/>
          </a:stretch>
        </p:blipFill>
        <p:spPr bwMode="auto">
          <a:xfrm>
            <a:off x="7887250" y="3420379"/>
            <a:ext cx="1261730" cy="935989"/>
          </a:xfrm>
          <a:prstGeom prst="rect">
            <a:avLst/>
          </a:prstGeom>
          <a:noFill/>
        </p:spPr>
      </p:pic>
      <p:pic>
        <p:nvPicPr>
          <p:cNvPr id="28" name="Picture 24" descr="G:\COE_Protectedareas&amp;IAS\presentazione malta\foto\ailanto-ailanthus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7638"/>
          <a:stretch>
            <a:fillRect/>
          </a:stretch>
        </p:blipFill>
        <p:spPr bwMode="auto">
          <a:xfrm>
            <a:off x="7901376" y="1486039"/>
            <a:ext cx="1235332" cy="100724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50999" y="1170285"/>
            <a:ext cx="74197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 Cond" pitchFamily="34" charset="0"/>
              </a:rPr>
              <a:t>The recent COVID-19 pandemic has had a marked impact on consumer’s purchasing </a:t>
            </a:r>
            <a:r>
              <a:rPr lang="en-US" sz="2000" dirty="0" err="1">
                <a:latin typeface="Franklin Gothic Medium Cond" pitchFamily="34" charset="0"/>
              </a:rPr>
              <a:t>behaviour</a:t>
            </a:r>
            <a:r>
              <a:rPr lang="en-US" sz="2000" dirty="0">
                <a:latin typeface="Franklin Gothic Medium Cond" pitchFamily="34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Franklin Gothic Medium Cond" pitchFamily="34" charset="0"/>
              </a:rPr>
              <a:t>encouraging people to online shopping </a:t>
            </a:r>
            <a:r>
              <a:rPr lang="en-US" sz="2000" dirty="0">
                <a:latin typeface="Franklin Gothic Medium Cond" pitchFamily="34" charset="0"/>
              </a:rPr>
              <a:t>and causing an increase from 16% (2019) to 19% (2020) in its share of all retail sales. </a:t>
            </a:r>
          </a:p>
        </p:txBody>
      </p:sp>
      <p:pic>
        <p:nvPicPr>
          <p:cNvPr id="21" name="Immagine 2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79" y="2708920"/>
            <a:ext cx="4062735" cy="2055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e 2"/>
          <p:cNvSpPr/>
          <p:nvPr/>
        </p:nvSpPr>
        <p:spPr>
          <a:xfrm>
            <a:off x="4833431" y="2675347"/>
            <a:ext cx="1224136" cy="122413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3024025" y="3688454"/>
            <a:ext cx="1261581" cy="123283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96212" y="2786062"/>
            <a:ext cx="31754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 Cond" pitchFamily="34" charset="0"/>
              </a:rPr>
              <a:t>The increase in online sales during the pandemic affected many product categories, including </a:t>
            </a:r>
            <a:r>
              <a:rPr lang="en-US" sz="2000" dirty="0">
                <a:solidFill>
                  <a:srgbClr val="FF0000"/>
                </a:solidFill>
                <a:latin typeface="Franklin Gothic Medium Cond" pitchFamily="34" charset="0"/>
              </a:rPr>
              <a:t>pets and ornamental plants </a:t>
            </a:r>
            <a:r>
              <a:rPr lang="en-US" sz="2000" dirty="0">
                <a:latin typeface="Franklin Gothic Medium Cond" pitchFamily="34" charset="0"/>
              </a:rPr>
              <a:t>(and related products)</a:t>
            </a:r>
            <a:endParaRPr lang="it-IT" sz="2000" dirty="0">
              <a:latin typeface="Franklin Gothic Medium Cond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9140" y="5327876"/>
            <a:ext cx="729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Franklin Gothic Medium Cond" pitchFamily="34" charset="0"/>
              </a:rPr>
              <a:t>It is likely that this shift towards online shopping will consolidate in the future, </a:t>
            </a:r>
            <a:r>
              <a:rPr lang="en-US" sz="2000" dirty="0">
                <a:solidFill>
                  <a:srgbClr val="FF0000"/>
                </a:solidFill>
                <a:latin typeface="Franklin Gothic Medium Cond" pitchFamily="34" charset="0"/>
              </a:rPr>
              <a:t>increasing the risk of introduction and spread of pest and IAS </a:t>
            </a:r>
            <a:r>
              <a:rPr lang="en-US" sz="2000" dirty="0">
                <a:latin typeface="Franklin Gothic Medium Cond" pitchFamily="34" charset="0"/>
              </a:rPr>
              <a:t>worldwide by this pathway. </a:t>
            </a:r>
            <a:endParaRPr lang="it-IT" sz="2000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9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10"/>
          <p:cNvGrpSpPr>
            <a:grpSpLocks/>
          </p:cNvGrpSpPr>
          <p:nvPr/>
        </p:nvGrpSpPr>
        <p:grpSpPr bwMode="auto">
          <a:xfrm>
            <a:off x="285750" y="214313"/>
            <a:ext cx="1751012" cy="573086"/>
            <a:chOff x="286441" y="213999"/>
            <a:chExt cx="1750876" cy="573116"/>
          </a:xfrm>
        </p:grpSpPr>
        <p:pic>
          <p:nvPicPr>
            <p:cNvPr id="19" name="Picture 13" descr="co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441" y="213999"/>
              <a:ext cx="796863" cy="573116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4" descr="LOGO_Ber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6488" y="213999"/>
              <a:ext cx="750829" cy="57152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9" name="Rettangolo 28"/>
          <p:cNvSpPr/>
          <p:nvPr/>
        </p:nvSpPr>
        <p:spPr>
          <a:xfrm>
            <a:off x="2915816" y="265686"/>
            <a:ext cx="3441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cs typeface="Arial" charset="0"/>
              </a:rPr>
              <a:t>E-commerce and IAS</a:t>
            </a: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rot="10800000">
            <a:off x="7823359" y="214313"/>
            <a:ext cx="0" cy="6443663"/>
          </a:xfrm>
          <a:prstGeom prst="line">
            <a:avLst/>
          </a:prstGeom>
          <a:noFill/>
          <a:ln w="50800" cap="rnd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3" name="Picture 3" descr="C:\Documents and Settings\amonaco\Desktop\ultimi testi PASAL\foto aliene per corriere\Anoplophora chinensis ph Archivio Fotografico Servizio Fitosanitario Regione Lazio.JPG">
            <a:extLst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4616"/>
          <a:stretch/>
        </p:blipFill>
        <p:spPr bwMode="auto">
          <a:xfrm>
            <a:off x="7901376" y="620688"/>
            <a:ext cx="1242624" cy="922417"/>
          </a:xfrm>
          <a:prstGeom prst="rect">
            <a:avLst/>
          </a:prstGeom>
          <a:noFill/>
          <a:extLst/>
        </p:spPr>
      </p:pic>
      <p:pic>
        <p:nvPicPr>
          <p:cNvPr id="24" name="Picture 4" descr="C:\Documents and Settings\amonaco\Desktop\ultimi testi PASAL\foto aliene per corriere\Procambarus clarkii ph Christian Angelici.jpg">
            <a:extLst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r="15084"/>
          <a:stretch/>
        </p:blipFill>
        <p:spPr bwMode="auto">
          <a:xfrm>
            <a:off x="7904157" y="2496655"/>
            <a:ext cx="1242624" cy="923724"/>
          </a:xfrm>
          <a:prstGeom prst="rect">
            <a:avLst/>
          </a:prstGeom>
          <a:noFill/>
          <a:extLst/>
        </p:spPr>
      </p:pic>
      <p:pic>
        <p:nvPicPr>
          <p:cNvPr id="25" name="Picture 5" descr="C:\Documents and Settings\amonaco\Desktop\ultimi testi PASAL\foto aliene per corriere\Rana catesbeiana ph Riccardo Scalera.JPG">
            <a:extLst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694" r="5515"/>
          <a:stretch/>
        </p:blipFill>
        <p:spPr bwMode="auto">
          <a:xfrm>
            <a:off x="7884368" y="4356483"/>
            <a:ext cx="1259632" cy="967956"/>
          </a:xfrm>
          <a:prstGeom prst="rect">
            <a:avLst/>
          </a:prstGeom>
          <a:noFill/>
          <a:extLst/>
        </p:spPr>
      </p:pic>
      <p:pic>
        <p:nvPicPr>
          <p:cNvPr id="26" name="Picture 26" descr="G:\COE_Protectedareas&amp;IAS\presentazione malta\foto\3973480059_cbdeaea207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5292587"/>
            <a:ext cx="1259632" cy="944725"/>
          </a:xfrm>
          <a:prstGeom prst="rect">
            <a:avLst/>
          </a:prstGeom>
          <a:noFill/>
        </p:spPr>
      </p:pic>
      <p:pic>
        <p:nvPicPr>
          <p:cNvPr id="27" name="Picture 22" descr="G:\COE_Protectedareas&amp;IAS\presentazione malta\foto\carpobrotus_edulis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3700" b="4921"/>
          <a:stretch>
            <a:fillRect/>
          </a:stretch>
        </p:blipFill>
        <p:spPr bwMode="auto">
          <a:xfrm>
            <a:off x="7887250" y="3420379"/>
            <a:ext cx="1261730" cy="935989"/>
          </a:xfrm>
          <a:prstGeom prst="rect">
            <a:avLst/>
          </a:prstGeom>
          <a:noFill/>
        </p:spPr>
      </p:pic>
      <p:pic>
        <p:nvPicPr>
          <p:cNvPr id="28" name="Picture 24" descr="G:\COE_Protectedareas&amp;IAS\presentazione malta\foto\ailanto-ailanthus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7638"/>
          <a:stretch>
            <a:fillRect/>
          </a:stretch>
        </p:blipFill>
        <p:spPr bwMode="auto">
          <a:xfrm>
            <a:off x="7901376" y="1486039"/>
            <a:ext cx="1235332" cy="1007240"/>
          </a:xfrm>
          <a:prstGeom prst="rect">
            <a:avLst/>
          </a:prstGeom>
          <a:noFill/>
        </p:spPr>
      </p:pic>
      <p:sp>
        <p:nvSpPr>
          <p:cNvPr id="16" name="Rettangolo 15"/>
          <p:cNvSpPr/>
          <p:nvPr/>
        </p:nvSpPr>
        <p:spPr>
          <a:xfrm>
            <a:off x="278645" y="1814712"/>
            <a:ext cx="73105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 Cond" pitchFamily="34" charset="0"/>
              </a:rPr>
              <a:t>According with the existing international recommendations and positions statements the major ways of addressing the risk associated with e-commerce are:</a:t>
            </a:r>
          </a:p>
          <a:p>
            <a:endParaRPr lang="en-US" sz="2000" dirty="0">
              <a:latin typeface="Franklin Gothic Medium Con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Franklin Gothic Medium Cond" pitchFamily="34" charset="0"/>
              </a:rPr>
              <a:t>development of national regulations</a:t>
            </a:r>
            <a:r>
              <a:rPr lang="en-US" sz="2000" dirty="0">
                <a:latin typeface="Franklin Gothic Medium Cond" pitchFamily="34" charset="0"/>
              </a:rPr>
              <a:t>, to assist national customs agencies to enforce halting entries of invasive alien species.</a:t>
            </a:r>
          </a:p>
          <a:p>
            <a:endParaRPr lang="en-US" sz="2000" dirty="0">
              <a:latin typeface="Franklin Gothic Medium Con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Franklin Gothic Medium Cond" pitchFamily="34" charset="0"/>
              </a:rPr>
              <a:t>data sharing</a:t>
            </a:r>
            <a:r>
              <a:rPr lang="en-US" sz="2000" dirty="0">
                <a:latin typeface="Franklin Gothic Medium Cond" pitchFamily="34" charset="0"/>
              </a:rPr>
              <a:t> and information flow </a:t>
            </a:r>
          </a:p>
          <a:p>
            <a:endParaRPr lang="en-US" sz="2000" dirty="0">
              <a:latin typeface="Franklin Gothic Medium Con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Franklin Gothic Medium Cond" pitchFamily="34" charset="0"/>
              </a:rPr>
              <a:t>the need </a:t>
            </a:r>
            <a:r>
              <a:rPr lang="en-GB" sz="2000" dirty="0">
                <a:solidFill>
                  <a:srgbClr val="FF0000"/>
                </a:solidFill>
                <a:latin typeface="Franklin Gothic Medium Cond" pitchFamily="34" charset="0"/>
              </a:rPr>
              <a:t>to engage with national Customs authorities </a:t>
            </a:r>
            <a:r>
              <a:rPr lang="en-US" sz="2000" dirty="0">
                <a:solidFill>
                  <a:srgbClr val="FF0000"/>
                </a:solidFill>
                <a:latin typeface="Franklin Gothic Medium Cond" pitchFamily="34" charset="0"/>
              </a:rPr>
              <a:t>to raise the issue of invasive alien species</a:t>
            </a:r>
            <a:r>
              <a:rPr lang="en-US" sz="2000" dirty="0">
                <a:latin typeface="Franklin Gothic Medium Cond" pitchFamily="34" charset="0"/>
              </a:rPr>
              <a:t>, in collaboration, among the users and operators of e- commerce</a:t>
            </a:r>
            <a:endParaRPr lang="it-IT" sz="2000" dirty="0">
              <a:latin typeface="Franklin Gothic Medium Con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9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39961" y="324148"/>
            <a:ext cx="53563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What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 </a:t>
            </a:r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happened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 </a:t>
            </a:r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after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 the last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Standing Committee (December 2020)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Franklin Gothic Demi" pitchFamily="34" charset="0"/>
            </a:endParaRPr>
          </a:p>
        </p:txBody>
      </p:sp>
      <p:grpSp>
        <p:nvGrpSpPr>
          <p:cNvPr id="4" name="Gruppo 10"/>
          <p:cNvGrpSpPr>
            <a:grpSpLocks/>
          </p:cNvGrpSpPr>
          <p:nvPr/>
        </p:nvGrpSpPr>
        <p:grpSpPr bwMode="auto">
          <a:xfrm>
            <a:off x="285750" y="214313"/>
            <a:ext cx="1751012" cy="573087"/>
            <a:chOff x="286441" y="214000"/>
            <a:chExt cx="1750876" cy="573157"/>
          </a:xfrm>
        </p:grpSpPr>
        <p:pic>
          <p:nvPicPr>
            <p:cNvPr id="18" name="Picture 13" descr="co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441" y="214000"/>
              <a:ext cx="796863" cy="573157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4" descr="LOGO_Ber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6488" y="214000"/>
              <a:ext cx="750829" cy="57157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19420" y="2492896"/>
            <a:ext cx="6976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it-IT" sz="2100" dirty="0"/>
              <a:t> </a:t>
            </a:r>
            <a:r>
              <a:rPr lang="it-IT" sz="2100" dirty="0" err="1">
                <a:latin typeface="Franklin Gothic Medium Cond" pitchFamily="34" charset="0"/>
              </a:rPr>
              <a:t>Reviewed</a:t>
            </a:r>
            <a:r>
              <a:rPr lang="it-IT" sz="2100" dirty="0">
                <a:latin typeface="Franklin Gothic Medium Cond" pitchFamily="34" charset="0"/>
              </a:rPr>
              <a:t> and </a:t>
            </a:r>
            <a:r>
              <a:rPr lang="it-IT" sz="2100" dirty="0" err="1">
                <a:latin typeface="Franklin Gothic Medium Cond" pitchFamily="34" charset="0"/>
              </a:rPr>
              <a:t>updated</a:t>
            </a:r>
            <a:r>
              <a:rPr lang="it-IT" sz="2100" dirty="0">
                <a:latin typeface="Franklin Gothic Medium Cond" pitchFamily="34" charset="0"/>
              </a:rPr>
              <a:t> </a:t>
            </a:r>
            <a:r>
              <a:rPr lang="it-IT" sz="2100" dirty="0" err="1">
                <a:latin typeface="Franklin Gothic Medium Cond" pitchFamily="34" charset="0"/>
              </a:rPr>
              <a:t>scientific</a:t>
            </a:r>
            <a:r>
              <a:rPr lang="it-IT" sz="2100" dirty="0">
                <a:latin typeface="Franklin Gothic Medium Cond" pitchFamily="34" charset="0"/>
              </a:rPr>
              <a:t> and </a:t>
            </a:r>
            <a:r>
              <a:rPr lang="it-IT" sz="2100" dirty="0" err="1">
                <a:latin typeface="Franklin Gothic Medium Cond" pitchFamily="34" charset="0"/>
              </a:rPr>
              <a:t>technical</a:t>
            </a:r>
            <a:r>
              <a:rPr lang="it-IT" sz="2100" dirty="0">
                <a:latin typeface="Franklin Gothic Medium Cond" pitchFamily="34" charset="0"/>
              </a:rPr>
              <a:t> </a:t>
            </a:r>
            <a:r>
              <a:rPr lang="it-IT" sz="2100" dirty="0" err="1">
                <a:latin typeface="Franklin Gothic Medium Cond" pitchFamily="34" charset="0"/>
              </a:rPr>
              <a:t>literature</a:t>
            </a:r>
            <a:r>
              <a:rPr lang="it-IT" sz="2100" dirty="0">
                <a:latin typeface="Franklin Gothic Medium Cond" pitchFamily="34" charset="0"/>
              </a:rPr>
              <a:t> </a:t>
            </a:r>
            <a:r>
              <a:rPr lang="it-IT" sz="2100" dirty="0" err="1">
                <a:latin typeface="Franklin Gothic Medium Cond" pitchFamily="34" charset="0"/>
              </a:rPr>
              <a:t>as</a:t>
            </a:r>
            <a:r>
              <a:rPr lang="it-IT" sz="2100" dirty="0">
                <a:latin typeface="Franklin Gothic Medium Cond" pitchFamily="34" charset="0"/>
              </a:rPr>
              <a:t> </a:t>
            </a:r>
            <a:r>
              <a:rPr lang="it-IT" sz="2100" dirty="0" err="1">
                <a:latin typeface="Franklin Gothic Medium Cond" pitchFamily="34" charset="0"/>
              </a:rPr>
              <a:t>well</a:t>
            </a:r>
            <a:r>
              <a:rPr lang="it-IT" sz="2100" dirty="0">
                <a:latin typeface="Franklin Gothic Medium Cond" pitchFamily="34" charset="0"/>
              </a:rPr>
              <a:t> </a:t>
            </a:r>
            <a:r>
              <a:rPr lang="it-IT" sz="2100" dirty="0" err="1">
                <a:latin typeface="Franklin Gothic Medium Cond" pitchFamily="34" charset="0"/>
              </a:rPr>
              <a:t>as</a:t>
            </a:r>
            <a:r>
              <a:rPr lang="it-IT" sz="2100" dirty="0">
                <a:latin typeface="Franklin Gothic Medium Cond" pitchFamily="34" charset="0"/>
              </a:rPr>
              <a:t> the new </a:t>
            </a:r>
            <a:r>
              <a:rPr lang="it-IT" sz="2100" dirty="0" err="1">
                <a:latin typeface="Franklin Gothic Medium Cond" pitchFamily="34" charset="0"/>
              </a:rPr>
              <a:t>available</a:t>
            </a:r>
            <a:r>
              <a:rPr lang="it-IT" sz="2100" dirty="0">
                <a:latin typeface="Franklin Gothic Medium Cond" pitchFamily="34" charset="0"/>
              </a:rPr>
              <a:t> </a:t>
            </a:r>
            <a:r>
              <a:rPr lang="it-IT" sz="2100" dirty="0" err="1">
                <a:latin typeface="Franklin Gothic Medium Cond" pitchFamily="34" charset="0"/>
              </a:rPr>
              <a:t>guidance</a:t>
            </a:r>
            <a:r>
              <a:rPr lang="it-IT" sz="2100" dirty="0">
                <a:latin typeface="Franklin Gothic Medium Cond" pitchFamily="34" charset="0"/>
              </a:rPr>
              <a:t> </a:t>
            </a:r>
            <a:r>
              <a:rPr lang="it-IT" sz="2100" dirty="0" err="1">
                <a:latin typeface="Franklin Gothic Medium Cond" pitchFamily="34" charset="0"/>
              </a:rPr>
              <a:t>documents</a:t>
            </a:r>
            <a:endParaRPr lang="it-IT" sz="2100" i="1" dirty="0">
              <a:latin typeface="Franklin Gothic Medium Cond" pitchFamily="34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06924" y="4653136"/>
            <a:ext cx="71790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it-IT" sz="2100" dirty="0"/>
              <a:t> </a:t>
            </a:r>
            <a:r>
              <a:rPr lang="it-IT" sz="2100" dirty="0" err="1">
                <a:latin typeface="Franklin Gothic Medium Cond" pitchFamily="34" charset="0"/>
              </a:rPr>
              <a:t>Prepared</a:t>
            </a:r>
            <a:r>
              <a:rPr lang="it-IT" sz="2100" dirty="0">
                <a:latin typeface="Franklin Gothic Medium Cond" pitchFamily="34" charset="0"/>
              </a:rPr>
              <a:t> the </a:t>
            </a:r>
            <a:r>
              <a:rPr lang="it-IT" sz="2100" dirty="0" err="1">
                <a:latin typeface="Franklin Gothic Medium Cond" pitchFamily="34" charset="0"/>
              </a:rPr>
              <a:t>present</a:t>
            </a:r>
            <a:r>
              <a:rPr lang="it-IT" sz="2100" dirty="0">
                <a:latin typeface="Franklin Gothic Medium Cond" pitchFamily="34" charset="0"/>
              </a:rPr>
              <a:t> draft of the </a:t>
            </a:r>
            <a:r>
              <a:rPr lang="it-IT" sz="2100" i="1" dirty="0">
                <a:latin typeface="Franklin Gothic Medium Cond" pitchFamily="34" charset="0"/>
              </a:rPr>
              <a:t>Guidance </a:t>
            </a:r>
            <a:r>
              <a:rPr lang="it-IT" sz="2100" i="1" dirty="0" err="1">
                <a:latin typeface="Franklin Gothic Medium Cond" pitchFamily="34" charset="0"/>
              </a:rPr>
              <a:t>document</a:t>
            </a:r>
            <a:endParaRPr lang="it-IT" sz="2100" i="1" dirty="0">
              <a:latin typeface="Franklin Gothic Medium Cond" pitchFamily="34" charset="0"/>
            </a:endParaRPr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 rot="10800000">
            <a:off x="7823359" y="214313"/>
            <a:ext cx="0" cy="6443663"/>
          </a:xfrm>
          <a:prstGeom prst="line">
            <a:avLst/>
          </a:prstGeom>
          <a:noFill/>
          <a:ln w="50800" cap="rnd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7" name="Picture 3" descr="C:\Documents and Settings\amonaco\Desktop\ultimi testi PASAL\foto aliene per corriere\Anoplophora chinensis ph Archivio Fotografico Servizio Fitosanitario Regione Lazio.JPG">
            <a:extLst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4616"/>
          <a:stretch/>
        </p:blipFill>
        <p:spPr bwMode="auto">
          <a:xfrm>
            <a:off x="7901376" y="620688"/>
            <a:ext cx="1242624" cy="922417"/>
          </a:xfrm>
          <a:prstGeom prst="rect">
            <a:avLst/>
          </a:prstGeom>
          <a:noFill/>
          <a:extLst/>
        </p:spPr>
      </p:pic>
      <p:pic>
        <p:nvPicPr>
          <p:cNvPr id="38" name="Picture 4" descr="C:\Documents and Settings\amonaco\Desktop\ultimi testi PASAL\foto aliene per corriere\Procambarus clarkii ph Christian Angelici.jpg">
            <a:extLst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r="15084"/>
          <a:stretch/>
        </p:blipFill>
        <p:spPr bwMode="auto">
          <a:xfrm>
            <a:off x="7904157" y="2496655"/>
            <a:ext cx="1242624" cy="923724"/>
          </a:xfrm>
          <a:prstGeom prst="rect">
            <a:avLst/>
          </a:prstGeom>
          <a:noFill/>
          <a:extLst/>
        </p:spPr>
      </p:pic>
      <p:pic>
        <p:nvPicPr>
          <p:cNvPr id="39" name="Picture 5" descr="C:\Documents and Settings\amonaco\Desktop\ultimi testi PASAL\foto aliene per corriere\Rana catesbeiana ph Riccardo Scalera.JPG">
            <a:extLst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694" r="5515"/>
          <a:stretch/>
        </p:blipFill>
        <p:spPr bwMode="auto">
          <a:xfrm>
            <a:off x="7884368" y="4356483"/>
            <a:ext cx="1259632" cy="967956"/>
          </a:xfrm>
          <a:prstGeom prst="rect">
            <a:avLst/>
          </a:prstGeom>
          <a:noFill/>
          <a:extLst/>
        </p:spPr>
      </p:pic>
      <p:pic>
        <p:nvPicPr>
          <p:cNvPr id="40" name="Picture 26" descr="G:\COE_Protectedareas&amp;IAS\presentazione malta\foto\3973480059_cbdeaea207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5292587"/>
            <a:ext cx="1259632" cy="944725"/>
          </a:xfrm>
          <a:prstGeom prst="rect">
            <a:avLst/>
          </a:prstGeom>
          <a:noFill/>
        </p:spPr>
      </p:pic>
      <p:pic>
        <p:nvPicPr>
          <p:cNvPr id="41" name="Picture 22" descr="G:\COE_Protectedareas&amp;IAS\presentazione malta\foto\carpobrotus_edulis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3700" b="4921"/>
          <a:stretch>
            <a:fillRect/>
          </a:stretch>
        </p:blipFill>
        <p:spPr bwMode="auto">
          <a:xfrm>
            <a:off x="7887250" y="3420379"/>
            <a:ext cx="1261730" cy="935989"/>
          </a:xfrm>
          <a:prstGeom prst="rect">
            <a:avLst/>
          </a:prstGeom>
          <a:noFill/>
        </p:spPr>
      </p:pic>
      <p:pic>
        <p:nvPicPr>
          <p:cNvPr id="42" name="Picture 24" descr="G:\COE_Protectedareas&amp;IAS\presentazione malta\foto\ailanto-ailanthus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7638"/>
          <a:stretch>
            <a:fillRect/>
          </a:stretch>
        </p:blipFill>
        <p:spPr bwMode="auto">
          <a:xfrm>
            <a:off x="7901376" y="1486039"/>
            <a:ext cx="1235332" cy="1007240"/>
          </a:xfrm>
          <a:prstGeom prst="rect">
            <a:avLst/>
          </a:prstGeom>
          <a:noFill/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17742" y="3573317"/>
            <a:ext cx="69781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it-IT" sz="2100" dirty="0"/>
              <a:t> </a:t>
            </a:r>
            <a:r>
              <a:rPr lang="it-IT" sz="2100" dirty="0" err="1">
                <a:latin typeface="Franklin Gothic Medium Cond" pitchFamily="34" charset="0"/>
              </a:rPr>
              <a:t>Integrated</a:t>
            </a:r>
            <a:r>
              <a:rPr lang="it-IT" sz="2100" dirty="0">
                <a:latin typeface="Franklin Gothic Medium Cond" pitchFamily="34" charset="0"/>
              </a:rPr>
              <a:t> the </a:t>
            </a:r>
            <a:r>
              <a:rPr lang="it-IT" sz="2100" dirty="0" err="1">
                <a:latin typeface="Franklin Gothic Medium Cond" pitchFamily="34" charset="0"/>
              </a:rPr>
              <a:t>draft</a:t>
            </a:r>
            <a:r>
              <a:rPr lang="it-IT" sz="2100" dirty="0">
                <a:latin typeface="Franklin Gothic Medium Cond" pitchFamily="34" charset="0"/>
              </a:rPr>
              <a:t> </a:t>
            </a:r>
            <a:r>
              <a:rPr lang="it-IT" sz="2100" dirty="0" err="1">
                <a:latin typeface="Franklin Gothic Medium Cond" pitchFamily="34" charset="0"/>
              </a:rPr>
              <a:t>after</a:t>
            </a:r>
            <a:r>
              <a:rPr lang="it-IT" sz="2100" dirty="0">
                <a:latin typeface="Franklin Gothic Medium Cond" pitchFamily="34" charset="0"/>
              </a:rPr>
              <a:t> </a:t>
            </a:r>
            <a:r>
              <a:rPr lang="it-IT" sz="2100" dirty="0" err="1">
                <a:latin typeface="Franklin Gothic Medium Cond" pitchFamily="34" charset="0"/>
              </a:rPr>
              <a:t>reciving</a:t>
            </a:r>
            <a:r>
              <a:rPr lang="it-IT" sz="2100" dirty="0">
                <a:latin typeface="Franklin Gothic Medium Cond" pitchFamily="34" charset="0"/>
              </a:rPr>
              <a:t> </a:t>
            </a:r>
            <a:r>
              <a:rPr lang="it-IT" sz="2100" dirty="0" err="1">
                <a:latin typeface="Franklin Gothic Medium Cond" pitchFamily="34" charset="0"/>
              </a:rPr>
              <a:t>comments</a:t>
            </a:r>
            <a:r>
              <a:rPr lang="it-IT" sz="2100" dirty="0">
                <a:latin typeface="Franklin Gothic Medium Cond" pitchFamily="34" charset="0"/>
              </a:rPr>
              <a:t>, </a:t>
            </a:r>
            <a:r>
              <a:rPr lang="it-IT" sz="2100" dirty="0" err="1">
                <a:latin typeface="Franklin Gothic Medium Cond" pitchFamily="34" charset="0"/>
              </a:rPr>
              <a:t>suggestions</a:t>
            </a:r>
            <a:r>
              <a:rPr lang="it-IT" sz="2100" dirty="0">
                <a:latin typeface="Franklin Gothic Medium Cond" pitchFamily="34" charset="0"/>
              </a:rPr>
              <a:t> and </a:t>
            </a:r>
            <a:r>
              <a:rPr lang="it-IT" sz="2100" dirty="0" err="1">
                <a:latin typeface="Franklin Gothic Medium Cond" pitchFamily="34" charset="0"/>
              </a:rPr>
              <a:t>inputs</a:t>
            </a:r>
            <a:r>
              <a:rPr lang="it-IT" sz="2100" dirty="0">
                <a:latin typeface="Franklin Gothic Medium Cond" pitchFamily="34" charset="0"/>
              </a:rPr>
              <a:t> from the Group of Expert on IAS (14</a:t>
            </a:r>
            <a:r>
              <a:rPr lang="it-IT" sz="2100" baseline="30000" dirty="0">
                <a:latin typeface="Franklin Gothic Medium Cond" pitchFamily="34" charset="0"/>
              </a:rPr>
              <a:t>th</a:t>
            </a:r>
            <a:r>
              <a:rPr lang="it-IT" sz="2100" dirty="0">
                <a:latin typeface="Franklin Gothic Medium Cond" pitchFamily="34" charset="0"/>
              </a:rPr>
              <a:t> meeting, </a:t>
            </a:r>
            <a:r>
              <a:rPr lang="it-IT" sz="2100" dirty="0" err="1">
                <a:latin typeface="Franklin Gothic Medium Cond" pitchFamily="34" charset="0"/>
              </a:rPr>
              <a:t>July</a:t>
            </a:r>
            <a:r>
              <a:rPr lang="it-IT" sz="2100" dirty="0">
                <a:latin typeface="Franklin Gothic Medium Cond" pitchFamily="34" charset="0"/>
              </a:rPr>
              <a:t> 2021)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19421" y="1731901"/>
            <a:ext cx="69765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it-IT" sz="2100" dirty="0">
                <a:latin typeface="Franklin Gothic Medium Cond" pitchFamily="34" charset="0"/>
              </a:rPr>
              <a:t> </a:t>
            </a:r>
            <a:r>
              <a:rPr lang="it-IT" sz="2100" dirty="0" err="1">
                <a:latin typeface="Franklin Gothic Medium Cond" pitchFamily="34" charset="0"/>
              </a:rPr>
              <a:t>Integrated</a:t>
            </a:r>
            <a:r>
              <a:rPr lang="it-IT" sz="2100" dirty="0">
                <a:latin typeface="Franklin Gothic Medium Cond" pitchFamily="34" charset="0"/>
              </a:rPr>
              <a:t> </a:t>
            </a:r>
            <a:r>
              <a:rPr lang="en-US" sz="2100" dirty="0">
                <a:latin typeface="Franklin Gothic Medium Cond" pitchFamily="34" charset="0"/>
              </a:rPr>
              <a:t>the Chapter 2 with the </a:t>
            </a:r>
            <a:r>
              <a:rPr lang="it-IT" sz="2100" dirty="0" err="1">
                <a:latin typeface="Franklin Gothic Medium Cond" pitchFamily="34" charset="0"/>
              </a:rPr>
              <a:t>issue</a:t>
            </a:r>
            <a:r>
              <a:rPr lang="it-IT" sz="2100" dirty="0">
                <a:latin typeface="Franklin Gothic Medium Cond" pitchFamily="34" charset="0"/>
              </a:rPr>
              <a:t> of COVID and e-commerce</a:t>
            </a:r>
          </a:p>
        </p:txBody>
      </p:sp>
    </p:spTree>
    <p:extLst>
      <p:ext uri="{BB962C8B-B14F-4D97-AF65-F5344CB8AC3E}">
        <p14:creationId xmlns:p14="http://schemas.microsoft.com/office/powerpoint/2010/main" val="291673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07847" y="214313"/>
            <a:ext cx="51724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cs typeface="Arial" charset="0"/>
              </a:rPr>
              <a:t>Aim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cs typeface="Arial" charset="0"/>
              </a:rPr>
              <a:t> and target </a:t>
            </a:r>
          </a:p>
          <a:p>
            <a:pPr>
              <a:spcBef>
                <a:spcPts val="0"/>
              </a:spcBef>
              <a:defRPr/>
            </a:pP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cs typeface="Arial" charset="0"/>
              </a:rPr>
              <a:t>of the Guidance 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cs typeface="Arial" charset="0"/>
              </a:rPr>
              <a:t>document</a:t>
            </a:r>
            <a:endParaRPr lang="it-IT" sz="2800" dirty="0">
              <a:solidFill>
                <a:schemeClr val="accent2">
                  <a:lumMod val="75000"/>
                </a:schemeClr>
              </a:solidFill>
              <a:latin typeface="Franklin Gothic Demi" pitchFamily="34" charset="0"/>
              <a:cs typeface="Arial" charset="0"/>
            </a:endParaRPr>
          </a:p>
        </p:txBody>
      </p:sp>
      <p:grpSp>
        <p:nvGrpSpPr>
          <p:cNvPr id="4" name="Gruppo 10"/>
          <p:cNvGrpSpPr>
            <a:grpSpLocks/>
          </p:cNvGrpSpPr>
          <p:nvPr/>
        </p:nvGrpSpPr>
        <p:grpSpPr bwMode="auto">
          <a:xfrm>
            <a:off x="285750" y="214313"/>
            <a:ext cx="1751013" cy="573087"/>
            <a:chOff x="286441" y="213999"/>
            <a:chExt cx="1750877" cy="573116"/>
          </a:xfrm>
        </p:grpSpPr>
        <p:pic>
          <p:nvPicPr>
            <p:cNvPr id="21" name="Picture 13" descr="co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441" y="213999"/>
              <a:ext cx="796863" cy="573116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14" descr="LOGO_Ber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6488" y="213999"/>
              <a:ext cx="750830" cy="57152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Rettangolo 13"/>
          <p:cNvSpPr/>
          <p:nvPr/>
        </p:nvSpPr>
        <p:spPr>
          <a:xfrm>
            <a:off x="213920" y="1636860"/>
            <a:ext cx="7213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363538">
              <a:buFont typeface="Wingdings" panose="05000000000000000000" pitchFamily="2" charset="2"/>
              <a:buChar char="ü"/>
            </a:pPr>
            <a:r>
              <a:rPr lang="en-US" sz="2200" i="1" dirty="0">
                <a:latin typeface="Franklin Gothic Medium Cond" pitchFamily="34" charset="0"/>
              </a:rPr>
              <a:t>to provide </a:t>
            </a:r>
            <a:r>
              <a:rPr lang="en-US" sz="2200" i="1" dirty="0">
                <a:solidFill>
                  <a:srgbClr val="FF0000"/>
                </a:solidFill>
                <a:latin typeface="Franklin Gothic Medium Cond" pitchFamily="34" charset="0"/>
              </a:rPr>
              <a:t>a set of key recommendations </a:t>
            </a:r>
            <a:r>
              <a:rPr lang="en-US" sz="2200" i="1" dirty="0">
                <a:latin typeface="Franklin Gothic Medium Cond" pitchFamily="34" charset="0"/>
              </a:rPr>
              <a:t>to be adopted to limit the role of e-commerce as pathway for the introduction of invasive alien species at both a national and regional scale</a:t>
            </a:r>
            <a:endParaRPr lang="it-IT" sz="2200" i="1" dirty="0">
              <a:latin typeface="Franklin Gothic Medium Cond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79512" y="2954649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363538">
              <a:buFont typeface="Wingdings" panose="05000000000000000000" pitchFamily="2" charset="2"/>
              <a:buChar char="ü"/>
            </a:pPr>
            <a:r>
              <a:rPr lang="en-US" sz="2200" i="1" dirty="0">
                <a:latin typeface="Franklin Gothic Medium Cond" pitchFamily="34" charset="0"/>
              </a:rPr>
              <a:t>to </a:t>
            </a:r>
            <a:r>
              <a:rPr lang="en-US" sz="2200" i="1" dirty="0">
                <a:solidFill>
                  <a:srgbClr val="FF0000"/>
                </a:solidFill>
                <a:latin typeface="Franklin Gothic Medium Cond" pitchFamily="34" charset="0"/>
              </a:rPr>
              <a:t>raise awareness on this threat</a:t>
            </a:r>
            <a:r>
              <a:rPr lang="en-US" sz="2200" i="1" dirty="0">
                <a:latin typeface="Franklin Gothic Medium Cond" pitchFamily="34" charset="0"/>
              </a:rPr>
              <a:t>, and to improve the information on this issue</a:t>
            </a:r>
            <a:endParaRPr lang="it-IT" sz="2200" i="1" dirty="0">
              <a:latin typeface="Franklin Gothic Medium Cond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90774" y="5043512"/>
            <a:ext cx="7305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/>
            <a:r>
              <a:rPr lang="en-US" sz="2000" dirty="0">
                <a:latin typeface="Franklin Gothic Medium Cond" pitchFamily="34" charset="0"/>
              </a:rPr>
              <a:t>The Guidance document is specifically addressed by national authorities and institutions, and by different subjects or stakeholders that </a:t>
            </a:r>
            <a:r>
              <a:rPr lang="en-US" sz="2000" dirty="0">
                <a:solidFill>
                  <a:srgbClr val="FF0000"/>
                </a:solidFill>
                <a:latin typeface="Franklin Gothic Medium Cond" pitchFamily="34" charset="0"/>
              </a:rPr>
              <a:t>can contribute to the enforcement of an effective management and regulation of this pathway</a:t>
            </a:r>
            <a:endParaRPr lang="it-IT" sz="2000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59595" y="4110718"/>
            <a:ext cx="726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/>
            <a:r>
              <a:rPr lang="en-US" sz="2000" dirty="0">
                <a:latin typeface="Franklin Gothic Medium Cond" pitchFamily="34" charset="0"/>
              </a:rPr>
              <a:t>The Guidance document is addressed to </a:t>
            </a:r>
            <a:r>
              <a:rPr lang="en-US" sz="2000" dirty="0">
                <a:solidFill>
                  <a:srgbClr val="FF0000"/>
                </a:solidFill>
                <a:latin typeface="Franklin Gothic Medium Cond" pitchFamily="34" charset="0"/>
              </a:rPr>
              <a:t>all the fifty countries </a:t>
            </a:r>
            <a:r>
              <a:rPr lang="en-US" sz="2000" dirty="0">
                <a:latin typeface="Franklin Gothic Medium Cond" pitchFamily="34" charset="0"/>
              </a:rPr>
              <a:t>which are signatories of the Bern Convention</a:t>
            </a:r>
            <a:endParaRPr lang="it-IT" sz="2000" dirty="0">
              <a:latin typeface="Franklin Gothic Medium Cond" pitchFamily="34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rot="10800000">
            <a:off x="7823359" y="214313"/>
            <a:ext cx="0" cy="6443663"/>
          </a:xfrm>
          <a:prstGeom prst="line">
            <a:avLst/>
          </a:prstGeom>
          <a:noFill/>
          <a:ln w="50800" cap="rnd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11" name="Picture 3" descr="C:\Documents and Settings\amonaco\Desktop\ultimi testi PASAL\foto aliene per corriere\Anoplophora chinensis ph Archivio Fotografico Servizio Fitosanitario Regione Lazio.JPG">
            <a:extLst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4616"/>
          <a:stretch/>
        </p:blipFill>
        <p:spPr bwMode="auto">
          <a:xfrm>
            <a:off x="7901376" y="620688"/>
            <a:ext cx="1242624" cy="922417"/>
          </a:xfrm>
          <a:prstGeom prst="rect">
            <a:avLst/>
          </a:prstGeom>
          <a:noFill/>
          <a:extLst/>
        </p:spPr>
      </p:pic>
      <p:pic>
        <p:nvPicPr>
          <p:cNvPr id="13" name="Picture 4" descr="C:\Documents and Settings\amonaco\Desktop\ultimi testi PASAL\foto aliene per corriere\Procambarus clarkii ph Christian Angelici.jpg">
            <a:extLst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r="15084"/>
          <a:stretch/>
        </p:blipFill>
        <p:spPr bwMode="auto">
          <a:xfrm>
            <a:off x="7904157" y="2496655"/>
            <a:ext cx="1242624" cy="923724"/>
          </a:xfrm>
          <a:prstGeom prst="rect">
            <a:avLst/>
          </a:prstGeom>
          <a:noFill/>
          <a:extLst/>
        </p:spPr>
      </p:pic>
      <p:pic>
        <p:nvPicPr>
          <p:cNvPr id="18" name="Picture 5" descr="C:\Documents and Settings\amonaco\Desktop\ultimi testi PASAL\foto aliene per corriere\Rana catesbeiana ph Riccardo Scalera.JPG">
            <a:extLst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694" r="5515"/>
          <a:stretch/>
        </p:blipFill>
        <p:spPr bwMode="auto">
          <a:xfrm>
            <a:off x="7884368" y="4356483"/>
            <a:ext cx="1259632" cy="967956"/>
          </a:xfrm>
          <a:prstGeom prst="rect">
            <a:avLst/>
          </a:prstGeom>
          <a:noFill/>
          <a:extLst/>
        </p:spPr>
      </p:pic>
      <p:pic>
        <p:nvPicPr>
          <p:cNvPr id="19" name="Picture 26" descr="G:\COE_Protectedareas&amp;IAS\presentazione malta\foto\3973480059_cbdeaea207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5292587"/>
            <a:ext cx="1259632" cy="944725"/>
          </a:xfrm>
          <a:prstGeom prst="rect">
            <a:avLst/>
          </a:prstGeom>
          <a:noFill/>
        </p:spPr>
      </p:pic>
      <p:pic>
        <p:nvPicPr>
          <p:cNvPr id="20" name="Picture 22" descr="G:\COE_Protectedareas&amp;IAS\presentazione malta\foto\carpobrotus_edulis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3700" b="4921"/>
          <a:stretch>
            <a:fillRect/>
          </a:stretch>
        </p:blipFill>
        <p:spPr bwMode="auto">
          <a:xfrm>
            <a:off x="7887250" y="3420379"/>
            <a:ext cx="1261730" cy="935989"/>
          </a:xfrm>
          <a:prstGeom prst="rect">
            <a:avLst/>
          </a:prstGeom>
          <a:noFill/>
        </p:spPr>
      </p:pic>
      <p:pic>
        <p:nvPicPr>
          <p:cNvPr id="23" name="Picture 24" descr="G:\COE_Protectedareas&amp;IAS\presentazione malta\foto\ailanto-ailanthus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7638"/>
          <a:stretch>
            <a:fillRect/>
          </a:stretch>
        </p:blipFill>
        <p:spPr bwMode="auto">
          <a:xfrm>
            <a:off x="7901376" y="1486039"/>
            <a:ext cx="1235332" cy="1007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38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484710" y="1218169"/>
            <a:ext cx="67426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Franklin Gothic Medium Cond" pitchFamily="34" charset="0"/>
              </a:rPr>
              <a:t>GP 1</a:t>
            </a:r>
            <a:r>
              <a:rPr lang="en-US" sz="2000" dirty="0">
                <a:latin typeface="Franklin Gothic Medium Cond" pitchFamily="34" charset="0"/>
              </a:rPr>
              <a:t>: </a:t>
            </a:r>
            <a:r>
              <a:rPr lang="en-US" sz="2000" b="1" dirty="0">
                <a:solidFill>
                  <a:srgbClr val="C00000"/>
                </a:solidFill>
                <a:latin typeface="Franklin Gothic Medium Cond" pitchFamily="34" charset="0"/>
              </a:rPr>
              <a:t>Raise awareness on biological invasion risks associated with e-commerce</a:t>
            </a:r>
            <a:r>
              <a:rPr lang="en-US" sz="2000" dirty="0">
                <a:latin typeface="Franklin Gothic Medium Cond" pitchFamily="34" charset="0"/>
              </a:rPr>
              <a:t>, among all relevant subjects and institutions </a:t>
            </a:r>
            <a:r>
              <a:rPr lang="en-GB" sz="2000" dirty="0">
                <a:latin typeface="Franklin Gothic Medium Cond" pitchFamily="34" charset="0"/>
              </a:rPr>
              <a:t> </a:t>
            </a:r>
            <a:endParaRPr lang="it-IT" sz="2000" dirty="0">
              <a:latin typeface="Franklin Gothic Medium Cond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88701" y="2177569"/>
            <a:ext cx="70154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Franklin Gothic Medium Cond" pitchFamily="34" charset="0"/>
              </a:rPr>
              <a:t>GP 2</a:t>
            </a:r>
            <a:r>
              <a:rPr lang="en-US" sz="2000" dirty="0">
                <a:latin typeface="Franklin Gothic Medium Cond" pitchFamily="34" charset="0"/>
              </a:rPr>
              <a:t>: </a:t>
            </a:r>
            <a:r>
              <a:rPr lang="en-US" sz="2000" b="1" dirty="0">
                <a:solidFill>
                  <a:srgbClr val="C00000"/>
                </a:solidFill>
                <a:latin typeface="Franklin Gothic Medium Cond" pitchFamily="34" charset="0"/>
              </a:rPr>
              <a:t>Adopt and enforce national legislations</a:t>
            </a:r>
            <a:r>
              <a:rPr lang="en-US" sz="2000" dirty="0">
                <a:solidFill>
                  <a:srgbClr val="C00000"/>
                </a:solidFill>
                <a:latin typeface="Franklin Gothic Medium Cond" pitchFamily="34" charset="0"/>
              </a:rPr>
              <a:t> </a:t>
            </a:r>
            <a:r>
              <a:rPr lang="en-US" sz="2000" dirty="0">
                <a:latin typeface="Franklin Gothic Medium Cond" pitchFamily="34" charset="0"/>
              </a:rPr>
              <a:t>regulating invasive alien species, and make the lists of regulated species easily accessible to all subjects (sellers, buyers, platforms, custom </a:t>
            </a:r>
            <a:r>
              <a:rPr lang="en-US" sz="2000" dirty="0" err="1">
                <a:latin typeface="Franklin Gothic Medium Cond" pitchFamily="34" charset="0"/>
              </a:rPr>
              <a:t>organisations</a:t>
            </a:r>
            <a:r>
              <a:rPr lang="en-US" sz="2000" dirty="0">
                <a:latin typeface="Franklin Gothic Medium Cond" pitchFamily="34" charset="0"/>
              </a:rPr>
              <a:t>, environmental protection agencies, etc.).</a:t>
            </a:r>
            <a:endParaRPr lang="it-IT" sz="2000" dirty="0">
              <a:latin typeface="Franklin Gothic Medium Cond" pitchFamily="34" charset="0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416610" y="3653284"/>
            <a:ext cx="68788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Franklin Gothic Medium Cond" pitchFamily="34" charset="0"/>
              </a:rPr>
              <a:t>GP 3</a:t>
            </a:r>
            <a:r>
              <a:rPr lang="en-US" sz="2000" dirty="0">
                <a:latin typeface="Franklin Gothic Medium Cond" pitchFamily="34" charset="0"/>
              </a:rPr>
              <a:t>: </a:t>
            </a:r>
            <a:r>
              <a:rPr lang="en-US" sz="2000" b="1" dirty="0">
                <a:solidFill>
                  <a:srgbClr val="C00000"/>
                </a:solidFill>
                <a:latin typeface="Franklin Gothic Medium Cond" pitchFamily="34" charset="0"/>
              </a:rPr>
              <a:t>Collaborate with the main platforms and actors of e-trade</a:t>
            </a:r>
            <a:r>
              <a:rPr lang="en-US" sz="2000" dirty="0">
                <a:solidFill>
                  <a:srgbClr val="C00000"/>
                </a:solidFill>
                <a:latin typeface="Franklin Gothic Medium Cond" pitchFamily="34" charset="0"/>
              </a:rPr>
              <a:t> </a:t>
            </a:r>
            <a:r>
              <a:rPr lang="en-US" sz="2000" dirty="0">
                <a:latin typeface="Franklin Gothic Medium Cond" pitchFamily="34" charset="0"/>
              </a:rPr>
              <a:t>of plants and animals to prevent the e-commerce of invasive alien species</a:t>
            </a:r>
            <a:endParaRPr lang="it-IT" sz="2000" dirty="0">
              <a:latin typeface="Franklin Gothic Medium Cond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86000" y="214313"/>
            <a:ext cx="4446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cs typeface="Arial" charset="0"/>
              </a:rPr>
              <a:t>The 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five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cs typeface="Arial" charset="0"/>
              </a:rPr>
              <a:t> </a:t>
            </a:r>
            <a:r>
              <a:rPr lang="it-IT" sz="2800" i="1" dirty="0" err="1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cs typeface="Arial" charset="0"/>
              </a:rPr>
              <a:t>Guiding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cs typeface="Arial" charset="0"/>
              </a:rPr>
              <a:t> </a:t>
            </a:r>
            <a:r>
              <a:rPr lang="it-IT" sz="2800" i="1" dirty="0" err="1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cs typeface="Arial" charset="0"/>
              </a:rPr>
              <a:t>principles</a:t>
            </a:r>
            <a:endParaRPr lang="it-IT" sz="2800" i="1" dirty="0">
              <a:solidFill>
                <a:schemeClr val="accent2">
                  <a:lumMod val="75000"/>
                </a:schemeClr>
              </a:solidFill>
              <a:latin typeface="Franklin Gothic Demi" pitchFamily="34" charset="0"/>
              <a:cs typeface="Arial" charset="0"/>
            </a:endParaRPr>
          </a:p>
        </p:txBody>
      </p:sp>
      <p:grpSp>
        <p:nvGrpSpPr>
          <p:cNvPr id="3" name="Gruppo 10"/>
          <p:cNvGrpSpPr>
            <a:grpSpLocks/>
          </p:cNvGrpSpPr>
          <p:nvPr/>
        </p:nvGrpSpPr>
        <p:grpSpPr bwMode="auto">
          <a:xfrm>
            <a:off x="285750" y="214313"/>
            <a:ext cx="1751013" cy="573087"/>
            <a:chOff x="286441" y="213999"/>
            <a:chExt cx="1750877" cy="573116"/>
          </a:xfrm>
        </p:grpSpPr>
        <p:pic>
          <p:nvPicPr>
            <p:cNvPr id="21" name="Picture 13" descr="co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441" y="213999"/>
              <a:ext cx="796863" cy="573116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14" descr="LOGO_Ber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6488" y="213999"/>
              <a:ext cx="750830" cy="57152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10892" y="4645585"/>
            <a:ext cx="70396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Franklin Gothic Medium Cond" pitchFamily="34" charset="0"/>
              </a:rPr>
              <a:t>GP 4</a:t>
            </a:r>
            <a:r>
              <a:rPr lang="en-US" sz="2000" dirty="0">
                <a:latin typeface="Franklin Gothic Medium Cond" pitchFamily="34" charset="0"/>
              </a:rPr>
              <a:t>: </a:t>
            </a:r>
            <a:r>
              <a:rPr lang="en-US" sz="2000" b="1" dirty="0">
                <a:solidFill>
                  <a:srgbClr val="C00000"/>
                </a:solidFill>
                <a:latin typeface="Franklin Gothic Medium Cond" pitchFamily="34" charset="0"/>
              </a:rPr>
              <a:t>Ensure that sellers and buyers are provided with the key information and warnings</a:t>
            </a:r>
            <a:r>
              <a:rPr lang="en-US" sz="2000" dirty="0">
                <a:solidFill>
                  <a:srgbClr val="C00000"/>
                </a:solidFill>
                <a:latin typeface="Franklin Gothic Medium Cond" pitchFamily="34" charset="0"/>
              </a:rPr>
              <a:t> </a:t>
            </a:r>
            <a:r>
              <a:rPr lang="en-US" sz="2000" dirty="0">
                <a:latin typeface="Franklin Gothic Medium Cond" pitchFamily="34" charset="0"/>
              </a:rPr>
              <a:t>on the species they sell or buy, including on their potential invasiveness</a:t>
            </a:r>
            <a:endParaRPr lang="it-IT" sz="2000" dirty="0">
              <a:latin typeface="Franklin Gothic Medium Cond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410892" y="5764949"/>
            <a:ext cx="70396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Franklin Gothic Medium Cond" pitchFamily="34" charset="0"/>
              </a:rPr>
              <a:t>GP 5</a:t>
            </a:r>
            <a:r>
              <a:rPr lang="en-US" sz="2000" dirty="0">
                <a:latin typeface="Franklin Gothic Medium Cond" pitchFamily="34" charset="0"/>
              </a:rPr>
              <a:t>: </a:t>
            </a:r>
            <a:r>
              <a:rPr lang="en-US" sz="2000" b="1" dirty="0">
                <a:solidFill>
                  <a:srgbClr val="C00000"/>
                </a:solidFill>
                <a:latin typeface="Franklin Gothic Medium Cond" pitchFamily="34" charset="0"/>
              </a:rPr>
              <a:t>Monitor e-commerce </a:t>
            </a:r>
            <a:r>
              <a:rPr lang="en-US" sz="2000" dirty="0">
                <a:latin typeface="Franklin Gothic Medium Cond" pitchFamily="34" charset="0"/>
              </a:rPr>
              <a:t>of invasive alien species at all scale</a:t>
            </a:r>
            <a:endParaRPr lang="it-IT" sz="2000" dirty="0">
              <a:latin typeface="Franklin Gothic Medium Cond" pitchFamily="34" charset="0"/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 rot="10800000">
            <a:off x="7823359" y="214313"/>
            <a:ext cx="0" cy="6443663"/>
          </a:xfrm>
          <a:prstGeom prst="line">
            <a:avLst/>
          </a:prstGeom>
          <a:noFill/>
          <a:ln w="50800" cap="rnd">
            <a:solidFill>
              <a:schemeClr val="accent2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6" name="Picture 3" descr="C:\Documents and Settings\amonaco\Desktop\ultimi testi PASAL\foto aliene per corriere\Anoplophora chinensis ph Archivio Fotografico Servizio Fitosanitario Regione Lazio.JPG">
            <a:extLst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4616"/>
          <a:stretch/>
        </p:blipFill>
        <p:spPr bwMode="auto">
          <a:xfrm>
            <a:off x="7901376" y="620688"/>
            <a:ext cx="1242624" cy="922417"/>
          </a:xfrm>
          <a:prstGeom prst="rect">
            <a:avLst/>
          </a:prstGeom>
          <a:noFill/>
          <a:extLst/>
        </p:spPr>
      </p:pic>
      <p:pic>
        <p:nvPicPr>
          <p:cNvPr id="27" name="Picture 4" descr="C:\Documents and Settings\amonaco\Desktop\ultimi testi PASAL\foto aliene per corriere\Procambarus clarkii ph Christian Angelici.jpg">
            <a:extLst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r="15084"/>
          <a:stretch/>
        </p:blipFill>
        <p:spPr bwMode="auto">
          <a:xfrm>
            <a:off x="7904157" y="2496655"/>
            <a:ext cx="1242624" cy="923724"/>
          </a:xfrm>
          <a:prstGeom prst="rect">
            <a:avLst/>
          </a:prstGeom>
          <a:noFill/>
          <a:extLst/>
        </p:spPr>
      </p:pic>
      <p:pic>
        <p:nvPicPr>
          <p:cNvPr id="28" name="Picture 5" descr="C:\Documents and Settings\amonaco\Desktop\ultimi testi PASAL\foto aliene per corriere\Rana catesbeiana ph Riccardo Scalera.JPG">
            <a:extLst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694" r="5515"/>
          <a:stretch/>
        </p:blipFill>
        <p:spPr bwMode="auto">
          <a:xfrm>
            <a:off x="7884368" y="4356483"/>
            <a:ext cx="1259632" cy="967956"/>
          </a:xfrm>
          <a:prstGeom prst="rect">
            <a:avLst/>
          </a:prstGeom>
          <a:noFill/>
          <a:extLst/>
        </p:spPr>
      </p:pic>
      <p:pic>
        <p:nvPicPr>
          <p:cNvPr id="39" name="Picture 26" descr="G:\COE_Protectedareas&amp;IAS\presentazione malta\foto\3973480059_cbdeaea207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5292587"/>
            <a:ext cx="1259632" cy="944725"/>
          </a:xfrm>
          <a:prstGeom prst="rect">
            <a:avLst/>
          </a:prstGeom>
          <a:noFill/>
        </p:spPr>
      </p:pic>
      <p:pic>
        <p:nvPicPr>
          <p:cNvPr id="40" name="Picture 22" descr="G:\COE_Protectedareas&amp;IAS\presentazione malta\foto\carpobrotus_edulis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3700" b="4921"/>
          <a:stretch>
            <a:fillRect/>
          </a:stretch>
        </p:blipFill>
        <p:spPr bwMode="auto">
          <a:xfrm>
            <a:off x="7887250" y="3420379"/>
            <a:ext cx="1261730" cy="935989"/>
          </a:xfrm>
          <a:prstGeom prst="rect">
            <a:avLst/>
          </a:prstGeom>
          <a:noFill/>
        </p:spPr>
      </p:pic>
      <p:pic>
        <p:nvPicPr>
          <p:cNvPr id="41" name="Picture 24" descr="G:\COE_Protectedareas&amp;IAS\presentazione malta\foto\ailanto-ailanthus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7638"/>
          <a:stretch>
            <a:fillRect/>
          </a:stretch>
        </p:blipFill>
        <p:spPr bwMode="auto">
          <a:xfrm>
            <a:off x="7901376" y="1486039"/>
            <a:ext cx="1235332" cy="1007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31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0" y="214313"/>
            <a:ext cx="640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</a:rPr>
              <a:t>Acknowledgments</a:t>
            </a:r>
            <a:endParaRPr lang="it-IT" sz="2800" dirty="0">
              <a:solidFill>
                <a:schemeClr val="accent2">
                  <a:lumMod val="75000"/>
                </a:schemeClr>
              </a:solidFill>
              <a:latin typeface="Franklin Gothic Demi" pitchFamily="34" charset="0"/>
            </a:endParaRPr>
          </a:p>
        </p:txBody>
      </p:sp>
      <p:grpSp>
        <p:nvGrpSpPr>
          <p:cNvPr id="3" name="Gruppo 10"/>
          <p:cNvGrpSpPr>
            <a:grpSpLocks/>
          </p:cNvGrpSpPr>
          <p:nvPr/>
        </p:nvGrpSpPr>
        <p:grpSpPr bwMode="auto">
          <a:xfrm>
            <a:off x="285750" y="214313"/>
            <a:ext cx="1751013" cy="573087"/>
            <a:chOff x="286441" y="214000"/>
            <a:chExt cx="1750876" cy="573157"/>
          </a:xfrm>
        </p:grpSpPr>
        <p:pic>
          <p:nvPicPr>
            <p:cNvPr id="18" name="Picture 13" descr="co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441" y="214000"/>
              <a:ext cx="796863" cy="573157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4" descr="LOGO_Ber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6488" y="214000"/>
              <a:ext cx="750829" cy="57157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" name="Rettangolo 31"/>
          <p:cNvSpPr/>
          <p:nvPr/>
        </p:nvSpPr>
        <p:spPr>
          <a:xfrm>
            <a:off x="611560" y="1562889"/>
            <a:ext cx="67878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Franklin Gothic Medium Cond" pitchFamily="34" charset="0"/>
              </a:rPr>
              <a:t>Many experts contributed to the present document with helpful comments, suggestions and information.</a:t>
            </a:r>
          </a:p>
          <a:p>
            <a:pPr algn="ctr"/>
            <a:endParaRPr lang="en-US" sz="2000" dirty="0">
              <a:latin typeface="Franklin Gothic Medium Cond" pitchFamily="34" charset="0"/>
            </a:endParaRPr>
          </a:p>
          <a:p>
            <a:pPr algn="ctr"/>
            <a:r>
              <a:rPr lang="en-US" sz="2000" dirty="0">
                <a:latin typeface="Franklin Gothic Medium Cond" pitchFamily="34" charset="0"/>
              </a:rPr>
              <a:t>Among them, a special thank to Spyridon </a:t>
            </a:r>
            <a:r>
              <a:rPr lang="en-US" sz="2000" dirty="0" err="1">
                <a:latin typeface="Franklin Gothic Medium Cond" pitchFamily="34" charset="0"/>
              </a:rPr>
              <a:t>Flevaris</a:t>
            </a:r>
            <a:r>
              <a:rPr lang="en-US" sz="2000" dirty="0">
                <a:latin typeface="Franklin Gothic Medium Cond" pitchFamily="34" charset="0"/>
              </a:rPr>
              <a:t> and Myriam </a:t>
            </a:r>
            <a:r>
              <a:rPr lang="en-US" sz="2000" dirty="0" err="1">
                <a:latin typeface="Franklin Gothic Medium Cond" pitchFamily="34" charset="0"/>
              </a:rPr>
              <a:t>Dumortier</a:t>
            </a:r>
            <a:r>
              <a:rPr lang="en-US" sz="2000" dirty="0">
                <a:latin typeface="Franklin Gothic Medium Cond" pitchFamily="34" charset="0"/>
              </a:rPr>
              <a:t> (European Commission), Piero Genovesi, Riccardo </a:t>
            </a:r>
            <a:r>
              <a:rPr lang="en-US" sz="2000" dirty="0" err="1">
                <a:latin typeface="Franklin Gothic Medium Cond" pitchFamily="34" charset="0"/>
              </a:rPr>
              <a:t>Scalera</a:t>
            </a:r>
            <a:r>
              <a:rPr lang="en-US" sz="2000" dirty="0">
                <a:latin typeface="Franklin Gothic Medium Cond" pitchFamily="34" charset="0"/>
              </a:rPr>
              <a:t> and Kevin Smith (IUCN), Ilaria di Silvestre (Eurogroup for Animals), Wojciech </a:t>
            </a:r>
            <a:r>
              <a:rPr lang="en-US" sz="2000" dirty="0" err="1">
                <a:latin typeface="Franklin Gothic Medium Cond" pitchFamily="34" charset="0"/>
              </a:rPr>
              <a:t>Solarz</a:t>
            </a:r>
            <a:r>
              <a:rPr lang="en-US" sz="2000" dirty="0">
                <a:latin typeface="Franklin Gothic Medium Cond" pitchFamily="34" charset="0"/>
              </a:rPr>
              <a:t>, Juan Luis Rodriguez </a:t>
            </a:r>
            <a:r>
              <a:rPr lang="en-US" sz="2000" dirty="0" err="1">
                <a:latin typeface="Franklin Gothic Medium Cond" pitchFamily="34" charset="0"/>
              </a:rPr>
              <a:t>Luengo</a:t>
            </a:r>
            <a:r>
              <a:rPr lang="en-US" sz="2000" dirty="0">
                <a:latin typeface="Franklin Gothic Medium Cond" pitchFamily="34" charset="0"/>
              </a:rPr>
              <a:t> and Stephanie </a:t>
            </a:r>
            <a:r>
              <a:rPr lang="en-US" sz="2000" dirty="0" err="1">
                <a:latin typeface="Franklin Gothic Medium Cond" pitchFamily="34" charset="0"/>
              </a:rPr>
              <a:t>Morelle</a:t>
            </a:r>
            <a:r>
              <a:rPr lang="en-US" sz="2000" dirty="0">
                <a:latin typeface="Franklin Gothic Medium Cond" pitchFamily="34" charset="0"/>
              </a:rPr>
              <a:t> (</a:t>
            </a:r>
            <a:r>
              <a:rPr lang="en-US" sz="2000" dirty="0" err="1">
                <a:latin typeface="Franklin Gothic Medium Cond" pitchFamily="34" charset="0"/>
              </a:rPr>
              <a:t>GoE</a:t>
            </a:r>
            <a:r>
              <a:rPr lang="en-US" sz="2000" dirty="0">
                <a:latin typeface="Franklin Gothic Medium Cond" pitchFamily="34" charset="0"/>
              </a:rPr>
              <a:t> IAS Bern Convention).</a:t>
            </a:r>
          </a:p>
          <a:p>
            <a:pPr algn="ctr"/>
            <a:endParaRPr lang="en-US" sz="2000" dirty="0">
              <a:latin typeface="Franklin Gothic Medium Cond" pitchFamily="34" charset="0"/>
            </a:endParaRPr>
          </a:p>
          <a:p>
            <a:pPr algn="ctr"/>
            <a:r>
              <a:rPr lang="en-US" sz="2000" dirty="0">
                <a:latin typeface="Franklin Gothic Medium Cond" pitchFamily="34" charset="0"/>
              </a:rPr>
              <a:t>Thanks also to Clare Watson and Sarah Webster (UK Government), </a:t>
            </a:r>
          </a:p>
          <a:p>
            <a:pPr algn="ctr"/>
            <a:r>
              <a:rPr lang="en-US" sz="2000" dirty="0">
                <a:latin typeface="Franklin Gothic Medium Cond" pitchFamily="34" charset="0"/>
              </a:rPr>
              <a:t>and to Nadia </a:t>
            </a:r>
            <a:r>
              <a:rPr lang="en-US" sz="2000" dirty="0" err="1">
                <a:latin typeface="Franklin Gothic Medium Cond" pitchFamily="34" charset="0"/>
              </a:rPr>
              <a:t>Saporito</a:t>
            </a:r>
            <a:r>
              <a:rPr lang="en-US" sz="2000" dirty="0">
                <a:latin typeface="Franklin Gothic Medium Cond" pitchFamily="34" charset="0"/>
              </a:rPr>
              <a:t> (Bern Convention) for revising the final draft </a:t>
            </a:r>
          </a:p>
          <a:p>
            <a:pPr algn="ctr"/>
            <a:r>
              <a:rPr lang="en-US" sz="2000" dirty="0">
                <a:latin typeface="Franklin Gothic Medium Cond" pitchFamily="34" charset="0"/>
              </a:rPr>
              <a:t>and improving the English language</a:t>
            </a:r>
            <a:endParaRPr lang="it-IT" sz="2000" dirty="0">
              <a:latin typeface="Franklin Gothic Medium Cond" pitchFamily="34" charset="0"/>
            </a:endParaRPr>
          </a:p>
        </p:txBody>
      </p:sp>
      <p:grpSp>
        <p:nvGrpSpPr>
          <p:cNvPr id="20" name="Gruppo 9"/>
          <p:cNvGrpSpPr>
            <a:grpSpLocks/>
          </p:cNvGrpSpPr>
          <p:nvPr/>
        </p:nvGrpSpPr>
        <p:grpSpPr bwMode="auto">
          <a:xfrm>
            <a:off x="285750" y="200025"/>
            <a:ext cx="7526610" cy="6443663"/>
            <a:chOff x="286441" y="199710"/>
            <a:chExt cx="7526023" cy="6444453"/>
          </a:xfrm>
        </p:grpSpPr>
        <p:grpSp>
          <p:nvGrpSpPr>
            <p:cNvPr id="28" name="Gruppo 10"/>
            <p:cNvGrpSpPr>
              <a:grpSpLocks/>
            </p:cNvGrpSpPr>
            <p:nvPr/>
          </p:nvGrpSpPr>
          <p:grpSpPr bwMode="auto">
            <a:xfrm>
              <a:off x="286441" y="214000"/>
              <a:ext cx="1750876" cy="573157"/>
              <a:chOff x="286441" y="214000"/>
              <a:chExt cx="1750876" cy="573157"/>
            </a:xfrm>
          </p:grpSpPr>
          <p:pic>
            <p:nvPicPr>
              <p:cNvPr id="30" name="Picture 13" descr="co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6441" y="214000"/>
                <a:ext cx="796863" cy="57315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1" name="Picture 14" descr="LOGO_Bern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86488" y="214000"/>
                <a:ext cx="750829" cy="57157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9" name="Line 3"/>
            <p:cNvSpPr>
              <a:spLocks noChangeShapeType="1"/>
            </p:cNvSpPr>
            <p:nvPr/>
          </p:nvSpPr>
          <p:spPr bwMode="auto">
            <a:xfrm rot="10800000">
              <a:off x="7812464" y="199710"/>
              <a:ext cx="0" cy="6444453"/>
            </a:xfrm>
            <a:prstGeom prst="line">
              <a:avLst/>
            </a:prstGeom>
            <a:noFill/>
            <a:ln w="50800" cap="rnd">
              <a:solidFill>
                <a:schemeClr val="accent2">
                  <a:lumMod val="7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  <a:cs typeface="Arial" charset="0"/>
              </a:endParaRPr>
            </a:p>
          </p:txBody>
        </p:sp>
      </p:grpSp>
      <p:pic>
        <p:nvPicPr>
          <p:cNvPr id="33" name="Picture 3" descr="C:\Documents and Settings\amonaco\Desktop\ultimi testi PASAL\foto aliene per corriere\Anoplophora chinensis ph Archivio Fotografico Servizio Fitosanitario Regione Lazio.JPG">
            <a:extLst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4616"/>
          <a:stretch/>
        </p:blipFill>
        <p:spPr bwMode="auto">
          <a:xfrm>
            <a:off x="7901376" y="620688"/>
            <a:ext cx="1242624" cy="922417"/>
          </a:xfrm>
          <a:prstGeom prst="rect">
            <a:avLst/>
          </a:prstGeom>
          <a:noFill/>
          <a:extLst/>
        </p:spPr>
      </p:pic>
      <p:pic>
        <p:nvPicPr>
          <p:cNvPr id="34" name="Picture 4" descr="C:\Documents and Settings\amonaco\Desktop\ultimi testi PASAL\foto aliene per corriere\Procambarus clarkii ph Christian Angelici.jpg">
            <a:extLst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r="15084"/>
          <a:stretch/>
        </p:blipFill>
        <p:spPr bwMode="auto">
          <a:xfrm>
            <a:off x="7904157" y="2496655"/>
            <a:ext cx="1242624" cy="923724"/>
          </a:xfrm>
          <a:prstGeom prst="rect">
            <a:avLst/>
          </a:prstGeom>
          <a:noFill/>
          <a:extLst/>
        </p:spPr>
      </p:pic>
      <p:pic>
        <p:nvPicPr>
          <p:cNvPr id="35" name="Picture 5" descr="C:\Documents and Settings\amonaco\Desktop\ultimi testi PASAL\foto aliene per corriere\Rana catesbeiana ph Riccardo Scalera.JPG">
            <a:extLst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1694" r="5515"/>
          <a:stretch/>
        </p:blipFill>
        <p:spPr bwMode="auto">
          <a:xfrm>
            <a:off x="7884368" y="4356483"/>
            <a:ext cx="1259632" cy="967956"/>
          </a:xfrm>
          <a:prstGeom prst="rect">
            <a:avLst/>
          </a:prstGeom>
          <a:noFill/>
          <a:extLst/>
        </p:spPr>
      </p:pic>
      <p:pic>
        <p:nvPicPr>
          <p:cNvPr id="36" name="Picture 26" descr="G:\COE_Protectedareas&amp;IAS\presentazione malta\foto\3973480059_cbdeaea207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5292587"/>
            <a:ext cx="1259632" cy="944725"/>
          </a:xfrm>
          <a:prstGeom prst="rect">
            <a:avLst/>
          </a:prstGeom>
          <a:noFill/>
        </p:spPr>
      </p:pic>
      <p:pic>
        <p:nvPicPr>
          <p:cNvPr id="37" name="Picture 22" descr="G:\COE_Protectedareas&amp;IAS\presentazione malta\foto\carpobrotus_edulis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3700" b="4921"/>
          <a:stretch>
            <a:fillRect/>
          </a:stretch>
        </p:blipFill>
        <p:spPr bwMode="auto">
          <a:xfrm>
            <a:off x="7887250" y="3420379"/>
            <a:ext cx="1261730" cy="935989"/>
          </a:xfrm>
          <a:prstGeom prst="rect">
            <a:avLst/>
          </a:prstGeom>
          <a:noFill/>
        </p:spPr>
      </p:pic>
      <p:pic>
        <p:nvPicPr>
          <p:cNvPr id="38" name="Picture 24" descr="G:\COE_Protectedareas&amp;IAS\presentazione malta\foto\ailanto-ailanthus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7638"/>
          <a:stretch>
            <a:fillRect/>
          </a:stretch>
        </p:blipFill>
        <p:spPr bwMode="auto">
          <a:xfrm>
            <a:off x="7901376" y="1486039"/>
            <a:ext cx="1235332" cy="1007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3664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8584</TotalTime>
  <Words>820</Words>
  <Application>Microsoft Office PowerPoint</Application>
  <PresentationFormat>Presentazione su schermo (4:3)</PresentationFormat>
  <Paragraphs>63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Calibri</vt:lpstr>
      <vt:lpstr>Franklin Gothic Demi</vt:lpstr>
      <vt:lpstr>Franklin Gothic Demi Cond</vt:lpstr>
      <vt:lpstr>Franklin Gothic Medium Cond</vt:lpstr>
      <vt:lpstr>Futura Bk</vt:lpstr>
      <vt:lpstr>Tahoma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Andrea Monaco</cp:lastModifiedBy>
  <cp:revision>267</cp:revision>
  <cp:lastPrinted>2021-07-02T14:25:14Z</cp:lastPrinted>
  <dcterms:created xsi:type="dcterms:W3CDTF">2011-05-14T09:14:57Z</dcterms:created>
  <dcterms:modified xsi:type="dcterms:W3CDTF">2021-11-15T08:57:31Z</dcterms:modified>
</cp:coreProperties>
</file>