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sldIdLst>
    <p:sldId id="256" r:id="rId2"/>
    <p:sldId id="1003" r:id="rId3"/>
    <p:sldId id="1002" r:id="rId4"/>
    <p:sldId id="1005" r:id="rId5"/>
    <p:sldId id="1001" r:id="rId6"/>
    <p:sldId id="1004" r:id="rId7"/>
    <p:sldId id="1006" r:id="rId8"/>
    <p:sldId id="1009" r:id="rId9"/>
    <p:sldId id="258" r:id="rId10"/>
    <p:sldId id="1008" r:id="rId11"/>
    <p:sldId id="257" r:id="rId12"/>
    <p:sldId id="1010" r:id="rId13"/>
    <p:sldId id="1007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68" autoAdjust="0"/>
    <p:restoredTop sz="86684" autoAdjust="0"/>
  </p:normalViewPr>
  <p:slideViewPr>
    <p:cSldViewPr snapToGrid="0">
      <p:cViewPr varScale="1">
        <p:scale>
          <a:sx n="69" d="100"/>
          <a:sy n="69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0F631C-FB24-4073-95E3-46F20F4CC2A7}" type="datetimeFigureOut">
              <a:rPr lang="fr-BE" smtClean="0"/>
              <a:t>10-11-21</a:t>
            </a:fld>
            <a:endParaRPr lang="fr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C990D-50C4-4255-B68E-103B0DB335EF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80366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7DFCF-347B-4638-B441-8A5C6A72CE41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98600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F2A1F-E287-477F-9CAE-8D416AA68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20723C-E3CF-43DE-A3E4-7A120925D4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6BED7-9C6F-4F51-B127-A19F9829A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6DE0D-2F17-43FB-B1CB-0914E28CEAA7}" type="datetime1">
              <a:rPr lang="fr-BE" smtClean="0"/>
              <a:t>10-11-21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E92C4E-725C-40FD-8B4E-C2C8713AC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68D81-4BCF-4073-A313-1622E9AFB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5FBE8-36CB-4AA4-9DB5-490A52426067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68714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CEAD1-8CE3-42F0-B64B-576334D2C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619870-C551-45D2-833F-03579DE312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0AEC9-2A40-4451-9497-B62573ADB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E0490-E8CC-4A44-B791-B5E53997E661}" type="datetime1">
              <a:rPr lang="fr-BE" smtClean="0"/>
              <a:t>10-11-21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1A9D3-33FF-4EE8-85A4-E35B729BB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71CD8-B6D0-4DEC-B86D-52EBDBA7D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5FBE8-36CB-4AA4-9DB5-490A52426067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33784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716E89-258B-48F1-9785-9A32AFA05A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0196D0-1947-4C7F-B9BA-31DA300631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B350A-1758-4BB0-9A18-F6B53AEE5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CC4BC-9EC9-4C73-B231-DE96D9FE115B}" type="datetime1">
              <a:rPr lang="fr-BE" smtClean="0"/>
              <a:t>10-11-21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E3D01-8DAC-41F7-A33F-4269B8422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1D0FE-407B-43E0-BBD8-5C69DAD6C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5FBE8-36CB-4AA4-9DB5-490A52426067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5976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BBFA4-C6A2-4A6E-93D4-6C2AB45A9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088A6-C1A7-455C-B859-E98D4B1C8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4387E-C117-4FAB-825C-053D15BF2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5854F-18D9-40D7-8D6C-E65749576BFD}" type="datetime1">
              <a:rPr lang="fr-BE" smtClean="0"/>
              <a:t>10-11-21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8E4E9F-C515-47C8-97BE-40E6117A2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7B7BF-076C-4453-A0DE-01D195BCA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5FBE8-36CB-4AA4-9DB5-490A52426067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22266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50222-D32E-4426-93F8-62607686E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FCABE8-179D-447E-8439-83151D3D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87F4E-FEB3-4592-992D-2CB2BCEDC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B5A0D-AA55-4270-AB30-86041AEF549E}" type="datetime1">
              <a:rPr lang="fr-BE" smtClean="0"/>
              <a:t>10-11-21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C35BE1-3709-46BF-87C7-292F44D9E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1D64AA-F307-4F61-A31C-C1615A00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5FBE8-36CB-4AA4-9DB5-490A52426067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26176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A53A8-508C-4495-8EB0-19457A709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662DA-3DC1-4E3F-8DE7-5AB4A89AE0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1DAC54-9D07-4A2E-9D08-3B35EAC4FE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B7F96-1EF8-43CE-AA38-798CA3BE3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D2924-2821-46E2-AE1C-0C08FDAA4126}" type="datetime1">
              <a:rPr lang="fr-BE" smtClean="0"/>
              <a:t>10-11-21</a:t>
            </a:fld>
            <a:endParaRPr lang="fr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DB7F6F-E893-4667-8327-80D476289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632415-3913-4E74-B3CF-9C3623A05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5FBE8-36CB-4AA4-9DB5-490A52426067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92106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7BCDF-960F-41DB-957F-0297195F9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EF3926-2143-42AF-AD48-1E5FA0A003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C2C60-13C6-48DE-A0A7-4F24E5E9B3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BDF609-AC21-43AC-B081-5F7FE2D48A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C464B9-4C41-421D-8111-4FE7224F3E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B58837-F074-4B4E-BEB3-C359F59D2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F9533-0F88-4A39-9B83-298C9B877C17}" type="datetime1">
              <a:rPr lang="fr-BE" smtClean="0"/>
              <a:t>10-11-21</a:t>
            </a:fld>
            <a:endParaRPr lang="fr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C71F55-C746-455E-B019-4B0257FAE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321636-D6FF-4349-B74C-288547A2D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5FBE8-36CB-4AA4-9DB5-490A52426067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92534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FD470-BDAD-4840-9719-EEBBB9DC0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9FB899-6CEA-41A7-A62B-4F3883890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A150D-5FA3-4C43-8A09-C32FA9B31FC9}" type="datetime1">
              <a:rPr lang="fr-BE" smtClean="0"/>
              <a:t>10-11-21</a:t>
            </a:fld>
            <a:endParaRPr lang="fr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5D2D89-268E-48E4-B73D-3E3ABED38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9D841E-8B15-4605-8C86-0A84373CE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5FBE8-36CB-4AA4-9DB5-490A52426067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26878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EE1C30-51E1-47FA-98D3-FA842EA0E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F9CC6-A4A1-428D-826E-788D6FB2D448}" type="datetime1">
              <a:rPr lang="fr-BE" smtClean="0"/>
              <a:t>10-11-21</a:t>
            </a:fld>
            <a:endParaRPr lang="fr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450082-AF4A-44B9-B7E6-47919617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E6185-9F68-4F83-AEDF-757BC1CFF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5FBE8-36CB-4AA4-9DB5-490A52426067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91813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1D8F8-1E69-48CC-A8DF-FEBDF32A4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08367-725E-44FF-90BC-A10999973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69A875-DB4E-443F-A1C2-4C4577B55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10797C-5AC3-4639-86C9-616C27F28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53855-A255-4139-9C91-D90C04310D1F}" type="datetime1">
              <a:rPr lang="fr-BE" smtClean="0"/>
              <a:t>10-11-21</a:t>
            </a:fld>
            <a:endParaRPr lang="fr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EE61D-3525-4C9F-BBB0-210BA97F9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F930D-5FA0-499F-B464-853AD332F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5FBE8-36CB-4AA4-9DB5-490A52426067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98289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00AD5-B04E-4852-A4FA-1E85F9383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61C6B4-5361-46E5-8709-C56E867262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28F56A-86CD-4C7E-AF80-8031C4662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CCB58F-CF5B-4C2F-98F6-142D7141F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F8B86-DA70-4CEE-B3EE-F7F560781B4B}" type="datetime1">
              <a:rPr lang="fr-BE" smtClean="0"/>
              <a:t>10-11-21</a:t>
            </a:fld>
            <a:endParaRPr lang="fr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CC91D-8FE3-4D6E-893D-02E27B979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B0E20-F3E7-45EE-A928-13980B66D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5FBE8-36CB-4AA4-9DB5-490A52426067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3991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EE036D-A148-4962-BD3F-71FB71DD9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F42137-1C2C-41BD-BE5E-2975D7896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7212E-2834-4C21-ACF2-60EF26211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FD00E-DCB0-49F1-ACA3-75ECD3F1D48F}" type="datetime1">
              <a:rPr lang="fr-BE" smtClean="0"/>
              <a:t>10-11-21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19F36-2CF7-4CA5-9250-82A0A0785E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DBBB94-3A18-4112-8972-B6D373BE0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5FBE8-36CB-4AA4-9DB5-490A52426067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68318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sabrina.dietz@face.eu" TargetMode="External"/><Relationship Id="rId7" Type="http://schemas.openxmlformats.org/officeDocument/2006/relationships/hyperlink" Target="https://www.face.eu/sites/default/files/attachments/report_on_the_code_of_conduct_on_hunting_and_ias_-_2017.pdf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.eu/sites/default/files/attachments/inf20ecorr_2013_code_of_conduct_hunting_ias_final.pdf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C84194-5338-441F-8B3F-29AAE0B17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33671"/>
            <a:ext cx="12192000" cy="14243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59F757-A28C-4869-B0F6-00F4EEBDA9A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685626"/>
              </a:clrFrom>
              <a:clrTo>
                <a:srgbClr val="685626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312521"/>
            <a:ext cx="12192000" cy="4121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F5EEAC-EF74-4C80-AFA9-9512E524A6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230" y="3429000"/>
            <a:ext cx="11195540" cy="3198471"/>
          </a:xfrm>
        </p:spPr>
        <p:txBody>
          <a:bodyPr>
            <a:normAutofit fontScale="90000"/>
          </a:bodyPr>
          <a:lstStyle/>
          <a:p>
            <a:r>
              <a:rPr lang="en-US" sz="5300" b="1" dirty="0"/>
              <a:t>The role of hunters in the management of IAS </a:t>
            </a:r>
            <a:br>
              <a:rPr lang="en-US" sz="5300" b="1" dirty="0"/>
            </a:br>
            <a:r>
              <a:rPr lang="en-US" sz="5300" b="1" dirty="0"/>
              <a:t>- Cooperation with the Bern Convention</a:t>
            </a:r>
            <a:br>
              <a:rPr lang="en-US" dirty="0"/>
            </a:br>
            <a:br>
              <a:rPr lang="en-US" dirty="0"/>
            </a:br>
            <a:br>
              <a:rPr lang="en-US" sz="2800" dirty="0"/>
            </a:br>
            <a:r>
              <a:rPr lang="en-US" sz="2700" dirty="0">
                <a:solidFill>
                  <a:schemeClr val="bg1"/>
                </a:solidFill>
                <a:latin typeface="Bahnschrift Light Condensed" panose="020B0502040204020203" pitchFamily="34" charset="0"/>
              </a:rPr>
              <a:t>Sabrina Dietz</a:t>
            </a:r>
            <a:br>
              <a:rPr lang="en-US" sz="2700" dirty="0">
                <a:solidFill>
                  <a:schemeClr val="bg1"/>
                </a:solidFill>
                <a:latin typeface="Bahnschrift Light Condensed" panose="020B0502040204020203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Bahnschrift Light Condensed" panose="020B0502040204020203" pitchFamily="34" charset="0"/>
              </a:rPr>
              <a:t>Wildlife Policy Officer</a:t>
            </a:r>
            <a:br>
              <a:rPr lang="en-US" sz="2700" dirty="0">
                <a:solidFill>
                  <a:schemeClr val="bg1"/>
                </a:solidFill>
                <a:latin typeface="Bahnschrift Light Condensed" panose="020B0502040204020203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Bahnschrift Light Condensed" panose="020B0502040204020203" pitchFamily="34" charset="0"/>
              </a:rPr>
              <a:t>European Federation for Hunting and Conservation (FACE)</a:t>
            </a:r>
            <a:endParaRPr lang="fr-BE" sz="3100" dirty="0">
              <a:solidFill>
                <a:schemeClr val="bg1"/>
              </a:solidFill>
              <a:latin typeface="Bahnschrift Light Condensed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A1EE0D-53CE-45BF-BEB5-FD0FFF572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12521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2D6A5F4A-593A-4EC6-BF1D-0F64825D48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24" y="82214"/>
            <a:ext cx="1732548" cy="17325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132EA5-6E2C-4CA7-BBC8-CFA55E116F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321" y="419060"/>
            <a:ext cx="1503283" cy="114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53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95DDAB2-ED75-4898-83FD-A551A4E77149}"/>
              </a:ext>
            </a:extLst>
          </p:cNvPr>
          <p:cNvSpPr/>
          <p:nvPr/>
        </p:nvSpPr>
        <p:spPr>
          <a:xfrm>
            <a:off x="0" y="-10377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4" name="Picture 13" descr="A picture containing bird, outdoor, standing, hawk&#10;&#10;Description automatically generated">
            <a:extLst>
              <a:ext uri="{FF2B5EF4-FFF2-40B4-BE49-F238E27FC236}">
                <a16:creationId xmlns:a16="http://schemas.microsoft.com/office/drawing/2014/main" id="{E047F72B-F563-4DC6-9CE4-E39B61E45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204" y="1130636"/>
            <a:ext cx="7354453" cy="4907756"/>
          </a:xfrm>
          <a:prstGeom prst="rect">
            <a:avLst/>
          </a:prstGeom>
        </p:spPr>
      </p:pic>
      <p:pic>
        <p:nvPicPr>
          <p:cNvPr id="16" name="Picture 15" descr="A picture containing bird, bird of prey, standing, hawk&#10;&#10;Description automatically generated">
            <a:extLst>
              <a:ext uri="{FF2B5EF4-FFF2-40B4-BE49-F238E27FC236}">
                <a16:creationId xmlns:a16="http://schemas.microsoft.com/office/drawing/2014/main" id="{E8831297-0936-4404-8522-532B5A7EDC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2" r="28489"/>
          <a:stretch/>
        </p:blipFill>
        <p:spPr>
          <a:xfrm>
            <a:off x="0" y="1130636"/>
            <a:ext cx="4162760" cy="4922044"/>
          </a:xfrm>
          <a:prstGeom prst="rect">
            <a:avLst/>
          </a:prstGeom>
        </p:spPr>
      </p:pic>
      <p:pic>
        <p:nvPicPr>
          <p:cNvPr id="12" name="Picture 11" descr="A close up of a bird&#10;&#10;Description automatically generated with medium confidence">
            <a:extLst>
              <a:ext uri="{FF2B5EF4-FFF2-40B4-BE49-F238E27FC236}">
                <a16:creationId xmlns:a16="http://schemas.microsoft.com/office/drawing/2014/main" id="{EF1CFD5E-06F0-40AF-A8C4-7CF8D56D64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2" t="4571" r="23723" b="138"/>
          <a:stretch/>
        </p:blipFill>
        <p:spPr>
          <a:xfrm>
            <a:off x="8275178" y="1123492"/>
            <a:ext cx="3916822" cy="4914900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4CC6BFD-E9AF-4A41-8341-A251C339EC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1" y="10377"/>
            <a:ext cx="1121462" cy="10754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4898CA-3240-44A2-97F4-FDAC2B540707}"/>
              </a:ext>
            </a:extLst>
          </p:cNvPr>
          <p:cNvSpPr txBox="1"/>
          <p:nvPr/>
        </p:nvSpPr>
        <p:spPr>
          <a:xfrm>
            <a:off x="723666" y="6215676"/>
            <a:ext cx="10866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SAKER                            PEREGRINE X SAKER                PEREGRINE</a:t>
            </a:r>
          </a:p>
        </p:txBody>
      </p:sp>
    </p:spTree>
    <p:extLst>
      <p:ext uri="{BB962C8B-B14F-4D97-AF65-F5344CB8AC3E}">
        <p14:creationId xmlns:p14="http://schemas.microsoft.com/office/powerpoint/2010/main" val="719575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CEC2C88-8F36-460B-99CD-CF47ED0E1F9B}"/>
              </a:ext>
            </a:extLst>
          </p:cNvPr>
          <p:cNvSpPr/>
          <p:nvPr/>
        </p:nvSpPr>
        <p:spPr>
          <a:xfrm>
            <a:off x="0" y="10377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" name="Picture 4" descr="A bird on a rock&#10;&#10;Description automatically generated with low confidence">
            <a:extLst>
              <a:ext uri="{FF2B5EF4-FFF2-40B4-BE49-F238E27FC236}">
                <a16:creationId xmlns:a16="http://schemas.microsoft.com/office/drawing/2014/main" id="{74B56712-0EAE-4017-8174-97C5C8BFD8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22"/>
          <a:stretch/>
        </p:blipFill>
        <p:spPr>
          <a:xfrm>
            <a:off x="9115951" y="10377"/>
            <a:ext cx="309012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A6D8D9-C8BD-4A13-B0CE-74933AB02E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48"/>
          <a:stretch/>
        </p:blipFill>
        <p:spPr>
          <a:xfrm>
            <a:off x="4493463" y="3640549"/>
            <a:ext cx="3954920" cy="3217451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C879C69-F7D0-4142-86CB-546B03ED81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06" y="5564095"/>
            <a:ext cx="1121462" cy="10754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F24DEC-6718-4CBD-AB05-7FCF40D26975}"/>
              </a:ext>
            </a:extLst>
          </p:cNvPr>
          <p:cNvSpPr txBox="1"/>
          <p:nvPr/>
        </p:nvSpPr>
        <p:spPr>
          <a:xfrm>
            <a:off x="19777" y="50489"/>
            <a:ext cx="9096174" cy="4100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IAF’s Code is in widespread use and has been adopted by European clubs:</a:t>
            </a:r>
            <a:endParaRPr lang="en-IE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Hybrids/exotics </a:t>
            </a:r>
            <a:r>
              <a:rPr lang="en-GB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ever deliberately released</a:t>
            </a:r>
            <a:endParaRPr lang="en-IE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hybrids/exotics flown with telemetry/GPS</a:t>
            </a:r>
            <a:endParaRPr lang="en-IE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maximum efforts to recover any lost bird;</a:t>
            </a:r>
            <a:endParaRPr lang="en-IE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hybrids fostered by a parent that does not occur locally in the wild; </a:t>
            </a:r>
            <a:endParaRPr lang="en-IE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9BD946-D204-45CD-B153-DA4830BDD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5FBE8-36CB-4AA4-9DB5-490A52426067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65161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C1C7C8E-4F40-CB42-A48A-AF419EAB81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424006"/>
            <a:ext cx="12192000" cy="910585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j-lt"/>
              </a:rPr>
              <a:t>NEXT STEPS</a:t>
            </a:r>
            <a:endParaRPr lang="ro-RO" sz="4000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9BABA7-3BCB-D74E-ACDA-29241A746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12665"/>
            <a:ext cx="12192000" cy="1453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7ED26F-DD23-984D-9444-C83E0FD0A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994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940591-2D45-448B-9B36-690F6F94BB90}"/>
              </a:ext>
            </a:extLst>
          </p:cNvPr>
          <p:cNvSpPr txBox="1"/>
          <p:nvPr/>
        </p:nvSpPr>
        <p:spPr>
          <a:xfrm>
            <a:off x="491836" y="2722423"/>
            <a:ext cx="11208327" cy="2477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>
                  <a:lumMod val="50000"/>
                </a:schemeClr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en-IE" sz="26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Production of implementation report every 2 years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>
                  <a:lumMod val="50000"/>
                </a:schemeClr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en-IE" sz="26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Continued cooperation with governments and other stakeholders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>
                  <a:lumMod val="50000"/>
                </a:schemeClr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IE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Collection of best practice examples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>
                  <a:lumMod val="50000"/>
                </a:schemeClr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en-IE" sz="26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Regular updates of FACE members on IAS and the work of the Bern Convention</a:t>
            </a:r>
            <a:endParaRPr kumimoji="0" lang="en-IE" sz="2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122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C84194-5338-441F-8B3F-29AAE0B17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33671"/>
            <a:ext cx="12192000" cy="14243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F5EEAC-EF74-4C80-AFA9-9512E524A6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433670"/>
            <a:ext cx="11887200" cy="1230307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sz="2800" dirty="0"/>
            </a:br>
            <a:r>
              <a:rPr lang="en-US" sz="2700" dirty="0">
                <a:solidFill>
                  <a:schemeClr val="bg1"/>
                </a:solidFill>
                <a:latin typeface="Bahnschrift Light Condensed" panose="020B0502040204020203" pitchFamily="34" charset="0"/>
              </a:rPr>
              <a:t>Sabrina Dietz</a:t>
            </a:r>
            <a:br>
              <a:rPr lang="en-US" sz="2700" dirty="0">
                <a:solidFill>
                  <a:schemeClr val="bg1"/>
                </a:solidFill>
                <a:latin typeface="Bahnschrift Light Condensed" panose="020B0502040204020203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Bahnschrift Light Condensed" panose="020B0502040204020203" pitchFamily="34" charset="0"/>
              </a:rPr>
              <a:t>Wildlife Policy Officer</a:t>
            </a:r>
            <a:br>
              <a:rPr lang="en-US" sz="2700" dirty="0">
                <a:solidFill>
                  <a:schemeClr val="bg1"/>
                </a:solidFill>
                <a:latin typeface="Bahnschrift Light Condensed" panose="020B0502040204020203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Bahnschrift Light Condensed" panose="020B0502040204020203" pitchFamily="34" charset="0"/>
                <a:hlinkClick r:id="rId3"/>
              </a:rPr>
              <a:t>sabrina.dietz@face.eu</a:t>
            </a:r>
            <a:r>
              <a:rPr lang="en-US" sz="2700" dirty="0">
                <a:solidFill>
                  <a:schemeClr val="bg1"/>
                </a:solidFill>
                <a:latin typeface="Bahnschrift Light Condensed" panose="020B0502040204020203" pitchFamily="34" charset="0"/>
              </a:rPr>
              <a:t> </a:t>
            </a:r>
            <a:endParaRPr lang="fr-BE" sz="3100" dirty="0">
              <a:solidFill>
                <a:schemeClr val="bg1"/>
              </a:solidFill>
              <a:latin typeface="Bahnschrift Light Condensed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A1EE0D-53CE-45BF-BEB5-FD0FFF572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12521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2D6A5F4A-593A-4EC6-BF1D-0F64825D48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070" y="292138"/>
            <a:ext cx="1732548" cy="173254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478E843-2EEB-4ABB-BD9D-CCB890923B55}"/>
              </a:ext>
            </a:extLst>
          </p:cNvPr>
          <p:cNvSpPr txBox="1">
            <a:spLocks/>
          </p:cNvSpPr>
          <p:nvPr/>
        </p:nvSpPr>
        <p:spPr>
          <a:xfrm>
            <a:off x="81313" y="2347152"/>
            <a:ext cx="12029374" cy="4510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Thank you for your attention!</a:t>
            </a:r>
          </a:p>
          <a:p>
            <a:endParaRPr lang="en-US" sz="3200" dirty="0"/>
          </a:p>
          <a:p>
            <a:pPr marL="342900" indent="-342900" algn="l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hlinkClick r:id="rId6"/>
              </a:rPr>
              <a:t>EUROPEAN CODE OF CONDUCT ON HUNTING AND IAS</a:t>
            </a:r>
            <a:endParaRPr lang="en-US" sz="2400" dirty="0"/>
          </a:p>
          <a:p>
            <a:pPr marL="342900" indent="-342900" algn="l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hlinkClick r:id="rId7"/>
              </a:rPr>
              <a:t>2017 - REPORT ON THE IMPLEMENTATION OF THE CODE OF CONDUCT ON HUNTING AND INVASIVE ALIEN SPECIES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789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C1C7C8E-4F40-CB42-A48A-AF419EAB81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424006"/>
            <a:ext cx="12192000" cy="910585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j-lt"/>
              </a:rPr>
              <a:t>FACE: who we are and what we do</a:t>
            </a:r>
            <a:endParaRPr lang="ro-RO" sz="4000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9BABA7-3BCB-D74E-ACDA-29241A746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12665"/>
            <a:ext cx="12192000" cy="1453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7ED26F-DD23-984D-9444-C83E0FD0A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994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940591-2D45-448B-9B36-690F6F94BB90}"/>
              </a:ext>
            </a:extLst>
          </p:cNvPr>
          <p:cNvSpPr txBox="1"/>
          <p:nvPr/>
        </p:nvSpPr>
        <p:spPr>
          <a:xfrm>
            <a:off x="491836" y="2722423"/>
            <a:ext cx="11208327" cy="2477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>
                  <a:lumMod val="50000"/>
                </a:schemeClr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IE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International non-profit-making non-governmental organisation (</a:t>
            </a:r>
            <a:r>
              <a:rPr kumimoji="0" lang="en-IE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iNGO</a:t>
            </a:r>
            <a:r>
              <a:rPr kumimoji="0" lang="en-IE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>
                  <a:lumMod val="50000"/>
                </a:schemeClr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IE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Members from 37 European Countries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>
                  <a:lumMod val="50000"/>
                </a:schemeClr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en-IE" sz="26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Representation in the EU institutions and stakeholder platforms </a:t>
            </a:r>
            <a:endParaRPr kumimoji="0" lang="en-IE" sz="2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>
                  <a:lumMod val="50000"/>
                </a:schemeClr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IE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Member of the International Union for Conservation of Nature (IUCN) since 1987</a:t>
            </a:r>
          </a:p>
        </p:txBody>
      </p:sp>
    </p:spTree>
    <p:extLst>
      <p:ext uri="{BB962C8B-B14F-4D97-AF65-F5344CB8AC3E}">
        <p14:creationId xmlns:p14="http://schemas.microsoft.com/office/powerpoint/2010/main" val="1604451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77CC9-B843-4C56-8945-A10F4665F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FACE Biodiversity Manifesto</a:t>
            </a:r>
            <a:endParaRPr lang="en-GB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4BD30C1A-D71B-41B4-98E0-AC97959B26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582" r="1682" b="37259"/>
          <a:stretch/>
        </p:blipFill>
        <p:spPr>
          <a:xfrm>
            <a:off x="0" y="3706586"/>
            <a:ext cx="12192000" cy="3151414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37082B-FC63-4C32-8DB2-2DA9195DF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0282"/>
            <a:ext cx="12192000" cy="1463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9BCEE4-0ABD-47CE-A1A4-38A49C547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46304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3FF366F-AE36-479E-B6A0-ADBB7E865DD7}"/>
              </a:ext>
            </a:extLst>
          </p:cNvPr>
          <p:cNvSpPr txBox="1">
            <a:spLocks/>
          </p:cNvSpPr>
          <p:nvPr/>
        </p:nvSpPr>
        <p:spPr>
          <a:xfrm>
            <a:off x="391886" y="1530917"/>
            <a:ext cx="1180011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Biodiversity Manifesto </a:t>
            </a:r>
            <a:r>
              <a:rPr lang="en-US" dirty="0"/>
              <a:t>is a substantial database of hunting-related conservation projects</a:t>
            </a:r>
          </a:p>
          <a:p>
            <a:r>
              <a:rPr lang="en-US" dirty="0"/>
              <a:t>Dedicated section on IAS</a:t>
            </a:r>
          </a:p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ACB79F-2B7E-47F9-8D6A-08247E55D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5FBE8-36CB-4AA4-9DB5-490A52426067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50621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77CC9-B843-4C56-8945-A10F4665F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2013 – THE EUROPEAN CODE OF CONDUCT ON HUNTING AND IAS</a:t>
            </a:r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E37082B-FC63-4C32-8DB2-2DA9195DF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9509"/>
            <a:ext cx="12192000" cy="1463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9BCEE4-0ABD-47CE-A1A4-38A49C547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46304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98EF51E-6D81-49D2-8BB4-80887213E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421" y="2626519"/>
            <a:ext cx="11922579" cy="4351338"/>
          </a:xfrm>
        </p:spPr>
        <p:txBody>
          <a:bodyPr/>
          <a:lstStyle/>
          <a:p>
            <a:pPr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/>
              <a:t> Developed by the Bern Convention with support from FACE</a:t>
            </a:r>
          </a:p>
          <a:p>
            <a:pPr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/>
              <a:t> Adopted at the 33rd Standing Committee of the Bern Convention</a:t>
            </a:r>
          </a:p>
          <a:p>
            <a:pPr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/>
              <a:t> Based on 7 principles</a:t>
            </a:r>
          </a:p>
          <a:p>
            <a:pPr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/>
              <a:t> Improve the sustainability of hunting by supporting IAS management and preventing the release of IAS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770E88-3E73-4E62-8DC5-23DF84963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5FBE8-36CB-4AA4-9DB5-490A52426067}" type="slidenum">
              <a:rPr lang="fr-BE" smtClean="0"/>
              <a:t>4</a:t>
            </a:fld>
            <a:endParaRPr lang="fr-BE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053C9CD-C494-4394-8FC8-7DB113AC6DBF}"/>
              </a:ext>
            </a:extLst>
          </p:cNvPr>
          <p:cNvGrpSpPr/>
          <p:nvPr/>
        </p:nvGrpSpPr>
        <p:grpSpPr>
          <a:xfrm>
            <a:off x="9391514" y="5473118"/>
            <a:ext cx="2580628" cy="1250923"/>
            <a:chOff x="9530059" y="5486972"/>
            <a:chExt cx="2580628" cy="125092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DB85789-B73D-4D0C-AEF9-8B729A93B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17327" y="5486972"/>
              <a:ext cx="1193360" cy="1198736"/>
            </a:xfrm>
            <a:prstGeom prst="rect">
              <a:avLst/>
            </a:prstGeom>
          </p:spPr>
        </p:pic>
        <p:pic>
          <p:nvPicPr>
            <p:cNvPr id="9" name="Picture 2" descr="IAF logo – no white around circle (1) | International Association for  Falconry and Conservation of Birds of Prey">
              <a:extLst>
                <a:ext uri="{FF2B5EF4-FFF2-40B4-BE49-F238E27FC236}">
                  <a16:creationId xmlns:a16="http://schemas.microsoft.com/office/drawing/2014/main" id="{8AC3B248-FA6F-4EC2-9E02-560F5BDCED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0059" y="5486972"/>
              <a:ext cx="1304492" cy="1250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93157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29CF6E-DB28-465B-A0F4-8EA95B1D04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59" t="28474" r="10909" b="13316"/>
          <a:stretch/>
        </p:blipFill>
        <p:spPr>
          <a:xfrm>
            <a:off x="818698" y="256009"/>
            <a:ext cx="10554603" cy="6345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D2B980-C3FC-4863-B2D0-B922AFBA3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5FBE8-36CB-4AA4-9DB5-490A52426067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00551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77CC9-B843-4C56-8945-A10F4665F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3946"/>
            <a:ext cx="12191999" cy="1325563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2021 – REPORT ON THE IMPLEMENTATION OF THE CoC ON HUNTING AND INVASIVE ALIEN SPECIES</a:t>
            </a:r>
            <a:br>
              <a:rPr lang="en-US" sz="3200" dirty="0"/>
            </a:br>
            <a:endParaRPr lang="en-GB" sz="32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E37082B-FC63-4C32-8DB2-2DA9195DF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9509"/>
            <a:ext cx="12192000" cy="1463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9BCEE4-0ABD-47CE-A1A4-38A49C547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463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EA19264-83A3-4A39-A9D2-47F34DDDAF87}"/>
              </a:ext>
            </a:extLst>
          </p:cNvPr>
          <p:cNvGrpSpPr/>
          <p:nvPr/>
        </p:nvGrpSpPr>
        <p:grpSpPr>
          <a:xfrm>
            <a:off x="9391514" y="5473118"/>
            <a:ext cx="2580628" cy="1250923"/>
            <a:chOff x="9530059" y="5486972"/>
            <a:chExt cx="2580628" cy="125092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FC1C952-BEAB-424C-8363-C152BE1ED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17327" y="5486972"/>
              <a:ext cx="1193360" cy="1198736"/>
            </a:xfrm>
            <a:prstGeom prst="rect">
              <a:avLst/>
            </a:prstGeom>
          </p:spPr>
        </p:pic>
        <p:pic>
          <p:nvPicPr>
            <p:cNvPr id="1026" name="Picture 2" descr="IAF logo – no white around circle (1) | International Association for  Falconry and Conservation of Birds of Prey">
              <a:extLst>
                <a:ext uri="{FF2B5EF4-FFF2-40B4-BE49-F238E27FC236}">
                  <a16:creationId xmlns:a16="http://schemas.microsoft.com/office/drawing/2014/main" id="{864EAC3F-4351-4CC1-898A-5979917499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0059" y="5486972"/>
              <a:ext cx="1304492" cy="1250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27A7E4A-EDF1-407B-ACB9-1D27DF560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27" y="2371725"/>
            <a:ext cx="11666990" cy="4351338"/>
          </a:xfrm>
        </p:spPr>
        <p:txBody>
          <a:bodyPr/>
          <a:lstStyle/>
          <a:p>
            <a:pPr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GB" dirty="0"/>
              <a:t> Third implementation report</a:t>
            </a:r>
          </a:p>
          <a:p>
            <a:pPr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GB" dirty="0"/>
              <a:t> </a:t>
            </a:r>
            <a:r>
              <a:rPr lang="en-US" dirty="0"/>
              <a:t>11 countries (DE, DK, FI, FR, IE, IT, NL, RO, SL, SE, UK)</a:t>
            </a:r>
            <a:endParaRPr lang="en-GB" dirty="0"/>
          </a:p>
          <a:p>
            <a:pPr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GB" dirty="0"/>
              <a:t>Range of practical solutions and concrete examples</a:t>
            </a:r>
          </a:p>
          <a:p>
            <a:pPr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GB" dirty="0"/>
              <a:t>Detailed chapter by IAF on principle 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DA999C-5027-4769-B9FE-10FD35567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5FBE8-36CB-4AA4-9DB5-490A52426067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77753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77CC9-B843-4C56-8945-A10F4665F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1676"/>
            <a:ext cx="12191999" cy="1325563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Example 1: CONTROL OF INVASIVE ALIEN PREDATORS IN FINLAND</a:t>
            </a:r>
            <a:endParaRPr lang="en-GB" sz="32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E37082B-FC63-4C32-8DB2-2DA9195DF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61363"/>
            <a:ext cx="12192000" cy="1463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9BCEE4-0ABD-47CE-A1A4-38A49C547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463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445AC6-5801-47DE-9853-0B6002B1B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005" y="4010942"/>
            <a:ext cx="4496364" cy="2527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C9C85D-C537-4042-8E74-A48426FF3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5FBE8-36CB-4AA4-9DB5-490A52426067}" type="slidenum">
              <a:rPr lang="fr-BE" smtClean="0"/>
              <a:t>7</a:t>
            </a:fld>
            <a:endParaRPr lang="fr-B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D238D7-BF41-4D3B-9D4C-D30E310EB1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55" t="9463" r="14680"/>
          <a:stretch/>
        </p:blipFill>
        <p:spPr>
          <a:xfrm>
            <a:off x="5146262" y="4010942"/>
            <a:ext cx="3965998" cy="2527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CFA3F18-8C10-4743-B466-175B0097C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05" y="1798922"/>
            <a:ext cx="11666990" cy="4351338"/>
          </a:xfrm>
        </p:spPr>
        <p:txBody>
          <a:bodyPr/>
          <a:lstStyle/>
          <a:p>
            <a:pPr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GB" dirty="0"/>
              <a:t> </a:t>
            </a:r>
            <a:r>
              <a:rPr lang="en-US" dirty="0"/>
              <a:t>2-year project for summer cottage owners</a:t>
            </a:r>
            <a:endParaRPr lang="en-GB" dirty="0"/>
          </a:p>
          <a:p>
            <a:pPr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GB" dirty="0"/>
              <a:t> Aim: awareness raising &amp; effective control of IAS in </a:t>
            </a:r>
            <a:r>
              <a:rPr lang="en-US" dirty="0"/>
              <a:t>in Finland’s lake and seaside areas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496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77CC9-B843-4C56-8945-A10F4665F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1676"/>
            <a:ext cx="12191999" cy="1325563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Example 2: CONTROL OF INVASIVE NUTRIA IN CITIES VIA BOWHUNTING</a:t>
            </a:r>
            <a:br>
              <a:rPr lang="en-US" sz="3200" dirty="0"/>
            </a:br>
            <a:endParaRPr lang="en-GB" sz="32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E37082B-FC63-4C32-8DB2-2DA9195DF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61363"/>
            <a:ext cx="12192000" cy="1463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9BCEE4-0ABD-47CE-A1A4-38A49C547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463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2ECAEC-1CD9-4EF7-9453-67D99A8E3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005" y="3694605"/>
            <a:ext cx="5068279" cy="2844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C0FA142-9435-42CE-B800-280AA94C20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6"/>
          <a:stretch/>
        </p:blipFill>
        <p:spPr bwMode="auto">
          <a:xfrm>
            <a:off x="5803339" y="3698512"/>
            <a:ext cx="4094074" cy="284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C9C85D-C537-4042-8E74-A48426FF3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5FBE8-36CB-4AA4-9DB5-490A52426067}" type="slidenum">
              <a:rPr lang="fr-BE" smtClean="0"/>
              <a:t>8</a:t>
            </a:fld>
            <a:endParaRPr lang="fr-BE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DEE35A7-A497-4BF1-837C-AC81CDA9A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05" y="1798922"/>
            <a:ext cx="11666990" cy="4351338"/>
          </a:xfrm>
        </p:spPr>
        <p:txBody>
          <a:bodyPr/>
          <a:lstStyle/>
          <a:p>
            <a:pPr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GB" dirty="0"/>
              <a:t> Problem: </a:t>
            </a:r>
            <a:r>
              <a:rPr lang="en-US" dirty="0"/>
              <a:t>control of nutria in urban areas is challenging</a:t>
            </a:r>
          </a:p>
          <a:p>
            <a:pPr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/>
              <a:t> Ethical and efficient removal of nutria with the help of bow hunters</a:t>
            </a:r>
            <a:endParaRPr lang="en-GB" dirty="0"/>
          </a:p>
          <a:p>
            <a:pPr marL="0" indent="0">
              <a:buClr>
                <a:schemeClr val="accent6">
                  <a:lumMod val="50000"/>
                </a:schemeClr>
              </a:buClr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7246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DCB9459-56F9-458A-A252-62AF8835E89D}"/>
              </a:ext>
            </a:extLst>
          </p:cNvPr>
          <p:cNvSpPr/>
          <p:nvPr/>
        </p:nvSpPr>
        <p:spPr>
          <a:xfrm>
            <a:off x="0" y="-7144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4" name="Picture 3" descr="A bird flying in the air&#10;&#10;Description automatically generated">
            <a:extLst>
              <a:ext uri="{FF2B5EF4-FFF2-40B4-BE49-F238E27FC236}">
                <a16:creationId xmlns:a16="http://schemas.microsoft.com/office/drawing/2014/main" id="{427872DE-7058-4E9A-8114-CB571AAB21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 t="-1086"/>
          <a:stretch/>
        </p:blipFill>
        <p:spPr>
          <a:xfrm>
            <a:off x="1413673" y="-81606"/>
            <a:ext cx="9715982" cy="6932462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DC9F75C-1DDA-456F-B3AA-57F404FB37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1" y="10377"/>
            <a:ext cx="1121462" cy="107544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04D9ED-C7A1-4BB4-9BC9-2378BCD26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5FBE8-36CB-4AA4-9DB5-490A52426067}" type="slidenum">
              <a:rPr lang="fr-BE" smtClean="0"/>
              <a:t>9</a:t>
            </a:fld>
            <a:endParaRPr lang="fr-B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554DD5-388C-401E-9452-E46B532D7BA5}"/>
              </a:ext>
            </a:extLst>
          </p:cNvPr>
          <p:cNvSpPr txBox="1"/>
          <p:nvPr/>
        </p:nvSpPr>
        <p:spPr>
          <a:xfrm>
            <a:off x="2900678" y="439489"/>
            <a:ext cx="67419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IAF AND REPORT ON PRINCIPLE 5</a:t>
            </a:r>
            <a:endParaRPr lang="en-GB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0033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29445</TotalTime>
  <Words>432</Words>
  <Application>Microsoft Office PowerPoint</Application>
  <PresentationFormat>Widescreen</PresentationFormat>
  <Paragraphs>51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Bahnschrift Light Condensed</vt:lpstr>
      <vt:lpstr>Calibri</vt:lpstr>
      <vt:lpstr>Calibri Light</vt:lpstr>
      <vt:lpstr>Symbol</vt:lpstr>
      <vt:lpstr>Trebuchet MS</vt:lpstr>
      <vt:lpstr>Wingdings</vt:lpstr>
      <vt:lpstr>Wingdings 3</vt:lpstr>
      <vt:lpstr>Office Theme</vt:lpstr>
      <vt:lpstr>The role of hunters in the management of IAS  - Cooperation with the Bern Convention   Sabrina Dietz Wildlife Policy Officer European Federation for Hunting and Conservation (FACE)</vt:lpstr>
      <vt:lpstr>PowerPoint Presentation</vt:lpstr>
      <vt:lpstr>FACE Biodiversity Manifesto</vt:lpstr>
      <vt:lpstr>2013 – THE EUROPEAN CODE OF CONDUCT ON HUNTING AND IAS</vt:lpstr>
      <vt:lpstr>PowerPoint Presentation</vt:lpstr>
      <vt:lpstr>2021 – REPORT ON THE IMPLEMENTATION OF THE CoC ON HUNTING AND INVASIVE ALIEN SPECIES </vt:lpstr>
      <vt:lpstr>Example 1: CONTROL OF INVASIVE ALIEN PREDATORS IN FINLAND</vt:lpstr>
      <vt:lpstr>Example 2: CONTROL OF INVASIVE NUTRIA IN CITIES VIA BOWHUNTING </vt:lpstr>
      <vt:lpstr>PowerPoint Presentation</vt:lpstr>
      <vt:lpstr>PowerPoint Presentation</vt:lpstr>
      <vt:lpstr>PowerPoint Presentation</vt:lpstr>
      <vt:lpstr>PowerPoint Presentation</vt:lpstr>
      <vt:lpstr>   Sabrina Dietz Wildlife Policy Officer sabrina.dietz@face.eu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key role of hunters to manage the spread of ASF in wild boar populations globally    Dr. David Scallan Secretary General  European Federation for Hunting and Conservation (FACE)</dc:title>
  <dc:creator>David Scallan</dc:creator>
  <cp:lastModifiedBy>Sabrina Dietz</cp:lastModifiedBy>
  <cp:revision>30</cp:revision>
  <dcterms:created xsi:type="dcterms:W3CDTF">2020-01-13T09:57:43Z</dcterms:created>
  <dcterms:modified xsi:type="dcterms:W3CDTF">2021-11-10T16:26:17Z</dcterms:modified>
</cp:coreProperties>
</file>