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1916" r:id="rId2"/>
    <p:sldId id="1884" r:id="rId3"/>
    <p:sldId id="1918" r:id="rId4"/>
    <p:sldId id="1924" r:id="rId5"/>
    <p:sldId id="1930" r:id="rId6"/>
    <p:sldId id="1933" r:id="rId7"/>
    <p:sldId id="1941" r:id="rId8"/>
    <p:sldId id="1934" r:id="rId9"/>
    <p:sldId id="1935" r:id="rId10"/>
    <p:sldId id="1936" r:id="rId11"/>
    <p:sldId id="1937" r:id="rId12"/>
    <p:sldId id="1829" r:id="rId13"/>
  </p:sldIdLst>
  <p:sldSz cx="8763000" cy="6858000"/>
  <p:notesSz cx="7315200" cy="9601200"/>
  <p:defaultTextStyle>
    <a:defPPr>
      <a:defRPr lang="it-IT"/>
    </a:defPPr>
    <a:lvl1pPr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5pPr>
    <a:lvl6pPr marL="2286000" algn="l" defTabSz="914400" rtl="0" eaLnBrk="1" latinLnBrk="0" hangingPunct="1">
      <a:defRPr sz="2400" kern="1200">
        <a:solidFill>
          <a:schemeClr val="tx1"/>
        </a:solidFill>
        <a:latin typeface="Arial Unicode MS" charset="0"/>
        <a:ea typeface="ＭＳ Ｐゴシック" charset="-128"/>
        <a:cs typeface="+mn-cs"/>
      </a:defRPr>
    </a:lvl6pPr>
    <a:lvl7pPr marL="2743200" algn="l" defTabSz="914400" rtl="0" eaLnBrk="1" latinLnBrk="0" hangingPunct="1">
      <a:defRPr sz="2400" kern="1200">
        <a:solidFill>
          <a:schemeClr val="tx1"/>
        </a:solidFill>
        <a:latin typeface="Arial Unicode MS" charset="0"/>
        <a:ea typeface="ＭＳ Ｐゴシック" charset="-128"/>
        <a:cs typeface="+mn-cs"/>
      </a:defRPr>
    </a:lvl7pPr>
    <a:lvl8pPr marL="3200400" algn="l" defTabSz="914400" rtl="0" eaLnBrk="1" latinLnBrk="0" hangingPunct="1">
      <a:defRPr sz="2400" kern="1200">
        <a:solidFill>
          <a:schemeClr val="tx1"/>
        </a:solidFill>
        <a:latin typeface="Arial Unicode MS" charset="0"/>
        <a:ea typeface="ＭＳ Ｐゴシック" charset="-128"/>
        <a:cs typeface="+mn-cs"/>
      </a:defRPr>
    </a:lvl8pPr>
    <a:lvl9pPr marL="3657600" algn="l" defTabSz="914400" rtl="0" eaLnBrk="1" latinLnBrk="0" hangingPunct="1">
      <a:defRPr sz="2400" kern="1200">
        <a:solidFill>
          <a:schemeClr val="tx1"/>
        </a:solidFill>
        <a:latin typeface="Arial Unicode MS" charset="0"/>
        <a:ea typeface="ＭＳ Ｐゴシック" charset="-128"/>
        <a:cs typeface="+mn-cs"/>
      </a:defRPr>
    </a:lvl9pPr>
  </p:defaultTextStyle>
  <p:extLst>
    <p:ext uri="{EFAFB233-063F-42B5-8137-9DF3F51BA10A}">
      <p15:sldGuideLst xmlns:p15="http://schemas.microsoft.com/office/powerpoint/2012/main">
        <p15:guide id="1" orient="horz" pos="3749">
          <p15:clr>
            <a:srgbClr val="A4A3A4"/>
          </p15:clr>
        </p15:guide>
        <p15:guide id="2" pos="292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33CC33"/>
    <a:srgbClr val="FFFF66"/>
    <a:srgbClr val="006600"/>
    <a:srgbClr val="FFFF99"/>
    <a:srgbClr val="FFFFCC"/>
    <a:srgbClr val="3366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90"/>
    <p:restoredTop sz="65522"/>
  </p:normalViewPr>
  <p:slideViewPr>
    <p:cSldViewPr snapToGrid="0">
      <p:cViewPr varScale="1">
        <p:scale>
          <a:sx n="73" d="100"/>
          <a:sy n="73" d="100"/>
        </p:scale>
        <p:origin x="1768" y="192"/>
      </p:cViewPr>
      <p:guideLst>
        <p:guide orient="horz" pos="3749"/>
        <p:guide pos="29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1674"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buFontTx/>
              <a:buNone/>
              <a:defRPr sz="1300" smtClean="0">
                <a:latin typeface="Times New Roman" charset="0"/>
              </a:defRPr>
            </a:lvl1pPr>
          </a:lstStyle>
          <a:p>
            <a:pPr>
              <a:defRPr/>
            </a:pPr>
            <a:endParaRPr lang="it-IT" altLang="it-IT"/>
          </a:p>
        </p:txBody>
      </p:sp>
      <p:sp>
        <p:nvSpPr>
          <p:cNvPr id="70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smtClean="0">
                <a:latin typeface="Times New Roman" charset="0"/>
              </a:defRPr>
            </a:lvl1pPr>
          </a:lstStyle>
          <a:p>
            <a:pPr>
              <a:defRPr/>
            </a:pPr>
            <a:endParaRPr lang="it-IT" altLang="it-IT"/>
          </a:p>
        </p:txBody>
      </p:sp>
      <p:sp>
        <p:nvSpPr>
          <p:cNvPr id="70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buFontTx/>
              <a:buNone/>
              <a:defRPr sz="1300" smtClean="0">
                <a:latin typeface="Times New Roman" charset="0"/>
              </a:defRPr>
            </a:lvl1pPr>
          </a:lstStyle>
          <a:p>
            <a:pPr>
              <a:defRPr/>
            </a:pPr>
            <a:endParaRPr lang="it-IT" altLang="it-IT"/>
          </a:p>
        </p:txBody>
      </p:sp>
      <p:sp>
        <p:nvSpPr>
          <p:cNvPr id="70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smtClean="0">
                <a:latin typeface="Times New Roman" charset="0"/>
              </a:defRPr>
            </a:lvl1pPr>
          </a:lstStyle>
          <a:p>
            <a:pPr>
              <a:defRPr/>
            </a:pPr>
            <a:fld id="{88CFB450-2FAA-0C4D-B5AE-4399B1174E0E}" type="slidenum">
              <a:rPr lang="it-IT" altLang="it-IT"/>
              <a:pPr>
                <a:defRPr/>
              </a:pPr>
              <a:t>‹#›</a:t>
            </a:fld>
            <a:endParaRPr lang="it-IT" altLang="it-IT"/>
          </a:p>
        </p:txBody>
      </p:sp>
    </p:spTree>
    <p:extLst>
      <p:ext uri="{BB962C8B-B14F-4D97-AF65-F5344CB8AC3E}">
        <p14:creationId xmlns:p14="http://schemas.microsoft.com/office/powerpoint/2010/main" val="25278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81494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1pPr>
    <a:lvl2pPr marL="4572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2pPr>
    <a:lvl3pPr marL="9144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3pPr>
    <a:lvl4pPr marL="13716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4pPr>
    <a:lvl5pPr marL="18288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Rectangle 3"/>
          <p:cNvSpPr>
            <a:spLocks noGrp="1" noChangeArrowheads="1"/>
          </p:cNvSpPr>
          <p:nvPr>
            <p:ph type="body" idx="1"/>
          </p:nvPr>
        </p:nvSpPr>
        <p:spPr bwMode="auto">
          <a:xfrm>
            <a:off x="974725" y="4560888"/>
            <a:ext cx="5365750"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6661" tIns="48331" rIns="96661" bIns="48331"/>
          <a:lstStyle/>
          <a:p>
            <a:pPr eaLnBrk="1" hangingPunct="1"/>
            <a:endParaRPr lang="en-GB" altLang="it-IT" dirty="0">
              <a:latin typeface="Times New Roman" charset="0"/>
              <a:ea typeface="ＭＳ Ｐゴシック" charset="-128"/>
            </a:endParaRPr>
          </a:p>
        </p:txBody>
      </p:sp>
    </p:spTree>
    <p:extLst>
      <p:ext uri="{BB962C8B-B14F-4D97-AF65-F5344CB8AC3E}">
        <p14:creationId xmlns:p14="http://schemas.microsoft.com/office/powerpoint/2010/main" val="79102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38808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16017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27139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8398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51214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87687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sz="1200" kern="1200" dirty="0">
                <a:solidFill>
                  <a:schemeClr val="tx1"/>
                </a:solidFill>
                <a:effectLst/>
                <a:latin typeface="Times New Roman" pitchFamily="-84" charset="0"/>
                <a:ea typeface="Arial" pitchFamily="-84" charset="0"/>
                <a:cs typeface="Arial" pitchFamily="-84" charset="0"/>
              </a:rPr>
              <a:t> </a:t>
            </a:r>
            <a:endParaRPr lang="it-IT" sz="1200" kern="1200" dirty="0">
              <a:solidFill>
                <a:schemeClr val="tx1"/>
              </a:solidFill>
              <a:effectLst/>
              <a:latin typeface="Times New Roman" pitchFamily="-84" charset="0"/>
              <a:ea typeface="Arial" pitchFamily="-84" charset="0"/>
              <a:cs typeface="Arial" pitchFamily="-84" charset="0"/>
            </a:endParaRPr>
          </a:p>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15225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214259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360091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384682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205796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57225" y="2130425"/>
            <a:ext cx="7448550" cy="1470025"/>
          </a:xfrm>
        </p:spPr>
        <p:txBody>
          <a:bodyPr/>
          <a:lstStyle/>
          <a:p>
            <a:r>
              <a:rPr lang="it-IT"/>
              <a:t>Fare clic per modificare stile</a:t>
            </a:r>
          </a:p>
        </p:txBody>
      </p:sp>
      <p:sp>
        <p:nvSpPr>
          <p:cNvPr id="3" name="Sottotitolo 2"/>
          <p:cNvSpPr>
            <a:spLocks noGrp="1"/>
          </p:cNvSpPr>
          <p:nvPr>
            <p:ph type="subTitle" idx="1"/>
          </p:nvPr>
        </p:nvSpPr>
        <p:spPr>
          <a:xfrm>
            <a:off x="1314450" y="3886200"/>
            <a:ext cx="61341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9A98148-4186-E542-8532-ABFB45573240}" type="slidenum">
              <a:rPr lang="it-IT" altLang="it-IT"/>
              <a:pPr>
                <a:defRPr/>
              </a:pPr>
              <a:t>‹#›</a:t>
            </a:fld>
            <a:endParaRPr lang="it-IT" altLang="it-IT"/>
          </a:p>
        </p:txBody>
      </p:sp>
    </p:spTree>
    <p:extLst>
      <p:ext uri="{BB962C8B-B14F-4D97-AF65-F5344CB8AC3E}">
        <p14:creationId xmlns:p14="http://schemas.microsoft.com/office/powerpoint/2010/main" val="93283967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CBC75B97-38F1-7D4D-AAB0-ABBF86F8553A}" type="slidenum">
              <a:rPr lang="it-IT" altLang="it-IT"/>
              <a:pPr>
                <a:defRPr/>
              </a:pPr>
              <a:t>‹#›</a:t>
            </a:fld>
            <a:endParaRPr lang="it-IT" altLang="it-IT"/>
          </a:p>
        </p:txBody>
      </p:sp>
    </p:spTree>
    <p:extLst>
      <p:ext uri="{BB962C8B-B14F-4D97-AF65-F5344CB8AC3E}">
        <p14:creationId xmlns:p14="http://schemas.microsoft.com/office/powerpoint/2010/main" val="165355596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243638" y="609600"/>
            <a:ext cx="1862137"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57225" y="609600"/>
            <a:ext cx="5434013"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E395AFD5-281A-DE45-842E-7DE06EB77CD1}" type="slidenum">
              <a:rPr lang="it-IT" altLang="it-IT"/>
              <a:pPr>
                <a:defRPr/>
              </a:pPr>
              <a:t>‹#›</a:t>
            </a:fld>
            <a:endParaRPr lang="it-IT" altLang="it-IT"/>
          </a:p>
        </p:txBody>
      </p:sp>
    </p:spTree>
    <p:extLst>
      <p:ext uri="{BB962C8B-B14F-4D97-AF65-F5344CB8AC3E}">
        <p14:creationId xmlns:p14="http://schemas.microsoft.com/office/powerpoint/2010/main" val="72919431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57225" y="609600"/>
            <a:ext cx="7448550" cy="1143000"/>
          </a:xfrm>
        </p:spPr>
        <p:txBody>
          <a:bodyPr/>
          <a:lstStyle/>
          <a:p>
            <a:r>
              <a:rPr lang="it-IT"/>
              <a:t>Fare clic per modificare stile</a:t>
            </a:r>
          </a:p>
        </p:txBody>
      </p:sp>
      <p:sp>
        <p:nvSpPr>
          <p:cNvPr id="3" name="Segnaposto testo 2"/>
          <p:cNvSpPr>
            <a:spLocks noGrp="1"/>
          </p:cNvSpPr>
          <p:nvPr>
            <p:ph type="body" sz="half" idx="1"/>
          </p:nvPr>
        </p:nvSpPr>
        <p:spPr>
          <a:xfrm>
            <a:off x="657225"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457700"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162582FC-5F34-1941-9B0D-622F4D391A95}" type="slidenum">
              <a:rPr lang="it-IT" altLang="it-IT"/>
              <a:pPr>
                <a:defRPr/>
              </a:pPr>
              <a:t>‹#›</a:t>
            </a:fld>
            <a:endParaRPr lang="it-IT" altLang="it-IT"/>
          </a:p>
        </p:txBody>
      </p:sp>
    </p:spTree>
    <p:extLst>
      <p:ext uri="{BB962C8B-B14F-4D97-AF65-F5344CB8AC3E}">
        <p14:creationId xmlns:p14="http://schemas.microsoft.com/office/powerpoint/2010/main" val="202714561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57225" y="609600"/>
            <a:ext cx="7448550" cy="1143000"/>
          </a:xfrm>
        </p:spPr>
        <p:txBody>
          <a:bodyPr/>
          <a:lstStyle/>
          <a:p>
            <a:r>
              <a:rPr lang="it-IT"/>
              <a:t>Fare clic per modificare stile</a:t>
            </a:r>
          </a:p>
        </p:txBody>
      </p:sp>
      <p:sp>
        <p:nvSpPr>
          <p:cNvPr id="3" name="Segnaposto contenuto 2"/>
          <p:cNvSpPr>
            <a:spLocks noGrp="1"/>
          </p:cNvSpPr>
          <p:nvPr>
            <p:ph sz="half" idx="1"/>
          </p:nvPr>
        </p:nvSpPr>
        <p:spPr>
          <a:xfrm>
            <a:off x="657225"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457700"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457700"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8" name="Rectangle 6"/>
          <p:cNvSpPr>
            <a:spLocks noGrp="1" noChangeArrowheads="1"/>
          </p:cNvSpPr>
          <p:nvPr>
            <p:ph type="sldNum" sz="quarter" idx="12"/>
          </p:nvPr>
        </p:nvSpPr>
        <p:spPr>
          <a:ln/>
        </p:spPr>
        <p:txBody>
          <a:bodyPr/>
          <a:lstStyle>
            <a:lvl1pPr>
              <a:defRPr/>
            </a:lvl1pPr>
          </a:lstStyle>
          <a:p>
            <a:pPr>
              <a:defRPr/>
            </a:pPr>
            <a:fld id="{59F56A6A-A159-3743-9952-F0D91B06B70F}" type="slidenum">
              <a:rPr lang="it-IT" altLang="it-IT"/>
              <a:pPr>
                <a:defRPr/>
              </a:pPr>
              <a:t>‹#›</a:t>
            </a:fld>
            <a:endParaRPr lang="it-IT" altLang="it-IT"/>
          </a:p>
        </p:txBody>
      </p:sp>
    </p:spTree>
    <p:extLst>
      <p:ext uri="{BB962C8B-B14F-4D97-AF65-F5344CB8AC3E}">
        <p14:creationId xmlns:p14="http://schemas.microsoft.com/office/powerpoint/2010/main" val="40830845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57225" y="609600"/>
            <a:ext cx="7448550" cy="5486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28D14748-934A-F14A-94D6-835E267211C2}" type="slidenum">
              <a:rPr lang="it-IT" altLang="it-IT"/>
              <a:pPr>
                <a:defRPr/>
              </a:pPr>
              <a:t>‹#›</a:t>
            </a:fld>
            <a:endParaRPr lang="it-IT" altLang="it-IT"/>
          </a:p>
        </p:txBody>
      </p:sp>
    </p:spTree>
    <p:extLst>
      <p:ext uri="{BB962C8B-B14F-4D97-AF65-F5344CB8AC3E}">
        <p14:creationId xmlns:p14="http://schemas.microsoft.com/office/powerpoint/2010/main" val="122998463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57225" y="609600"/>
            <a:ext cx="7448550" cy="1143000"/>
          </a:xfrm>
        </p:spPr>
        <p:txBody>
          <a:bodyPr/>
          <a:lstStyle/>
          <a:p>
            <a:r>
              <a:rPr lang="it-IT"/>
              <a:t>Fare clic per modificare stile</a:t>
            </a:r>
          </a:p>
        </p:txBody>
      </p:sp>
      <p:sp>
        <p:nvSpPr>
          <p:cNvPr id="3" name="Segnaposto contenuto 2"/>
          <p:cNvSpPr>
            <a:spLocks noGrp="1"/>
          </p:cNvSpPr>
          <p:nvPr>
            <p:ph sz="quarter" idx="1"/>
          </p:nvPr>
        </p:nvSpPr>
        <p:spPr>
          <a:xfrm>
            <a:off x="657225"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457700"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57225"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457700"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4904F7D6-BC24-B646-A0F5-656873D2FFAF}" type="slidenum">
              <a:rPr lang="it-IT" altLang="it-IT"/>
              <a:pPr>
                <a:defRPr/>
              </a:pPr>
              <a:t>‹#›</a:t>
            </a:fld>
            <a:endParaRPr lang="it-IT" altLang="it-IT"/>
          </a:p>
        </p:txBody>
      </p:sp>
    </p:spTree>
    <p:extLst>
      <p:ext uri="{BB962C8B-B14F-4D97-AF65-F5344CB8AC3E}">
        <p14:creationId xmlns:p14="http://schemas.microsoft.com/office/powerpoint/2010/main" val="67415761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57225" y="609600"/>
            <a:ext cx="7448550" cy="1143000"/>
          </a:xfrm>
        </p:spPr>
        <p:txBody>
          <a:bodyPr/>
          <a:lstStyle/>
          <a:p>
            <a:r>
              <a:rPr lang="it-IT"/>
              <a:t>Fare clic per modificare stile</a:t>
            </a:r>
          </a:p>
        </p:txBody>
      </p:sp>
      <p:sp>
        <p:nvSpPr>
          <p:cNvPr id="3" name="Segnaposto testo 2"/>
          <p:cNvSpPr>
            <a:spLocks noGrp="1"/>
          </p:cNvSpPr>
          <p:nvPr>
            <p:ph type="body" sz="half" idx="1"/>
          </p:nvPr>
        </p:nvSpPr>
        <p:spPr>
          <a:xfrm>
            <a:off x="657225"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457700"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457700"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8" name="Rectangle 6"/>
          <p:cNvSpPr>
            <a:spLocks noGrp="1" noChangeArrowheads="1"/>
          </p:cNvSpPr>
          <p:nvPr>
            <p:ph type="sldNum" sz="quarter" idx="12"/>
          </p:nvPr>
        </p:nvSpPr>
        <p:spPr>
          <a:ln/>
        </p:spPr>
        <p:txBody>
          <a:bodyPr/>
          <a:lstStyle>
            <a:lvl1pPr>
              <a:defRPr/>
            </a:lvl1pPr>
          </a:lstStyle>
          <a:p>
            <a:pPr>
              <a:defRPr/>
            </a:pPr>
            <a:fld id="{0BF9FE0C-6713-3A4D-89B2-7A9689B9BE40}" type="slidenum">
              <a:rPr lang="it-IT" altLang="it-IT"/>
              <a:pPr>
                <a:defRPr/>
              </a:pPr>
              <a:t>‹#›</a:t>
            </a:fld>
            <a:endParaRPr lang="it-IT" altLang="it-IT"/>
          </a:p>
        </p:txBody>
      </p:sp>
    </p:spTree>
    <p:extLst>
      <p:ext uri="{BB962C8B-B14F-4D97-AF65-F5344CB8AC3E}">
        <p14:creationId xmlns:p14="http://schemas.microsoft.com/office/powerpoint/2010/main" val="44333054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9B013E3-B21A-E04B-B27B-5F27AEC522CF}" type="slidenum">
              <a:rPr lang="it-IT" altLang="it-IT"/>
              <a:pPr>
                <a:defRPr/>
              </a:pPr>
              <a:t>‹#›</a:t>
            </a:fld>
            <a:endParaRPr lang="it-IT" altLang="it-IT"/>
          </a:p>
        </p:txBody>
      </p:sp>
    </p:spTree>
    <p:extLst>
      <p:ext uri="{BB962C8B-B14F-4D97-AF65-F5344CB8AC3E}">
        <p14:creationId xmlns:p14="http://schemas.microsoft.com/office/powerpoint/2010/main" val="160577781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92150" y="4406900"/>
            <a:ext cx="744855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692150" y="2906713"/>
            <a:ext cx="7448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516AD89-E845-3E4B-90DE-176A426A6A71}" type="slidenum">
              <a:rPr lang="it-IT" altLang="it-IT"/>
              <a:pPr>
                <a:defRPr/>
              </a:pPr>
              <a:t>‹#›</a:t>
            </a:fld>
            <a:endParaRPr lang="it-IT" altLang="it-IT"/>
          </a:p>
        </p:txBody>
      </p:sp>
    </p:spTree>
    <p:extLst>
      <p:ext uri="{BB962C8B-B14F-4D97-AF65-F5344CB8AC3E}">
        <p14:creationId xmlns:p14="http://schemas.microsoft.com/office/powerpoint/2010/main" val="88079527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57225" y="1981200"/>
            <a:ext cx="3648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457700" y="1981200"/>
            <a:ext cx="3648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2F13929-59CD-D14D-B09E-6E116DE6FC61}" type="slidenum">
              <a:rPr lang="it-IT" altLang="it-IT"/>
              <a:pPr>
                <a:defRPr/>
              </a:pPr>
              <a:t>‹#›</a:t>
            </a:fld>
            <a:endParaRPr lang="it-IT" altLang="it-IT"/>
          </a:p>
        </p:txBody>
      </p:sp>
    </p:spTree>
    <p:extLst>
      <p:ext uri="{BB962C8B-B14F-4D97-AF65-F5344CB8AC3E}">
        <p14:creationId xmlns:p14="http://schemas.microsoft.com/office/powerpoint/2010/main" val="92144176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38150" y="274638"/>
            <a:ext cx="78867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38150" y="1535113"/>
            <a:ext cx="3871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38150" y="2174875"/>
            <a:ext cx="3871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451350" y="1535113"/>
            <a:ext cx="38735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451350" y="2174875"/>
            <a:ext cx="38735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5DE81008-5DBC-DE40-85B5-6633E6AE7127}" type="slidenum">
              <a:rPr lang="it-IT" altLang="it-IT"/>
              <a:pPr>
                <a:defRPr/>
              </a:pPr>
              <a:t>‹#›</a:t>
            </a:fld>
            <a:endParaRPr lang="it-IT" altLang="it-IT"/>
          </a:p>
        </p:txBody>
      </p:sp>
    </p:spTree>
    <p:extLst>
      <p:ext uri="{BB962C8B-B14F-4D97-AF65-F5344CB8AC3E}">
        <p14:creationId xmlns:p14="http://schemas.microsoft.com/office/powerpoint/2010/main" val="116721625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5923AC02-75F1-0C41-AC54-8F217B18AA21}" type="slidenum">
              <a:rPr lang="it-IT" altLang="it-IT"/>
              <a:pPr>
                <a:defRPr/>
              </a:pPr>
              <a:t>‹#›</a:t>
            </a:fld>
            <a:endParaRPr lang="it-IT" altLang="it-IT"/>
          </a:p>
        </p:txBody>
      </p:sp>
    </p:spTree>
    <p:extLst>
      <p:ext uri="{BB962C8B-B14F-4D97-AF65-F5344CB8AC3E}">
        <p14:creationId xmlns:p14="http://schemas.microsoft.com/office/powerpoint/2010/main" val="14054966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8A3075FE-4EA2-FC46-BADF-CF1FE93BA15F}" type="slidenum">
              <a:rPr lang="it-IT" altLang="it-IT"/>
              <a:pPr>
                <a:defRPr/>
              </a:pPr>
              <a:t>‹#›</a:t>
            </a:fld>
            <a:endParaRPr lang="it-IT" altLang="it-IT"/>
          </a:p>
        </p:txBody>
      </p:sp>
    </p:spTree>
    <p:extLst>
      <p:ext uri="{BB962C8B-B14F-4D97-AF65-F5344CB8AC3E}">
        <p14:creationId xmlns:p14="http://schemas.microsoft.com/office/powerpoint/2010/main" val="213374202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38150" y="273050"/>
            <a:ext cx="2882900"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425825" y="273050"/>
            <a:ext cx="48990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38150" y="1435100"/>
            <a:ext cx="28829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3C4ED6BA-0368-DD44-AD93-7DA8A3FA79FA}" type="slidenum">
              <a:rPr lang="it-IT" altLang="it-IT"/>
              <a:pPr>
                <a:defRPr/>
              </a:pPr>
              <a:t>‹#›</a:t>
            </a:fld>
            <a:endParaRPr lang="it-IT" altLang="it-IT"/>
          </a:p>
        </p:txBody>
      </p:sp>
    </p:spTree>
    <p:extLst>
      <p:ext uri="{BB962C8B-B14F-4D97-AF65-F5344CB8AC3E}">
        <p14:creationId xmlns:p14="http://schemas.microsoft.com/office/powerpoint/2010/main" val="972759308"/>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17675" y="4800600"/>
            <a:ext cx="52578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17675" y="612775"/>
            <a:ext cx="5257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17675" y="5367338"/>
            <a:ext cx="5257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BB91F1F6-90C7-AB49-86D5-55C297A1E40D}" type="slidenum">
              <a:rPr lang="it-IT" altLang="it-IT"/>
              <a:pPr>
                <a:defRPr/>
              </a:pPr>
              <a:t>‹#›</a:t>
            </a:fld>
            <a:endParaRPr lang="it-IT" altLang="it-IT"/>
          </a:p>
        </p:txBody>
      </p:sp>
    </p:spTree>
    <p:extLst>
      <p:ext uri="{BB962C8B-B14F-4D97-AF65-F5344CB8AC3E}">
        <p14:creationId xmlns:p14="http://schemas.microsoft.com/office/powerpoint/2010/main" val="37268494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7225" y="609600"/>
            <a:ext cx="7448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it-IT" altLang="it-IT"/>
              <a:t>Fare clic per modificare lo stile del titolo dello schema</a:t>
            </a:r>
          </a:p>
        </p:txBody>
      </p:sp>
      <p:sp>
        <p:nvSpPr>
          <p:cNvPr id="1027" name="Rectangle 3"/>
          <p:cNvSpPr>
            <a:spLocks noGrp="1" noChangeArrowheads="1"/>
          </p:cNvSpPr>
          <p:nvPr>
            <p:ph type="body" idx="1"/>
          </p:nvPr>
        </p:nvSpPr>
        <p:spPr bwMode="auto">
          <a:xfrm>
            <a:off x="657225" y="1981200"/>
            <a:ext cx="7448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57225" y="6248400"/>
            <a:ext cx="18256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FontTx/>
              <a:buNone/>
              <a:defRPr sz="1400" smtClean="0">
                <a:latin typeface="Times New Roman" charset="0"/>
              </a:defRPr>
            </a:lvl1pPr>
          </a:lstStyle>
          <a:p>
            <a:pPr>
              <a:defRPr/>
            </a:pPr>
            <a:endParaRPr lang="it-IT" altLang="it-IT"/>
          </a:p>
        </p:txBody>
      </p:sp>
      <p:sp>
        <p:nvSpPr>
          <p:cNvPr id="1029" name="Rectangle 5"/>
          <p:cNvSpPr>
            <a:spLocks noGrp="1" noChangeArrowheads="1"/>
          </p:cNvSpPr>
          <p:nvPr>
            <p:ph type="ftr" sz="quarter" idx="3"/>
          </p:nvPr>
        </p:nvSpPr>
        <p:spPr bwMode="auto">
          <a:xfrm>
            <a:off x="2994025" y="6248400"/>
            <a:ext cx="27749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smtClean="0">
                <a:latin typeface="Times New Roman" charset="0"/>
              </a:defRPr>
            </a:lvl1pPr>
          </a:lstStyle>
          <a:p>
            <a:pPr>
              <a:defRPr/>
            </a:pPr>
            <a:endParaRPr lang="it-IT" altLang="it-IT"/>
          </a:p>
        </p:txBody>
      </p:sp>
      <p:sp>
        <p:nvSpPr>
          <p:cNvPr id="1030" name="Rectangle 6"/>
          <p:cNvSpPr>
            <a:spLocks noGrp="1" noChangeArrowheads="1"/>
          </p:cNvSpPr>
          <p:nvPr>
            <p:ph type="sldNum" sz="quarter" idx="4"/>
          </p:nvPr>
        </p:nvSpPr>
        <p:spPr bwMode="auto">
          <a:xfrm>
            <a:off x="6280150" y="6248400"/>
            <a:ext cx="18256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smtClean="0">
                <a:latin typeface="Times New Roman" charset="0"/>
              </a:defRPr>
            </a:lvl1pPr>
          </a:lstStyle>
          <a:p>
            <a:pPr>
              <a:defRPr/>
            </a:pPr>
            <a:fld id="{B5E9E28F-B643-8F4C-B6FB-644076D2F12E}"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advClick="0"/>
  <p:txStyles>
    <p:titleStyle>
      <a:lvl1pPr algn="ctr" defTabSz="762000"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2pPr>
      <a:lvl3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3pPr>
      <a:lvl4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4pPr>
      <a:lvl5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5pPr>
      <a:lvl6pPr marL="457200" algn="ctr" defTabSz="762000" rtl="0" eaLnBrk="0" fontAlgn="base" hangingPunct="0">
        <a:spcBef>
          <a:spcPct val="0"/>
        </a:spcBef>
        <a:spcAft>
          <a:spcPct val="0"/>
        </a:spcAft>
        <a:defRPr sz="4400">
          <a:solidFill>
            <a:schemeClr val="tx2"/>
          </a:solidFill>
          <a:latin typeface="Times New Roman" pitchFamily="-84" charset="0"/>
        </a:defRPr>
      </a:lvl6pPr>
      <a:lvl7pPr marL="914400" algn="ctr" defTabSz="762000" rtl="0" eaLnBrk="0" fontAlgn="base" hangingPunct="0">
        <a:spcBef>
          <a:spcPct val="0"/>
        </a:spcBef>
        <a:spcAft>
          <a:spcPct val="0"/>
        </a:spcAft>
        <a:defRPr sz="4400">
          <a:solidFill>
            <a:schemeClr val="tx2"/>
          </a:solidFill>
          <a:latin typeface="Times New Roman" pitchFamily="-84" charset="0"/>
        </a:defRPr>
      </a:lvl7pPr>
      <a:lvl8pPr marL="1371600" algn="ctr" defTabSz="762000" rtl="0" eaLnBrk="0" fontAlgn="base" hangingPunct="0">
        <a:spcBef>
          <a:spcPct val="0"/>
        </a:spcBef>
        <a:spcAft>
          <a:spcPct val="0"/>
        </a:spcAft>
        <a:defRPr sz="4400">
          <a:solidFill>
            <a:schemeClr val="tx2"/>
          </a:solidFill>
          <a:latin typeface="Times New Roman" pitchFamily="-84" charset="0"/>
        </a:defRPr>
      </a:lvl8pPr>
      <a:lvl9pPr marL="1828800" algn="ctr" defTabSz="762000"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defTabSz="762000"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defTabSz="762000"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6pPr>
      <a:lvl7pPr marL="29718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7pPr>
      <a:lvl8pPr marL="34290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8pPr>
      <a:lvl9pPr marL="38862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hyperlink" Target="mailto:scalera.riccardo@gmail.com" TargetMode="Externa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4.emf"/><Relationship Id="rId4" Type="http://schemas.openxmlformats.org/officeDocument/2006/relationships/image" Target="../media/image2.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0" y="5081399"/>
            <a:ext cx="8763000" cy="180498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p:txBody>
      </p:sp>
      <p:pic>
        <p:nvPicPr>
          <p:cNvPr id="13" name="Immagine 12">
            <a:extLst>
              <a:ext uri="{FF2B5EF4-FFF2-40B4-BE49-F238E27FC236}">
                <a16:creationId xmlns:a16="http://schemas.microsoft.com/office/drawing/2014/main" id="{C252DD5D-3CAF-4D4E-A5EB-2F3B5194B949}"/>
              </a:ext>
            </a:extLst>
          </p:cNvPr>
          <p:cNvPicPr>
            <a:picLocks noChangeAspect="1"/>
          </p:cNvPicPr>
          <p:nvPr/>
        </p:nvPicPr>
        <p:blipFill>
          <a:blip r:embed="rId3"/>
          <a:stretch>
            <a:fillRect/>
          </a:stretch>
        </p:blipFill>
        <p:spPr>
          <a:xfrm>
            <a:off x="0" y="5505910"/>
            <a:ext cx="8763000" cy="955964"/>
          </a:xfrm>
          <a:prstGeom prst="rect">
            <a:avLst/>
          </a:prstGeom>
        </p:spPr>
      </p:pic>
      <p:sp>
        <p:nvSpPr>
          <p:cNvPr id="20483" name="Text Box 7"/>
          <p:cNvSpPr txBox="1">
            <a:spLocks noChangeArrowheads="1"/>
          </p:cNvSpPr>
          <p:nvPr/>
        </p:nvSpPr>
        <p:spPr bwMode="auto">
          <a:xfrm>
            <a:off x="0" y="0"/>
            <a:ext cx="8763000" cy="3365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Font typeface="Symbol" charset="2"/>
              <a:buNone/>
            </a:pPr>
            <a:endParaRPr lang="en-GB" altLang="it-IT" sz="1600" b="1">
              <a:solidFill>
                <a:schemeClr val="bg1"/>
              </a:solidFill>
              <a:latin typeface="Arial Unicode MS" charset="0"/>
            </a:endParaRPr>
          </a:p>
        </p:txBody>
      </p:sp>
      <p:sp>
        <p:nvSpPr>
          <p:cNvPr id="20484" name="Rectangle 8"/>
          <p:cNvSpPr>
            <a:spLocks noChangeArrowheads="1"/>
          </p:cNvSpPr>
          <p:nvPr/>
        </p:nvSpPr>
        <p:spPr bwMode="auto">
          <a:xfrm>
            <a:off x="71438" y="2233613"/>
            <a:ext cx="86915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har char="•"/>
              <a:defRPr sz="3200">
                <a:solidFill>
                  <a:schemeClr val="tx1"/>
                </a:solidFill>
                <a:latin typeface="Times New Roman" charset="0"/>
                <a:ea typeface="ＭＳ Ｐゴシック" charset="-128"/>
              </a:defRPr>
            </a:lvl1pPr>
            <a:lvl2pPr marL="742950" indent="-285750" defTabSz="762000">
              <a:spcBef>
                <a:spcPct val="20000"/>
              </a:spcBef>
              <a:buChar char="–"/>
              <a:defRPr sz="2800">
                <a:solidFill>
                  <a:schemeClr val="tx1"/>
                </a:solidFill>
                <a:latin typeface="Times New Roman" charset="0"/>
                <a:ea typeface="ＭＳ Ｐゴシック" charset="-128"/>
              </a:defRPr>
            </a:lvl2pPr>
            <a:lvl3pPr marL="1143000" indent="-228600" defTabSz="762000">
              <a:spcBef>
                <a:spcPct val="20000"/>
              </a:spcBef>
              <a:buChar char="•"/>
              <a:defRPr sz="2400">
                <a:solidFill>
                  <a:schemeClr val="tx1"/>
                </a:solidFill>
                <a:latin typeface="Times New Roman" charset="0"/>
                <a:ea typeface="ＭＳ Ｐゴシック" charset="-128"/>
              </a:defRPr>
            </a:lvl3pPr>
            <a:lvl4pPr marL="1600200" indent="-228600" defTabSz="762000">
              <a:spcBef>
                <a:spcPct val="20000"/>
              </a:spcBef>
              <a:buChar char="–"/>
              <a:defRPr sz="2000">
                <a:solidFill>
                  <a:schemeClr val="tx1"/>
                </a:solidFill>
                <a:latin typeface="Times New Roman" charset="0"/>
                <a:ea typeface="ＭＳ Ｐゴシック" charset="-128"/>
              </a:defRPr>
            </a:lvl4pPr>
            <a:lvl5pPr marL="2057400" indent="-228600" defTabSz="762000">
              <a:spcBef>
                <a:spcPct val="20000"/>
              </a:spcBef>
              <a:buChar char="•"/>
              <a:defRPr sz="2000">
                <a:solidFill>
                  <a:schemeClr val="tx1"/>
                </a:solidFill>
                <a:latin typeface="Times New Roman" charset="0"/>
                <a:ea typeface="ＭＳ Ｐゴシック" charset="-128"/>
              </a:defRPr>
            </a:lvl5pPr>
            <a:lvl6pPr marL="25146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pPr>
            <a:endParaRPr lang="en-GB" altLang="it-IT" sz="2700" b="1" dirty="0">
              <a:latin typeface="Arial Unicode MS" charset="0"/>
            </a:endParaRPr>
          </a:p>
          <a:p>
            <a:pPr algn="ctr">
              <a:buFont typeface="Symbol" charset="2"/>
              <a:buNone/>
            </a:pPr>
            <a:r>
              <a:rPr lang="en-US" altLang="it-IT" b="1" dirty="0">
                <a:latin typeface="Arial Unicode MS" charset="0"/>
              </a:rPr>
              <a:t>Study on alien pathogens and wildlife in Europe</a:t>
            </a:r>
          </a:p>
          <a:p>
            <a:pPr algn="ctr">
              <a:buFont typeface="Symbol" charset="2"/>
              <a:buNone/>
            </a:pPr>
            <a:endParaRPr lang="en-US" altLang="it-IT" b="1" dirty="0">
              <a:latin typeface="Arial Unicode MS" charset="0"/>
            </a:endParaRPr>
          </a:p>
          <a:p>
            <a:pPr algn="ctr">
              <a:buFont typeface="Symbol" charset="2"/>
              <a:buNone/>
            </a:pPr>
            <a:r>
              <a:rPr lang="en-GB" altLang="it-IT" sz="2400" dirty="0">
                <a:latin typeface="Arial Unicode MS" charset="0"/>
              </a:rPr>
              <a:t>Riccardo </a:t>
            </a:r>
            <a:r>
              <a:rPr lang="en-GB" altLang="it-IT" sz="2400" dirty="0" err="1">
                <a:latin typeface="Arial Unicode MS" charset="0"/>
              </a:rPr>
              <a:t>Scalera</a:t>
            </a:r>
            <a:endParaRPr lang="en-GB" altLang="it-IT" sz="2400" dirty="0">
              <a:latin typeface="Arial Unicode MS" charset="0"/>
            </a:endParaRPr>
          </a:p>
          <a:p>
            <a:pPr algn="ctr">
              <a:buFont typeface="Symbol" charset="2"/>
              <a:buNone/>
            </a:pPr>
            <a:r>
              <a:rPr lang="en-GB" altLang="it-IT" sz="1800" dirty="0">
                <a:latin typeface="Arial Unicode MS" charset="0"/>
              </a:rPr>
              <a:t>Programme officer, IUCN/SSC Invasive Species Specialist Group</a:t>
            </a:r>
          </a:p>
        </p:txBody>
      </p:sp>
      <p:pic>
        <p:nvPicPr>
          <p:cNvPr id="20485" name="Picture 2"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688" y="692150"/>
            <a:ext cx="8667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iucn_rgb_uncoated_300_46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692150"/>
            <a:ext cx="7905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975" y="692150"/>
            <a:ext cx="20161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10"/>
          <p:cNvSpPr>
            <a:spLocks noChangeArrowheads="1"/>
          </p:cNvSpPr>
          <p:nvPr/>
        </p:nvSpPr>
        <p:spPr bwMode="auto">
          <a:xfrm>
            <a:off x="0" y="6521450"/>
            <a:ext cx="8345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a:buNone/>
            </a:pPr>
            <a:r>
              <a:rPr lang="en-GB" altLang="it-IT" sz="1600" b="1" dirty="0">
                <a:solidFill>
                  <a:srgbClr val="FFFFFF"/>
                </a:solidFill>
              </a:rPr>
              <a:t>Strasbourg, </a:t>
            </a:r>
            <a:r>
              <a:rPr lang="en-GB" sz="1600" b="1" dirty="0">
                <a:solidFill>
                  <a:srgbClr val="FFFFFF"/>
                </a:solidFill>
              </a:rPr>
              <a:t>29 November - 3 December 2021</a:t>
            </a:r>
            <a:endParaRPr lang="it-IT" sz="1600" b="1" dirty="0">
              <a:solidFill>
                <a:srgbClr val="FFFFFF"/>
              </a:solidFill>
            </a:endParaRPr>
          </a:p>
        </p:txBody>
      </p:sp>
      <p:sp>
        <p:nvSpPr>
          <p:cNvPr id="20489" name="Rectangle 9"/>
          <p:cNvSpPr>
            <a:spLocks noChangeArrowheads="1"/>
          </p:cNvSpPr>
          <p:nvPr/>
        </p:nvSpPr>
        <p:spPr bwMode="auto">
          <a:xfrm>
            <a:off x="-27297" y="5671315"/>
            <a:ext cx="672626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None/>
            </a:pPr>
            <a:r>
              <a:rPr lang="en-GB" sz="1800" b="1" dirty="0">
                <a:solidFill>
                  <a:srgbClr val="FFFFFF"/>
                </a:solidFill>
                <a:latin typeface="Arial Unicode MS" charset="0"/>
              </a:rPr>
              <a:t>41st meeting</a:t>
            </a:r>
            <a:r>
              <a:rPr lang="it-IT" sz="1800" b="1" dirty="0">
                <a:solidFill>
                  <a:srgbClr val="FFFFFF"/>
                </a:solidFill>
                <a:latin typeface="Arial Unicode MS" charset="0"/>
              </a:rPr>
              <a:t> </a:t>
            </a:r>
            <a:r>
              <a:rPr lang="en-US" altLang="it-IT" sz="1800" b="1" dirty="0">
                <a:solidFill>
                  <a:srgbClr val="FFFFFF"/>
                </a:solidFill>
                <a:latin typeface="Arial Unicode MS" charset="0"/>
              </a:rPr>
              <a:t>of the </a:t>
            </a:r>
            <a:r>
              <a:rPr lang="en-GB" sz="1800" b="1" dirty="0">
                <a:solidFill>
                  <a:srgbClr val="FFFFFF"/>
                </a:solidFill>
                <a:latin typeface="Arial Unicode MS" charset="0"/>
              </a:rPr>
              <a:t>Standing Committee</a:t>
            </a:r>
            <a:r>
              <a:rPr lang="it-IT" sz="1800" b="1" dirty="0">
                <a:solidFill>
                  <a:srgbClr val="FFFFFF"/>
                </a:solidFill>
                <a:latin typeface="Arial Unicode MS" charset="0"/>
              </a:rPr>
              <a:t> </a:t>
            </a:r>
            <a:r>
              <a:rPr lang="en-US" altLang="it-IT" sz="1800" b="1" dirty="0">
                <a:solidFill>
                  <a:srgbClr val="FFFFFF"/>
                </a:solidFill>
                <a:latin typeface="Arial Unicode MS" charset="0"/>
              </a:rPr>
              <a:t>of the </a:t>
            </a:r>
          </a:p>
          <a:p>
            <a:pPr>
              <a:buNone/>
            </a:pPr>
            <a:r>
              <a:rPr lang="en-US" altLang="it-IT" sz="1800" b="1" dirty="0">
                <a:solidFill>
                  <a:srgbClr val="FFFFFF"/>
                </a:solidFill>
                <a:latin typeface="Arial Unicode MS" charset="0"/>
              </a:rPr>
              <a:t>Bern Convention</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27C4026-309F-9743-86AA-A0F99698EDF6}"/>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F</a:t>
            </a:r>
            <a:r>
              <a:rPr lang="en-US" sz="3600" dirty="0" err="1">
                <a:solidFill>
                  <a:srgbClr val="FFD22D"/>
                </a:solidFill>
              </a:rPr>
              <a:t>oreseen</a:t>
            </a:r>
            <a:r>
              <a:rPr lang="en-US" sz="3600" dirty="0">
                <a:solidFill>
                  <a:srgbClr val="FFD22D"/>
                </a:solidFill>
              </a:rPr>
              <a:t> updates</a:t>
            </a:r>
            <a:r>
              <a:rPr lang="it-IT" sz="3600" dirty="0">
                <a:solidFill>
                  <a:srgbClr val="FFD22D"/>
                </a:solidFill>
              </a:rPr>
              <a:t> </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C0E51A98-A81E-0540-BCC2-6E53800FE24B}"/>
              </a:ext>
            </a:extLst>
          </p:cNvPr>
          <p:cNvSpPr txBox="1"/>
          <p:nvPr/>
        </p:nvSpPr>
        <p:spPr>
          <a:xfrm>
            <a:off x="619931" y="1694832"/>
            <a:ext cx="7609669" cy="1631216"/>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Clear reference to original sources for definitions</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r>
              <a:rPr lang="en-US" sz="2000" dirty="0">
                <a:effectLst/>
                <a:latin typeface="Arial" panose="020B0604020202020204" pitchFamily="34" charset="0"/>
                <a:ea typeface="Calibri" panose="020F0502020204030204" pitchFamily="34" charset="0"/>
                <a:cs typeface="Arial" panose="020B0604020202020204" pitchFamily="34" charset="0"/>
              </a:rPr>
              <a:t>Official definitions and citations excerpted from the websites of treaties and </a:t>
            </a:r>
            <a:r>
              <a:rPr lang="en-US" sz="2000" dirty="0" err="1">
                <a:effectLst/>
                <a:latin typeface="Arial" panose="020B0604020202020204" pitchFamily="34" charset="0"/>
                <a:ea typeface="Calibri" panose="020F0502020204030204" pitchFamily="34" charset="0"/>
                <a:cs typeface="Arial" panose="020B0604020202020204" pitchFamily="34" charset="0"/>
              </a:rPr>
              <a:t>organisations</a:t>
            </a:r>
            <a:r>
              <a:rPr lang="en-US" sz="2000" dirty="0">
                <a:effectLst/>
                <a:latin typeface="Arial" panose="020B0604020202020204" pitchFamily="34" charset="0"/>
                <a:ea typeface="Calibri" panose="020F0502020204030204" pitchFamily="34" charset="0"/>
                <a:cs typeface="Arial" panose="020B0604020202020204" pitchFamily="34" charset="0"/>
              </a:rPr>
              <a:t> introduced in the document will be highlighted in Italic to clarify the different usage of terminology.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2146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3913079-177C-E545-80C1-0BF16C55594A}"/>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F</a:t>
            </a:r>
            <a:r>
              <a:rPr lang="en-US" sz="3600" dirty="0" err="1">
                <a:solidFill>
                  <a:srgbClr val="FFD22D"/>
                </a:solidFill>
              </a:rPr>
              <a:t>oreseen</a:t>
            </a:r>
            <a:r>
              <a:rPr lang="en-US" sz="3600" dirty="0">
                <a:solidFill>
                  <a:srgbClr val="FFD22D"/>
                </a:solidFill>
              </a:rPr>
              <a:t> updates</a:t>
            </a:r>
            <a:r>
              <a:rPr lang="it-IT" sz="3600" dirty="0">
                <a:solidFill>
                  <a:srgbClr val="FFD22D"/>
                </a:solidFill>
              </a:rPr>
              <a:t> </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5F8D63A0-F732-8B46-A22C-A9B40A6638E8}"/>
              </a:ext>
            </a:extLst>
          </p:cNvPr>
          <p:cNvSpPr txBox="1"/>
          <p:nvPr/>
        </p:nvSpPr>
        <p:spPr>
          <a:xfrm>
            <a:off x="171450" y="1334860"/>
            <a:ext cx="4385052" cy="4708981"/>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Questionnaire on relevant legislation/policy to Bern Convention Parties which are not members of the EU</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r>
              <a:rPr lang="en-US" sz="2000" dirty="0">
                <a:effectLst/>
                <a:latin typeface="Arial" panose="020B0604020202020204" pitchFamily="34" charset="0"/>
                <a:ea typeface="Calibri" panose="020F0502020204030204" pitchFamily="34" charset="0"/>
                <a:cs typeface="Arial" panose="020B0604020202020204" pitchFamily="34" charset="0"/>
              </a:rPr>
              <a:t>While a comprehensive legislation assessment would be beyond the initial scope of the document, </a:t>
            </a:r>
            <a:r>
              <a:rPr lang="en-US" sz="2000" dirty="0">
                <a:latin typeface="Arial" panose="020B0604020202020204" pitchFamily="34" charset="0"/>
                <a:ea typeface="Calibri" panose="020F0502020204030204" pitchFamily="34" charset="0"/>
                <a:cs typeface="Arial" panose="020B0604020202020204" pitchFamily="34" charset="0"/>
              </a:rPr>
              <a:t>it was decided to circulate a questionnaire to </a:t>
            </a:r>
            <a:r>
              <a:rPr lang="en-US" sz="2000" dirty="0">
                <a:effectLst/>
                <a:latin typeface="Arial" panose="020B0604020202020204" pitchFamily="34" charset="0"/>
                <a:ea typeface="Calibri" panose="020F0502020204030204" pitchFamily="34" charset="0"/>
                <a:cs typeface="Arial" panose="020B0604020202020204" pitchFamily="34" charset="0"/>
              </a:rPr>
              <a:t>widen the policy and legislation analysis. </a:t>
            </a:r>
          </a:p>
          <a:p>
            <a:pPr lvl="0" algn="just"/>
            <a:endParaRPr lang="en-US" sz="2000" dirty="0">
              <a:latin typeface="Arial" panose="020B0604020202020204" pitchFamily="34" charset="0"/>
              <a:cs typeface="Arial" panose="020B0604020202020204" pitchFamily="34" charset="0"/>
            </a:endParaRPr>
          </a:p>
          <a:p>
            <a:pPr lvl="0" algn="just"/>
            <a:r>
              <a:rPr lang="en-US" sz="2000" dirty="0">
                <a:latin typeface="Arial" panose="020B0604020202020204" pitchFamily="34" charset="0"/>
                <a:cs typeface="Arial" panose="020B0604020202020204" pitchFamily="34" charset="0"/>
              </a:rPr>
              <a:t>To be returned to the Secretariat by 10 December 2021</a:t>
            </a:r>
            <a:r>
              <a:rPr lang="it-IT" sz="2000" dirty="0">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10" name="Immagine 9">
            <a:extLst>
              <a:ext uri="{FF2B5EF4-FFF2-40B4-BE49-F238E27FC236}">
                <a16:creationId xmlns:a16="http://schemas.microsoft.com/office/drawing/2014/main" id="{389EB90E-BA47-E04E-8C68-3DAD7499B539}"/>
              </a:ext>
            </a:extLst>
          </p:cNvPr>
          <p:cNvPicPr>
            <a:picLocks noChangeAspect="1"/>
          </p:cNvPicPr>
          <p:nvPr/>
        </p:nvPicPr>
        <p:blipFill>
          <a:blip r:embed="rId6"/>
          <a:stretch>
            <a:fillRect/>
          </a:stretch>
        </p:blipFill>
        <p:spPr>
          <a:xfrm>
            <a:off x="5172884" y="1429962"/>
            <a:ext cx="3090831" cy="44013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3665381"/>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104451" name="Picture 18" descr="issg logo 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Rettangolo 10"/>
          <p:cNvSpPr>
            <a:spLocks noChangeArrowheads="1"/>
          </p:cNvSpPr>
          <p:nvPr/>
        </p:nvSpPr>
        <p:spPr bwMode="auto">
          <a:xfrm>
            <a:off x="2377923" y="2408174"/>
            <a:ext cx="410240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eaLnBrk="1" hangingPunct="1">
              <a:lnSpc>
                <a:spcPct val="80000"/>
              </a:lnSpc>
              <a:buFont typeface="Arial" charset="0"/>
              <a:buNone/>
            </a:pPr>
            <a:r>
              <a:rPr lang="es-ES" altLang="it-IT" b="1" dirty="0" err="1">
                <a:solidFill>
                  <a:srgbClr val="800000"/>
                </a:solidFill>
              </a:rPr>
              <a:t>Thank</a:t>
            </a:r>
            <a:r>
              <a:rPr lang="es-ES" altLang="it-IT" b="1" dirty="0">
                <a:solidFill>
                  <a:srgbClr val="800000"/>
                </a:solidFill>
              </a:rPr>
              <a:t> </a:t>
            </a:r>
            <a:r>
              <a:rPr lang="es-ES" altLang="it-IT" b="1" dirty="0" err="1">
                <a:solidFill>
                  <a:srgbClr val="800000"/>
                </a:solidFill>
              </a:rPr>
              <a:t>you</a:t>
            </a:r>
            <a:r>
              <a:rPr lang="es-ES" altLang="it-IT" b="1" dirty="0">
                <a:solidFill>
                  <a:srgbClr val="800000"/>
                </a:solidFill>
              </a:rPr>
              <a:t> </a:t>
            </a:r>
            <a:r>
              <a:rPr lang="es-ES" altLang="it-IT" b="1" dirty="0" err="1">
                <a:solidFill>
                  <a:srgbClr val="800000"/>
                </a:solidFill>
              </a:rPr>
              <a:t>for</a:t>
            </a:r>
            <a:r>
              <a:rPr lang="es-ES" altLang="it-IT" b="1" dirty="0">
                <a:solidFill>
                  <a:srgbClr val="800000"/>
                </a:solidFill>
              </a:rPr>
              <a:t> </a:t>
            </a:r>
            <a:r>
              <a:rPr lang="es-ES" altLang="it-IT" b="1" dirty="0" err="1">
                <a:solidFill>
                  <a:srgbClr val="800000"/>
                </a:solidFill>
              </a:rPr>
              <a:t>your</a:t>
            </a:r>
            <a:r>
              <a:rPr lang="es-ES" altLang="it-IT" b="1" dirty="0">
                <a:solidFill>
                  <a:srgbClr val="800000"/>
                </a:solidFill>
              </a:rPr>
              <a:t> </a:t>
            </a:r>
            <a:r>
              <a:rPr lang="es-ES" altLang="it-IT" b="1" dirty="0" err="1">
                <a:solidFill>
                  <a:srgbClr val="800000"/>
                </a:solidFill>
              </a:rPr>
              <a:t>attention</a:t>
            </a:r>
            <a:r>
              <a:rPr lang="es-ES" altLang="it-IT" b="1" dirty="0">
                <a:solidFill>
                  <a:srgbClr val="800000"/>
                </a:solidFill>
              </a:rPr>
              <a:t>!</a:t>
            </a:r>
          </a:p>
        </p:txBody>
      </p:sp>
      <p:sp>
        <p:nvSpPr>
          <p:cNvPr id="104456" name="Rettangolo 9"/>
          <p:cNvSpPr>
            <a:spLocks noChangeArrowheads="1"/>
          </p:cNvSpPr>
          <p:nvPr/>
        </p:nvSpPr>
        <p:spPr bwMode="auto">
          <a:xfrm>
            <a:off x="1638300" y="4236350"/>
            <a:ext cx="54864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buNone/>
            </a:pPr>
            <a:r>
              <a:rPr lang="it-IT" altLang="it-IT" sz="1600" dirty="0"/>
              <a:t>Your </a:t>
            </a:r>
            <a:r>
              <a:rPr lang="it-IT" altLang="it-IT" sz="1600" dirty="0" err="1"/>
              <a:t>comment</a:t>
            </a:r>
            <a:r>
              <a:rPr lang="it-IT" altLang="it-IT" sz="1600" dirty="0"/>
              <a:t> and </a:t>
            </a:r>
            <a:r>
              <a:rPr lang="it-IT" altLang="it-IT" sz="1600" dirty="0" err="1"/>
              <a:t>suggestions</a:t>
            </a:r>
            <a:r>
              <a:rPr lang="it-IT" altLang="it-IT" sz="1600" dirty="0"/>
              <a:t> are welcome </a:t>
            </a:r>
          </a:p>
          <a:p>
            <a:pPr>
              <a:buNone/>
            </a:pPr>
            <a:r>
              <a:rPr lang="it-IT" altLang="it-IT" sz="1600">
                <a:hlinkClick r:id="rId5"/>
              </a:rPr>
              <a:t>scalera.riccardo@gmail.com</a:t>
            </a:r>
            <a:r>
              <a:rPr lang="it-IT" altLang="it-IT" sz="1600" dirty="0"/>
              <a:t> </a:t>
            </a:r>
          </a:p>
        </p:txBody>
      </p:sp>
      <p:pic>
        <p:nvPicPr>
          <p:cNvPr id="21" name="Immagine 20">
            <a:extLst>
              <a:ext uri="{FF2B5EF4-FFF2-40B4-BE49-F238E27FC236}">
                <a16:creationId xmlns:a16="http://schemas.microsoft.com/office/drawing/2014/main" id="{7DDE5347-0DA6-8440-B2AF-44C3C3B54416}"/>
              </a:ext>
            </a:extLst>
          </p:cNvPr>
          <p:cNvPicPr>
            <a:picLocks noChangeAspect="1"/>
          </p:cNvPicPr>
          <p:nvPr/>
        </p:nvPicPr>
        <p:blipFill>
          <a:blip r:embed="rId6"/>
          <a:stretch>
            <a:fillRect/>
          </a:stretch>
        </p:blipFill>
        <p:spPr>
          <a:xfrm>
            <a:off x="0" y="13855"/>
            <a:ext cx="8763000" cy="955964"/>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E59EF79-56CF-F140-A7C3-A14E801A3396}"/>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72243" y="192087"/>
            <a:ext cx="841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FontTx/>
              <a:buNone/>
            </a:pPr>
            <a:r>
              <a:rPr lang="en-GB" altLang="it-IT" sz="3600" dirty="0">
                <a:solidFill>
                  <a:srgbClr val="FFD22D"/>
                </a:solidFill>
              </a:rPr>
              <a:t>Focus of the report</a:t>
            </a: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144" y="1257301"/>
            <a:ext cx="3359649" cy="4832092"/>
          </a:xfrm>
          <a:prstGeom prst="rect">
            <a:avLst/>
          </a:prstGeom>
        </p:spPr>
        <p:txBody>
          <a:bodyPr wrap="square">
            <a:spAutoFit/>
          </a:bodyPr>
          <a:lstStyle/>
          <a:p>
            <a:pPr algn="ctr"/>
            <a:r>
              <a:rPr lang="en-GB" sz="2800" b="1" dirty="0">
                <a:solidFill>
                  <a:srgbClr val="800000"/>
                </a:solidFill>
                <a:ea typeface="Arial Unicode MS" charset="0"/>
                <a:cs typeface="Arial Unicode MS" charset="0"/>
              </a:rPr>
              <a:t>Alien pathogens </a:t>
            </a:r>
            <a:r>
              <a:rPr lang="en-GB" sz="2800" dirty="0">
                <a:effectLst/>
                <a:ea typeface="Arial Unicode MS" charset="0"/>
                <a:cs typeface="Arial Unicode MS" charset="0"/>
              </a:rPr>
              <a:t>and </a:t>
            </a:r>
          </a:p>
          <a:p>
            <a:pPr algn="ctr"/>
            <a:r>
              <a:rPr lang="en-GB" sz="2800" b="1" dirty="0">
                <a:solidFill>
                  <a:srgbClr val="800000"/>
                </a:solidFill>
                <a:ea typeface="Arial Unicode MS" charset="0"/>
                <a:cs typeface="Arial Unicode MS" charset="0"/>
              </a:rPr>
              <a:t>pathogens spread by invasive alien species</a:t>
            </a:r>
            <a:endParaRPr lang="en-GB" sz="2800" dirty="0">
              <a:ea typeface="Arial Unicode MS" charset="0"/>
              <a:cs typeface="Arial Unicode MS" charset="0"/>
            </a:endParaRPr>
          </a:p>
          <a:p>
            <a:pPr algn="ctr"/>
            <a:r>
              <a:rPr lang="en-GB" sz="2800" dirty="0">
                <a:effectLst/>
                <a:ea typeface="Arial Unicode MS" charset="0"/>
                <a:cs typeface="Arial Unicode MS" charset="0"/>
              </a:rPr>
              <a:t> </a:t>
            </a:r>
          </a:p>
          <a:p>
            <a:pPr algn="ctr"/>
            <a:endParaRPr lang="en-GB" sz="2800" dirty="0">
              <a:ea typeface="Arial Unicode MS" charset="0"/>
              <a:cs typeface="Arial Unicode MS" charset="0"/>
            </a:endParaRPr>
          </a:p>
          <a:p>
            <a:pPr algn="ctr"/>
            <a:endParaRPr lang="en-GB" sz="2800" dirty="0">
              <a:effectLst/>
              <a:ea typeface="Arial Unicode MS" charset="0"/>
              <a:cs typeface="Arial Unicode MS" charset="0"/>
            </a:endParaRPr>
          </a:p>
          <a:p>
            <a:pPr algn="ctr"/>
            <a:r>
              <a:rPr lang="en-GB" sz="2800" dirty="0">
                <a:effectLst/>
                <a:ea typeface="Arial Unicode MS" charset="0"/>
                <a:cs typeface="Arial Unicode MS" charset="0"/>
              </a:rPr>
              <a:t>with a specific focus on those having an impact on </a:t>
            </a:r>
            <a:r>
              <a:rPr lang="en-GB" sz="2800" b="1" dirty="0">
                <a:solidFill>
                  <a:srgbClr val="800000"/>
                </a:solidFill>
                <a:ea typeface="Arial Unicode MS" charset="0"/>
                <a:cs typeface="Arial Unicode MS" charset="0"/>
              </a:rPr>
              <a:t>wildlife</a:t>
            </a:r>
            <a:r>
              <a:rPr lang="it-IT" sz="2800" b="1" dirty="0">
                <a:solidFill>
                  <a:srgbClr val="800000"/>
                </a:solidFill>
                <a:ea typeface="Arial Unicode MS" charset="0"/>
                <a:cs typeface="Arial Unicode MS" charset="0"/>
              </a:rPr>
              <a:t> </a:t>
            </a:r>
          </a:p>
        </p:txBody>
      </p:sp>
      <p:sp>
        <p:nvSpPr>
          <p:cNvPr id="4" name="Freccia giù 3"/>
          <p:cNvSpPr/>
          <p:nvPr/>
        </p:nvSpPr>
        <p:spPr bwMode="auto">
          <a:xfrm>
            <a:off x="1733024" y="3690099"/>
            <a:ext cx="575727" cy="90412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 typeface="Symbol" pitchFamily="-84" charset="2"/>
              <a:buChar char="¨"/>
              <a:tabLst/>
            </a:pPr>
            <a:endParaRPr kumimoji="0" lang="it-IT" sz="2400" b="0" i="0" u="none" strike="noStrike" cap="none" normalizeH="0" baseline="0">
              <a:ln>
                <a:noFill/>
              </a:ln>
              <a:solidFill>
                <a:schemeClr val="tx1"/>
              </a:solidFill>
              <a:effectLst/>
              <a:latin typeface="Arial Unicode MS" pitchFamily="-84" charset="0"/>
            </a:endParaRPr>
          </a:p>
        </p:txBody>
      </p:sp>
      <p:pic>
        <p:nvPicPr>
          <p:cNvPr id="5" name="Immagine 4">
            <a:extLst>
              <a:ext uri="{FF2B5EF4-FFF2-40B4-BE49-F238E27FC236}">
                <a16:creationId xmlns:a16="http://schemas.microsoft.com/office/drawing/2014/main" id="{B090FD96-16BE-624D-9DCD-40027EE13BB8}"/>
              </a:ext>
            </a:extLst>
          </p:cNvPr>
          <p:cNvPicPr>
            <a:picLocks noChangeAspect="1"/>
          </p:cNvPicPr>
          <p:nvPr/>
        </p:nvPicPr>
        <p:blipFill>
          <a:blip r:embed="rId6"/>
          <a:stretch>
            <a:fillRect/>
          </a:stretch>
        </p:blipFill>
        <p:spPr>
          <a:xfrm>
            <a:off x="4746125" y="1227090"/>
            <a:ext cx="3441307" cy="4917018"/>
          </a:xfrm>
          <a:prstGeom prst="rect">
            <a:avLst/>
          </a:prstGeom>
          <a:ln>
            <a:noFill/>
          </a:ln>
          <a:effectLst>
            <a:outerShdw blurRad="190500" algn="tl" rotWithShape="0">
              <a:srgbClr val="000000">
                <a:alpha val="70000"/>
              </a:srgbClr>
            </a:outerShdw>
          </a:effectLst>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C86D806F-E54B-DD4A-A117-0ECBD018FF68}"/>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FontTx/>
              <a:buNone/>
            </a:pPr>
            <a:r>
              <a:rPr lang="en-GB" altLang="it-IT" sz="3600" dirty="0">
                <a:solidFill>
                  <a:srgbClr val="FFD22D"/>
                </a:solidFill>
              </a:rPr>
              <a:t>Focus of the study</a:t>
            </a: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magine 9" descr="canada geese ved damhus 01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20888" y="4610100"/>
            <a:ext cx="21002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Immagine 10" descr="Xenopus laevis - Riccardo Scaler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9563" y="4613275"/>
            <a:ext cx="21129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Immagine 11" descr="Ramarro.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08713" y="4613275"/>
            <a:ext cx="2554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mmagine 12" descr="P1120583.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603750"/>
            <a:ext cx="21605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bwMode="auto">
          <a:xfrm>
            <a:off x="1314325" y="1582220"/>
            <a:ext cx="3513388" cy="2547991"/>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a:ln>
                  <a:noFill/>
                </a:ln>
                <a:solidFill>
                  <a:schemeClr val="tx1"/>
                </a:solidFill>
                <a:effectLst/>
                <a:latin typeface="Arial Unicode MS" pitchFamily="-84" charset="0"/>
              </a:rPr>
              <a:t>Invasive </a:t>
            </a:r>
          </a:p>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err="1">
                <a:ln>
                  <a:noFill/>
                </a:ln>
                <a:solidFill>
                  <a:schemeClr val="tx1"/>
                </a:solidFill>
                <a:effectLst/>
                <a:latin typeface="Arial Unicode MS" pitchFamily="-84" charset="0"/>
              </a:rPr>
              <a:t>alien</a:t>
            </a:r>
            <a:r>
              <a:rPr kumimoji="0" lang="it-IT" sz="2400" b="0" i="0" u="none" strike="noStrike" cap="none" normalizeH="0" baseline="0" dirty="0">
                <a:ln>
                  <a:noFill/>
                </a:ln>
                <a:solidFill>
                  <a:schemeClr val="tx1"/>
                </a:solidFill>
                <a:effectLst/>
                <a:latin typeface="Arial Unicode MS" pitchFamily="-84" charset="0"/>
              </a:rPr>
              <a:t> </a:t>
            </a:r>
          </a:p>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err="1">
                <a:ln>
                  <a:noFill/>
                </a:ln>
                <a:solidFill>
                  <a:schemeClr val="tx1"/>
                </a:solidFill>
                <a:effectLst/>
                <a:latin typeface="Arial Unicode MS" pitchFamily="-84" charset="0"/>
              </a:rPr>
              <a:t>species</a:t>
            </a:r>
            <a:r>
              <a:rPr kumimoji="0" lang="it-IT" sz="2400" b="0" i="0" u="none" strike="noStrike" cap="none" normalizeH="0" baseline="0" dirty="0">
                <a:ln>
                  <a:noFill/>
                </a:ln>
                <a:solidFill>
                  <a:schemeClr val="tx1"/>
                </a:solidFill>
                <a:effectLst/>
                <a:latin typeface="Arial Unicode MS" pitchFamily="-84" charset="0"/>
              </a:rPr>
              <a:t> </a:t>
            </a:r>
          </a:p>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a:ln>
                  <a:noFill/>
                </a:ln>
                <a:solidFill>
                  <a:schemeClr val="tx1"/>
                </a:solidFill>
                <a:effectLst/>
                <a:latin typeface="Arial Unicode MS" pitchFamily="-84" charset="0"/>
              </a:rPr>
              <a:t>(IAS)</a:t>
            </a:r>
          </a:p>
        </p:txBody>
      </p:sp>
      <p:sp>
        <p:nvSpPr>
          <p:cNvPr id="14" name="Ovale 13"/>
          <p:cNvSpPr/>
          <p:nvPr/>
        </p:nvSpPr>
        <p:spPr bwMode="auto">
          <a:xfrm>
            <a:off x="3715918" y="1582220"/>
            <a:ext cx="3513388" cy="2547991"/>
          </a:xfrm>
          <a:prstGeom prst="ellipse">
            <a:avLst/>
          </a:prstGeom>
          <a:solidFill>
            <a:schemeClr val="accent2">
              <a:lumMod val="40000"/>
              <a:lumOff val="60000"/>
              <a:alpha val="5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20000"/>
              </a:spcBef>
            </a:pPr>
            <a:r>
              <a:rPr lang="en-GB" dirty="0"/>
              <a:t>Emerging infectious diseases </a:t>
            </a:r>
          </a:p>
          <a:p>
            <a:pPr algn="ctr">
              <a:spcBef>
                <a:spcPct val="20000"/>
              </a:spcBef>
            </a:pPr>
            <a:r>
              <a:rPr lang="en-GB" dirty="0"/>
              <a:t>(EIDs)</a:t>
            </a:r>
            <a:endParaRPr kumimoji="0" lang="it-IT" sz="2400" b="0" i="0" u="none" strike="noStrike" cap="none" normalizeH="0" baseline="0" dirty="0">
              <a:ln>
                <a:noFill/>
              </a:ln>
              <a:solidFill>
                <a:schemeClr val="tx1"/>
              </a:solidFill>
              <a:effectLst/>
              <a:latin typeface="Arial Unicode MS" pitchFamily="-84" charset="0"/>
            </a:endParaRPr>
          </a:p>
        </p:txBody>
      </p:sp>
    </p:spTree>
    <p:extLst>
      <p:ext uri="{BB962C8B-B14F-4D97-AF65-F5344CB8AC3E}">
        <p14:creationId xmlns:p14="http://schemas.microsoft.com/office/powerpoint/2010/main" val="121821986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C94AC6E-741D-E845-9308-A6DEEC615F50}"/>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FontTx/>
              <a:buNone/>
            </a:pPr>
            <a:r>
              <a:rPr lang="en-GB" altLang="it-IT" sz="3600" dirty="0">
                <a:solidFill>
                  <a:srgbClr val="FFD22D"/>
                </a:solidFill>
              </a:rPr>
              <a:t>Objectives</a:t>
            </a: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94739" y="1459379"/>
            <a:ext cx="7534169" cy="4401205"/>
          </a:xfrm>
          <a:prstGeom prst="rect">
            <a:avLst/>
          </a:prstGeom>
        </p:spPr>
        <p:txBody>
          <a:bodyPr wrap="square">
            <a:spAutoFit/>
          </a:bodyPr>
          <a:lstStyle/>
          <a:p>
            <a:pPr marL="342900" indent="-342900">
              <a:buFont typeface="Arial" charset="0"/>
              <a:buChar char="•"/>
            </a:pPr>
            <a:r>
              <a:rPr lang="en-GB" sz="2000" dirty="0"/>
              <a:t>The aim is to provide Member States of the Council of Europe with an overview of the issues at stake in relation to alien pathogens and pathogens spread by IAS. </a:t>
            </a:r>
          </a:p>
          <a:p>
            <a:pPr marL="342900" indent="-342900">
              <a:buFont typeface="Arial" charset="0"/>
              <a:buChar char="•"/>
            </a:pPr>
            <a:endParaRPr lang="en-GB" sz="2000" dirty="0"/>
          </a:p>
          <a:p>
            <a:pPr marL="342900" indent="-342900">
              <a:buFont typeface="Arial" charset="0"/>
              <a:buChar char="•"/>
            </a:pPr>
            <a:r>
              <a:rPr lang="en-GB" sz="2000" dirty="0"/>
              <a:t>The main gaps in knowledge, science, policy and legislation (including at the EU level) which may have an impact on the conservation objectives set by the Bern Convention are highlighted. </a:t>
            </a:r>
            <a:endParaRPr lang="it-IT" sz="2000" dirty="0"/>
          </a:p>
          <a:p>
            <a:pPr marL="342900" indent="-342900">
              <a:buFont typeface="Arial" charset="0"/>
              <a:buChar char="•"/>
            </a:pPr>
            <a:endParaRPr lang="it-IT" sz="2000" dirty="0"/>
          </a:p>
          <a:p>
            <a:pPr marL="342900" indent="-342900">
              <a:buFont typeface="Arial" charset="0"/>
              <a:buChar char="•"/>
            </a:pPr>
            <a:r>
              <a:rPr lang="en-GB" sz="2000" dirty="0"/>
              <a:t>This overview should set the basis for a larger discussion in the relevant scientific bodies of the Bern Convention, on the conservation actions (including research priorities) and possible policy and legislative recommendations that could be promoted by the Bern Convention on the issue. </a:t>
            </a:r>
          </a:p>
        </p:txBody>
      </p:sp>
    </p:spTree>
    <p:extLst>
      <p:ext uri="{BB962C8B-B14F-4D97-AF65-F5344CB8AC3E}">
        <p14:creationId xmlns:p14="http://schemas.microsoft.com/office/powerpoint/2010/main" val="150764779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4D2DAD8-2EE5-C242-A3F3-BAC724A25612}"/>
              </a:ext>
            </a:extLst>
          </p:cNvPr>
          <p:cNvPicPr>
            <a:picLocks noChangeAspect="1"/>
          </p:cNvPicPr>
          <p:nvPr/>
        </p:nvPicPr>
        <p:blipFill>
          <a:blip r:embed="rId3"/>
          <a:stretch>
            <a:fillRect/>
          </a:stretch>
        </p:blipFill>
        <p:spPr>
          <a:xfrm>
            <a:off x="0" y="13855"/>
            <a:ext cx="8763000" cy="955964"/>
          </a:xfrm>
          <a:prstGeom prst="rect">
            <a:avLst/>
          </a:prstGeom>
        </p:spPr>
      </p:pic>
      <p:sp>
        <p:nvSpPr>
          <p:cNvPr id="38914" name="AutoShape 17"/>
          <p:cNvSpPr>
            <a:spLocks noChangeArrowheads="1"/>
          </p:cNvSpPr>
          <p:nvPr/>
        </p:nvSpPr>
        <p:spPr bwMode="auto">
          <a:xfrm flipV="1">
            <a:off x="171450" y="6299200"/>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38915"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en-GB" sz="3600">
                <a:solidFill>
                  <a:srgbClr val="FFD22D"/>
                </a:solidFill>
              </a:rPr>
              <a:t>Recommendations </a:t>
            </a:r>
            <a:endParaRPr lang="it-IT" sz="3600" dirty="0">
              <a:solidFill>
                <a:srgbClr val="FFD22D"/>
              </a:solidFill>
            </a:endParaRPr>
          </a:p>
        </p:txBody>
      </p:sp>
      <p:sp>
        <p:nvSpPr>
          <p:cNvPr id="2" name="Rettangolo 1"/>
          <p:cNvSpPr/>
          <p:nvPr/>
        </p:nvSpPr>
        <p:spPr>
          <a:xfrm>
            <a:off x="171450" y="1412106"/>
            <a:ext cx="8284482" cy="4441857"/>
          </a:xfrm>
          <a:prstGeom prst="rect">
            <a:avLst/>
          </a:prstGeom>
        </p:spPr>
        <p:txBody>
          <a:bodyPr wrap="square">
            <a:spAutoFit/>
          </a:bodyPr>
          <a:lstStyle/>
          <a:p>
            <a:pPr marL="342900" lvl="0" indent="-342900">
              <a:lnSpc>
                <a:spcPct val="200000"/>
              </a:lnSpc>
              <a:buFont typeface="Arial" panose="020B0604020202020204" pitchFamily="34" charset="0"/>
              <a:buChar char="•"/>
            </a:pPr>
            <a:r>
              <a:rPr lang="it-IT" sz="1800" b="1" dirty="0" err="1">
                <a:solidFill>
                  <a:srgbClr val="800000"/>
                </a:solidFill>
              </a:rPr>
              <a:t>Organisation</a:t>
            </a:r>
            <a:r>
              <a:rPr lang="it-IT" sz="1800" b="1" dirty="0">
                <a:solidFill>
                  <a:srgbClr val="800000"/>
                </a:solidFill>
              </a:rPr>
              <a:t> of </a:t>
            </a:r>
            <a:r>
              <a:rPr lang="it-IT" sz="1800" b="1" dirty="0" err="1">
                <a:solidFill>
                  <a:srgbClr val="800000"/>
                </a:solidFill>
              </a:rPr>
              <a:t>one</a:t>
            </a:r>
            <a:r>
              <a:rPr lang="it-IT" sz="1800" b="1" dirty="0">
                <a:solidFill>
                  <a:srgbClr val="800000"/>
                </a:solidFill>
              </a:rPr>
              <a:t> or more </a:t>
            </a:r>
            <a:r>
              <a:rPr lang="it-IT" sz="1800" b="1" dirty="0" err="1">
                <a:solidFill>
                  <a:srgbClr val="800000"/>
                </a:solidFill>
              </a:rPr>
              <a:t>dedicated</a:t>
            </a:r>
            <a:r>
              <a:rPr lang="it-IT" sz="1800" b="1" dirty="0">
                <a:solidFill>
                  <a:srgbClr val="800000"/>
                </a:solidFill>
              </a:rPr>
              <a:t> workshops	</a:t>
            </a:r>
          </a:p>
          <a:p>
            <a:pPr marL="342900" lvl="0" indent="-342900">
              <a:lnSpc>
                <a:spcPct val="200000"/>
              </a:lnSpc>
              <a:buFont typeface="Arial" panose="020B0604020202020204" pitchFamily="34" charset="0"/>
              <a:buChar char="•"/>
            </a:pPr>
            <a:r>
              <a:rPr lang="it-IT" sz="1800" b="1" dirty="0" err="1">
                <a:solidFill>
                  <a:srgbClr val="800000"/>
                </a:solidFill>
              </a:rPr>
              <a:t>Identification</a:t>
            </a:r>
            <a:r>
              <a:rPr lang="it-IT" sz="1800" b="1" dirty="0">
                <a:solidFill>
                  <a:srgbClr val="800000"/>
                </a:solidFill>
              </a:rPr>
              <a:t> of </a:t>
            </a:r>
            <a:r>
              <a:rPr lang="it-IT" sz="1800" b="1" dirty="0" err="1">
                <a:solidFill>
                  <a:srgbClr val="800000"/>
                </a:solidFill>
              </a:rPr>
              <a:t>key</a:t>
            </a:r>
            <a:r>
              <a:rPr lang="it-IT" sz="1800" b="1" dirty="0">
                <a:solidFill>
                  <a:srgbClr val="800000"/>
                </a:solidFill>
              </a:rPr>
              <a:t> </a:t>
            </a:r>
            <a:r>
              <a:rPr lang="it-IT" sz="1800" b="1" dirty="0" err="1">
                <a:solidFill>
                  <a:srgbClr val="800000"/>
                </a:solidFill>
              </a:rPr>
              <a:t>actors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err="1">
                <a:solidFill>
                  <a:srgbClr val="800000"/>
                </a:solidFill>
              </a:rPr>
              <a:t>Circulation</a:t>
            </a:r>
            <a:r>
              <a:rPr lang="it-IT" sz="1800" b="1" dirty="0">
                <a:solidFill>
                  <a:srgbClr val="800000"/>
                </a:solidFill>
              </a:rPr>
              <a:t> of </a:t>
            </a:r>
            <a:r>
              <a:rPr lang="it-IT" sz="1800" b="1" dirty="0" err="1">
                <a:solidFill>
                  <a:srgbClr val="800000"/>
                </a:solidFill>
              </a:rPr>
              <a:t>questionnaires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a:solidFill>
                  <a:srgbClr val="800000"/>
                </a:solidFill>
              </a:rPr>
              <a:t>Clear </a:t>
            </a:r>
            <a:r>
              <a:rPr lang="it-IT" sz="1800" b="1" dirty="0" err="1">
                <a:solidFill>
                  <a:srgbClr val="800000"/>
                </a:solidFill>
              </a:rPr>
              <a:t>formulation</a:t>
            </a:r>
            <a:r>
              <a:rPr lang="it-IT" sz="1800" b="1" dirty="0">
                <a:solidFill>
                  <a:srgbClr val="800000"/>
                </a:solidFill>
              </a:rPr>
              <a:t> of </a:t>
            </a:r>
            <a:r>
              <a:rPr lang="it-IT" sz="1800" b="1" dirty="0" err="1">
                <a:solidFill>
                  <a:srgbClr val="800000"/>
                </a:solidFill>
              </a:rPr>
              <a:t>research</a:t>
            </a:r>
            <a:r>
              <a:rPr lang="it-IT" sz="1800" b="1" dirty="0">
                <a:solidFill>
                  <a:srgbClr val="800000"/>
                </a:solidFill>
              </a:rPr>
              <a:t> </a:t>
            </a:r>
            <a:r>
              <a:rPr lang="it-IT" sz="1800" b="1" dirty="0" err="1">
                <a:solidFill>
                  <a:srgbClr val="800000"/>
                </a:solidFill>
              </a:rPr>
              <a:t>topics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a:solidFill>
                  <a:srgbClr val="800000"/>
                </a:solidFill>
              </a:rPr>
              <a:t>Analysis of the </a:t>
            </a:r>
            <a:r>
              <a:rPr lang="it-IT" sz="1800" b="1" dirty="0" err="1">
                <a:solidFill>
                  <a:srgbClr val="800000"/>
                </a:solidFill>
              </a:rPr>
              <a:t>current</a:t>
            </a:r>
            <a:r>
              <a:rPr lang="it-IT" sz="1800" b="1" dirty="0">
                <a:solidFill>
                  <a:srgbClr val="800000"/>
                </a:solidFill>
              </a:rPr>
              <a:t> policy and </a:t>
            </a:r>
            <a:r>
              <a:rPr lang="it-IT" sz="1800" b="1" dirty="0" err="1">
                <a:solidFill>
                  <a:srgbClr val="800000"/>
                </a:solidFill>
              </a:rPr>
              <a:t>legislation</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a:solidFill>
                  <a:srgbClr val="800000"/>
                </a:solidFill>
              </a:rPr>
              <a:t>Development of an </a:t>
            </a:r>
            <a:r>
              <a:rPr lang="it-IT" sz="1800" b="1" dirty="0" err="1">
                <a:solidFill>
                  <a:srgbClr val="800000"/>
                </a:solidFill>
              </a:rPr>
              <a:t>action</a:t>
            </a:r>
            <a:r>
              <a:rPr lang="it-IT" sz="1800" b="1" dirty="0">
                <a:solidFill>
                  <a:srgbClr val="800000"/>
                </a:solidFill>
              </a:rPr>
              <a:t> </a:t>
            </a:r>
            <a:r>
              <a:rPr lang="it-IT" sz="1800" b="1" dirty="0" err="1">
                <a:solidFill>
                  <a:srgbClr val="800000"/>
                </a:solidFill>
              </a:rPr>
              <a:t>plan</a:t>
            </a:r>
            <a:r>
              <a:rPr lang="it-IT" sz="1800" b="1" dirty="0">
                <a:solidFill>
                  <a:srgbClr val="800000"/>
                </a:solidFill>
              </a:rPr>
              <a:t> for </a:t>
            </a:r>
            <a:r>
              <a:rPr lang="it-IT" sz="1800" b="1" dirty="0" err="1">
                <a:solidFill>
                  <a:srgbClr val="800000"/>
                </a:solidFill>
              </a:rPr>
              <a:t>wildlife</a:t>
            </a:r>
            <a:r>
              <a:rPr lang="it-IT" sz="1800" b="1" dirty="0">
                <a:solidFill>
                  <a:srgbClr val="800000"/>
                </a:solidFill>
              </a:rPr>
              <a:t> </a:t>
            </a:r>
            <a:r>
              <a:rPr lang="it-IT" sz="1800" b="1" dirty="0" err="1">
                <a:solidFill>
                  <a:srgbClr val="800000"/>
                </a:solidFill>
              </a:rPr>
              <a:t>pathogens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err="1">
                <a:solidFill>
                  <a:srgbClr val="800000"/>
                </a:solidFill>
              </a:rPr>
              <a:t>Identification</a:t>
            </a:r>
            <a:r>
              <a:rPr lang="it-IT" sz="1800" b="1" dirty="0">
                <a:solidFill>
                  <a:srgbClr val="800000"/>
                </a:solidFill>
              </a:rPr>
              <a:t> of </a:t>
            </a:r>
            <a:r>
              <a:rPr lang="it-IT" sz="1800" b="1" dirty="0" err="1">
                <a:solidFill>
                  <a:srgbClr val="800000"/>
                </a:solidFill>
              </a:rPr>
              <a:t>key</a:t>
            </a:r>
            <a:r>
              <a:rPr lang="it-IT" sz="1800" b="1" dirty="0">
                <a:solidFill>
                  <a:srgbClr val="800000"/>
                </a:solidFill>
              </a:rPr>
              <a:t> management </a:t>
            </a:r>
            <a:r>
              <a:rPr lang="it-IT" sz="1800" b="1" dirty="0" err="1">
                <a:solidFill>
                  <a:srgbClr val="800000"/>
                </a:solidFill>
              </a:rPr>
              <a:t>tool</a:t>
            </a:r>
            <a:endParaRPr lang="it-IT" sz="1800" b="1" dirty="0">
              <a:solidFill>
                <a:srgbClr val="800000"/>
              </a:solidFill>
            </a:endParaRPr>
          </a:p>
          <a:p>
            <a:pPr marL="342900" lvl="0" indent="-342900">
              <a:lnSpc>
                <a:spcPct val="200000"/>
              </a:lnSpc>
              <a:buFont typeface="Arial" panose="020B0604020202020204" pitchFamily="34" charset="0"/>
              <a:buChar char="•"/>
            </a:pPr>
            <a:r>
              <a:rPr lang="it-IT" sz="1800" b="1" dirty="0" err="1">
                <a:solidFill>
                  <a:srgbClr val="800000"/>
                </a:solidFill>
              </a:rPr>
              <a:t>Increase</a:t>
            </a:r>
            <a:r>
              <a:rPr lang="it-IT" sz="1800" b="1" dirty="0">
                <a:solidFill>
                  <a:srgbClr val="800000"/>
                </a:solidFill>
              </a:rPr>
              <a:t> </a:t>
            </a:r>
            <a:r>
              <a:rPr lang="it-IT" sz="1800" b="1" dirty="0" err="1">
                <a:solidFill>
                  <a:srgbClr val="800000"/>
                </a:solidFill>
              </a:rPr>
              <a:t>awareness</a:t>
            </a:r>
            <a:r>
              <a:rPr lang="it-IT" sz="1800" b="1" dirty="0">
                <a:solidFill>
                  <a:srgbClr val="800000"/>
                </a:solidFill>
              </a:rPr>
              <a:t> on the impact of </a:t>
            </a:r>
            <a:r>
              <a:rPr lang="it-IT" sz="1800" b="1" dirty="0" err="1">
                <a:solidFill>
                  <a:srgbClr val="800000"/>
                </a:solidFill>
              </a:rPr>
              <a:t>wildlife</a:t>
            </a:r>
            <a:r>
              <a:rPr lang="it-IT" sz="1800" b="1" dirty="0">
                <a:solidFill>
                  <a:srgbClr val="800000"/>
                </a:solidFill>
              </a:rPr>
              <a:t> </a:t>
            </a:r>
            <a:r>
              <a:rPr lang="it-IT" sz="1800" b="1" dirty="0" err="1">
                <a:solidFill>
                  <a:srgbClr val="800000"/>
                </a:solidFill>
              </a:rPr>
              <a:t>pathogens</a:t>
            </a:r>
            <a:endParaRPr lang="it-IT" sz="1800" b="1" dirty="0">
              <a:solidFill>
                <a:srgbClr val="800000"/>
              </a:solidFill>
            </a:endParaRPr>
          </a:p>
        </p:txBody>
      </p:sp>
    </p:spTree>
    <p:extLst>
      <p:ext uri="{BB962C8B-B14F-4D97-AF65-F5344CB8AC3E}">
        <p14:creationId xmlns:p14="http://schemas.microsoft.com/office/powerpoint/2010/main" val="117072633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F513B24-7306-C645-ACBB-B269F3D083D4}"/>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Revision</a:t>
            </a:r>
            <a:r>
              <a:rPr lang="it-IT" altLang="it-IT" sz="3600" dirty="0">
                <a:solidFill>
                  <a:srgbClr val="FFD22D"/>
                </a:solidFill>
              </a:rPr>
              <a:t> </a:t>
            </a:r>
            <a:r>
              <a:rPr lang="it-IT" altLang="it-IT" sz="3600" dirty="0" err="1">
                <a:solidFill>
                  <a:srgbClr val="FFD22D"/>
                </a:solidFill>
              </a:rPr>
              <a:t>comments</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D0560423-F79F-4E46-B172-BB69A57F0B16}"/>
              </a:ext>
            </a:extLst>
          </p:cNvPr>
          <p:cNvSpPr txBox="1"/>
          <p:nvPr/>
        </p:nvSpPr>
        <p:spPr>
          <a:xfrm>
            <a:off x="384847" y="1366499"/>
            <a:ext cx="7428214" cy="1938992"/>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Second revision cycle </a:t>
            </a:r>
          </a:p>
          <a:p>
            <a:pPr lvl="0" algn="just"/>
            <a:endParaRPr lang="en-US" sz="2000" b="1" dirty="0">
              <a:solidFill>
                <a:srgbClr val="800000"/>
              </a:solidFill>
              <a:latin typeface="Arial" panose="020B0604020202020204" pitchFamily="34" charset="0"/>
              <a:ea typeface="Arial Unicode MS" panose="020B0604020202020204" pitchFamily="34" charset="-128"/>
              <a:cs typeface="Arial" panose="020B0604020202020204" pitchFamily="34" charset="0"/>
            </a:endParaRPr>
          </a:p>
          <a:p>
            <a:r>
              <a:rPr lang="en-US" sz="2000" dirty="0">
                <a:latin typeface="Arial" panose="020B0604020202020204" pitchFamily="34" charset="0"/>
                <a:ea typeface="Calibri" panose="020F0502020204030204" pitchFamily="34" charset="0"/>
                <a:cs typeface="Arial" panose="020B0604020202020204" pitchFamily="34" charset="0"/>
              </a:rPr>
              <a:t>A number of general revision comments </a:t>
            </a:r>
            <a:r>
              <a:rPr lang="it-IT" sz="2000" dirty="0" err="1">
                <a:latin typeface="Arial" panose="020B0604020202020204" pitchFamily="34" charset="0"/>
                <a:ea typeface="Calibri" panose="020F0502020204030204" pitchFamily="34" charset="0"/>
                <a:cs typeface="Arial" panose="020B0604020202020204" pitchFamily="34" charset="0"/>
              </a:rPr>
              <a:t>aimed</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err="1">
                <a:latin typeface="Arial" panose="020B0604020202020204" pitchFamily="34" charset="0"/>
                <a:ea typeface="Calibri" panose="020F0502020204030204" pitchFamily="34" charset="0"/>
                <a:cs typeface="Arial" panose="020B0604020202020204" pitchFamily="34" charset="0"/>
              </a:rPr>
              <a:t>at</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err="1">
                <a:latin typeface="Arial" panose="020B0604020202020204" pitchFamily="34" charset="0"/>
                <a:ea typeface="Calibri" panose="020F0502020204030204" pitchFamily="34" charset="0"/>
                <a:cs typeface="Arial" panose="020B0604020202020204" pitchFamily="34" charset="0"/>
              </a:rPr>
              <a:t>improving</a:t>
            </a:r>
            <a:r>
              <a:rPr lang="it-IT" sz="2000" dirty="0">
                <a:latin typeface="Arial" panose="020B0604020202020204" pitchFamily="34" charset="0"/>
                <a:ea typeface="Calibri" panose="020F0502020204030204" pitchFamily="34" charset="0"/>
                <a:cs typeface="Arial" panose="020B0604020202020204" pitchFamily="34" charset="0"/>
              </a:rPr>
              <a:t> the </a:t>
            </a:r>
            <a:r>
              <a:rPr lang="it-IT" sz="2000" dirty="0" err="1">
                <a:latin typeface="Arial" panose="020B0604020202020204" pitchFamily="34" charset="0"/>
                <a:ea typeface="Calibri" panose="020F0502020204030204" pitchFamily="34" charset="0"/>
                <a:cs typeface="Arial" panose="020B0604020202020204" pitchFamily="34" charset="0"/>
              </a:rPr>
              <a:t>overall</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err="1">
                <a:latin typeface="Arial" panose="020B0604020202020204" pitchFamily="34" charset="0"/>
                <a:ea typeface="Calibri" panose="020F0502020204030204" pitchFamily="34" charset="0"/>
                <a:cs typeface="Arial" panose="020B0604020202020204" pitchFamily="34" charset="0"/>
              </a:rPr>
              <a:t>quality</a:t>
            </a:r>
            <a:r>
              <a:rPr lang="it-IT" sz="2000" dirty="0">
                <a:latin typeface="Arial" panose="020B0604020202020204" pitchFamily="34" charset="0"/>
                <a:ea typeface="Calibri" panose="020F0502020204030204" pitchFamily="34" charset="0"/>
                <a:cs typeface="Arial" panose="020B0604020202020204" pitchFamily="34" charset="0"/>
              </a:rPr>
              <a:t> of the text</a:t>
            </a:r>
            <a:r>
              <a:rPr lang="en-US" sz="2000" dirty="0"/>
              <a:t> </a:t>
            </a:r>
            <a:r>
              <a:rPr lang="en-US" sz="2000" dirty="0">
                <a:latin typeface="Arial" panose="020B0604020202020204" pitchFamily="34" charset="0"/>
                <a:ea typeface="Calibri" panose="020F0502020204030204" pitchFamily="34" charset="0"/>
                <a:cs typeface="Arial" panose="020B0604020202020204" pitchFamily="34" charset="0"/>
              </a:rPr>
              <a:t>(including minor edits and remarks suggested by the reviewers across the full document) will be taken into account in the final draft of the document .</a:t>
            </a:r>
            <a:endParaRPr lang="it-IT" sz="2000" dirty="0">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53209229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C3DBA2C0-D33C-4447-8659-B92DA7F47989}"/>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F</a:t>
            </a:r>
            <a:r>
              <a:rPr lang="en-US" sz="3600" dirty="0" err="1">
                <a:solidFill>
                  <a:srgbClr val="FFD22D"/>
                </a:solidFill>
              </a:rPr>
              <a:t>oreseen</a:t>
            </a:r>
            <a:r>
              <a:rPr lang="en-US" sz="3600" dirty="0">
                <a:solidFill>
                  <a:srgbClr val="FFD22D"/>
                </a:solidFill>
              </a:rPr>
              <a:t> updates</a:t>
            </a:r>
            <a:r>
              <a:rPr lang="it-IT" sz="3600" dirty="0">
                <a:solidFill>
                  <a:srgbClr val="FFD22D"/>
                </a:solidFill>
              </a:rPr>
              <a:t> </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D0560423-F79F-4E46-B172-BB69A57F0B16}"/>
              </a:ext>
            </a:extLst>
          </p:cNvPr>
          <p:cNvSpPr txBox="1"/>
          <p:nvPr/>
        </p:nvSpPr>
        <p:spPr>
          <a:xfrm>
            <a:off x="384847" y="1366499"/>
            <a:ext cx="7428214" cy="4832092"/>
          </a:xfrm>
          <a:prstGeom prst="rect">
            <a:avLst/>
          </a:prstGeom>
          <a:noFill/>
        </p:spPr>
        <p:txBody>
          <a:bodyPr wrap="square">
            <a:spAutoFit/>
          </a:bodyPr>
          <a:lstStyle/>
          <a:p>
            <a:pPr lvl="0" algn="just"/>
            <a:r>
              <a:rPr lang="en-US" sz="20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Disclaimer on information that may appear outdated</a:t>
            </a:r>
          </a:p>
          <a:p>
            <a:pPr lvl="0" algn="just"/>
            <a:endParaRPr lang="en-US" sz="20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457200" algn="just">
              <a:buFont typeface="Arial" panose="020B0604020202020204" pitchFamily="34" charset="0"/>
              <a:buChar char="•"/>
            </a:pPr>
            <a:r>
              <a:rPr lang="en-US" sz="2000" dirty="0">
                <a:effectLst/>
                <a:latin typeface="Arial Unicode MS" panose="020B0604020202020204" pitchFamily="34" charset="-128"/>
                <a:ea typeface="Arial Unicode MS" panose="020B0604020202020204" pitchFamily="34" charset="-128"/>
                <a:cs typeface="Arial Unicode MS" panose="020B0604020202020204" pitchFamily="34" charset="-128"/>
              </a:rPr>
              <a:t>Some information present in the document may appear currently outdated, particularly in relation to relevant legislation e.g. in the EU animal and plant health legislation (not to consider any points in the literature). </a:t>
            </a:r>
          </a:p>
          <a:p>
            <a:pPr marL="457200" lvl="0" indent="-457200" algn="just">
              <a:buFont typeface="Arial" panose="020B0604020202020204" pitchFamily="34" charset="0"/>
              <a:buChar char="•"/>
            </a:pP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457200" algn="just">
              <a:buFont typeface="Arial" panose="020B0604020202020204" pitchFamily="34" charset="0"/>
              <a:buChar char="•"/>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Due to the very dynamic nature of the </a:t>
            </a:r>
            <a:r>
              <a:rPr lang="en-US" sz="2000" dirty="0">
                <a:latin typeface="Arial" panose="020B0604020202020204" pitchFamily="34" charset="0"/>
                <a:ea typeface="Arial Unicode MS" panose="020B0604020202020204" pitchFamily="34" charset="-128"/>
                <a:cs typeface="Arial" panose="020B0604020202020204" pitchFamily="34" charset="0"/>
              </a:rPr>
              <a:t>issue</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the time/resources needed to revise/update a document, i</a:t>
            </a:r>
            <a:r>
              <a:rPr lang="en-US" sz="2000" dirty="0">
                <a:effectLst/>
                <a:latin typeface="Arial Unicode MS" panose="020B0604020202020204" pitchFamily="34" charset="-128"/>
                <a:ea typeface="Arial Unicode MS" panose="020B0604020202020204" pitchFamily="34" charset="-128"/>
                <a:cs typeface="Arial Unicode MS" panose="020B0604020202020204" pitchFamily="34" charset="-128"/>
              </a:rPr>
              <a:t>t was decided to keep the document as it is, coherently with the draft date of 2019. A disclaimer will be added to clarify the drafting date and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acknowledging the time gap. </a:t>
            </a:r>
          </a:p>
          <a:p>
            <a:pPr marL="457200" lvl="0" indent="-457200" algn="just">
              <a:buFont typeface="Arial" panose="020B0604020202020204" pitchFamily="34" charset="0"/>
              <a:buChar char="•"/>
            </a:pP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457200" algn="just">
              <a:buFont typeface="Arial" panose="020B0604020202020204" pitchFamily="34" charset="0"/>
              <a:buChar char="•"/>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 rationale and the scope of the document are not affected, and all recommendations remain still valid.</a:t>
            </a: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0474067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C775490-4E6E-D947-851F-2CB982F67049}"/>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F</a:t>
            </a:r>
            <a:r>
              <a:rPr lang="en-US" sz="3600" dirty="0" err="1">
                <a:solidFill>
                  <a:srgbClr val="FFD22D"/>
                </a:solidFill>
              </a:rPr>
              <a:t>oreseen</a:t>
            </a:r>
            <a:r>
              <a:rPr lang="en-US" sz="3600" dirty="0">
                <a:solidFill>
                  <a:srgbClr val="FFD22D"/>
                </a:solidFill>
              </a:rPr>
              <a:t> updates</a:t>
            </a:r>
            <a:r>
              <a:rPr lang="it-IT" sz="3600" dirty="0">
                <a:solidFill>
                  <a:srgbClr val="FFD22D"/>
                </a:solidFill>
              </a:rPr>
              <a:t> </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F2AFBECD-7BB4-E343-89E2-8EF6A475C525}"/>
              </a:ext>
            </a:extLst>
          </p:cNvPr>
          <p:cNvSpPr txBox="1"/>
          <p:nvPr/>
        </p:nvSpPr>
        <p:spPr>
          <a:xfrm>
            <a:off x="390418" y="1257301"/>
            <a:ext cx="7983020" cy="4708981"/>
          </a:xfrm>
          <a:prstGeom prst="rect">
            <a:avLst/>
          </a:prstGeom>
          <a:noFill/>
        </p:spPr>
        <p:txBody>
          <a:bodyPr wrap="square">
            <a:spAutoFit/>
          </a:bodyPr>
          <a:lstStyle/>
          <a:p>
            <a:pPr lvl="0" algn="just"/>
            <a:r>
              <a:rPr lang="en-US" sz="20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Clarifications on terminology and definitions </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A glossary with definitions for key terms and concepts will be added. </a:t>
            </a:r>
          </a:p>
          <a:p>
            <a:pPr marL="457200" lvl="0" indent="-4572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definitions will be based on those already adopted within the main treaties and legislation. Alternatively, a basic explanation will be added to show the meaning as intended in the document. </a:t>
            </a:r>
          </a:p>
          <a:p>
            <a:pPr marL="457200" lvl="0" indent="-4572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If some terms are not included in the glossary, it will be explained why. </a:t>
            </a:r>
          </a:p>
          <a:p>
            <a:pPr marL="457200" lvl="0" indent="-4572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I</a:t>
            </a:r>
            <a:r>
              <a:rPr lang="en-US" sz="2000" dirty="0">
                <a:effectLst/>
                <a:latin typeface="Arial" panose="020B0604020202020204" pitchFamily="34" charset="0"/>
                <a:ea typeface="Calibri" panose="020F0502020204030204" pitchFamily="34" charset="0"/>
                <a:cs typeface="Arial" panose="020B0604020202020204" pitchFamily="34" charset="0"/>
              </a:rPr>
              <a:t>t will be stressed that, as acknowledged in chapter 3 of the study, further investigations going beyond the scope of the present study are required, including on definitions.</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724502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26B0305-C7F4-B048-B721-E485D29BDDEB}"/>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F</a:t>
            </a:r>
            <a:r>
              <a:rPr lang="en-US" sz="3600" dirty="0" err="1">
                <a:solidFill>
                  <a:srgbClr val="FFD22D"/>
                </a:solidFill>
              </a:rPr>
              <a:t>oreseen</a:t>
            </a:r>
            <a:r>
              <a:rPr lang="en-US" sz="3600" dirty="0">
                <a:solidFill>
                  <a:srgbClr val="FFD22D"/>
                </a:solidFill>
              </a:rPr>
              <a:t> updates</a:t>
            </a:r>
            <a:r>
              <a:rPr lang="it-IT" sz="3600" dirty="0">
                <a:solidFill>
                  <a:srgbClr val="FFD22D"/>
                </a:solidFill>
              </a:rPr>
              <a:t> </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F8E1DCBE-3CD7-C94A-A87D-7C553CB275E6}"/>
              </a:ext>
            </a:extLst>
          </p:cNvPr>
          <p:cNvSpPr txBox="1"/>
          <p:nvPr/>
        </p:nvSpPr>
        <p:spPr>
          <a:xfrm>
            <a:off x="449450" y="1576364"/>
            <a:ext cx="7888637" cy="2246769"/>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Reference the link between wildlife, pathogens and zoonosis, but remark that the focus in on wildlife pathogens only </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r>
              <a:rPr lang="en-US" sz="2000" dirty="0">
                <a:effectLst/>
                <a:latin typeface="Arial" panose="020B0604020202020204" pitchFamily="34" charset="0"/>
                <a:ea typeface="Calibri" panose="020F0502020204030204" pitchFamily="34" charset="0"/>
                <a:cs typeface="Arial" panose="020B0604020202020204" pitchFamily="34" charset="0"/>
              </a:rPr>
              <a:t>Zoonosis fall beyond the scope of the document, nevertheless the relevant risks for human health (which is indeed inherent to the spread of invasive alien species) will be mentioned, to acknowledge the link between wildlife, pathogens and zoonosis.</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793576"/>
      </p:ext>
    </p:extLst>
  </p:cSld>
  <p:clrMapOvr>
    <a:masterClrMapping/>
  </p:clrMapOvr>
  <p:transition advClick="0"/>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 typeface="Symbol" pitchFamily="-84" charset="2"/>
          <a:buChar char="¨"/>
          <a:tabLst/>
          <a:defRPr kumimoji="0" lang="it-IT" sz="2400" b="0" i="0" u="none" strike="noStrike" cap="none" normalizeH="0" baseline="0">
            <a:ln>
              <a:noFill/>
            </a:ln>
            <a:solidFill>
              <a:schemeClr val="tx1"/>
            </a:solidFill>
            <a:effectLst/>
            <a:latin typeface="Arial Unicode MS"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 typeface="Symbol" pitchFamily="-84" charset="2"/>
          <a:buChar char="¨"/>
          <a:tabLst/>
          <a:defRPr kumimoji="0" lang="it-IT" sz="2400" b="0" i="0" u="none" strike="noStrike" cap="none" normalizeH="0" baseline="0">
            <a:ln>
              <a:noFill/>
            </a:ln>
            <a:solidFill>
              <a:schemeClr val="tx1"/>
            </a:solidFill>
            <a:effectLst/>
            <a:latin typeface="Arial Unicode MS" pitchFamily="-84" charset="0"/>
          </a:defRPr>
        </a:defPPr>
      </a:lstStyle>
    </a:lnDef>
  </a:objectDefaults>
  <a:extraClrSchemeLst>
    <a:extraClrScheme>
      <a:clrScheme name="Struttura predefini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Kimono</Template>
  <TotalTime>22637</TotalTime>
  <Words>710</Words>
  <Application>Microsoft Macintosh PowerPoint</Application>
  <PresentationFormat>Custom</PresentationFormat>
  <Paragraphs>81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Arial</vt:lpstr>
      <vt:lpstr>Symbol</vt:lpstr>
      <vt:lpstr>Times New Roman</vt: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Carnivores Re-introductions</dc:title>
  <dc:creator>INFS</dc:creator>
  <cp:lastModifiedBy>Veronika.schick@icloud.com</cp:lastModifiedBy>
  <cp:revision>2002</cp:revision>
  <cp:lastPrinted>2015-03-16T21:19:43Z</cp:lastPrinted>
  <dcterms:created xsi:type="dcterms:W3CDTF">2015-03-16T21:01:03Z</dcterms:created>
  <dcterms:modified xsi:type="dcterms:W3CDTF">2021-12-03T08:21:41Z</dcterms:modified>
</cp:coreProperties>
</file>