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4" r:id="rId4"/>
    <p:sldId id="259" r:id="rId5"/>
    <p:sldId id="261" r:id="rId6"/>
    <p:sldId id="260" r:id="rId7"/>
    <p:sldId id="280" r:id="rId8"/>
    <p:sldId id="279" r:id="rId9"/>
    <p:sldId id="262" r:id="rId10"/>
    <p:sldId id="263"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te Striebel-Greiter" initials="BS" lastIdx="12" clrIdx="0"/>
  <p:cmAuthor id="1" name="Joern Geßner" initials="J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47" d="100"/>
          <a:sy n="47" d="100"/>
        </p:scale>
        <p:origin x="60" y="204"/>
      </p:cViewPr>
      <p:guideLst>
        <p:guide orient="horz" pos="2160"/>
        <p:guide pos="3840"/>
      </p:guideLst>
    </p:cSldViewPr>
  </p:slideViewPr>
  <p:outlineViewPr>
    <p:cViewPr>
      <p:scale>
        <a:sx n="33" d="100"/>
        <a:sy n="33" d="100"/>
      </p:scale>
      <p:origin x="0" y="-46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5-28T09:37:41.020" idx="9">
    <p:pos x="3719" y="485"/>
    <p:text>alle Punkte die hier gelistet sind finde ich wichtig. gehören für mich aber here zu slide 5 dem zweck der GL.
Ich würde auch sagen die GL adressieren nicht per se decision makers. Dafr sind sie viel zu technisch. Nur das summary.
Gehört hier her nicht eher dass man zb ein konkretes Ziel setzen muss für eine ex-sit programm oder auch den Zeitpunkt des Beginns und Endes definiert - das Monitoring nicht vergessen darf????</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4-05-28T09:46:56.094" idx="12">
    <p:pos x="6970" y="3415"/>
    <p:text>which challenges? eactly? theoretically only the costs - all other challenges are actually even multiplied by the need for collaboration.
ALT: Active exchange, collaboration and  harmonization of measure is an absolute must for shared populations! It may also help to share burden of costs and resources.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03EDC-A992-4762-B9B6-9FC8CECFE9FC}" type="datetimeFigureOut">
              <a:rPr lang="de-DE" smtClean="0"/>
              <a:t>17.06.2024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0CF99-99B3-4037-BA63-DF5035449EDE}" type="slidenum">
              <a:rPr lang="de-DE" smtClean="0"/>
              <a:t>‹#›</a:t>
            </a:fld>
            <a:endParaRPr lang="de-DE"/>
          </a:p>
        </p:txBody>
      </p:sp>
    </p:spTree>
    <p:extLst>
      <p:ext uri="{BB962C8B-B14F-4D97-AF65-F5344CB8AC3E}">
        <p14:creationId xmlns:p14="http://schemas.microsoft.com/office/powerpoint/2010/main" val="108351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E0CF99-99B3-4037-BA63-DF5035449EDE}" type="slidenum">
              <a:rPr lang="de-DE" smtClean="0"/>
              <a:t>6</a:t>
            </a:fld>
            <a:endParaRPr lang="de-DE"/>
          </a:p>
        </p:txBody>
      </p:sp>
    </p:spTree>
    <p:extLst>
      <p:ext uri="{BB962C8B-B14F-4D97-AF65-F5344CB8AC3E}">
        <p14:creationId xmlns:p14="http://schemas.microsoft.com/office/powerpoint/2010/main" val="424412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2BF49-2C8D-4DD5-9D1D-80BA7DAB67D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C7B79E1-70D7-45F9-A484-4588895D39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B53151F-B6FD-44A8-B1C6-B63CF9F2C481}"/>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5" name="Fußzeilenplatzhalter 4">
            <a:extLst>
              <a:ext uri="{FF2B5EF4-FFF2-40B4-BE49-F238E27FC236}">
                <a16:creationId xmlns:a16="http://schemas.microsoft.com/office/drawing/2014/main" id="{CE002E31-FD0D-40A6-A5F7-17A64E03CB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64167CB-75E8-47EE-8C24-E6CEECDEDD1D}"/>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167337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905E-3931-4AF8-99F6-7ACAA5EBC80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97F9ADA-4FEF-4483-AADC-9772DD40332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59702A4-A54E-47CF-B80B-001EC991AA59}"/>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5" name="Fußzeilenplatzhalter 4">
            <a:extLst>
              <a:ext uri="{FF2B5EF4-FFF2-40B4-BE49-F238E27FC236}">
                <a16:creationId xmlns:a16="http://schemas.microsoft.com/office/drawing/2014/main" id="{39FC53BF-2F90-4D4A-A2A8-E3CED99DDD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03298F-3D23-4F2E-8879-82370EB42EAC}"/>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3059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37F38A6-EB81-42B5-BCFB-9EA1A6BCB28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B3800F2-6535-4A4E-8B66-D18D6B6DEAD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E9997B1-3F7D-47A4-9E94-D782ED2A4081}"/>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5" name="Fußzeilenplatzhalter 4">
            <a:extLst>
              <a:ext uri="{FF2B5EF4-FFF2-40B4-BE49-F238E27FC236}">
                <a16:creationId xmlns:a16="http://schemas.microsoft.com/office/drawing/2014/main" id="{CCFE08FC-3693-42A0-A820-391C7062E7E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3CFBC33-B6AC-4E2D-9FD5-DE17911CA7DF}"/>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317935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51AFA-43C7-4C2C-BF51-6273CED9466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D693D7-C4A0-42A9-B4BE-EB399754ED8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27ACDAA-F000-43AC-A06D-9168E0A862D5}"/>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5" name="Fußzeilenplatzhalter 4">
            <a:extLst>
              <a:ext uri="{FF2B5EF4-FFF2-40B4-BE49-F238E27FC236}">
                <a16:creationId xmlns:a16="http://schemas.microsoft.com/office/drawing/2014/main" id="{65006A67-D888-46EE-98C9-ECB8CB3E7BD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59B2A8-83FD-4043-98FD-5190F653EFDF}"/>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353261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F2C5D8-33E4-4551-B76E-4063AE70D4B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EF6252A-CF5F-485D-A010-23578AFE0B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7AFE3B6-2046-487D-BFAD-400463DA5150}"/>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5" name="Fußzeilenplatzhalter 4">
            <a:extLst>
              <a:ext uri="{FF2B5EF4-FFF2-40B4-BE49-F238E27FC236}">
                <a16:creationId xmlns:a16="http://schemas.microsoft.com/office/drawing/2014/main" id="{DB3E6118-F96F-4826-97D4-E2D8CB1742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1E778F0-2AAD-410A-80AB-B9869906B373}"/>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356377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5AD94-5893-437A-BD2F-56405802864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CF28A76-A4D5-4B78-A23C-C077C53B89C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D8E8191-AA1C-47DF-A136-024E3B25A4D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6E97953-7930-4CBE-84D2-3F76B2398464}"/>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6" name="Fußzeilenplatzhalter 5">
            <a:extLst>
              <a:ext uri="{FF2B5EF4-FFF2-40B4-BE49-F238E27FC236}">
                <a16:creationId xmlns:a16="http://schemas.microsoft.com/office/drawing/2014/main" id="{469ED208-90C8-4EA9-8DDE-5B09C1EE903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49BF855-2A88-40DA-AAFF-C8E0EF5B9903}"/>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379241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4ACBA-AD78-4037-B350-499952E8BF5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656C47F-C7B1-4F69-B320-EEAE36972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124125D-01A0-43B3-B66D-C11DB6629AF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797C6DF-08BA-4AA2-BDE2-C468DBD380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2F842BE-8BAD-4122-BA3C-4C8A424B2CA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5070F64-3AE1-429B-AADA-AB00A3BFA48D}"/>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8" name="Fußzeilenplatzhalter 7">
            <a:extLst>
              <a:ext uri="{FF2B5EF4-FFF2-40B4-BE49-F238E27FC236}">
                <a16:creationId xmlns:a16="http://schemas.microsoft.com/office/drawing/2014/main" id="{D8F1AE68-4CD7-4A1B-9C39-D96EB6895EE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9C47DD7-1F8B-4CC3-A23C-389D7B3D7AC1}"/>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238756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6CE8C-0D85-448B-8D77-280CFDC8F8B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849CF1D-720D-43BA-9F1D-3DABCEF0DC4B}"/>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4" name="Fußzeilenplatzhalter 3">
            <a:extLst>
              <a:ext uri="{FF2B5EF4-FFF2-40B4-BE49-F238E27FC236}">
                <a16:creationId xmlns:a16="http://schemas.microsoft.com/office/drawing/2014/main" id="{BE01F947-1835-409A-A235-5500FE79EDE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4443523-159D-4042-80F5-8BB3886AD0AE}"/>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110625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C779C54-FD92-4C21-92FB-89D4CB1E804E}"/>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3" name="Fußzeilenplatzhalter 2">
            <a:extLst>
              <a:ext uri="{FF2B5EF4-FFF2-40B4-BE49-F238E27FC236}">
                <a16:creationId xmlns:a16="http://schemas.microsoft.com/office/drawing/2014/main" id="{93B1415E-E288-44F4-928A-A9792406D8C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57E37F2-D588-4CDD-AF97-3B6279D25CDA}"/>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399775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F35F4-5895-4D06-9540-412431F1539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551154C-5BEC-4B39-BD2A-0983C0DCB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640135A-F162-4A11-A971-697124F55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5D9724D-6FB5-4F8A-AC89-58370FB4D947}"/>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6" name="Fußzeilenplatzhalter 5">
            <a:extLst>
              <a:ext uri="{FF2B5EF4-FFF2-40B4-BE49-F238E27FC236}">
                <a16:creationId xmlns:a16="http://schemas.microsoft.com/office/drawing/2014/main" id="{2E711358-08CF-4103-BD19-1192B826EE3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E10AA7-2AF9-4277-BD44-7AA054B485E3}"/>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174474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CA1BE-2219-42C6-9B43-F5F9B51BBF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261132E-075F-4C79-B78B-34F5972B4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2297CD5-8B4C-4F86-8D3E-55553346E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6F26913-1626-423E-9DA8-1A5CA3EA1861}"/>
              </a:ext>
            </a:extLst>
          </p:cNvPr>
          <p:cNvSpPr>
            <a:spLocks noGrp="1"/>
          </p:cNvSpPr>
          <p:nvPr>
            <p:ph type="dt" sz="half" idx="10"/>
          </p:nvPr>
        </p:nvSpPr>
        <p:spPr/>
        <p:txBody>
          <a:bodyPr/>
          <a:lstStyle/>
          <a:p>
            <a:fld id="{8AA8D0C7-A972-412C-876B-8FAE40AF69B2}" type="datetimeFigureOut">
              <a:rPr lang="de-DE" smtClean="0"/>
              <a:t>17.06.2024</a:t>
            </a:fld>
            <a:endParaRPr lang="de-DE"/>
          </a:p>
        </p:txBody>
      </p:sp>
      <p:sp>
        <p:nvSpPr>
          <p:cNvPr id="6" name="Fußzeilenplatzhalter 5">
            <a:extLst>
              <a:ext uri="{FF2B5EF4-FFF2-40B4-BE49-F238E27FC236}">
                <a16:creationId xmlns:a16="http://schemas.microsoft.com/office/drawing/2014/main" id="{73DC5742-8399-4DAC-A9D7-14850C6B80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4592DA8-D253-4A9F-9488-4EEA141B7734}"/>
              </a:ext>
            </a:extLst>
          </p:cNvPr>
          <p:cNvSpPr>
            <a:spLocks noGrp="1"/>
          </p:cNvSpPr>
          <p:nvPr>
            <p:ph type="sldNum" sz="quarter" idx="12"/>
          </p:nvPr>
        </p:nvSpPr>
        <p:spPr/>
        <p:txBody>
          <a:bodyPr/>
          <a:lstStyle/>
          <a:p>
            <a:fld id="{9E15FB60-4A08-498D-B28D-BB415B9A2ED7}" type="slidenum">
              <a:rPr lang="de-DE" smtClean="0"/>
              <a:t>‹#›</a:t>
            </a:fld>
            <a:endParaRPr lang="de-DE"/>
          </a:p>
        </p:txBody>
      </p:sp>
    </p:spTree>
    <p:extLst>
      <p:ext uri="{BB962C8B-B14F-4D97-AF65-F5344CB8AC3E}">
        <p14:creationId xmlns:p14="http://schemas.microsoft.com/office/powerpoint/2010/main" val="371423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15C3E57-9035-4DAA-8693-F348CD5E0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BD31B19-3356-4701-B0B8-5EED27485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ED43E37-2CB7-4C33-8E52-4CF98FEAE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8D0C7-A972-412C-876B-8FAE40AF69B2}" type="datetimeFigureOut">
              <a:rPr lang="de-DE" smtClean="0"/>
              <a:t>17.06.2024</a:t>
            </a:fld>
            <a:endParaRPr lang="de-DE"/>
          </a:p>
        </p:txBody>
      </p:sp>
      <p:sp>
        <p:nvSpPr>
          <p:cNvPr id="5" name="Fußzeilenplatzhalter 4">
            <a:extLst>
              <a:ext uri="{FF2B5EF4-FFF2-40B4-BE49-F238E27FC236}">
                <a16:creationId xmlns:a16="http://schemas.microsoft.com/office/drawing/2014/main" id="{E5C342A4-508C-4306-919F-375A667F2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8E1EE7B-94CF-4C98-B1FD-36D1CED85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5FB60-4A08-498D-B28D-BB415B9A2ED7}" type="slidenum">
              <a:rPr lang="de-DE" smtClean="0"/>
              <a:t>‹#›</a:t>
            </a:fld>
            <a:endParaRPr lang="de-DE"/>
          </a:p>
        </p:txBody>
      </p:sp>
    </p:spTree>
    <p:extLst>
      <p:ext uri="{BB962C8B-B14F-4D97-AF65-F5344CB8AC3E}">
        <p14:creationId xmlns:p14="http://schemas.microsoft.com/office/powerpoint/2010/main" val="32968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6C48D-CC12-45D4-B536-C03AF93E3973}"/>
              </a:ext>
            </a:extLst>
          </p:cNvPr>
          <p:cNvSpPr>
            <a:spLocks noGrp="1"/>
          </p:cNvSpPr>
          <p:nvPr>
            <p:ph type="ctrTitle"/>
          </p:nvPr>
        </p:nvSpPr>
        <p:spPr/>
        <p:txBody>
          <a:bodyPr>
            <a:normAutofit fontScale="90000"/>
          </a:bodyPr>
          <a:lstStyle/>
          <a:p>
            <a:r>
              <a:rPr lang="en-US" b="1" dirty="0">
                <a:solidFill>
                  <a:schemeClr val="accent1"/>
                </a:solidFill>
              </a:rPr>
              <a:t>Guideline for </a:t>
            </a:r>
            <a:r>
              <a:rPr lang="en-US" b="1" i="1" dirty="0">
                <a:solidFill>
                  <a:schemeClr val="accent1"/>
                </a:solidFill>
              </a:rPr>
              <a:t>EX SITU</a:t>
            </a:r>
            <a:r>
              <a:rPr lang="en-US" b="1" dirty="0">
                <a:solidFill>
                  <a:schemeClr val="accent1"/>
                </a:solidFill>
              </a:rPr>
              <a:t> conservation measures in sturgeons</a:t>
            </a:r>
            <a:endParaRPr lang="de-DE" dirty="0">
              <a:solidFill>
                <a:schemeClr val="accent1"/>
              </a:solidFill>
            </a:endParaRPr>
          </a:p>
        </p:txBody>
      </p:sp>
      <p:sp>
        <p:nvSpPr>
          <p:cNvPr id="3" name="Untertitel 2">
            <a:extLst>
              <a:ext uri="{FF2B5EF4-FFF2-40B4-BE49-F238E27FC236}">
                <a16:creationId xmlns:a16="http://schemas.microsoft.com/office/drawing/2014/main" id="{6504D070-2116-4FF4-B9D4-61DDD45E8580}"/>
              </a:ext>
            </a:extLst>
          </p:cNvPr>
          <p:cNvSpPr>
            <a:spLocks noGrp="1"/>
          </p:cNvSpPr>
          <p:nvPr>
            <p:ph type="subTitle" idx="1"/>
          </p:nvPr>
        </p:nvSpPr>
        <p:spPr>
          <a:xfrm>
            <a:off x="1524000" y="3602037"/>
            <a:ext cx="9144000" cy="2387599"/>
          </a:xfrm>
        </p:spPr>
        <p:txBody>
          <a:bodyPr>
            <a:normAutofit fontScale="55000" lnSpcReduction="20000"/>
          </a:bodyPr>
          <a:lstStyle/>
          <a:p>
            <a:r>
              <a:rPr lang="en-US" sz="4000" b="1" dirty="0">
                <a:solidFill>
                  <a:schemeClr val="accent1"/>
                </a:solidFill>
              </a:rPr>
              <a:t>Developed under the EC Service Contract 09.0201/2022/885601/SER/D.3 </a:t>
            </a:r>
            <a:endParaRPr lang="de-DE" sz="4000" dirty="0">
              <a:solidFill>
                <a:schemeClr val="accent1"/>
              </a:solidFill>
            </a:endParaRPr>
          </a:p>
          <a:p>
            <a:r>
              <a:rPr lang="en-US" sz="4000" b="1" dirty="0">
                <a:solidFill>
                  <a:schemeClr val="accent1"/>
                </a:solidFill>
              </a:rPr>
              <a:t> </a:t>
            </a:r>
            <a:endParaRPr lang="de-DE" sz="4000" dirty="0">
              <a:solidFill>
                <a:schemeClr val="accent1"/>
              </a:solidFill>
            </a:endParaRPr>
          </a:p>
          <a:p>
            <a:r>
              <a:rPr lang="en-US" sz="4000" b="1" dirty="0">
                <a:solidFill>
                  <a:schemeClr val="accent1"/>
                </a:solidFill>
              </a:rPr>
              <a:t> In support of the implementation of the “Recommendation No. 199(2018) of the Standing Committee on the Pan-European Action Plan for the conservation of the sturgeon”</a:t>
            </a:r>
            <a:endParaRPr lang="de-DE" sz="4000" dirty="0">
              <a:solidFill>
                <a:schemeClr val="accent1"/>
              </a:solidFill>
            </a:endParaRPr>
          </a:p>
          <a:p>
            <a:endParaRPr lang="de-DE" sz="2900" dirty="0">
              <a:solidFill>
                <a:schemeClr val="accent1"/>
              </a:solidFill>
            </a:endParaRPr>
          </a:p>
          <a:p>
            <a:r>
              <a:rPr lang="en-US" sz="2900" dirty="0">
                <a:solidFill>
                  <a:schemeClr val="accent1"/>
                </a:solidFill>
              </a:rPr>
              <a:t>Authors: Joern Gessner, James A. Crossman, Joel P. Van Eenennaam, Molly A.H. Webb, Thomas Friedrich, Marie-Laure Acolas, Ralf Reinartz, Leonardo Congiu, Patrick Chèvre, Elena Galich, Mikhail Chebanov</a:t>
            </a:r>
            <a:endParaRPr lang="de-DE" sz="2900" dirty="0">
              <a:solidFill>
                <a:schemeClr val="accent1"/>
              </a:solidFill>
            </a:endParaRPr>
          </a:p>
        </p:txBody>
      </p:sp>
      <p:grpSp>
        <p:nvGrpSpPr>
          <p:cNvPr id="4" name="Gruppieren 3">
            <a:extLst>
              <a:ext uri="{FF2B5EF4-FFF2-40B4-BE49-F238E27FC236}">
                <a16:creationId xmlns:a16="http://schemas.microsoft.com/office/drawing/2014/main" id="{5B8683A7-CFAE-42C9-86F6-4FD823684DFD}"/>
              </a:ext>
            </a:extLst>
          </p:cNvPr>
          <p:cNvGrpSpPr/>
          <p:nvPr/>
        </p:nvGrpSpPr>
        <p:grpSpPr>
          <a:xfrm>
            <a:off x="9616440" y="116296"/>
            <a:ext cx="2232660" cy="1363756"/>
            <a:chOff x="1619672" y="1074787"/>
            <a:chExt cx="5672319" cy="4002782"/>
          </a:xfrm>
        </p:grpSpPr>
        <p:graphicFrame>
          <p:nvGraphicFramePr>
            <p:cNvPr id="5" name="Objekt 4">
              <a:extLst>
                <a:ext uri="{FF2B5EF4-FFF2-40B4-BE49-F238E27FC236}">
                  <a16:creationId xmlns:a16="http://schemas.microsoft.com/office/drawing/2014/main" id="{F3CD2F62-8EDA-4F1A-9B4D-F0FC06C419FA}"/>
                </a:ext>
              </a:extLst>
            </p:cNvPr>
            <p:cNvGraphicFramePr>
              <a:graphicFrameLocks noChangeAspect="1"/>
            </p:cNvGraphicFramePr>
            <p:nvPr>
              <p:extLst>
                <p:ext uri="{D42A27DB-BD31-4B8C-83A1-F6EECF244321}">
                  <p14:modId xmlns:p14="http://schemas.microsoft.com/office/powerpoint/2010/main" val="1660117526"/>
                </p:ext>
              </p:extLst>
            </p:nvPr>
          </p:nvGraphicFramePr>
          <p:xfrm>
            <a:off x="5361971" y="2746466"/>
            <a:ext cx="1930020" cy="1729010"/>
          </p:xfrm>
          <a:graphic>
            <a:graphicData uri="http://schemas.openxmlformats.org/presentationml/2006/ole">
              <mc:AlternateContent xmlns:mc="http://schemas.openxmlformats.org/markup-compatibility/2006">
                <mc:Choice xmlns:v="urn:schemas-microsoft-com:vml" Requires="v">
                  <p:oleObj r:id="rId2" imgW="7510060" imgH="6429933" progId="Photoshop.Image.4">
                    <p:embed/>
                  </p:oleObj>
                </mc:Choice>
                <mc:Fallback>
                  <p:oleObj r:id="rId2" imgW="7510060" imgH="6429933" progId="Photoshop.Image.4">
                    <p:embed/>
                    <p:pic>
                      <p:nvPicPr>
                        <p:cNvPr id="13" name="Objekt 12">
                          <a:extLst>
                            <a:ext uri="{FF2B5EF4-FFF2-40B4-BE49-F238E27FC236}">
                              <a16:creationId xmlns:a16="http://schemas.microsoft.com/office/drawing/2014/main" id="{3491BD02-FD5F-4A8D-A7E7-9F0D8D57E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971" y="2746466"/>
                          <a:ext cx="1930020" cy="1729010"/>
                        </a:xfrm>
                        <a:prstGeom prst="rect">
                          <a:avLst/>
                        </a:prstGeom>
                        <a:solidFill>
                          <a:srgbClr val="FFFFFF">
                            <a:alpha val="50195"/>
                          </a:srgbClr>
                        </a:solidFill>
                        <a:ln>
                          <a:noFill/>
                        </a:ln>
                      </p:spPr>
                    </p:pic>
                  </p:oleObj>
                </mc:Fallback>
              </mc:AlternateContent>
            </a:graphicData>
          </a:graphic>
        </p:graphicFrame>
        <p:graphicFrame>
          <p:nvGraphicFramePr>
            <p:cNvPr id="6" name="Objekt 5">
              <a:extLst>
                <a:ext uri="{FF2B5EF4-FFF2-40B4-BE49-F238E27FC236}">
                  <a16:creationId xmlns:a16="http://schemas.microsoft.com/office/drawing/2014/main" id="{6750A8B9-FA24-4202-AA15-5C0B3CBA29C3}"/>
                </a:ext>
              </a:extLst>
            </p:cNvPr>
            <p:cNvGraphicFramePr>
              <a:graphicFrameLocks noChangeAspect="1"/>
            </p:cNvGraphicFramePr>
            <p:nvPr/>
          </p:nvGraphicFramePr>
          <p:xfrm>
            <a:off x="1619672" y="2746467"/>
            <a:ext cx="1973263" cy="1790700"/>
          </p:xfrm>
          <a:graphic>
            <a:graphicData uri="http://schemas.openxmlformats.org/presentationml/2006/ole">
              <mc:AlternateContent xmlns:mc="http://schemas.openxmlformats.org/markup-compatibility/2006">
                <mc:Choice xmlns:v="urn:schemas-microsoft-com:vml" Requires="v">
                  <p:oleObj r:id="rId4" imgW="7510060" imgH="6429933" progId="Photoshop.Image.4">
                    <p:embed/>
                  </p:oleObj>
                </mc:Choice>
                <mc:Fallback>
                  <p:oleObj r:id="rId4" imgW="7510060" imgH="6429933" progId="Photoshop.Image.4">
                    <p:embed/>
                    <p:pic>
                      <p:nvPicPr>
                        <p:cNvPr id="14" name="Objekt 13">
                          <a:extLst>
                            <a:ext uri="{FF2B5EF4-FFF2-40B4-BE49-F238E27FC236}">
                              <a16:creationId xmlns:a16="http://schemas.microsoft.com/office/drawing/2014/main" id="{24D08A77-6426-467C-85C4-05EE92499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46467"/>
                          <a:ext cx="1973263" cy="1790700"/>
                        </a:xfrm>
                        <a:prstGeom prst="rect">
                          <a:avLst/>
                        </a:prstGeom>
                        <a:solidFill>
                          <a:srgbClr val="FFFFFF">
                            <a:alpha val="50000"/>
                          </a:srgbClr>
                        </a:solidFill>
                      </p:spPr>
                    </p:pic>
                  </p:oleObj>
                </mc:Fallback>
              </mc:AlternateContent>
            </a:graphicData>
          </a:graphic>
        </p:graphicFrame>
        <p:sp>
          <p:nvSpPr>
            <p:cNvPr id="7" name="Text Box 5">
              <a:extLst>
                <a:ext uri="{FF2B5EF4-FFF2-40B4-BE49-F238E27FC236}">
                  <a16:creationId xmlns:a16="http://schemas.microsoft.com/office/drawing/2014/main" id="{9FC1223D-2484-41C6-B77F-7ABF1A5F43CE}"/>
                </a:ext>
              </a:extLst>
            </p:cNvPr>
            <p:cNvSpPr txBox="1">
              <a:spLocks noChangeArrowheads="1"/>
            </p:cNvSpPr>
            <p:nvPr/>
          </p:nvSpPr>
          <p:spPr bwMode="auto">
            <a:xfrm>
              <a:off x="2817019" y="4725144"/>
              <a:ext cx="3509962"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established 2003</a:t>
              </a:r>
              <a:endParaRPr kumimoji="0" lang="en-GB" altLang="de-DE" sz="4400" b="0" i="0" u="none" strike="noStrike" cap="none" normalizeH="0" baseline="0" dirty="0">
                <a:ln>
                  <a:noFill/>
                </a:ln>
                <a:solidFill>
                  <a:schemeClr val="tx1"/>
                </a:solidFill>
                <a:effectLst/>
                <a:latin typeface="Arial" pitchFamily="34" charset="0"/>
                <a:cs typeface="Arial" pitchFamily="34" charset="0"/>
              </a:endParaRPr>
            </a:p>
          </p:txBody>
        </p:sp>
        <p:sp>
          <p:nvSpPr>
            <p:cNvPr id="8" name="WordArt 4">
              <a:extLst>
                <a:ext uri="{FF2B5EF4-FFF2-40B4-BE49-F238E27FC236}">
                  <a16:creationId xmlns:a16="http://schemas.microsoft.com/office/drawing/2014/main" id="{44FC916C-1446-4581-9662-30B3FC8FA8BC}"/>
                </a:ext>
              </a:extLst>
            </p:cNvPr>
            <p:cNvSpPr>
              <a:spLocks noChangeArrowheads="1" noChangeShapeType="1" noTextEdit="1"/>
            </p:cNvSpPr>
            <p:nvPr/>
          </p:nvSpPr>
          <p:spPr bwMode="auto">
            <a:xfrm>
              <a:off x="2981176" y="1074787"/>
              <a:ext cx="3175000" cy="3362325"/>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US" sz="800" kern="10" spc="0" dirty="0">
                  <a:ln w="3175">
                    <a:solidFill>
                      <a:srgbClr val="336699"/>
                    </a:solidFill>
                    <a:round/>
                    <a:headEnd/>
                    <a:tailEnd/>
                  </a:ln>
                  <a:solidFill>
                    <a:srgbClr val="336699"/>
                  </a:solidFill>
                  <a:effectLst/>
                  <a:latin typeface="Times New Roman"/>
                  <a:cs typeface="Times New Roman"/>
                </a:rPr>
                <a:t>World Sturgeon Conservation Society </a:t>
              </a:r>
              <a:r>
                <a:rPr lang="en-US" sz="800" kern="10" spc="0" dirty="0" err="1">
                  <a:ln w="3175">
                    <a:solidFill>
                      <a:srgbClr val="336699"/>
                    </a:solidFill>
                    <a:round/>
                    <a:headEnd/>
                    <a:tailEnd/>
                  </a:ln>
                  <a:solidFill>
                    <a:srgbClr val="336699"/>
                  </a:solidFill>
                  <a:effectLst/>
                  <a:latin typeface="Times New Roman"/>
                  <a:cs typeface="Times New Roman"/>
                </a:rPr>
                <a:t>e.V</a:t>
              </a:r>
              <a:r>
                <a:rPr lang="en-US" sz="800" kern="10" spc="0" dirty="0">
                  <a:ln w="3175">
                    <a:solidFill>
                      <a:srgbClr val="336699"/>
                    </a:solidFill>
                    <a:round/>
                    <a:headEnd/>
                    <a:tailEnd/>
                  </a:ln>
                  <a:solidFill>
                    <a:srgbClr val="336699"/>
                  </a:solidFill>
                  <a:effectLst/>
                  <a:latin typeface="Times New Roman"/>
                  <a:cs typeface="Times New Roman"/>
                </a:rPr>
                <a:t>.</a:t>
              </a:r>
              <a:endParaRPr lang="de-DE" sz="800" kern="10" spc="0" dirty="0">
                <a:ln w="3175">
                  <a:solidFill>
                    <a:srgbClr val="336699"/>
                  </a:solidFill>
                  <a:round/>
                  <a:headEnd/>
                  <a:tailEnd/>
                </a:ln>
                <a:solidFill>
                  <a:srgbClr val="336699"/>
                </a:solidFill>
                <a:effectLst/>
                <a:latin typeface="Times New Roman"/>
                <a:cs typeface="Times New Roman"/>
              </a:endParaRPr>
            </a:p>
          </p:txBody>
        </p:sp>
        <p:sp>
          <p:nvSpPr>
            <p:cNvPr id="9" name="WordArt 2">
              <a:extLst>
                <a:ext uri="{FF2B5EF4-FFF2-40B4-BE49-F238E27FC236}">
                  <a16:creationId xmlns:a16="http://schemas.microsoft.com/office/drawing/2014/main" id="{D9BA3286-5742-4588-9BC1-B85B656C0DC9}"/>
                </a:ext>
              </a:extLst>
            </p:cNvPr>
            <p:cNvSpPr>
              <a:spLocks noChangeArrowheads="1" noChangeShapeType="1" noTextEdit="1"/>
            </p:cNvSpPr>
            <p:nvPr/>
          </p:nvSpPr>
          <p:spPr bwMode="auto">
            <a:xfrm>
              <a:off x="3131840" y="4065588"/>
              <a:ext cx="2841625" cy="530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de-DE" sz="2000" kern="10" spc="0" dirty="0">
                  <a:ln>
                    <a:noFill/>
                  </a:ln>
                  <a:solidFill>
                    <a:srgbClr val="336699"/>
                  </a:solidFill>
                  <a:effectLst>
                    <a:outerShdw dist="45791" dir="2021404" algn="ctr" rotWithShape="0">
                      <a:srgbClr val="C0C0C0"/>
                    </a:outerShdw>
                  </a:effectLst>
                  <a:latin typeface="Times New Roman"/>
                  <a:cs typeface="Times New Roman"/>
                </a:rPr>
                <a:t>W.S.C.S.</a:t>
              </a:r>
            </a:p>
          </p:txBody>
        </p:sp>
        <p:graphicFrame>
          <p:nvGraphicFramePr>
            <p:cNvPr id="10" name="Objekt 9">
              <a:extLst>
                <a:ext uri="{FF2B5EF4-FFF2-40B4-BE49-F238E27FC236}">
                  <a16:creationId xmlns:a16="http://schemas.microsoft.com/office/drawing/2014/main" id="{474A8E01-3BD7-4655-88A2-96A7A844343F}"/>
                </a:ext>
              </a:extLst>
            </p:cNvPr>
            <p:cNvGraphicFramePr>
              <a:graphicFrameLocks noChangeAspect="1"/>
            </p:cNvGraphicFramePr>
            <p:nvPr>
              <p:extLst>
                <p:ext uri="{D42A27DB-BD31-4B8C-83A1-F6EECF244321}">
                  <p14:modId xmlns:p14="http://schemas.microsoft.com/office/powerpoint/2010/main" val="2624766850"/>
                </p:ext>
              </p:extLst>
            </p:nvPr>
          </p:nvGraphicFramePr>
          <p:xfrm>
            <a:off x="3398540" y="1336112"/>
            <a:ext cx="2308225" cy="2444750"/>
          </p:xfrm>
          <a:graphic>
            <a:graphicData uri="http://schemas.openxmlformats.org/presentationml/2006/ole">
              <mc:AlternateContent xmlns:mc="http://schemas.openxmlformats.org/markup-compatibility/2006">
                <mc:Choice xmlns:v="urn:schemas-microsoft-com:vml" Requires="v">
                  <p:oleObj r:id="rId5" imgW="7324344" imgH="7324344" progId="CorelDraw.Graphic.8">
                    <p:embed/>
                  </p:oleObj>
                </mc:Choice>
                <mc:Fallback>
                  <p:oleObj r:id="rId5" imgW="7324344" imgH="7324344" progId="CorelDraw.Graphic.8">
                    <p:embed/>
                    <p:pic>
                      <p:nvPicPr>
                        <p:cNvPr id="18" name="Objekt 17">
                          <a:extLst>
                            <a:ext uri="{FF2B5EF4-FFF2-40B4-BE49-F238E27FC236}">
                              <a16:creationId xmlns:a16="http://schemas.microsoft.com/office/drawing/2014/main" id="{F76F2591-FC9F-4F3A-9DC0-36D7CD124C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8540" y="1336112"/>
                          <a:ext cx="2308225" cy="244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13" descr="master panda.jpg">
            <a:extLst>
              <a:ext uri="{FF2B5EF4-FFF2-40B4-BE49-F238E27FC236}">
                <a16:creationId xmlns:a16="http://schemas.microsoft.com/office/drawing/2014/main" id="{2FB4C41E-7D10-4BE5-AE54-27B32C0CA6DB}"/>
              </a:ext>
            </a:extLst>
          </p:cNvPr>
          <p:cNvPicPr>
            <a:picLocks noChangeAspect="1"/>
          </p:cNvPicPr>
          <p:nvPr/>
        </p:nvPicPr>
        <p:blipFill>
          <a:blip r:embed="rId7" cstate="screen">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342900" y="0"/>
            <a:ext cx="859140" cy="136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175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6114145E-62F7-4CDB-8A45-B69AA3342F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44040" y="2399985"/>
            <a:ext cx="8145780" cy="4258624"/>
          </a:xfrm>
          <a:prstGeom prst="rect">
            <a:avLst/>
          </a:prstGeom>
        </p:spPr>
      </p:pic>
      <p:sp>
        <p:nvSpPr>
          <p:cNvPr id="4" name="Titel 3">
            <a:extLst>
              <a:ext uri="{FF2B5EF4-FFF2-40B4-BE49-F238E27FC236}">
                <a16:creationId xmlns:a16="http://schemas.microsoft.com/office/drawing/2014/main" id="{002244D6-9975-4B2B-978E-55F68EAB3F76}"/>
              </a:ext>
            </a:extLst>
          </p:cNvPr>
          <p:cNvSpPr>
            <a:spLocks noGrp="1"/>
          </p:cNvSpPr>
          <p:nvPr>
            <p:ph type="ctrTitle"/>
          </p:nvPr>
        </p:nvSpPr>
        <p:spPr>
          <a:xfrm>
            <a:off x="1524000" y="406400"/>
            <a:ext cx="9144000" cy="1754664"/>
          </a:xfrm>
        </p:spPr>
        <p:txBody>
          <a:bodyPr/>
          <a:lstStyle/>
          <a:p>
            <a:r>
              <a:rPr lang="de-DE" dirty="0" err="1">
                <a:solidFill>
                  <a:schemeClr val="accent1"/>
                </a:solidFill>
              </a:rPr>
              <a:t>Thank</a:t>
            </a:r>
            <a:r>
              <a:rPr lang="de-DE" dirty="0">
                <a:solidFill>
                  <a:schemeClr val="accent1"/>
                </a:solidFill>
              </a:rPr>
              <a:t> </a:t>
            </a:r>
            <a:r>
              <a:rPr lang="de-DE" dirty="0" err="1">
                <a:solidFill>
                  <a:schemeClr val="accent1"/>
                </a:solidFill>
              </a:rPr>
              <a:t>you</a:t>
            </a:r>
            <a:r>
              <a:rPr lang="de-DE" dirty="0">
                <a:solidFill>
                  <a:schemeClr val="accent1"/>
                </a:solidFill>
              </a:rPr>
              <a:t> </a:t>
            </a:r>
            <a:r>
              <a:rPr lang="de-DE" dirty="0" err="1">
                <a:solidFill>
                  <a:schemeClr val="accent1"/>
                </a:solidFill>
              </a:rPr>
              <a:t>for</a:t>
            </a:r>
            <a:r>
              <a:rPr lang="de-DE" dirty="0">
                <a:solidFill>
                  <a:schemeClr val="accent1"/>
                </a:solidFill>
              </a:rPr>
              <a:t> </a:t>
            </a:r>
            <a:r>
              <a:rPr lang="de-DE" dirty="0" err="1">
                <a:solidFill>
                  <a:schemeClr val="accent1"/>
                </a:solidFill>
              </a:rPr>
              <a:t>your</a:t>
            </a:r>
            <a:r>
              <a:rPr lang="de-DE" dirty="0">
                <a:solidFill>
                  <a:schemeClr val="accent1"/>
                </a:solidFill>
              </a:rPr>
              <a:t> </a:t>
            </a:r>
            <a:r>
              <a:rPr lang="de-DE" dirty="0" err="1">
                <a:solidFill>
                  <a:schemeClr val="accent1"/>
                </a:solidFill>
              </a:rPr>
              <a:t>kind</a:t>
            </a:r>
            <a:r>
              <a:rPr lang="de-DE" dirty="0">
                <a:solidFill>
                  <a:schemeClr val="accent1"/>
                </a:solidFill>
              </a:rPr>
              <a:t> </a:t>
            </a:r>
            <a:r>
              <a:rPr lang="de-DE" dirty="0" err="1">
                <a:solidFill>
                  <a:schemeClr val="accent1"/>
                </a:solidFill>
              </a:rPr>
              <a:t>attention</a:t>
            </a:r>
            <a:r>
              <a:rPr lang="de-DE" dirty="0">
                <a:solidFill>
                  <a:schemeClr val="accent1"/>
                </a:solidFill>
              </a:rPr>
              <a:t>!</a:t>
            </a:r>
          </a:p>
        </p:txBody>
      </p:sp>
    </p:spTree>
    <p:extLst>
      <p:ext uri="{BB962C8B-B14F-4D97-AF65-F5344CB8AC3E}">
        <p14:creationId xmlns:p14="http://schemas.microsoft.com/office/powerpoint/2010/main" val="230409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53245-5673-4CFB-94A2-60A383055D55}"/>
              </a:ext>
            </a:extLst>
          </p:cNvPr>
          <p:cNvSpPr>
            <a:spLocks noGrp="1"/>
          </p:cNvSpPr>
          <p:nvPr>
            <p:ph type="title"/>
          </p:nvPr>
        </p:nvSpPr>
        <p:spPr/>
        <p:txBody>
          <a:bodyPr/>
          <a:lstStyle/>
          <a:p>
            <a:r>
              <a:rPr lang="de-DE" b="1" dirty="0">
                <a:solidFill>
                  <a:schemeClr val="accent1"/>
                </a:solidFill>
              </a:rPr>
              <a:t>Contents</a:t>
            </a:r>
          </a:p>
        </p:txBody>
      </p:sp>
      <p:sp>
        <p:nvSpPr>
          <p:cNvPr id="3" name="Inhaltsplatzhalter 2">
            <a:extLst>
              <a:ext uri="{FF2B5EF4-FFF2-40B4-BE49-F238E27FC236}">
                <a16:creationId xmlns:a16="http://schemas.microsoft.com/office/drawing/2014/main" id="{C79F68FC-E1D5-492B-97CF-1FECCDCAE834}"/>
              </a:ext>
            </a:extLst>
          </p:cNvPr>
          <p:cNvSpPr>
            <a:spLocks noGrp="1"/>
          </p:cNvSpPr>
          <p:nvPr>
            <p:ph idx="1"/>
          </p:nvPr>
        </p:nvSpPr>
        <p:spPr>
          <a:xfrm>
            <a:off x="3698060" y="2194559"/>
            <a:ext cx="7655740" cy="3982403"/>
          </a:xfrm>
        </p:spPr>
        <p:txBody>
          <a:bodyPr>
            <a:normAutofit/>
          </a:bodyPr>
          <a:lstStyle/>
          <a:p>
            <a:r>
              <a:rPr lang="de-DE" sz="3200" dirty="0" err="1">
                <a:solidFill>
                  <a:schemeClr val="accent1"/>
                </a:solidFill>
              </a:rPr>
              <a:t>What</a:t>
            </a:r>
            <a:r>
              <a:rPr lang="de-DE" sz="3200" dirty="0">
                <a:solidFill>
                  <a:schemeClr val="accent1"/>
                </a:solidFill>
              </a:rPr>
              <a:t> </a:t>
            </a:r>
            <a:r>
              <a:rPr lang="de-DE" sz="3200" dirty="0" err="1">
                <a:solidFill>
                  <a:schemeClr val="accent1"/>
                </a:solidFill>
              </a:rPr>
              <a:t>is</a:t>
            </a:r>
            <a:r>
              <a:rPr lang="de-DE" sz="3200" dirty="0">
                <a:solidFill>
                  <a:schemeClr val="accent1"/>
                </a:solidFill>
              </a:rPr>
              <a:t> </a:t>
            </a:r>
            <a:r>
              <a:rPr lang="de-DE" sz="3200" i="1" dirty="0">
                <a:solidFill>
                  <a:schemeClr val="accent1"/>
                </a:solidFill>
              </a:rPr>
              <a:t>ex situ </a:t>
            </a:r>
            <a:r>
              <a:rPr lang="de-DE" sz="3200" dirty="0" err="1">
                <a:solidFill>
                  <a:schemeClr val="accent1"/>
                </a:solidFill>
              </a:rPr>
              <a:t>conservation</a:t>
            </a:r>
            <a:r>
              <a:rPr lang="de-DE" sz="3200" dirty="0">
                <a:solidFill>
                  <a:schemeClr val="accent1"/>
                </a:solidFill>
              </a:rPr>
              <a:t>?</a:t>
            </a:r>
          </a:p>
          <a:p>
            <a:r>
              <a:rPr lang="de-DE" sz="3200" dirty="0" err="1">
                <a:solidFill>
                  <a:schemeClr val="accent1"/>
                </a:solidFill>
              </a:rPr>
              <a:t>What</a:t>
            </a:r>
            <a:r>
              <a:rPr lang="de-DE" sz="3200" dirty="0">
                <a:solidFill>
                  <a:schemeClr val="accent1"/>
                </a:solidFill>
              </a:rPr>
              <a:t> </a:t>
            </a:r>
            <a:r>
              <a:rPr lang="de-DE" sz="3200" dirty="0" err="1">
                <a:solidFill>
                  <a:schemeClr val="accent1"/>
                </a:solidFill>
              </a:rPr>
              <a:t>are</a:t>
            </a:r>
            <a:r>
              <a:rPr lang="de-DE" sz="3200" dirty="0">
                <a:solidFill>
                  <a:schemeClr val="accent1"/>
                </a:solidFill>
              </a:rPr>
              <a:t> </a:t>
            </a:r>
            <a:r>
              <a:rPr lang="de-DE" sz="3200" dirty="0" err="1">
                <a:solidFill>
                  <a:schemeClr val="accent1"/>
                </a:solidFill>
              </a:rPr>
              <a:t>its</a:t>
            </a:r>
            <a:r>
              <a:rPr lang="de-DE" sz="3200" dirty="0">
                <a:solidFill>
                  <a:schemeClr val="accent1"/>
                </a:solidFill>
              </a:rPr>
              <a:t> </a:t>
            </a:r>
            <a:r>
              <a:rPr lang="de-DE" sz="3200" dirty="0" err="1">
                <a:solidFill>
                  <a:schemeClr val="accent1"/>
                </a:solidFill>
              </a:rPr>
              <a:t>purposes</a:t>
            </a:r>
            <a:r>
              <a:rPr lang="de-DE" sz="3200" dirty="0">
                <a:solidFill>
                  <a:schemeClr val="accent1"/>
                </a:solidFill>
              </a:rPr>
              <a:t>?</a:t>
            </a:r>
          </a:p>
          <a:p>
            <a:r>
              <a:rPr lang="de-DE" sz="3200" dirty="0">
                <a:solidFill>
                  <a:schemeClr val="accent1"/>
                </a:solidFill>
              </a:rPr>
              <a:t>Key </a:t>
            </a:r>
            <a:r>
              <a:rPr lang="de-DE" sz="3200" dirty="0" err="1">
                <a:solidFill>
                  <a:schemeClr val="accent1"/>
                </a:solidFill>
              </a:rPr>
              <a:t>targets</a:t>
            </a:r>
            <a:r>
              <a:rPr lang="de-DE" sz="3200" dirty="0">
                <a:solidFill>
                  <a:schemeClr val="accent1"/>
                </a:solidFill>
              </a:rPr>
              <a:t> and </a:t>
            </a:r>
            <a:r>
              <a:rPr lang="de-DE" sz="3200" dirty="0" err="1">
                <a:solidFill>
                  <a:schemeClr val="accent1"/>
                </a:solidFill>
              </a:rPr>
              <a:t>approaches</a:t>
            </a:r>
            <a:endParaRPr lang="de-DE" sz="3200" dirty="0">
              <a:solidFill>
                <a:schemeClr val="accent1"/>
              </a:solidFill>
            </a:endParaRPr>
          </a:p>
          <a:p>
            <a:r>
              <a:rPr lang="de-DE" sz="3200" dirty="0">
                <a:solidFill>
                  <a:schemeClr val="accent1"/>
                </a:solidFill>
              </a:rPr>
              <a:t>Guideline </a:t>
            </a:r>
            <a:r>
              <a:rPr lang="de-DE" sz="3200" dirty="0" err="1">
                <a:solidFill>
                  <a:schemeClr val="accent1"/>
                </a:solidFill>
              </a:rPr>
              <a:t>implementation</a:t>
            </a:r>
            <a:endParaRPr lang="de-DE" sz="3200" dirty="0">
              <a:solidFill>
                <a:schemeClr val="accent1"/>
              </a:solidFill>
            </a:endParaRPr>
          </a:p>
          <a:p>
            <a:r>
              <a:rPr lang="de-DE" sz="3200" dirty="0" err="1">
                <a:solidFill>
                  <a:schemeClr val="accent1"/>
                </a:solidFill>
              </a:rPr>
              <a:t>Perspectives</a:t>
            </a:r>
            <a:endParaRPr lang="de-DE" sz="3200" dirty="0">
              <a:solidFill>
                <a:schemeClr val="accent1"/>
              </a:solidFill>
            </a:endParaRPr>
          </a:p>
        </p:txBody>
      </p:sp>
      <p:pic>
        <p:nvPicPr>
          <p:cNvPr id="5" name="Bildplatzhalter 7">
            <a:extLst>
              <a:ext uri="{FF2B5EF4-FFF2-40B4-BE49-F238E27FC236}">
                <a16:creationId xmlns:a16="http://schemas.microsoft.com/office/drawing/2014/main" id="{FCA10000-79D1-4BC4-A864-69F802FF86AD}"/>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346344"/>
            <a:ext cx="2759384" cy="21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BF043EF3-96BE-44C8-9B94-659B25CA1FB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5000" contrast="15000"/>
                    </a14:imgEffect>
                  </a14:imgLayer>
                </a14:imgProps>
              </a:ext>
              <a:ext uri="{28A0092B-C50C-407E-A947-70E740481C1C}">
                <a14:useLocalDpi xmlns:a14="http://schemas.microsoft.com/office/drawing/2010/main"/>
              </a:ext>
            </a:extLst>
          </a:blip>
          <a:srcRect l="-1"/>
          <a:stretch/>
        </p:blipFill>
        <p:spPr>
          <a:xfrm>
            <a:off x="-1" y="1240265"/>
            <a:ext cx="2759385" cy="2920255"/>
          </a:xfrm>
          <a:prstGeom prst="rect">
            <a:avLst/>
          </a:prstGeom>
        </p:spPr>
      </p:pic>
    </p:spTree>
    <p:extLst>
      <p:ext uri="{BB962C8B-B14F-4D97-AF65-F5344CB8AC3E}">
        <p14:creationId xmlns:p14="http://schemas.microsoft.com/office/powerpoint/2010/main" val="42203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C7788-6109-4C7C-85A6-7FBB3F6FDBBF}"/>
              </a:ext>
            </a:extLst>
          </p:cNvPr>
          <p:cNvSpPr>
            <a:spLocks noGrp="1"/>
          </p:cNvSpPr>
          <p:nvPr>
            <p:ph type="title"/>
          </p:nvPr>
        </p:nvSpPr>
        <p:spPr>
          <a:xfrm>
            <a:off x="676835" y="216261"/>
            <a:ext cx="10515600" cy="1325563"/>
          </a:xfrm>
        </p:spPr>
        <p:txBody>
          <a:bodyPr>
            <a:normAutofit/>
          </a:bodyPr>
          <a:lstStyle/>
          <a:p>
            <a:pPr lvl="0"/>
            <a:r>
              <a:rPr lang="en-US" sz="3600" b="1" i="1" dirty="0">
                <a:solidFill>
                  <a:schemeClr val="accent1"/>
                </a:solidFill>
                <a:latin typeface="+mn-lt"/>
              </a:rPr>
              <a:t>Ex situ </a:t>
            </a:r>
            <a:r>
              <a:rPr lang="en-US" sz="3600" b="1" dirty="0">
                <a:solidFill>
                  <a:schemeClr val="accent1"/>
                </a:solidFill>
                <a:latin typeface="+mn-lt"/>
              </a:rPr>
              <a:t>conservation measures </a:t>
            </a:r>
            <a:endParaRPr lang="de-DE" sz="3600" b="1" dirty="0">
              <a:solidFill>
                <a:schemeClr val="accent1"/>
              </a:solidFill>
              <a:latin typeface="+mn-lt"/>
            </a:endParaRPr>
          </a:p>
        </p:txBody>
      </p:sp>
      <p:sp>
        <p:nvSpPr>
          <p:cNvPr id="3" name="Inhaltsplatzhalter 2">
            <a:extLst>
              <a:ext uri="{FF2B5EF4-FFF2-40B4-BE49-F238E27FC236}">
                <a16:creationId xmlns:a16="http://schemas.microsoft.com/office/drawing/2014/main" id="{BA3230AA-0955-4ACE-879C-9B93431778FD}"/>
              </a:ext>
            </a:extLst>
          </p:cNvPr>
          <p:cNvSpPr>
            <a:spLocks noGrp="1"/>
          </p:cNvSpPr>
          <p:nvPr>
            <p:ph idx="1"/>
          </p:nvPr>
        </p:nvSpPr>
        <p:spPr>
          <a:xfrm>
            <a:off x="3825240" y="1558309"/>
            <a:ext cx="7528560" cy="4623670"/>
          </a:xfrm>
        </p:spPr>
        <p:txBody>
          <a:bodyPr>
            <a:normAutofit fontScale="85000" lnSpcReduction="10000"/>
          </a:bodyPr>
          <a:lstStyle/>
          <a:p>
            <a:pPr lvl="0"/>
            <a:r>
              <a:rPr lang="en-US" dirty="0">
                <a:solidFill>
                  <a:schemeClr val="accent1"/>
                </a:solidFill>
              </a:rPr>
              <a:t>The guideline for </a:t>
            </a:r>
            <a:r>
              <a:rPr lang="en-US" i="1" dirty="0">
                <a:solidFill>
                  <a:schemeClr val="accent1"/>
                </a:solidFill>
              </a:rPr>
              <a:t>ex situ</a:t>
            </a:r>
            <a:r>
              <a:rPr lang="en-US" dirty="0">
                <a:solidFill>
                  <a:schemeClr val="accent1"/>
                </a:solidFill>
              </a:rPr>
              <a:t> measures, contributing explicitly to reaching the PANEUAP Objective 2 </a:t>
            </a:r>
            <a:r>
              <a:rPr lang="en-US" b="1" cap="small" dirty="0">
                <a:solidFill>
                  <a:schemeClr val="accent1"/>
                </a:solidFill>
              </a:rPr>
              <a:t>Population structure is actively supported to reverse the decline </a:t>
            </a:r>
          </a:p>
          <a:p>
            <a:pPr lvl="0"/>
            <a:r>
              <a:rPr lang="en-US" dirty="0">
                <a:solidFill>
                  <a:schemeClr val="accent1"/>
                </a:solidFill>
              </a:rPr>
              <a:t>Comprise all measures to protect and promote  </a:t>
            </a:r>
          </a:p>
          <a:p>
            <a:pPr lvl="1"/>
            <a:r>
              <a:rPr lang="en-US" dirty="0">
                <a:solidFill>
                  <a:schemeClr val="accent1"/>
                </a:solidFill>
              </a:rPr>
              <a:t>Genetic diversity between populations of different origin (reflects adaptations to different environmental conditions)</a:t>
            </a:r>
          </a:p>
          <a:p>
            <a:pPr lvl="1"/>
            <a:r>
              <a:rPr lang="en-US" dirty="0">
                <a:solidFill>
                  <a:schemeClr val="accent1"/>
                </a:solidFill>
              </a:rPr>
              <a:t>Genetic diversity within populations (represents their adaptive potential) </a:t>
            </a:r>
          </a:p>
          <a:p>
            <a:r>
              <a:rPr lang="en-US" dirty="0">
                <a:solidFill>
                  <a:schemeClr val="accent1"/>
                </a:solidFill>
              </a:rPr>
              <a:t>in threatened species and their populations </a:t>
            </a:r>
            <a:r>
              <a:rPr lang="en-US" b="1" dirty="0">
                <a:solidFill>
                  <a:schemeClr val="accent1"/>
                </a:solidFill>
              </a:rPr>
              <a:t>under controlled conditions</a:t>
            </a:r>
            <a:endParaRPr lang="en-US" dirty="0">
              <a:solidFill>
                <a:schemeClr val="accent1"/>
              </a:solidFill>
            </a:endParaRPr>
          </a:p>
          <a:p>
            <a:pPr lvl="0"/>
            <a:r>
              <a:rPr lang="en-US" dirty="0">
                <a:solidFill>
                  <a:schemeClr val="accent1"/>
                </a:solidFill>
              </a:rPr>
              <a:t>Involve propagation and rearing </a:t>
            </a:r>
          </a:p>
          <a:p>
            <a:pPr lvl="0"/>
            <a:r>
              <a:rPr lang="en-US" dirty="0">
                <a:solidFill>
                  <a:schemeClr val="accent1"/>
                </a:solidFill>
              </a:rPr>
              <a:t>Can serve as a stop gap measure while other recovery actions are implemented </a:t>
            </a:r>
          </a:p>
        </p:txBody>
      </p:sp>
      <p:pic>
        <p:nvPicPr>
          <p:cNvPr id="4" name="Grafik 3">
            <a:extLst>
              <a:ext uri="{FF2B5EF4-FFF2-40B4-BE49-F238E27FC236}">
                <a16:creationId xmlns:a16="http://schemas.microsoft.com/office/drawing/2014/main" id="{7C64AA29-CA52-468B-A734-A20F42DD1C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964" y="4298315"/>
            <a:ext cx="3503636" cy="2326939"/>
          </a:xfrm>
          <a:prstGeom prst="rect">
            <a:avLst/>
          </a:prstGeom>
        </p:spPr>
      </p:pic>
      <p:pic>
        <p:nvPicPr>
          <p:cNvPr id="5" name="Picture 2">
            <a:extLst>
              <a:ext uri="{FF2B5EF4-FFF2-40B4-BE49-F238E27FC236}">
                <a16:creationId xmlns:a16="http://schemas.microsoft.com/office/drawing/2014/main" id="{3941FB92-176E-429C-A6E0-5A3CF51E68F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2223" y="1547283"/>
            <a:ext cx="1947117" cy="27510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6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A92E2-7687-41CC-8C79-4B9C64591953}"/>
              </a:ext>
            </a:extLst>
          </p:cNvPr>
          <p:cNvSpPr>
            <a:spLocks noGrp="1"/>
          </p:cNvSpPr>
          <p:nvPr>
            <p:ph type="title"/>
          </p:nvPr>
        </p:nvSpPr>
        <p:spPr/>
        <p:txBody>
          <a:bodyPr/>
          <a:lstStyle/>
          <a:p>
            <a:pPr lvl="0" rtl="0" eaLnBrk="1" latinLnBrk="0" hangingPunct="1"/>
            <a:r>
              <a:rPr lang="de-DE" sz="3600" b="1" kern="1200" dirty="0" err="1">
                <a:solidFill>
                  <a:schemeClr val="accent1"/>
                </a:solidFill>
                <a:effectLst/>
                <a:latin typeface="+mn-lt"/>
                <a:ea typeface="+mn-ea"/>
                <a:cs typeface="+mn-cs"/>
              </a:rPr>
              <a:t>What</a:t>
            </a:r>
            <a:r>
              <a:rPr lang="de-DE" sz="3600" b="1" kern="1200" dirty="0">
                <a:solidFill>
                  <a:schemeClr val="accent1"/>
                </a:solidFill>
                <a:effectLst/>
                <a:latin typeface="+mn-lt"/>
                <a:ea typeface="+mn-ea"/>
                <a:cs typeface="+mn-cs"/>
              </a:rPr>
              <a:t> </a:t>
            </a:r>
            <a:r>
              <a:rPr lang="de-DE" sz="3600" b="1" kern="1200" dirty="0" err="1">
                <a:solidFill>
                  <a:schemeClr val="accent1"/>
                </a:solidFill>
                <a:effectLst/>
                <a:latin typeface="+mn-lt"/>
                <a:ea typeface="+mn-ea"/>
                <a:cs typeface="+mn-cs"/>
              </a:rPr>
              <a:t>are</a:t>
            </a:r>
            <a:r>
              <a:rPr lang="de-DE" sz="3600" b="1" kern="1200" dirty="0">
                <a:solidFill>
                  <a:schemeClr val="accent1"/>
                </a:solidFill>
                <a:effectLst/>
                <a:latin typeface="+mn-lt"/>
                <a:ea typeface="+mn-ea"/>
                <a:cs typeface="+mn-cs"/>
              </a:rPr>
              <a:t> </a:t>
            </a:r>
            <a:r>
              <a:rPr lang="de-DE" sz="3600" b="1" kern="1200" dirty="0" err="1">
                <a:solidFill>
                  <a:schemeClr val="accent1"/>
                </a:solidFill>
                <a:effectLst/>
                <a:latin typeface="+mn-lt"/>
                <a:ea typeface="+mn-ea"/>
                <a:cs typeface="+mn-cs"/>
              </a:rPr>
              <a:t>its</a:t>
            </a:r>
            <a:r>
              <a:rPr lang="de-DE" sz="3600" b="1" kern="1200" dirty="0">
                <a:solidFill>
                  <a:schemeClr val="accent1"/>
                </a:solidFill>
                <a:effectLst/>
                <a:latin typeface="+mn-lt"/>
                <a:ea typeface="+mn-ea"/>
                <a:cs typeface="+mn-cs"/>
              </a:rPr>
              <a:t> </a:t>
            </a:r>
            <a:r>
              <a:rPr lang="de-DE" sz="3600" b="1" kern="1200" dirty="0" err="1">
                <a:solidFill>
                  <a:schemeClr val="accent1"/>
                </a:solidFill>
                <a:effectLst/>
                <a:latin typeface="+mn-lt"/>
                <a:ea typeface="+mn-ea"/>
                <a:cs typeface="+mn-cs"/>
              </a:rPr>
              <a:t>purposes</a:t>
            </a:r>
            <a:r>
              <a:rPr lang="de-DE" sz="3600" b="1" kern="1200" dirty="0">
                <a:solidFill>
                  <a:schemeClr val="accent1"/>
                </a:solidFill>
                <a:effectLst/>
                <a:latin typeface="+mn-lt"/>
                <a:ea typeface="+mn-ea"/>
                <a:cs typeface="+mn-cs"/>
              </a:rPr>
              <a:t>?</a:t>
            </a:r>
            <a:endParaRPr lang="de-DE" sz="3600" b="1" dirty="0">
              <a:solidFill>
                <a:schemeClr val="accent1"/>
              </a:solidFill>
              <a:latin typeface="+mn-lt"/>
            </a:endParaRPr>
          </a:p>
        </p:txBody>
      </p:sp>
      <p:sp>
        <p:nvSpPr>
          <p:cNvPr id="3" name="Inhaltsplatzhalter 2">
            <a:extLst>
              <a:ext uri="{FF2B5EF4-FFF2-40B4-BE49-F238E27FC236}">
                <a16:creationId xmlns:a16="http://schemas.microsoft.com/office/drawing/2014/main" id="{237630D2-1D4A-4CF8-9B81-A03A25BF023C}"/>
              </a:ext>
            </a:extLst>
          </p:cNvPr>
          <p:cNvSpPr>
            <a:spLocks noGrp="1"/>
          </p:cNvSpPr>
          <p:nvPr>
            <p:ph idx="1"/>
          </p:nvPr>
        </p:nvSpPr>
        <p:spPr>
          <a:xfrm>
            <a:off x="3017520" y="1825625"/>
            <a:ext cx="8336280" cy="4667250"/>
          </a:xfrm>
        </p:spPr>
        <p:txBody>
          <a:bodyPr>
            <a:normAutofit/>
          </a:bodyPr>
          <a:lstStyle/>
          <a:p>
            <a:pPr rtl="0" eaLnBrk="1" latinLnBrk="0" hangingPunct="1"/>
            <a:r>
              <a:rPr lang="de-DE" dirty="0" err="1">
                <a:solidFill>
                  <a:schemeClr val="accent1"/>
                </a:solidFill>
                <a:effectLst/>
              </a:rPr>
              <a:t>Protect</a:t>
            </a:r>
            <a:r>
              <a:rPr lang="de-DE" dirty="0">
                <a:solidFill>
                  <a:schemeClr val="accent1"/>
                </a:solidFill>
                <a:effectLst/>
              </a:rPr>
              <a:t> and </a:t>
            </a:r>
            <a:r>
              <a:rPr lang="de-DE" dirty="0" err="1">
                <a:solidFill>
                  <a:schemeClr val="accent1"/>
                </a:solidFill>
                <a:effectLst/>
              </a:rPr>
              <a:t>safeguard</a:t>
            </a:r>
            <a:r>
              <a:rPr lang="de-DE" dirty="0">
                <a:solidFill>
                  <a:schemeClr val="accent1"/>
                </a:solidFill>
                <a:effectLst/>
              </a:rPr>
              <a:t> </a:t>
            </a:r>
            <a:r>
              <a:rPr lang="de-DE" dirty="0" err="1">
                <a:solidFill>
                  <a:schemeClr val="accent1"/>
                </a:solidFill>
                <a:effectLst/>
              </a:rPr>
              <a:t>remaining</a:t>
            </a:r>
            <a:r>
              <a:rPr lang="de-DE" dirty="0">
                <a:solidFill>
                  <a:schemeClr val="accent1"/>
                </a:solidFill>
                <a:effectLst/>
              </a:rPr>
              <a:t> </a:t>
            </a:r>
            <a:r>
              <a:rPr lang="de-DE" dirty="0" err="1">
                <a:solidFill>
                  <a:schemeClr val="accent1"/>
                </a:solidFill>
                <a:effectLst/>
              </a:rPr>
              <a:t>genetic</a:t>
            </a:r>
            <a:r>
              <a:rPr lang="de-DE" dirty="0">
                <a:solidFill>
                  <a:schemeClr val="accent1"/>
                </a:solidFill>
                <a:effectLst/>
              </a:rPr>
              <a:t> </a:t>
            </a:r>
            <a:r>
              <a:rPr lang="de-DE" dirty="0" err="1">
                <a:solidFill>
                  <a:schemeClr val="accent1"/>
                </a:solidFill>
                <a:effectLst/>
              </a:rPr>
              <a:t>diversity</a:t>
            </a:r>
            <a:r>
              <a:rPr lang="de-DE" dirty="0">
                <a:solidFill>
                  <a:schemeClr val="accent1"/>
                </a:solidFill>
                <a:effectLst/>
              </a:rPr>
              <a:t> in </a:t>
            </a:r>
            <a:r>
              <a:rPr lang="de-DE" dirty="0" err="1">
                <a:solidFill>
                  <a:schemeClr val="accent1"/>
                </a:solidFill>
                <a:effectLst/>
              </a:rPr>
              <a:t>captive</a:t>
            </a:r>
            <a:r>
              <a:rPr lang="de-DE" dirty="0">
                <a:solidFill>
                  <a:schemeClr val="accent1"/>
                </a:solidFill>
                <a:effectLst/>
              </a:rPr>
              <a:t> </a:t>
            </a:r>
            <a:r>
              <a:rPr lang="de-DE" dirty="0" err="1">
                <a:solidFill>
                  <a:schemeClr val="accent1"/>
                </a:solidFill>
                <a:effectLst/>
              </a:rPr>
              <a:t>rearing</a:t>
            </a:r>
            <a:endParaRPr lang="de-DE" dirty="0">
              <a:solidFill>
                <a:schemeClr val="accent1"/>
              </a:solidFill>
              <a:effectLst/>
            </a:endParaRPr>
          </a:p>
          <a:p>
            <a:pPr rtl="0" eaLnBrk="1" latinLnBrk="0" hangingPunct="1"/>
            <a:r>
              <a:rPr lang="de-DE" dirty="0">
                <a:solidFill>
                  <a:schemeClr val="accent1"/>
                </a:solidFill>
              </a:rPr>
              <a:t>Bridge </a:t>
            </a:r>
            <a:r>
              <a:rPr lang="de-DE" dirty="0" err="1">
                <a:solidFill>
                  <a:schemeClr val="accent1"/>
                </a:solidFill>
              </a:rPr>
              <a:t>the</a:t>
            </a:r>
            <a:r>
              <a:rPr lang="de-DE" dirty="0">
                <a:solidFill>
                  <a:schemeClr val="accent1"/>
                </a:solidFill>
              </a:rPr>
              <a:t> time </a:t>
            </a:r>
            <a:r>
              <a:rPr lang="de-DE" dirty="0" err="1">
                <a:solidFill>
                  <a:schemeClr val="accent1"/>
                </a:solidFill>
              </a:rPr>
              <a:t>until</a:t>
            </a:r>
            <a:r>
              <a:rPr lang="de-DE" dirty="0">
                <a:solidFill>
                  <a:schemeClr val="accent1"/>
                </a:solidFill>
              </a:rPr>
              <a:t> </a:t>
            </a:r>
            <a:r>
              <a:rPr lang="de-DE" i="1" dirty="0">
                <a:solidFill>
                  <a:schemeClr val="accent1"/>
                </a:solidFill>
              </a:rPr>
              <a:t>in situ </a:t>
            </a:r>
            <a:r>
              <a:rPr lang="de-DE" dirty="0" err="1">
                <a:solidFill>
                  <a:schemeClr val="accent1"/>
                </a:solidFill>
              </a:rPr>
              <a:t>protection</a:t>
            </a:r>
            <a:r>
              <a:rPr lang="de-DE" dirty="0">
                <a:solidFill>
                  <a:schemeClr val="accent1"/>
                </a:solidFill>
              </a:rPr>
              <a:t> (incl. </a:t>
            </a:r>
            <a:r>
              <a:rPr lang="de-DE" dirty="0" err="1">
                <a:solidFill>
                  <a:schemeClr val="accent1"/>
                </a:solidFill>
              </a:rPr>
              <a:t>habitat</a:t>
            </a:r>
            <a:r>
              <a:rPr lang="de-DE" dirty="0">
                <a:solidFill>
                  <a:schemeClr val="accent1"/>
                </a:solidFill>
              </a:rPr>
              <a:t> </a:t>
            </a:r>
            <a:r>
              <a:rPr lang="de-DE" dirty="0" err="1">
                <a:solidFill>
                  <a:schemeClr val="accent1"/>
                </a:solidFill>
              </a:rPr>
              <a:t>restoration</a:t>
            </a:r>
            <a:r>
              <a:rPr lang="de-DE" dirty="0">
                <a:solidFill>
                  <a:schemeClr val="accent1"/>
                </a:solidFill>
              </a:rPr>
              <a:t>) </a:t>
            </a:r>
            <a:r>
              <a:rPr lang="de-DE" dirty="0" err="1">
                <a:solidFill>
                  <a:schemeClr val="accent1"/>
                </a:solidFill>
              </a:rPr>
              <a:t>becomes</a:t>
            </a:r>
            <a:r>
              <a:rPr lang="de-DE" dirty="0">
                <a:solidFill>
                  <a:schemeClr val="accent1"/>
                </a:solidFill>
              </a:rPr>
              <a:t> </a:t>
            </a:r>
            <a:r>
              <a:rPr lang="de-DE" dirty="0" err="1">
                <a:solidFill>
                  <a:schemeClr val="accent1"/>
                </a:solidFill>
              </a:rPr>
              <a:t>effective</a:t>
            </a:r>
            <a:r>
              <a:rPr lang="de-DE" dirty="0">
                <a:solidFill>
                  <a:schemeClr val="accent1"/>
                </a:solidFill>
                <a:effectLst/>
              </a:rPr>
              <a:t> </a:t>
            </a:r>
          </a:p>
          <a:p>
            <a:pPr rtl="0" eaLnBrk="1" latinLnBrk="0" hangingPunct="1"/>
            <a:r>
              <a:rPr lang="de-DE" dirty="0" err="1">
                <a:solidFill>
                  <a:schemeClr val="accent1"/>
                </a:solidFill>
              </a:rPr>
              <a:t>Overcome</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main</a:t>
            </a:r>
            <a:r>
              <a:rPr lang="de-DE" dirty="0">
                <a:solidFill>
                  <a:schemeClr val="accent1"/>
                </a:solidFill>
              </a:rPr>
              <a:t> </a:t>
            </a:r>
            <a:r>
              <a:rPr lang="de-DE" dirty="0" err="1">
                <a:solidFill>
                  <a:schemeClr val="accent1"/>
                </a:solidFill>
              </a:rPr>
              <a:t>obstacles</a:t>
            </a:r>
            <a:r>
              <a:rPr lang="de-DE" dirty="0">
                <a:solidFill>
                  <a:schemeClr val="accent1"/>
                </a:solidFill>
              </a:rPr>
              <a:t> </a:t>
            </a:r>
            <a:r>
              <a:rPr lang="de-DE" dirty="0" err="1">
                <a:solidFill>
                  <a:schemeClr val="accent1"/>
                </a:solidFill>
              </a:rPr>
              <a:t>for</a:t>
            </a:r>
            <a:r>
              <a:rPr lang="de-DE" dirty="0">
                <a:solidFill>
                  <a:schemeClr val="accent1"/>
                </a:solidFill>
              </a:rPr>
              <a:t> </a:t>
            </a:r>
            <a:r>
              <a:rPr lang="de-DE" dirty="0" err="1">
                <a:solidFill>
                  <a:schemeClr val="accent1"/>
                </a:solidFill>
              </a:rPr>
              <a:t>recovery</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populations</a:t>
            </a:r>
            <a:r>
              <a:rPr lang="de-DE" dirty="0">
                <a:solidFill>
                  <a:schemeClr val="accent1"/>
                </a:solidFill>
              </a:rPr>
              <a:t> </a:t>
            </a:r>
            <a:r>
              <a:rPr lang="de-DE" dirty="0" err="1">
                <a:solidFill>
                  <a:schemeClr val="accent1"/>
                </a:solidFill>
                <a:effectLst/>
              </a:rPr>
              <a:t>by</a:t>
            </a:r>
            <a:r>
              <a:rPr lang="de-DE" dirty="0">
                <a:solidFill>
                  <a:schemeClr val="accent1"/>
                </a:solidFill>
                <a:effectLst/>
              </a:rPr>
              <a:t> </a:t>
            </a:r>
            <a:r>
              <a:rPr lang="de-DE" dirty="0" err="1">
                <a:solidFill>
                  <a:schemeClr val="accent1"/>
                </a:solidFill>
                <a:effectLst/>
              </a:rPr>
              <a:t>circumventing</a:t>
            </a:r>
            <a:r>
              <a:rPr lang="de-DE" dirty="0">
                <a:solidFill>
                  <a:schemeClr val="accent1"/>
                </a:solidFill>
                <a:effectLst/>
              </a:rPr>
              <a:t> </a:t>
            </a:r>
            <a:r>
              <a:rPr lang="de-DE" dirty="0" err="1">
                <a:solidFill>
                  <a:schemeClr val="accent1"/>
                </a:solidFill>
                <a:effectLst/>
              </a:rPr>
              <a:t>recruitment</a:t>
            </a:r>
            <a:r>
              <a:rPr lang="de-DE" dirty="0">
                <a:solidFill>
                  <a:schemeClr val="accent1"/>
                </a:solidFill>
                <a:effectLst/>
              </a:rPr>
              <a:t> </a:t>
            </a:r>
            <a:r>
              <a:rPr lang="de-DE" dirty="0" err="1">
                <a:solidFill>
                  <a:schemeClr val="accent1"/>
                </a:solidFill>
                <a:effectLst/>
              </a:rPr>
              <a:t>bottlenecks</a:t>
            </a:r>
            <a:r>
              <a:rPr lang="de-DE" dirty="0">
                <a:solidFill>
                  <a:schemeClr val="accent1"/>
                </a:solidFill>
                <a:effectLst/>
              </a:rPr>
              <a:t> (lack </a:t>
            </a:r>
            <a:r>
              <a:rPr lang="de-DE" dirty="0" err="1">
                <a:solidFill>
                  <a:schemeClr val="accent1"/>
                </a:solidFill>
                <a:effectLst/>
              </a:rPr>
              <a:t>of</a:t>
            </a:r>
            <a:r>
              <a:rPr lang="de-DE" dirty="0">
                <a:solidFill>
                  <a:schemeClr val="accent1"/>
                </a:solidFill>
                <a:effectLst/>
              </a:rPr>
              <a:t> </a:t>
            </a:r>
            <a:r>
              <a:rPr lang="de-DE" dirty="0" err="1">
                <a:solidFill>
                  <a:schemeClr val="accent1"/>
                </a:solidFill>
                <a:effectLst/>
              </a:rPr>
              <a:t>spwners</a:t>
            </a:r>
            <a:r>
              <a:rPr lang="de-DE" dirty="0">
                <a:solidFill>
                  <a:schemeClr val="accent1"/>
                </a:solidFill>
                <a:effectLst/>
              </a:rPr>
              <a:t>, </a:t>
            </a:r>
            <a:r>
              <a:rPr lang="de-DE" dirty="0" err="1">
                <a:solidFill>
                  <a:schemeClr val="accent1"/>
                </a:solidFill>
                <a:effectLst/>
              </a:rPr>
              <a:t>deficits</a:t>
            </a:r>
            <a:r>
              <a:rPr lang="de-DE" dirty="0">
                <a:solidFill>
                  <a:schemeClr val="accent1"/>
                </a:solidFill>
                <a:effectLst/>
              </a:rPr>
              <a:t> in </a:t>
            </a:r>
            <a:r>
              <a:rPr lang="de-DE" dirty="0" err="1">
                <a:solidFill>
                  <a:schemeClr val="accent1"/>
                </a:solidFill>
                <a:effectLst/>
              </a:rPr>
              <a:t>incubation</a:t>
            </a:r>
            <a:r>
              <a:rPr lang="de-DE" dirty="0">
                <a:solidFill>
                  <a:schemeClr val="accent1"/>
                </a:solidFill>
                <a:effectLst/>
              </a:rPr>
              <a:t> and high </a:t>
            </a:r>
            <a:r>
              <a:rPr lang="de-DE" dirty="0" err="1">
                <a:solidFill>
                  <a:schemeClr val="accent1"/>
                </a:solidFill>
                <a:effectLst/>
              </a:rPr>
              <a:t>mortality</a:t>
            </a:r>
            <a:r>
              <a:rPr lang="de-DE" dirty="0">
                <a:solidFill>
                  <a:schemeClr val="accent1"/>
                </a:solidFill>
                <a:effectLst/>
              </a:rPr>
              <a:t>)</a:t>
            </a:r>
          </a:p>
          <a:p>
            <a:r>
              <a:rPr lang="de-DE" dirty="0" err="1">
                <a:solidFill>
                  <a:schemeClr val="accent1"/>
                </a:solidFill>
              </a:rPr>
              <a:t>Offers</a:t>
            </a:r>
            <a:r>
              <a:rPr lang="de-DE" dirty="0">
                <a:solidFill>
                  <a:schemeClr val="accent1"/>
                </a:solidFill>
              </a:rPr>
              <a:t> </a:t>
            </a:r>
            <a:r>
              <a:rPr lang="de-DE" dirty="0" err="1">
                <a:solidFill>
                  <a:schemeClr val="accent1"/>
                </a:solidFill>
              </a:rPr>
              <a:t>framework</a:t>
            </a:r>
            <a:r>
              <a:rPr lang="de-DE" dirty="0">
                <a:solidFill>
                  <a:schemeClr val="accent1"/>
                </a:solidFill>
              </a:rPr>
              <a:t> </a:t>
            </a:r>
            <a:r>
              <a:rPr lang="de-DE" dirty="0" err="1">
                <a:solidFill>
                  <a:schemeClr val="accent1"/>
                </a:solidFill>
              </a:rPr>
              <a:t>for</a:t>
            </a:r>
            <a:r>
              <a:rPr lang="de-DE" dirty="0">
                <a:solidFill>
                  <a:schemeClr val="accent1"/>
                </a:solidFill>
              </a:rPr>
              <a:t> </a:t>
            </a:r>
            <a:r>
              <a:rPr lang="de-DE" dirty="0" err="1">
                <a:solidFill>
                  <a:schemeClr val="accent1"/>
                </a:solidFill>
              </a:rPr>
              <a:t>regionally</a:t>
            </a:r>
            <a:r>
              <a:rPr lang="de-DE" dirty="0">
                <a:solidFill>
                  <a:schemeClr val="accent1"/>
                </a:solidFill>
              </a:rPr>
              <a:t> </a:t>
            </a:r>
            <a:r>
              <a:rPr lang="de-DE" dirty="0" err="1">
                <a:solidFill>
                  <a:schemeClr val="accent1"/>
                </a:solidFill>
              </a:rPr>
              <a:t>adapted</a:t>
            </a:r>
            <a:r>
              <a:rPr lang="de-DE" dirty="0">
                <a:solidFill>
                  <a:schemeClr val="accent1"/>
                </a:solidFill>
              </a:rPr>
              <a:t> </a:t>
            </a:r>
            <a:r>
              <a:rPr lang="de-DE" dirty="0" err="1">
                <a:solidFill>
                  <a:schemeClr val="accent1"/>
                </a:solidFill>
              </a:rPr>
              <a:t>implementation</a:t>
            </a:r>
            <a:endParaRPr lang="de-DE" dirty="0">
              <a:solidFill>
                <a:schemeClr val="accent1"/>
              </a:solidFill>
            </a:endParaRPr>
          </a:p>
        </p:txBody>
      </p:sp>
      <p:pic>
        <p:nvPicPr>
          <p:cNvPr id="4" name="Grafik 3">
            <a:extLst>
              <a:ext uri="{FF2B5EF4-FFF2-40B4-BE49-F238E27FC236}">
                <a16:creationId xmlns:a16="http://schemas.microsoft.com/office/drawing/2014/main" id="{1AA98A33-F6E7-4345-AA63-7C82FC0611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690688"/>
            <a:ext cx="2783454" cy="1855635"/>
          </a:xfrm>
          <a:prstGeom prst="rect">
            <a:avLst/>
          </a:prstGeom>
        </p:spPr>
      </p:pic>
      <p:pic>
        <p:nvPicPr>
          <p:cNvPr id="5" name="Picture 4" descr="Störkontrolle 2010 094">
            <a:extLst>
              <a:ext uri="{FF2B5EF4-FFF2-40B4-BE49-F238E27FC236}">
                <a16:creationId xmlns:a16="http://schemas.microsoft.com/office/drawing/2014/main" id="{5C3A7D10-8591-4DA6-BE1E-B724BF4D86C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577119"/>
            <a:ext cx="2771420" cy="15901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oxyrhAbstreifen">
            <a:extLst>
              <a:ext uri="{FF2B5EF4-FFF2-40B4-BE49-F238E27FC236}">
                <a16:creationId xmlns:a16="http://schemas.microsoft.com/office/drawing/2014/main" id="{FEBA0761-D336-4025-BE52-0E37EDA1698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034" y="5167312"/>
            <a:ext cx="2771420" cy="159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9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C5952-57F5-4097-988A-948E59CD1F79}"/>
              </a:ext>
            </a:extLst>
          </p:cNvPr>
          <p:cNvSpPr>
            <a:spLocks noGrp="1"/>
          </p:cNvSpPr>
          <p:nvPr>
            <p:ph type="title"/>
          </p:nvPr>
        </p:nvSpPr>
        <p:spPr/>
        <p:txBody>
          <a:bodyPr/>
          <a:lstStyle/>
          <a:p>
            <a:pPr lvl="0" rtl="0" eaLnBrk="1" latinLnBrk="0" hangingPunct="1"/>
            <a:r>
              <a:rPr lang="de-DE" sz="3600" b="1" kern="1200" dirty="0">
                <a:solidFill>
                  <a:schemeClr val="accent1"/>
                </a:solidFill>
                <a:effectLst/>
                <a:latin typeface="+mn-lt"/>
                <a:ea typeface="+mn-ea"/>
                <a:cs typeface="+mn-cs"/>
              </a:rPr>
              <a:t>The Guideline…</a:t>
            </a:r>
            <a:endParaRPr lang="de-DE" sz="3600" b="1" dirty="0">
              <a:solidFill>
                <a:schemeClr val="accent1"/>
              </a:solidFill>
              <a:latin typeface="+mn-lt"/>
            </a:endParaRPr>
          </a:p>
        </p:txBody>
      </p:sp>
      <p:sp>
        <p:nvSpPr>
          <p:cNvPr id="3" name="Inhaltsplatzhalter 2">
            <a:extLst>
              <a:ext uri="{FF2B5EF4-FFF2-40B4-BE49-F238E27FC236}">
                <a16:creationId xmlns:a16="http://schemas.microsoft.com/office/drawing/2014/main" id="{093B724D-7F13-4F59-8A07-9631F39D6260}"/>
              </a:ext>
            </a:extLst>
          </p:cNvPr>
          <p:cNvSpPr>
            <a:spLocks noGrp="1"/>
          </p:cNvSpPr>
          <p:nvPr>
            <p:ph idx="1"/>
          </p:nvPr>
        </p:nvSpPr>
        <p:spPr>
          <a:xfrm>
            <a:off x="3503636" y="1825624"/>
            <a:ext cx="8290560" cy="4351338"/>
          </a:xfrm>
        </p:spPr>
        <p:txBody>
          <a:bodyPr/>
          <a:lstStyle/>
          <a:p>
            <a:r>
              <a:rPr lang="de-DE" dirty="0" err="1">
                <a:solidFill>
                  <a:schemeClr val="accent1"/>
                </a:solidFill>
              </a:rPr>
              <a:t>addresses</a:t>
            </a:r>
            <a:r>
              <a:rPr lang="de-DE" dirty="0">
                <a:solidFill>
                  <a:schemeClr val="accent1"/>
                </a:solidFill>
              </a:rPr>
              <a:t> </a:t>
            </a:r>
            <a:r>
              <a:rPr lang="de-DE" dirty="0" err="1">
                <a:solidFill>
                  <a:schemeClr val="accent1"/>
                </a:solidFill>
              </a:rPr>
              <a:t>decision</a:t>
            </a:r>
            <a:r>
              <a:rPr lang="de-DE" dirty="0">
                <a:solidFill>
                  <a:schemeClr val="accent1"/>
                </a:solidFill>
              </a:rPr>
              <a:t> </a:t>
            </a:r>
            <a:r>
              <a:rPr lang="de-DE" dirty="0" err="1">
                <a:solidFill>
                  <a:schemeClr val="accent1"/>
                </a:solidFill>
              </a:rPr>
              <a:t>makers</a:t>
            </a:r>
            <a:r>
              <a:rPr lang="de-DE" dirty="0">
                <a:solidFill>
                  <a:schemeClr val="accent1"/>
                </a:solidFill>
              </a:rPr>
              <a:t> and </a:t>
            </a:r>
            <a:r>
              <a:rPr lang="de-DE" dirty="0" err="1">
                <a:solidFill>
                  <a:schemeClr val="accent1"/>
                </a:solidFill>
              </a:rPr>
              <a:t>practitioners</a:t>
            </a:r>
            <a:endParaRPr lang="de-DE" dirty="0">
              <a:solidFill>
                <a:schemeClr val="accent1"/>
              </a:solidFill>
            </a:endParaRPr>
          </a:p>
          <a:p>
            <a:r>
              <a:rPr lang="de-DE" dirty="0" err="1">
                <a:solidFill>
                  <a:schemeClr val="accent1"/>
                </a:solidFill>
              </a:rPr>
              <a:t>outlines</a:t>
            </a:r>
            <a:r>
              <a:rPr lang="de-DE" dirty="0">
                <a:solidFill>
                  <a:schemeClr val="accent1"/>
                </a:solidFill>
              </a:rPr>
              <a:t> </a:t>
            </a:r>
            <a:r>
              <a:rPr lang="de-DE" dirty="0" err="1">
                <a:solidFill>
                  <a:schemeClr val="accent1"/>
                </a:solidFill>
              </a:rPr>
              <a:t>best</a:t>
            </a:r>
            <a:r>
              <a:rPr lang="de-DE" dirty="0">
                <a:solidFill>
                  <a:schemeClr val="accent1"/>
                </a:solidFill>
              </a:rPr>
              <a:t> </a:t>
            </a:r>
            <a:r>
              <a:rPr lang="de-DE" dirty="0" err="1">
                <a:solidFill>
                  <a:schemeClr val="accent1"/>
                </a:solidFill>
              </a:rPr>
              <a:t>practice</a:t>
            </a:r>
            <a:r>
              <a:rPr lang="de-DE" dirty="0">
                <a:solidFill>
                  <a:schemeClr val="accent1"/>
                </a:solidFill>
              </a:rPr>
              <a:t> </a:t>
            </a:r>
            <a:r>
              <a:rPr lang="de-DE" dirty="0" err="1">
                <a:solidFill>
                  <a:schemeClr val="accent1"/>
                </a:solidFill>
              </a:rPr>
              <a:t>measures</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implement</a:t>
            </a:r>
            <a:r>
              <a:rPr lang="de-DE" dirty="0">
                <a:solidFill>
                  <a:schemeClr val="accent1"/>
                </a:solidFill>
              </a:rPr>
              <a:t> </a:t>
            </a:r>
            <a:r>
              <a:rPr lang="de-DE" i="1" dirty="0">
                <a:solidFill>
                  <a:schemeClr val="accent1"/>
                </a:solidFill>
              </a:rPr>
              <a:t>ex situ </a:t>
            </a:r>
            <a:r>
              <a:rPr lang="de-DE" dirty="0" err="1">
                <a:solidFill>
                  <a:schemeClr val="accent1"/>
                </a:solidFill>
              </a:rPr>
              <a:t>measures</a:t>
            </a:r>
            <a:r>
              <a:rPr lang="de-DE" dirty="0">
                <a:solidFill>
                  <a:schemeClr val="accent1"/>
                </a:solidFill>
              </a:rPr>
              <a:t> at different </a:t>
            </a:r>
            <a:r>
              <a:rPr lang="de-DE" dirty="0" err="1">
                <a:solidFill>
                  <a:schemeClr val="accent1"/>
                </a:solidFill>
              </a:rPr>
              <a:t>levels</a:t>
            </a:r>
            <a:endParaRPr lang="de-DE" dirty="0">
              <a:solidFill>
                <a:schemeClr val="accent1"/>
              </a:solidFill>
            </a:endParaRPr>
          </a:p>
          <a:p>
            <a:r>
              <a:rPr lang="de-DE" dirty="0" err="1">
                <a:solidFill>
                  <a:schemeClr val="accent1"/>
                </a:solidFill>
              </a:rPr>
              <a:t>helps</a:t>
            </a:r>
            <a:r>
              <a:rPr lang="de-DE" dirty="0">
                <a:solidFill>
                  <a:schemeClr val="accent1"/>
                </a:solidFill>
              </a:rPr>
              <a:t> </a:t>
            </a:r>
            <a:r>
              <a:rPr lang="de-DE" dirty="0" err="1">
                <a:solidFill>
                  <a:schemeClr val="accent1"/>
                </a:solidFill>
              </a:rPr>
              <a:t>determining</a:t>
            </a:r>
            <a:r>
              <a:rPr lang="de-DE" dirty="0">
                <a:solidFill>
                  <a:schemeClr val="accent1"/>
                </a:solidFill>
              </a:rPr>
              <a:t> </a:t>
            </a:r>
            <a:r>
              <a:rPr lang="de-DE" dirty="0" err="1">
                <a:solidFill>
                  <a:schemeClr val="accent1"/>
                </a:solidFill>
              </a:rPr>
              <a:t>deficits</a:t>
            </a:r>
            <a:r>
              <a:rPr lang="de-DE" dirty="0">
                <a:solidFill>
                  <a:schemeClr val="accent1"/>
                </a:solidFill>
              </a:rPr>
              <a:t> in </a:t>
            </a:r>
            <a:r>
              <a:rPr lang="de-DE" dirty="0" err="1">
                <a:solidFill>
                  <a:schemeClr val="accent1"/>
                </a:solidFill>
              </a:rPr>
              <a:t>current</a:t>
            </a:r>
            <a:r>
              <a:rPr lang="de-DE" dirty="0">
                <a:solidFill>
                  <a:schemeClr val="accent1"/>
                </a:solidFill>
              </a:rPr>
              <a:t> </a:t>
            </a:r>
            <a:r>
              <a:rPr lang="de-DE" dirty="0" err="1">
                <a:solidFill>
                  <a:schemeClr val="accent1"/>
                </a:solidFill>
              </a:rPr>
              <a:t>programs</a:t>
            </a:r>
            <a:endParaRPr lang="de-DE" dirty="0">
              <a:solidFill>
                <a:schemeClr val="accent1"/>
              </a:solidFill>
            </a:endParaRPr>
          </a:p>
          <a:p>
            <a:r>
              <a:rPr lang="de-DE" dirty="0" err="1">
                <a:solidFill>
                  <a:schemeClr val="accent1"/>
                </a:solidFill>
              </a:rPr>
              <a:t>serves</a:t>
            </a:r>
            <a:r>
              <a:rPr lang="de-DE" dirty="0">
                <a:solidFill>
                  <a:schemeClr val="accent1"/>
                </a:solidFill>
              </a:rPr>
              <a:t> </a:t>
            </a:r>
            <a:r>
              <a:rPr lang="de-DE" dirty="0" err="1">
                <a:solidFill>
                  <a:schemeClr val="accent1"/>
                </a:solidFill>
              </a:rPr>
              <a:t>as</a:t>
            </a:r>
            <a:r>
              <a:rPr lang="de-DE" dirty="0">
                <a:solidFill>
                  <a:schemeClr val="accent1"/>
                </a:solidFill>
              </a:rPr>
              <a:t> a </a:t>
            </a:r>
            <a:r>
              <a:rPr lang="de-DE" dirty="0" err="1">
                <a:solidFill>
                  <a:schemeClr val="accent1"/>
                </a:solidFill>
              </a:rPr>
              <a:t>reference</a:t>
            </a:r>
            <a:r>
              <a:rPr lang="de-DE" dirty="0">
                <a:solidFill>
                  <a:schemeClr val="accent1"/>
                </a:solidFill>
              </a:rPr>
              <a:t> and </a:t>
            </a:r>
            <a:r>
              <a:rPr lang="de-DE" dirty="0" err="1">
                <a:solidFill>
                  <a:schemeClr val="accent1"/>
                </a:solidFill>
              </a:rPr>
              <a:t>training</a:t>
            </a:r>
            <a:r>
              <a:rPr lang="de-DE" dirty="0">
                <a:solidFill>
                  <a:schemeClr val="accent1"/>
                </a:solidFill>
              </a:rPr>
              <a:t> </a:t>
            </a:r>
            <a:r>
              <a:rPr lang="de-DE" dirty="0" err="1">
                <a:solidFill>
                  <a:schemeClr val="accent1"/>
                </a:solidFill>
              </a:rPr>
              <a:t>tool</a:t>
            </a:r>
            <a:r>
              <a:rPr lang="de-DE" dirty="0">
                <a:solidFill>
                  <a:schemeClr val="accent1"/>
                </a:solidFill>
              </a:rPr>
              <a:t> </a:t>
            </a:r>
            <a:r>
              <a:rPr lang="de-DE" dirty="0" err="1">
                <a:solidFill>
                  <a:schemeClr val="accent1"/>
                </a:solidFill>
              </a:rPr>
              <a:t>for</a:t>
            </a:r>
            <a:r>
              <a:rPr lang="de-DE" dirty="0">
                <a:solidFill>
                  <a:schemeClr val="accent1"/>
                </a:solidFill>
              </a:rPr>
              <a:t> </a:t>
            </a:r>
            <a:r>
              <a:rPr lang="de-DE" dirty="0" err="1">
                <a:solidFill>
                  <a:schemeClr val="accent1"/>
                </a:solidFill>
              </a:rPr>
              <a:t>implementing</a:t>
            </a:r>
            <a:r>
              <a:rPr lang="de-DE" dirty="0">
                <a:solidFill>
                  <a:schemeClr val="accent1"/>
                </a:solidFill>
              </a:rPr>
              <a:t> </a:t>
            </a:r>
            <a:r>
              <a:rPr lang="de-DE" dirty="0" err="1">
                <a:solidFill>
                  <a:schemeClr val="accent1"/>
                </a:solidFill>
              </a:rPr>
              <a:t>entities</a:t>
            </a:r>
            <a:endParaRPr lang="de-DE" dirty="0">
              <a:solidFill>
                <a:schemeClr val="accent1"/>
              </a:solidFill>
            </a:endParaRPr>
          </a:p>
          <a:p>
            <a:r>
              <a:rPr lang="de-DE" dirty="0" err="1">
                <a:solidFill>
                  <a:schemeClr val="accent1"/>
                </a:solidFill>
              </a:rPr>
              <a:t>provides</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basis</a:t>
            </a:r>
            <a:r>
              <a:rPr lang="de-DE" dirty="0">
                <a:solidFill>
                  <a:schemeClr val="accent1"/>
                </a:solidFill>
              </a:rPr>
              <a:t> </a:t>
            </a:r>
            <a:r>
              <a:rPr lang="de-DE" dirty="0" err="1">
                <a:solidFill>
                  <a:schemeClr val="accent1"/>
                </a:solidFill>
              </a:rPr>
              <a:t>for</a:t>
            </a:r>
            <a:r>
              <a:rPr lang="de-DE" dirty="0">
                <a:solidFill>
                  <a:schemeClr val="accent1"/>
                </a:solidFill>
              </a:rPr>
              <a:t> </a:t>
            </a:r>
            <a:r>
              <a:rPr lang="de-DE" dirty="0" err="1">
                <a:solidFill>
                  <a:schemeClr val="accent1"/>
                </a:solidFill>
              </a:rPr>
              <a:t>harmonization</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measures</a:t>
            </a:r>
            <a:r>
              <a:rPr lang="de-DE" dirty="0">
                <a:solidFill>
                  <a:schemeClr val="accent1"/>
                </a:solidFill>
              </a:rPr>
              <a:t> and </a:t>
            </a:r>
            <a:r>
              <a:rPr lang="de-DE" dirty="0" err="1">
                <a:solidFill>
                  <a:schemeClr val="accent1"/>
                </a:solidFill>
              </a:rPr>
              <a:t>approaches</a:t>
            </a:r>
            <a:r>
              <a:rPr lang="de-DE" dirty="0">
                <a:solidFill>
                  <a:schemeClr val="accent1"/>
                </a:solidFill>
              </a:rPr>
              <a:t> in </a:t>
            </a:r>
            <a:r>
              <a:rPr lang="de-DE" dirty="0" err="1">
                <a:solidFill>
                  <a:schemeClr val="accent1"/>
                </a:solidFill>
              </a:rPr>
              <a:t>range</a:t>
            </a:r>
            <a:r>
              <a:rPr lang="de-DE" dirty="0">
                <a:solidFill>
                  <a:schemeClr val="accent1"/>
                </a:solidFill>
              </a:rPr>
              <a:t> countries </a:t>
            </a:r>
          </a:p>
        </p:txBody>
      </p:sp>
      <p:pic>
        <p:nvPicPr>
          <p:cNvPr id="5" name="Picture 9" descr="PICT0056">
            <a:extLst>
              <a:ext uri="{FF2B5EF4-FFF2-40B4-BE49-F238E27FC236}">
                <a16:creationId xmlns:a16="http://schemas.microsoft.com/office/drawing/2014/main" id="{6B971E80-D93B-4C5D-9D09-8A483C312B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602222"/>
            <a:ext cx="3313853" cy="241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49878154-0924-4B3A-A587-9C5310F102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081630"/>
            <a:ext cx="3313852" cy="273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22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F85BA-8EB0-4C92-A76B-B0EA8F35A746}"/>
              </a:ext>
            </a:extLst>
          </p:cNvPr>
          <p:cNvSpPr>
            <a:spLocks noGrp="1"/>
          </p:cNvSpPr>
          <p:nvPr>
            <p:ph type="title"/>
          </p:nvPr>
        </p:nvSpPr>
        <p:spPr>
          <a:xfrm>
            <a:off x="738307" y="157656"/>
            <a:ext cx="10515600" cy="1325563"/>
          </a:xfrm>
        </p:spPr>
        <p:txBody>
          <a:bodyPr/>
          <a:lstStyle/>
          <a:p>
            <a:pPr lvl="0" rtl="0" eaLnBrk="1" latinLnBrk="0" hangingPunct="1"/>
            <a:r>
              <a:rPr lang="de-DE" sz="3600" b="1" kern="1200" dirty="0">
                <a:solidFill>
                  <a:schemeClr val="accent1"/>
                </a:solidFill>
                <a:effectLst/>
                <a:latin typeface="+mn-lt"/>
                <a:ea typeface="+mn-ea"/>
                <a:cs typeface="+mn-cs"/>
              </a:rPr>
              <a:t>Key </a:t>
            </a:r>
            <a:r>
              <a:rPr lang="de-DE" sz="3600" b="1" kern="1200" dirty="0" err="1">
                <a:solidFill>
                  <a:schemeClr val="accent1"/>
                </a:solidFill>
                <a:effectLst/>
                <a:latin typeface="+mn-lt"/>
                <a:ea typeface="+mn-ea"/>
                <a:cs typeface="+mn-cs"/>
              </a:rPr>
              <a:t>approaches</a:t>
            </a:r>
            <a:endParaRPr lang="de-DE" sz="3600" b="1" dirty="0">
              <a:solidFill>
                <a:schemeClr val="accent1"/>
              </a:solidFill>
              <a:latin typeface="+mn-lt"/>
            </a:endParaRPr>
          </a:p>
        </p:txBody>
      </p:sp>
      <p:sp>
        <p:nvSpPr>
          <p:cNvPr id="3" name="Inhaltsplatzhalter 2">
            <a:extLst>
              <a:ext uri="{FF2B5EF4-FFF2-40B4-BE49-F238E27FC236}">
                <a16:creationId xmlns:a16="http://schemas.microsoft.com/office/drawing/2014/main" id="{F9DB321E-8F21-43F5-8646-A7988003E7C8}"/>
              </a:ext>
            </a:extLst>
          </p:cNvPr>
          <p:cNvSpPr>
            <a:spLocks noGrp="1"/>
          </p:cNvSpPr>
          <p:nvPr>
            <p:ph idx="1"/>
          </p:nvPr>
        </p:nvSpPr>
        <p:spPr>
          <a:xfrm>
            <a:off x="3596640" y="1825625"/>
            <a:ext cx="7757159" cy="4667250"/>
          </a:xfrm>
        </p:spPr>
        <p:txBody>
          <a:bodyPr>
            <a:normAutofit fontScale="92500" lnSpcReduction="10000"/>
          </a:bodyPr>
          <a:lstStyle/>
          <a:p>
            <a:pPr marL="457200" indent="-457200">
              <a:buFont typeface="+mj-lt"/>
              <a:buAutoNum type="arabicPeriod"/>
            </a:pPr>
            <a:r>
              <a:rPr lang="de-DE" dirty="0" err="1">
                <a:solidFill>
                  <a:schemeClr val="accent1"/>
                </a:solidFill>
              </a:rPr>
              <a:t>Based</a:t>
            </a:r>
            <a:r>
              <a:rPr lang="de-DE" dirty="0">
                <a:solidFill>
                  <a:schemeClr val="accent1"/>
                </a:solidFill>
              </a:rPr>
              <a:t> upon </a:t>
            </a:r>
            <a:r>
              <a:rPr lang="de-DE" dirty="0" err="1">
                <a:solidFill>
                  <a:schemeClr val="accent1"/>
                </a:solidFill>
              </a:rPr>
              <a:t>population</a:t>
            </a:r>
            <a:r>
              <a:rPr lang="de-DE" dirty="0">
                <a:solidFill>
                  <a:schemeClr val="accent1"/>
                </a:solidFill>
              </a:rPr>
              <a:t> </a:t>
            </a:r>
            <a:r>
              <a:rPr lang="de-DE" dirty="0" err="1">
                <a:solidFill>
                  <a:schemeClr val="accent1"/>
                </a:solidFill>
              </a:rPr>
              <a:t>monitoring</a:t>
            </a:r>
            <a:r>
              <a:rPr lang="de-DE" dirty="0">
                <a:solidFill>
                  <a:schemeClr val="accent1"/>
                </a:solidFill>
              </a:rPr>
              <a:t> </a:t>
            </a:r>
            <a:r>
              <a:rPr lang="de-DE" dirty="0" err="1">
                <a:solidFill>
                  <a:schemeClr val="accent1"/>
                </a:solidFill>
              </a:rPr>
              <a:t>results</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identify</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main</a:t>
            </a:r>
            <a:r>
              <a:rPr lang="de-DE" dirty="0">
                <a:solidFill>
                  <a:schemeClr val="accent1"/>
                </a:solidFill>
              </a:rPr>
              <a:t> </a:t>
            </a:r>
            <a:r>
              <a:rPr lang="de-DE" dirty="0" err="1">
                <a:solidFill>
                  <a:schemeClr val="accent1"/>
                </a:solidFill>
              </a:rPr>
              <a:t>obstacles</a:t>
            </a:r>
            <a:r>
              <a:rPr lang="de-DE" dirty="0">
                <a:solidFill>
                  <a:schemeClr val="accent1"/>
                </a:solidFill>
              </a:rPr>
              <a:t> in </a:t>
            </a:r>
            <a:r>
              <a:rPr lang="de-DE" dirty="0" err="1">
                <a:solidFill>
                  <a:schemeClr val="accent1"/>
                </a:solidFill>
              </a:rPr>
              <a:t>population</a:t>
            </a:r>
            <a:r>
              <a:rPr lang="de-DE" dirty="0">
                <a:solidFill>
                  <a:schemeClr val="accent1"/>
                </a:solidFill>
              </a:rPr>
              <a:t> </a:t>
            </a:r>
            <a:r>
              <a:rPr lang="de-DE" dirty="0" err="1">
                <a:solidFill>
                  <a:schemeClr val="accent1"/>
                </a:solidFill>
              </a:rPr>
              <a:t>recovery</a:t>
            </a:r>
            <a:endParaRPr lang="de-DE" dirty="0">
              <a:solidFill>
                <a:schemeClr val="accent1"/>
              </a:solidFill>
            </a:endParaRPr>
          </a:p>
          <a:p>
            <a:pPr marL="457200" indent="-457200">
              <a:buFont typeface="+mj-lt"/>
              <a:buAutoNum type="arabicPeriod"/>
            </a:pPr>
            <a:r>
              <a:rPr lang="de-DE" dirty="0">
                <a:solidFill>
                  <a:schemeClr val="accent1"/>
                </a:solidFill>
              </a:rPr>
              <a:t>Approach</a:t>
            </a:r>
          </a:p>
          <a:p>
            <a:pPr marL="914400" lvl="1" indent="-457200">
              <a:buFont typeface="+mj-lt"/>
              <a:buAutoNum type="alphaLcParenR"/>
            </a:pPr>
            <a:r>
              <a:rPr lang="de-DE" dirty="0" err="1">
                <a:solidFill>
                  <a:srgbClr val="00B050"/>
                </a:solidFill>
              </a:rPr>
              <a:t>Collecting</a:t>
            </a:r>
            <a:r>
              <a:rPr lang="de-DE" dirty="0">
                <a:solidFill>
                  <a:srgbClr val="00B050"/>
                </a:solidFill>
              </a:rPr>
              <a:t> wild </a:t>
            </a:r>
            <a:r>
              <a:rPr lang="de-DE" dirty="0" err="1">
                <a:solidFill>
                  <a:srgbClr val="00B050"/>
                </a:solidFill>
              </a:rPr>
              <a:t>offspring</a:t>
            </a:r>
            <a:r>
              <a:rPr lang="de-DE" dirty="0">
                <a:solidFill>
                  <a:srgbClr val="00B050"/>
                </a:solidFill>
              </a:rPr>
              <a:t> </a:t>
            </a:r>
            <a:r>
              <a:rPr lang="de-DE" dirty="0" err="1">
                <a:solidFill>
                  <a:srgbClr val="00B050"/>
                </a:solidFill>
              </a:rPr>
              <a:t>to</a:t>
            </a:r>
            <a:r>
              <a:rPr lang="de-DE" dirty="0">
                <a:solidFill>
                  <a:srgbClr val="00B050"/>
                </a:solidFill>
              </a:rPr>
              <a:t> </a:t>
            </a:r>
            <a:r>
              <a:rPr lang="de-DE" dirty="0" err="1">
                <a:solidFill>
                  <a:srgbClr val="00B050"/>
                </a:solidFill>
              </a:rPr>
              <a:t>rear</a:t>
            </a:r>
            <a:r>
              <a:rPr lang="de-DE" dirty="0">
                <a:solidFill>
                  <a:srgbClr val="00B050"/>
                </a:solidFill>
              </a:rPr>
              <a:t> </a:t>
            </a:r>
            <a:r>
              <a:rPr lang="de-DE" dirty="0" err="1">
                <a:solidFill>
                  <a:srgbClr val="00B050"/>
                </a:solidFill>
              </a:rPr>
              <a:t>early</a:t>
            </a:r>
            <a:r>
              <a:rPr lang="de-DE" dirty="0">
                <a:solidFill>
                  <a:srgbClr val="00B050"/>
                </a:solidFill>
              </a:rPr>
              <a:t> </a:t>
            </a:r>
            <a:r>
              <a:rPr lang="de-DE" dirty="0" err="1">
                <a:solidFill>
                  <a:srgbClr val="00B050"/>
                </a:solidFill>
              </a:rPr>
              <a:t>life</a:t>
            </a:r>
            <a:r>
              <a:rPr lang="de-DE" dirty="0">
                <a:solidFill>
                  <a:srgbClr val="00B050"/>
                </a:solidFill>
              </a:rPr>
              <a:t> </a:t>
            </a:r>
            <a:r>
              <a:rPr lang="de-DE" dirty="0" err="1">
                <a:solidFill>
                  <a:srgbClr val="00B050"/>
                </a:solidFill>
              </a:rPr>
              <a:t>stages</a:t>
            </a:r>
            <a:r>
              <a:rPr lang="de-DE" dirty="0">
                <a:solidFill>
                  <a:srgbClr val="00B050"/>
                </a:solidFill>
              </a:rPr>
              <a:t> </a:t>
            </a:r>
            <a:r>
              <a:rPr lang="de-DE" dirty="0" err="1">
                <a:solidFill>
                  <a:srgbClr val="00B050"/>
                </a:solidFill>
              </a:rPr>
              <a:t>for</a:t>
            </a:r>
            <a:r>
              <a:rPr lang="de-DE" dirty="0">
                <a:solidFill>
                  <a:srgbClr val="00B050"/>
                </a:solidFill>
              </a:rPr>
              <a:t> </a:t>
            </a:r>
            <a:r>
              <a:rPr lang="de-DE" dirty="0" err="1">
                <a:solidFill>
                  <a:srgbClr val="00B050"/>
                </a:solidFill>
              </a:rPr>
              <a:t>release</a:t>
            </a:r>
            <a:r>
              <a:rPr lang="de-DE" dirty="0">
                <a:solidFill>
                  <a:srgbClr val="00B050"/>
                </a:solidFill>
              </a:rPr>
              <a:t>, </a:t>
            </a:r>
            <a:r>
              <a:rPr lang="de-DE" dirty="0" err="1">
                <a:solidFill>
                  <a:srgbClr val="00B050"/>
                </a:solidFill>
              </a:rPr>
              <a:t>reducing</a:t>
            </a:r>
            <a:r>
              <a:rPr lang="de-DE" dirty="0">
                <a:solidFill>
                  <a:srgbClr val="00B050"/>
                </a:solidFill>
              </a:rPr>
              <a:t> </a:t>
            </a:r>
            <a:r>
              <a:rPr lang="de-DE" dirty="0" err="1">
                <a:solidFill>
                  <a:srgbClr val="00B050"/>
                </a:solidFill>
              </a:rPr>
              <a:t>natural</a:t>
            </a:r>
            <a:r>
              <a:rPr lang="de-DE" dirty="0">
                <a:solidFill>
                  <a:srgbClr val="00B050"/>
                </a:solidFill>
              </a:rPr>
              <a:t> </a:t>
            </a:r>
            <a:r>
              <a:rPr lang="de-DE" dirty="0" err="1">
                <a:solidFill>
                  <a:srgbClr val="00B050"/>
                </a:solidFill>
              </a:rPr>
              <a:t>mortality</a:t>
            </a:r>
            <a:endParaRPr lang="de-DE" dirty="0">
              <a:solidFill>
                <a:srgbClr val="00B050"/>
              </a:solidFill>
            </a:endParaRPr>
          </a:p>
          <a:p>
            <a:pPr marL="914400" lvl="1" indent="-457200">
              <a:buFont typeface="+mj-lt"/>
              <a:buAutoNum type="alphaLcParenR"/>
            </a:pPr>
            <a:r>
              <a:rPr lang="de-DE" dirty="0" err="1">
                <a:solidFill>
                  <a:schemeClr val="accent1"/>
                </a:solidFill>
              </a:rPr>
              <a:t>Controlled</a:t>
            </a:r>
            <a:r>
              <a:rPr lang="de-DE" dirty="0">
                <a:solidFill>
                  <a:schemeClr val="accent1"/>
                </a:solidFill>
              </a:rPr>
              <a:t> </a:t>
            </a:r>
            <a:r>
              <a:rPr lang="de-DE" dirty="0" err="1">
                <a:solidFill>
                  <a:schemeClr val="accent1"/>
                </a:solidFill>
              </a:rPr>
              <a:t>reproduction</a:t>
            </a:r>
            <a:r>
              <a:rPr lang="de-DE" dirty="0">
                <a:solidFill>
                  <a:schemeClr val="accent1"/>
                </a:solidFill>
              </a:rPr>
              <a:t> </a:t>
            </a:r>
            <a:r>
              <a:rPr lang="de-DE" dirty="0" err="1">
                <a:solidFill>
                  <a:schemeClr val="accent1"/>
                </a:solidFill>
              </a:rPr>
              <a:t>of</a:t>
            </a:r>
            <a:r>
              <a:rPr lang="de-DE" dirty="0">
                <a:solidFill>
                  <a:schemeClr val="accent1"/>
                </a:solidFill>
              </a:rPr>
              <a:t> wild </a:t>
            </a:r>
            <a:r>
              <a:rPr lang="de-DE" dirty="0" err="1">
                <a:solidFill>
                  <a:schemeClr val="accent1"/>
                </a:solidFill>
              </a:rPr>
              <a:t>broodstock</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increase</a:t>
            </a:r>
            <a:r>
              <a:rPr lang="de-DE" dirty="0">
                <a:solidFill>
                  <a:schemeClr val="accent1"/>
                </a:solidFill>
              </a:rPr>
              <a:t> </a:t>
            </a:r>
            <a:r>
              <a:rPr lang="de-DE" dirty="0" err="1">
                <a:solidFill>
                  <a:schemeClr val="accent1"/>
                </a:solidFill>
              </a:rPr>
              <a:t>year</a:t>
            </a:r>
            <a:r>
              <a:rPr lang="de-DE" dirty="0">
                <a:solidFill>
                  <a:schemeClr val="accent1"/>
                </a:solidFill>
              </a:rPr>
              <a:t> </a:t>
            </a:r>
            <a:r>
              <a:rPr lang="de-DE" dirty="0" err="1">
                <a:solidFill>
                  <a:schemeClr val="accent1"/>
                </a:solidFill>
              </a:rPr>
              <a:t>class</a:t>
            </a:r>
            <a:r>
              <a:rPr lang="de-DE" dirty="0">
                <a:solidFill>
                  <a:schemeClr val="accent1"/>
                </a:solidFill>
              </a:rPr>
              <a:t> </a:t>
            </a:r>
            <a:r>
              <a:rPr lang="de-DE" dirty="0" err="1">
                <a:solidFill>
                  <a:schemeClr val="accent1"/>
                </a:solidFill>
              </a:rPr>
              <a:t>strength</a:t>
            </a:r>
            <a:r>
              <a:rPr lang="de-DE" dirty="0">
                <a:solidFill>
                  <a:schemeClr val="accent1"/>
                </a:solidFill>
              </a:rPr>
              <a:t> </a:t>
            </a:r>
            <a:r>
              <a:rPr lang="de-DE" dirty="0" err="1">
                <a:solidFill>
                  <a:schemeClr val="accent1"/>
                </a:solidFill>
              </a:rPr>
              <a:t>through</a:t>
            </a:r>
            <a:r>
              <a:rPr lang="de-DE" dirty="0">
                <a:solidFill>
                  <a:schemeClr val="accent1"/>
                </a:solidFill>
              </a:rPr>
              <a:t> </a:t>
            </a:r>
            <a:r>
              <a:rPr lang="de-DE" dirty="0" err="1">
                <a:solidFill>
                  <a:schemeClr val="accent1"/>
                </a:solidFill>
              </a:rPr>
              <a:t>releases</a:t>
            </a:r>
            <a:r>
              <a:rPr lang="de-DE" dirty="0">
                <a:solidFill>
                  <a:schemeClr val="accent1"/>
                </a:solidFill>
              </a:rPr>
              <a:t>, </a:t>
            </a:r>
            <a:r>
              <a:rPr lang="de-DE" dirty="0" err="1">
                <a:solidFill>
                  <a:schemeClr val="accent1"/>
                </a:solidFill>
              </a:rPr>
              <a:t>no</a:t>
            </a:r>
            <a:r>
              <a:rPr lang="de-DE" dirty="0">
                <a:solidFill>
                  <a:schemeClr val="accent1"/>
                </a:solidFill>
              </a:rPr>
              <a:t> </a:t>
            </a:r>
            <a:r>
              <a:rPr lang="de-DE" dirty="0" err="1">
                <a:solidFill>
                  <a:schemeClr val="accent1"/>
                </a:solidFill>
              </a:rPr>
              <a:t>long</a:t>
            </a:r>
            <a:r>
              <a:rPr lang="de-DE" dirty="0">
                <a:solidFill>
                  <a:schemeClr val="accent1"/>
                </a:solidFill>
              </a:rPr>
              <a:t>-term </a:t>
            </a:r>
            <a:r>
              <a:rPr lang="de-DE" dirty="0" err="1">
                <a:solidFill>
                  <a:schemeClr val="accent1"/>
                </a:solidFill>
              </a:rPr>
              <a:t>rearing</a:t>
            </a:r>
            <a:endParaRPr lang="de-DE" dirty="0">
              <a:solidFill>
                <a:schemeClr val="accent1"/>
              </a:solidFill>
            </a:endParaRPr>
          </a:p>
          <a:p>
            <a:pPr marL="914400" lvl="1" indent="-457200">
              <a:buFont typeface="+mj-lt"/>
              <a:buAutoNum type="alphaLcParenR"/>
            </a:pPr>
            <a:r>
              <a:rPr lang="de-DE" dirty="0" err="1">
                <a:solidFill>
                  <a:srgbClr val="FF0000"/>
                </a:solidFill>
              </a:rPr>
              <a:t>Protect</a:t>
            </a:r>
            <a:r>
              <a:rPr lang="de-DE" dirty="0">
                <a:solidFill>
                  <a:srgbClr val="FF0000"/>
                </a:solidFill>
              </a:rPr>
              <a:t> </a:t>
            </a:r>
            <a:r>
              <a:rPr lang="de-DE" dirty="0" err="1">
                <a:solidFill>
                  <a:srgbClr val="FF0000"/>
                </a:solidFill>
              </a:rPr>
              <a:t>the</a:t>
            </a:r>
            <a:r>
              <a:rPr lang="de-DE" dirty="0">
                <a:solidFill>
                  <a:srgbClr val="FF0000"/>
                </a:solidFill>
              </a:rPr>
              <a:t> </a:t>
            </a:r>
            <a:r>
              <a:rPr lang="de-DE" dirty="0" err="1">
                <a:solidFill>
                  <a:srgbClr val="FF0000"/>
                </a:solidFill>
              </a:rPr>
              <a:t>remaining</a:t>
            </a:r>
            <a:r>
              <a:rPr lang="de-DE" dirty="0">
                <a:solidFill>
                  <a:srgbClr val="FF0000"/>
                </a:solidFill>
              </a:rPr>
              <a:t> </a:t>
            </a:r>
            <a:r>
              <a:rPr lang="de-DE" dirty="0" err="1">
                <a:solidFill>
                  <a:srgbClr val="FF0000"/>
                </a:solidFill>
              </a:rPr>
              <a:t>specimen</a:t>
            </a:r>
            <a:r>
              <a:rPr lang="de-DE" dirty="0">
                <a:solidFill>
                  <a:srgbClr val="FF0000"/>
                </a:solidFill>
              </a:rPr>
              <a:t> </a:t>
            </a:r>
            <a:r>
              <a:rPr lang="de-DE" dirty="0" err="1">
                <a:solidFill>
                  <a:srgbClr val="FF0000"/>
                </a:solidFill>
              </a:rPr>
              <a:t>of</a:t>
            </a:r>
            <a:r>
              <a:rPr lang="de-DE" dirty="0">
                <a:solidFill>
                  <a:srgbClr val="FF0000"/>
                </a:solidFill>
              </a:rPr>
              <a:t> a </a:t>
            </a:r>
            <a:r>
              <a:rPr lang="de-DE" dirty="0" err="1">
                <a:solidFill>
                  <a:srgbClr val="FF0000"/>
                </a:solidFill>
              </a:rPr>
              <a:t>threatened</a:t>
            </a:r>
            <a:r>
              <a:rPr lang="de-DE" dirty="0">
                <a:solidFill>
                  <a:srgbClr val="FF0000"/>
                </a:solidFill>
              </a:rPr>
              <a:t> </a:t>
            </a:r>
            <a:r>
              <a:rPr lang="de-DE" dirty="0" err="1">
                <a:solidFill>
                  <a:srgbClr val="FF0000"/>
                </a:solidFill>
              </a:rPr>
              <a:t>population</a:t>
            </a:r>
            <a:r>
              <a:rPr lang="de-DE" dirty="0">
                <a:solidFill>
                  <a:srgbClr val="FF0000"/>
                </a:solidFill>
              </a:rPr>
              <a:t> </a:t>
            </a:r>
            <a:r>
              <a:rPr lang="de-DE" dirty="0" err="1">
                <a:solidFill>
                  <a:srgbClr val="FF0000"/>
                </a:solidFill>
              </a:rPr>
              <a:t>through</a:t>
            </a:r>
            <a:r>
              <a:rPr lang="de-DE" dirty="0">
                <a:solidFill>
                  <a:srgbClr val="FF0000"/>
                </a:solidFill>
              </a:rPr>
              <a:t> </a:t>
            </a:r>
            <a:r>
              <a:rPr lang="de-DE" dirty="0" err="1">
                <a:solidFill>
                  <a:srgbClr val="FF0000"/>
                </a:solidFill>
              </a:rPr>
              <a:t>collection</a:t>
            </a:r>
            <a:r>
              <a:rPr lang="de-DE" dirty="0">
                <a:solidFill>
                  <a:srgbClr val="FF0000"/>
                </a:solidFill>
              </a:rPr>
              <a:t> and </a:t>
            </a:r>
            <a:r>
              <a:rPr lang="de-DE" dirty="0" err="1">
                <a:solidFill>
                  <a:srgbClr val="FF0000"/>
                </a:solidFill>
              </a:rPr>
              <a:t>long</a:t>
            </a:r>
            <a:r>
              <a:rPr lang="de-DE" dirty="0">
                <a:solidFill>
                  <a:srgbClr val="FF0000"/>
                </a:solidFill>
              </a:rPr>
              <a:t>-term </a:t>
            </a:r>
            <a:r>
              <a:rPr lang="de-DE" dirty="0" err="1">
                <a:solidFill>
                  <a:srgbClr val="FF0000"/>
                </a:solidFill>
              </a:rPr>
              <a:t>captive</a:t>
            </a:r>
            <a:r>
              <a:rPr lang="de-DE" dirty="0">
                <a:solidFill>
                  <a:srgbClr val="FF0000"/>
                </a:solidFill>
              </a:rPr>
              <a:t> </a:t>
            </a:r>
            <a:r>
              <a:rPr lang="de-DE" dirty="0" err="1">
                <a:solidFill>
                  <a:srgbClr val="FF0000"/>
                </a:solidFill>
              </a:rPr>
              <a:t>rearing</a:t>
            </a:r>
            <a:r>
              <a:rPr lang="de-DE" dirty="0">
                <a:solidFill>
                  <a:srgbClr val="FF0000"/>
                </a:solidFill>
              </a:rPr>
              <a:t> </a:t>
            </a:r>
            <a:r>
              <a:rPr lang="de-DE" dirty="0" err="1">
                <a:solidFill>
                  <a:srgbClr val="FF0000"/>
                </a:solidFill>
              </a:rPr>
              <a:t>with</a:t>
            </a:r>
            <a:r>
              <a:rPr lang="de-DE" dirty="0">
                <a:solidFill>
                  <a:srgbClr val="FF0000"/>
                </a:solidFill>
              </a:rPr>
              <a:t> subsequent </a:t>
            </a:r>
            <a:r>
              <a:rPr lang="de-DE" dirty="0" err="1">
                <a:solidFill>
                  <a:srgbClr val="FF0000"/>
                </a:solidFill>
              </a:rPr>
              <a:t>release</a:t>
            </a:r>
            <a:r>
              <a:rPr lang="de-DE" dirty="0">
                <a:solidFill>
                  <a:srgbClr val="FF0000"/>
                </a:solidFill>
              </a:rPr>
              <a:t> </a:t>
            </a:r>
            <a:r>
              <a:rPr lang="de-DE" dirty="0" err="1">
                <a:solidFill>
                  <a:srgbClr val="FF0000"/>
                </a:solidFill>
              </a:rPr>
              <a:t>of</a:t>
            </a:r>
            <a:r>
              <a:rPr lang="de-DE" dirty="0">
                <a:solidFill>
                  <a:srgbClr val="FF0000"/>
                </a:solidFill>
              </a:rPr>
              <a:t> </a:t>
            </a:r>
            <a:r>
              <a:rPr lang="de-DE" dirty="0" err="1">
                <a:solidFill>
                  <a:srgbClr val="FF0000"/>
                </a:solidFill>
              </a:rPr>
              <a:t>offspring</a:t>
            </a:r>
            <a:r>
              <a:rPr lang="de-DE" dirty="0">
                <a:solidFill>
                  <a:srgbClr val="FF0000"/>
                </a:solidFill>
              </a:rPr>
              <a:t> </a:t>
            </a:r>
            <a:r>
              <a:rPr lang="de-DE" dirty="0" err="1">
                <a:solidFill>
                  <a:srgbClr val="FF0000"/>
                </a:solidFill>
              </a:rPr>
              <a:t>to</a:t>
            </a:r>
            <a:r>
              <a:rPr lang="de-DE" dirty="0">
                <a:solidFill>
                  <a:srgbClr val="FF0000"/>
                </a:solidFill>
              </a:rPr>
              <a:t> </a:t>
            </a:r>
            <a:r>
              <a:rPr lang="de-DE" dirty="0" err="1">
                <a:solidFill>
                  <a:srgbClr val="FF0000"/>
                </a:solidFill>
              </a:rPr>
              <a:t>enhance</a:t>
            </a:r>
            <a:r>
              <a:rPr lang="de-DE" dirty="0">
                <a:solidFill>
                  <a:srgbClr val="FF0000"/>
                </a:solidFill>
              </a:rPr>
              <a:t> </a:t>
            </a:r>
            <a:r>
              <a:rPr lang="de-DE" dirty="0" err="1">
                <a:solidFill>
                  <a:srgbClr val="FF0000"/>
                </a:solidFill>
              </a:rPr>
              <a:t>population</a:t>
            </a:r>
            <a:r>
              <a:rPr lang="de-DE" dirty="0">
                <a:solidFill>
                  <a:srgbClr val="FF0000"/>
                </a:solidFill>
              </a:rPr>
              <a:t> </a:t>
            </a:r>
            <a:r>
              <a:rPr lang="de-DE" dirty="0" err="1">
                <a:solidFill>
                  <a:srgbClr val="FF0000"/>
                </a:solidFill>
              </a:rPr>
              <a:t>recovery</a:t>
            </a:r>
            <a:endParaRPr lang="de-DE" dirty="0">
              <a:solidFill>
                <a:srgbClr val="FF0000"/>
              </a:solidFill>
            </a:endParaRPr>
          </a:p>
          <a:p>
            <a:pPr marL="457200" indent="-457200">
              <a:buFont typeface="+mj-lt"/>
              <a:buAutoNum type="arabicPeriod"/>
            </a:pPr>
            <a:r>
              <a:rPr lang="de-DE" dirty="0">
                <a:solidFill>
                  <a:schemeClr val="accent1"/>
                </a:solidFill>
              </a:rPr>
              <a:t>Monitoring </a:t>
            </a:r>
            <a:r>
              <a:rPr lang="de-DE" dirty="0" err="1">
                <a:solidFill>
                  <a:schemeClr val="accent1"/>
                </a:solidFill>
              </a:rPr>
              <a:t>the</a:t>
            </a:r>
            <a:r>
              <a:rPr lang="de-DE" dirty="0">
                <a:solidFill>
                  <a:schemeClr val="accent1"/>
                </a:solidFill>
              </a:rPr>
              <a:t> </a:t>
            </a:r>
            <a:r>
              <a:rPr lang="de-DE" dirty="0" err="1">
                <a:solidFill>
                  <a:schemeClr val="accent1"/>
                </a:solidFill>
              </a:rPr>
              <a:t>effectiveness</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measures</a:t>
            </a:r>
            <a:r>
              <a:rPr lang="de-DE" dirty="0">
                <a:solidFill>
                  <a:schemeClr val="accent1"/>
                </a:solidFill>
              </a:rPr>
              <a:t> </a:t>
            </a:r>
            <a:r>
              <a:rPr lang="de-DE" dirty="0" err="1">
                <a:solidFill>
                  <a:schemeClr val="accent1"/>
                </a:solidFill>
              </a:rPr>
              <a:t>taken</a:t>
            </a:r>
            <a:r>
              <a:rPr lang="de-DE" dirty="0">
                <a:solidFill>
                  <a:schemeClr val="accent1"/>
                </a:solidFill>
              </a:rPr>
              <a:t> and </a:t>
            </a:r>
            <a:r>
              <a:rPr lang="de-DE" dirty="0" err="1">
                <a:solidFill>
                  <a:schemeClr val="accent1"/>
                </a:solidFill>
              </a:rPr>
              <a:t>the</a:t>
            </a:r>
            <a:r>
              <a:rPr lang="de-DE" dirty="0">
                <a:solidFill>
                  <a:schemeClr val="accent1"/>
                </a:solidFill>
              </a:rPr>
              <a:t> </a:t>
            </a:r>
            <a:r>
              <a:rPr lang="de-DE" dirty="0" err="1">
                <a:solidFill>
                  <a:schemeClr val="accent1"/>
                </a:solidFill>
              </a:rPr>
              <a:t>shortcomings</a:t>
            </a:r>
            <a:r>
              <a:rPr lang="de-DE" dirty="0">
                <a:solidFill>
                  <a:schemeClr val="accent1"/>
                </a:solidFill>
              </a:rPr>
              <a:t> in </a:t>
            </a:r>
            <a:r>
              <a:rPr lang="de-DE" dirty="0" err="1">
                <a:solidFill>
                  <a:schemeClr val="accent1"/>
                </a:solidFill>
              </a:rPr>
              <a:t>recruitment</a:t>
            </a:r>
            <a:endParaRPr lang="de-DE" dirty="0">
              <a:solidFill>
                <a:schemeClr val="accent1"/>
              </a:solidFill>
            </a:endParaRPr>
          </a:p>
        </p:txBody>
      </p:sp>
      <p:sp>
        <p:nvSpPr>
          <p:cNvPr id="7" name="Pfeil: nach unten 6">
            <a:extLst>
              <a:ext uri="{FF2B5EF4-FFF2-40B4-BE49-F238E27FC236}">
                <a16:creationId xmlns:a16="http://schemas.microsoft.com/office/drawing/2014/main" id="{773FA435-A68D-47F6-BA14-A78628C24D36}"/>
              </a:ext>
            </a:extLst>
          </p:cNvPr>
          <p:cNvSpPr/>
          <p:nvPr/>
        </p:nvSpPr>
        <p:spPr>
          <a:xfrm>
            <a:off x="2565175" y="1457437"/>
            <a:ext cx="404601" cy="736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6C7F16D8-66AD-45CA-8C06-98ED45C25704}"/>
              </a:ext>
            </a:extLst>
          </p:cNvPr>
          <p:cNvGrpSpPr/>
          <p:nvPr/>
        </p:nvGrpSpPr>
        <p:grpSpPr>
          <a:xfrm>
            <a:off x="-1" y="2969777"/>
            <a:ext cx="3730429" cy="2727015"/>
            <a:chOff x="-1" y="2969777"/>
            <a:chExt cx="3730429" cy="2727015"/>
          </a:xfrm>
        </p:grpSpPr>
        <p:pic>
          <p:nvPicPr>
            <p:cNvPr id="6" name="Grafik 5">
              <a:extLst>
                <a:ext uri="{FF2B5EF4-FFF2-40B4-BE49-F238E27FC236}">
                  <a16:creationId xmlns:a16="http://schemas.microsoft.com/office/drawing/2014/main" id="{F0107213-6EC7-43AD-8DA8-3A6317FE438F}"/>
                </a:ext>
              </a:extLst>
            </p:cNvPr>
            <p:cNvPicPr/>
            <p:nvPr/>
          </p:nvPicPr>
          <p:blipFill rotWithShape="1">
            <a:blip r:embed="rId3" cstate="screen">
              <a:extLst>
                <a:ext uri="{28A0092B-C50C-407E-A947-70E740481C1C}">
                  <a14:useLocalDpi xmlns:a14="http://schemas.microsoft.com/office/drawing/2010/main"/>
                </a:ext>
              </a:extLst>
            </a:blip>
            <a:srcRect l="4296" t="3806" r="4148" b="3793"/>
            <a:stretch/>
          </p:blipFill>
          <p:spPr>
            <a:xfrm>
              <a:off x="0" y="2969777"/>
              <a:ext cx="3730428" cy="2727015"/>
            </a:xfrm>
            <a:prstGeom prst="rect">
              <a:avLst/>
            </a:prstGeom>
          </p:spPr>
        </p:pic>
        <p:pic>
          <p:nvPicPr>
            <p:cNvPr id="8" name="Grafik 7">
              <a:extLst>
                <a:ext uri="{FF2B5EF4-FFF2-40B4-BE49-F238E27FC236}">
                  <a16:creationId xmlns:a16="http://schemas.microsoft.com/office/drawing/2014/main" id="{149880E7-955A-4375-AF59-81E49D2CF8A2}"/>
                </a:ext>
              </a:extLst>
            </p:cNvPr>
            <p:cNvPicPr/>
            <p:nvPr/>
          </p:nvPicPr>
          <p:blipFill rotWithShape="1">
            <a:blip r:embed="rId3" cstate="screen">
              <a:extLst>
                <a:ext uri="{28A0092B-C50C-407E-A947-70E740481C1C}">
                  <a14:useLocalDpi xmlns:a14="http://schemas.microsoft.com/office/drawing/2010/main"/>
                </a:ext>
              </a:extLst>
            </a:blip>
            <a:srcRect l="4296" t="3806" r="66079" b="83536"/>
            <a:stretch/>
          </p:blipFill>
          <p:spPr>
            <a:xfrm>
              <a:off x="1657519" y="2969777"/>
              <a:ext cx="1207062" cy="291314"/>
            </a:xfrm>
            <a:prstGeom prst="rect">
              <a:avLst/>
            </a:prstGeom>
          </p:spPr>
        </p:pic>
        <p:pic>
          <p:nvPicPr>
            <p:cNvPr id="9" name="Grafik 8">
              <a:extLst>
                <a:ext uri="{FF2B5EF4-FFF2-40B4-BE49-F238E27FC236}">
                  <a16:creationId xmlns:a16="http://schemas.microsoft.com/office/drawing/2014/main" id="{D0966DE6-1CA5-4366-A1F7-096D6AEEA809}"/>
                </a:ext>
              </a:extLst>
            </p:cNvPr>
            <p:cNvPicPr/>
            <p:nvPr/>
          </p:nvPicPr>
          <p:blipFill rotWithShape="1">
            <a:blip r:embed="rId3" cstate="screen">
              <a:extLst>
                <a:ext uri="{28A0092B-C50C-407E-A947-70E740481C1C}">
                  <a14:useLocalDpi xmlns:a14="http://schemas.microsoft.com/office/drawing/2010/main"/>
                </a:ext>
              </a:extLst>
            </a:blip>
            <a:srcRect l="4296" t="3806" r="66079" b="83536"/>
            <a:stretch/>
          </p:blipFill>
          <p:spPr>
            <a:xfrm>
              <a:off x="2523366" y="3578212"/>
              <a:ext cx="1207062" cy="291314"/>
            </a:xfrm>
            <a:prstGeom prst="rect">
              <a:avLst/>
            </a:prstGeom>
          </p:spPr>
        </p:pic>
        <p:pic>
          <p:nvPicPr>
            <p:cNvPr id="10" name="Grafik 9">
              <a:extLst>
                <a:ext uri="{FF2B5EF4-FFF2-40B4-BE49-F238E27FC236}">
                  <a16:creationId xmlns:a16="http://schemas.microsoft.com/office/drawing/2014/main" id="{310AB2E8-555A-41F3-AE4A-04F1C309A696}"/>
                </a:ext>
              </a:extLst>
            </p:cNvPr>
            <p:cNvPicPr/>
            <p:nvPr/>
          </p:nvPicPr>
          <p:blipFill rotWithShape="1">
            <a:blip r:embed="rId3" cstate="screen">
              <a:extLst>
                <a:ext uri="{28A0092B-C50C-407E-A947-70E740481C1C}">
                  <a14:useLocalDpi xmlns:a14="http://schemas.microsoft.com/office/drawing/2010/main"/>
                </a:ext>
              </a:extLst>
            </a:blip>
            <a:srcRect l="4296" t="3806" r="66079" b="83536"/>
            <a:stretch/>
          </p:blipFill>
          <p:spPr>
            <a:xfrm>
              <a:off x="-1" y="3574932"/>
              <a:ext cx="1091077" cy="291314"/>
            </a:xfrm>
            <a:prstGeom prst="rect">
              <a:avLst/>
            </a:prstGeom>
          </p:spPr>
        </p:pic>
        <p:pic>
          <p:nvPicPr>
            <p:cNvPr id="11" name="Grafik 10">
              <a:extLst>
                <a:ext uri="{FF2B5EF4-FFF2-40B4-BE49-F238E27FC236}">
                  <a16:creationId xmlns:a16="http://schemas.microsoft.com/office/drawing/2014/main" id="{88FE88AC-E190-49F1-8227-39C934FD82FC}"/>
                </a:ext>
              </a:extLst>
            </p:cNvPr>
            <p:cNvPicPr/>
            <p:nvPr/>
          </p:nvPicPr>
          <p:blipFill rotWithShape="1">
            <a:blip r:embed="rId3" cstate="screen">
              <a:extLst>
                <a:ext uri="{28A0092B-C50C-407E-A947-70E740481C1C}">
                  <a14:useLocalDpi xmlns:a14="http://schemas.microsoft.com/office/drawing/2010/main"/>
                </a:ext>
              </a:extLst>
            </a:blip>
            <a:srcRect l="4296" t="3806" r="66079" b="83536"/>
            <a:stretch/>
          </p:blipFill>
          <p:spPr>
            <a:xfrm>
              <a:off x="0" y="4797228"/>
              <a:ext cx="1091076" cy="291314"/>
            </a:xfrm>
            <a:prstGeom prst="rect">
              <a:avLst/>
            </a:prstGeom>
          </p:spPr>
        </p:pic>
        <p:pic>
          <p:nvPicPr>
            <p:cNvPr id="12" name="Grafik 11">
              <a:extLst>
                <a:ext uri="{FF2B5EF4-FFF2-40B4-BE49-F238E27FC236}">
                  <a16:creationId xmlns:a16="http://schemas.microsoft.com/office/drawing/2014/main" id="{073774BF-E28E-4C52-AFBF-A2A81489D403}"/>
                </a:ext>
              </a:extLst>
            </p:cNvPr>
            <p:cNvPicPr/>
            <p:nvPr/>
          </p:nvPicPr>
          <p:blipFill rotWithShape="1">
            <a:blip r:embed="rId3" cstate="screen">
              <a:extLst>
                <a:ext uri="{28A0092B-C50C-407E-A947-70E740481C1C}">
                  <a14:useLocalDpi xmlns:a14="http://schemas.microsoft.com/office/drawing/2010/main"/>
                </a:ext>
              </a:extLst>
            </a:blip>
            <a:srcRect l="4296" t="3806" r="66079" b="83536"/>
            <a:stretch/>
          </p:blipFill>
          <p:spPr>
            <a:xfrm>
              <a:off x="2679677" y="4821504"/>
              <a:ext cx="1050751" cy="291314"/>
            </a:xfrm>
            <a:prstGeom prst="rect">
              <a:avLst/>
            </a:prstGeom>
          </p:spPr>
        </p:pic>
        <p:pic>
          <p:nvPicPr>
            <p:cNvPr id="13" name="Grafik 12">
              <a:extLst>
                <a:ext uri="{FF2B5EF4-FFF2-40B4-BE49-F238E27FC236}">
                  <a16:creationId xmlns:a16="http://schemas.microsoft.com/office/drawing/2014/main" id="{DB7A61B7-7B72-4ED6-AB95-60B54ADCBF17}"/>
                </a:ext>
              </a:extLst>
            </p:cNvPr>
            <p:cNvPicPr/>
            <p:nvPr/>
          </p:nvPicPr>
          <p:blipFill rotWithShape="1">
            <a:blip r:embed="rId3" cstate="screen">
              <a:extLst>
                <a:ext uri="{28A0092B-C50C-407E-A947-70E740481C1C}">
                  <a14:useLocalDpi xmlns:a14="http://schemas.microsoft.com/office/drawing/2010/main"/>
                </a:ext>
              </a:extLst>
            </a:blip>
            <a:srcRect l="4296" t="3806" r="66079" b="83536"/>
            <a:stretch/>
          </p:blipFill>
          <p:spPr>
            <a:xfrm>
              <a:off x="1716724" y="5405478"/>
              <a:ext cx="1050751" cy="291314"/>
            </a:xfrm>
            <a:prstGeom prst="rect">
              <a:avLst/>
            </a:prstGeom>
          </p:spPr>
        </p:pic>
      </p:grpSp>
      <p:sp>
        <p:nvSpPr>
          <p:cNvPr id="14" name="Ellipse 13">
            <a:extLst>
              <a:ext uri="{FF2B5EF4-FFF2-40B4-BE49-F238E27FC236}">
                <a16:creationId xmlns:a16="http://schemas.microsoft.com/office/drawing/2014/main" id="{2253CF9F-04AF-4A62-B6DD-78608FB2C2BB}"/>
              </a:ext>
            </a:extLst>
          </p:cNvPr>
          <p:cNvSpPr/>
          <p:nvPr/>
        </p:nvSpPr>
        <p:spPr>
          <a:xfrm>
            <a:off x="2523366" y="3720589"/>
            <a:ext cx="1207062" cy="12074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FA82346D-F3F8-47D9-8BFA-1514DE2A37C7}"/>
              </a:ext>
            </a:extLst>
          </p:cNvPr>
          <p:cNvSpPr/>
          <p:nvPr/>
        </p:nvSpPr>
        <p:spPr>
          <a:xfrm>
            <a:off x="1488935" y="2806406"/>
            <a:ext cx="1469918" cy="132556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83E3618C-0D08-4318-8A37-CBE2191998E1}"/>
              </a:ext>
            </a:extLst>
          </p:cNvPr>
          <p:cNvSpPr/>
          <p:nvPr/>
        </p:nvSpPr>
        <p:spPr>
          <a:xfrm>
            <a:off x="1014134" y="4797228"/>
            <a:ext cx="1207062" cy="1207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361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375AF-CEE9-492B-A453-E9E88D575B39}"/>
              </a:ext>
            </a:extLst>
          </p:cNvPr>
          <p:cNvSpPr>
            <a:spLocks noGrp="1"/>
          </p:cNvSpPr>
          <p:nvPr>
            <p:ph type="title"/>
          </p:nvPr>
        </p:nvSpPr>
        <p:spPr>
          <a:xfrm>
            <a:off x="368862" y="136598"/>
            <a:ext cx="10515600" cy="1325563"/>
          </a:xfrm>
        </p:spPr>
        <p:txBody>
          <a:bodyPr>
            <a:normAutofit/>
          </a:bodyPr>
          <a:lstStyle/>
          <a:p>
            <a:r>
              <a:rPr lang="de-DE" sz="3600" b="1" dirty="0">
                <a:solidFill>
                  <a:schemeClr val="accent1"/>
                </a:solidFill>
                <a:latin typeface="+mn-lt"/>
              </a:rPr>
              <a:t>Guideline </a:t>
            </a:r>
            <a:r>
              <a:rPr lang="de-DE" sz="3600" b="1" dirty="0" err="1">
                <a:solidFill>
                  <a:schemeClr val="accent1"/>
                </a:solidFill>
                <a:latin typeface="+mn-lt"/>
              </a:rPr>
              <a:t>structure</a:t>
            </a:r>
            <a:endParaRPr lang="de-DE" sz="3600" b="1" dirty="0">
              <a:solidFill>
                <a:schemeClr val="accent1"/>
              </a:solidFill>
              <a:latin typeface="+mn-lt"/>
            </a:endParaRPr>
          </a:p>
        </p:txBody>
      </p:sp>
      <p:sp>
        <p:nvSpPr>
          <p:cNvPr id="4" name="Rectangle 1">
            <a:extLst>
              <a:ext uri="{FF2B5EF4-FFF2-40B4-BE49-F238E27FC236}">
                <a16:creationId xmlns:a16="http://schemas.microsoft.com/office/drawing/2014/main" id="{83BD839F-CD59-4D51-A494-A9C767E9EE3C}"/>
              </a:ext>
            </a:extLst>
          </p:cNvPr>
          <p:cNvSpPr>
            <a:spLocks noGrp="1" noChangeArrowheads="1"/>
          </p:cNvSpPr>
          <p:nvPr>
            <p:ph idx="1"/>
          </p:nvPr>
        </p:nvSpPr>
        <p:spPr bwMode="auto">
          <a:xfrm>
            <a:off x="2502284" y="1251768"/>
            <a:ext cx="9200147" cy="507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708" tIns="152352" rIns="91440" bIns="0" numCol="1" anchor="ctr" anchorCtr="0" compatLnSpc="1">
            <a:prstTxWarp prst="textNoShape">
              <a:avLst/>
            </a:prstTxWarp>
            <a:spAutoFit/>
          </a:bodyPr>
          <a:lstStyle>
            <a:lvl1pPr eaLnBrk="0" fontAlgn="base" hangingPunct="0">
              <a:spcBef>
                <a:spcPct val="0"/>
              </a:spcBef>
              <a:spcAft>
                <a:spcPct val="0"/>
              </a:spcAft>
              <a:tabLst>
                <a:tab pos="630238" algn="l"/>
                <a:tab pos="522128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 pos="522128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 pos="522128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 pos="522128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 pos="522128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 pos="522128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 pos="522128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 pos="522128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 pos="52212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 pos="5221288" algn="l"/>
              </a:tabLst>
            </a:pPr>
            <a:r>
              <a:rPr kumimoji="0" lang="en-US" altLang="de-DE" sz="2000" b="1" i="0" u="none" strike="noStrike" cap="none" normalizeH="0" baseline="0" dirty="0">
                <a:ln>
                  <a:noFill/>
                </a:ln>
                <a:solidFill>
                  <a:schemeClr val="accent1"/>
                </a:solidFill>
                <a:effectLst/>
                <a:latin typeface="+mn-lt"/>
                <a:ea typeface="Calibri" panose="020F0502020204030204" pitchFamily="34" charset="0"/>
                <a:cs typeface="Calibri" panose="020F0502020204030204" pitchFamily="34" charset="0"/>
              </a:rPr>
              <a:t>Executive Summary</a:t>
            </a:r>
            <a:endParaRPr kumimoji="0" lang="de-DE" altLang="de-DE" sz="2000" b="0" i="0" u="none"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Calibri" panose="020F0502020204030204" pitchFamily="34" charset="0"/>
              </a:rPr>
              <a:t>Introduction</a:t>
            </a:r>
            <a:endParaRPr kumimoji="0" lang="de-DE" altLang="zh-CN" sz="2000" b="0" i="0" u="none"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Sturgeon </a:t>
            </a:r>
            <a:r>
              <a:rPr kumimoji="0" lang="de-DE" altLang="zh-CN" sz="2000" b="1" i="0" u="none" strike="noStrike" cap="none" normalizeH="0" baseline="0" dirty="0" err="1">
                <a:ln>
                  <a:noFill/>
                </a:ln>
                <a:solidFill>
                  <a:schemeClr val="accent1"/>
                </a:solidFill>
                <a:effectLst/>
                <a:latin typeface="+mn-lt"/>
                <a:ea typeface="Times New Roman" panose="02020603050405020304" pitchFamily="18" charset="0"/>
                <a:cs typeface="Times New Roman" panose="02020603050405020304" pitchFamily="18" charset="0"/>
              </a:rPr>
              <a:t>biology</a:t>
            </a: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 and life history</a:t>
            </a:r>
            <a:endParaRPr kumimoji="0" lang="de-DE" altLang="zh-CN" sz="2000" b="1" i="0" u="none" strike="noStrike" cap="none" normalizeH="0" baseline="0" dirty="0">
              <a:ln>
                <a:noFill/>
              </a:ln>
              <a:solidFill>
                <a:schemeClr val="accent1"/>
              </a:solidFill>
              <a:effectLst/>
              <a:latin typeface="+mn-lt"/>
              <a:ea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Means of sturgeon conservation and the role of </a:t>
            </a:r>
            <a:r>
              <a:rPr kumimoji="0" lang="en-US" altLang="zh-CN" sz="2000" b="1" i="1"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ex situ</a:t>
            </a: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 measures</a:t>
            </a:r>
            <a:endParaRPr kumimoji="0" lang="de-DE" altLang="zh-CN" sz="2000" b="0" i="0" u="none"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Capture, Handling, Sampling and Fish Welfare</a:t>
            </a:r>
            <a:endParaRPr kumimoji="0" lang="de-DE" altLang="zh-CN" sz="2000" b="0" i="0" u="none"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1"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Ex situ</a:t>
            </a: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 facility concept and design</a:t>
            </a:r>
            <a:endParaRPr kumimoji="0" lang="de-DE" altLang="zh-CN" sz="2000" b="0" i="0" u="none"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Arial Unicode MS" panose="020B0604020202020204" pitchFamily="34" charset="-128"/>
                <a:cs typeface="Times New Roman" panose="02020603050405020304" pitchFamily="18" charset="0"/>
              </a:rPr>
              <a:t>Genetic considerations in </a:t>
            </a:r>
            <a:r>
              <a:rPr kumimoji="0" lang="en-US" altLang="zh-CN" sz="2000" b="1" i="1" u="none" strike="noStrike" cap="none" normalizeH="0" baseline="0" dirty="0">
                <a:ln>
                  <a:noFill/>
                </a:ln>
                <a:solidFill>
                  <a:schemeClr val="accent1"/>
                </a:solidFill>
                <a:effectLst/>
                <a:latin typeface="+mn-lt"/>
                <a:ea typeface="Arial Unicode MS" panose="020B0604020202020204" pitchFamily="34" charset="-128"/>
                <a:cs typeface="Times New Roman" panose="02020603050405020304" pitchFamily="18" charset="0"/>
              </a:rPr>
              <a:t>ex situ</a:t>
            </a:r>
            <a:r>
              <a:rPr kumimoji="0" lang="en-US" altLang="zh-CN" sz="2000" b="1" i="0" u="none" strike="noStrike" cap="none" normalizeH="0" baseline="0" dirty="0">
                <a:ln>
                  <a:noFill/>
                </a:ln>
                <a:solidFill>
                  <a:schemeClr val="accent1"/>
                </a:solidFill>
                <a:effectLst/>
                <a:latin typeface="+mn-lt"/>
                <a:ea typeface="Arial Unicode MS" panose="020B0604020202020204" pitchFamily="34" charset="-128"/>
                <a:cs typeface="Times New Roman" panose="02020603050405020304" pitchFamily="18" charset="0"/>
              </a:rPr>
              <a:t> measures</a:t>
            </a:r>
            <a:endParaRPr kumimoji="0" lang="de-DE" altLang="zh-CN" sz="2000" b="0" i="0" u="none"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Calibri" panose="020F0502020204030204" pitchFamily="34" charset="0"/>
              </a:rPr>
              <a:t>Approaches for incorporating wild sturgeon populations into </a:t>
            </a:r>
            <a:r>
              <a:rPr kumimoji="0" lang="en-US" altLang="zh-CN" sz="2000" b="1" i="1" u="none" strike="noStrike" cap="none" normalizeH="0" baseline="0" dirty="0">
                <a:ln>
                  <a:noFill/>
                </a:ln>
                <a:solidFill>
                  <a:schemeClr val="accent1"/>
                </a:solidFill>
                <a:effectLst/>
                <a:latin typeface="+mn-lt"/>
                <a:ea typeface="Times New Roman" panose="02020603050405020304" pitchFamily="18" charset="0"/>
                <a:cs typeface="Calibri" panose="020F0502020204030204" pitchFamily="34" charset="0"/>
              </a:rPr>
              <a:t>ex situ </a:t>
            </a: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Calibri" panose="020F0502020204030204" pitchFamily="34" charset="0"/>
              </a:rPr>
              <a:t>programs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err="1">
                <a:ln>
                  <a:noFill/>
                </a:ln>
                <a:solidFill>
                  <a:schemeClr val="accent1"/>
                </a:solidFill>
                <a:effectLst/>
                <a:latin typeface="+mn-lt"/>
                <a:ea typeface="Times New Roman" panose="02020603050405020304" pitchFamily="18" charset="0"/>
                <a:cs typeface="Times New Roman" panose="02020603050405020304" pitchFamily="18" charset="0"/>
              </a:rPr>
              <a:t>Broodstock</a:t>
            </a: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 Management and Selection</a:t>
            </a:r>
            <a:endParaRPr kumimoji="0" lang="de-DE" altLang="zh-CN" sz="2000" b="0" i="0" u="none"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Spawning and Gamete Processing</a:t>
            </a:r>
            <a:endParaRPr kumimoji="0" lang="de-DE" altLang="zh-CN" sz="2000" b="0" i="0" u="none"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Calibri" panose="020F0502020204030204" pitchFamily="34" charset="0"/>
              </a:rPr>
              <a:t>Rearing for release</a:t>
            </a:r>
            <a:endParaRPr kumimoji="0" lang="de-DE" altLang="zh-CN" sz="2000" b="0" i="0" u="none"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Health Assessments and Treatments</a:t>
            </a:r>
            <a:endParaRPr kumimoji="0" lang="de-DE" altLang="zh-CN" sz="2000" b="0" i="0"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Assessment of fitness for release</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Calibri" panose="020F0502020204030204" pitchFamily="34" charset="0"/>
              </a:rPr>
              <a:t>Tagging and Marking of fish prior to release</a:t>
            </a:r>
            <a:endParaRPr kumimoji="0" lang="de-DE"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Transport and Release</a:t>
            </a:r>
            <a:endParaRPr kumimoji="0" lang="de-DE" altLang="zh-CN" sz="2000" b="0" i="0" u="none" strike="noStrike" cap="none" normalizeH="0" baseline="0" dirty="0">
              <a:ln>
                <a:noFill/>
              </a:ln>
              <a:solidFill>
                <a:schemeClr val="accent1"/>
              </a:solidFill>
              <a:effectLst/>
              <a:latin typeface="+mn-lt"/>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630238" algn="l"/>
                <a:tab pos="5221288" algn="l"/>
              </a:tabLst>
            </a:pP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Future outlook in the success of </a:t>
            </a:r>
            <a:r>
              <a:rPr kumimoji="0" lang="en-US" altLang="zh-CN" sz="2000" b="1" i="1"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ex situ</a:t>
            </a:r>
            <a:r>
              <a:rPr kumimoji="0" lang="en-US" altLang="zh-CN" sz="2000" b="1"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 programs for recovery of sturgeons</a:t>
            </a:r>
            <a:endParaRPr kumimoji="0" lang="de-DE" altLang="zh-CN" sz="2000" b="0" i="0" u="none" strike="noStrike" cap="none" normalizeH="0" baseline="0" dirty="0">
              <a:ln>
                <a:noFill/>
              </a:ln>
              <a:solidFill>
                <a:schemeClr val="accent1"/>
              </a:solidFill>
              <a:effectLst/>
              <a:latin typeface="+mn-lt"/>
              <a:ea typeface="Times New Roman" panose="02020603050405020304" pitchFamily="18" charset="0"/>
            </a:endParaRPr>
          </a:p>
        </p:txBody>
      </p:sp>
    </p:spTree>
    <p:extLst>
      <p:ext uri="{BB962C8B-B14F-4D97-AF65-F5344CB8AC3E}">
        <p14:creationId xmlns:p14="http://schemas.microsoft.com/office/powerpoint/2010/main" val="418889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3008B-F4BE-4178-A6A3-73164870050C}"/>
              </a:ext>
            </a:extLst>
          </p:cNvPr>
          <p:cNvSpPr>
            <a:spLocks noGrp="1"/>
          </p:cNvSpPr>
          <p:nvPr>
            <p:ph type="title"/>
          </p:nvPr>
        </p:nvSpPr>
        <p:spPr>
          <a:xfrm>
            <a:off x="498739" y="94829"/>
            <a:ext cx="10515600" cy="1325563"/>
          </a:xfrm>
        </p:spPr>
        <p:txBody>
          <a:bodyPr>
            <a:normAutofit/>
          </a:bodyPr>
          <a:lstStyle/>
          <a:p>
            <a:pPr lvl="0"/>
            <a:r>
              <a:rPr lang="en-US" sz="3600" b="1" dirty="0">
                <a:solidFill>
                  <a:schemeClr val="accent1"/>
                </a:solidFill>
                <a:latin typeface="+mn-lt"/>
              </a:rPr>
              <a:t>Challenges in current approaches</a:t>
            </a:r>
            <a:endParaRPr lang="de-DE" sz="3600" b="1" dirty="0">
              <a:solidFill>
                <a:schemeClr val="accent1"/>
              </a:solidFill>
              <a:latin typeface="+mn-lt"/>
            </a:endParaRPr>
          </a:p>
        </p:txBody>
      </p:sp>
      <p:sp>
        <p:nvSpPr>
          <p:cNvPr id="3" name="Inhaltsplatzhalter 2">
            <a:extLst>
              <a:ext uri="{FF2B5EF4-FFF2-40B4-BE49-F238E27FC236}">
                <a16:creationId xmlns:a16="http://schemas.microsoft.com/office/drawing/2014/main" id="{F57E67A3-BD37-475C-855C-6947D3BEF2E9}"/>
              </a:ext>
            </a:extLst>
          </p:cNvPr>
          <p:cNvSpPr>
            <a:spLocks noGrp="1"/>
          </p:cNvSpPr>
          <p:nvPr>
            <p:ph idx="1"/>
          </p:nvPr>
        </p:nvSpPr>
        <p:spPr>
          <a:xfrm>
            <a:off x="3588548" y="1580967"/>
            <a:ext cx="7757160" cy="5084474"/>
          </a:xfrm>
        </p:spPr>
        <p:txBody>
          <a:bodyPr>
            <a:normAutofit fontScale="77500" lnSpcReduction="20000"/>
          </a:bodyPr>
          <a:lstStyle/>
          <a:p>
            <a:r>
              <a:rPr lang="en-US" dirty="0">
                <a:solidFill>
                  <a:schemeClr val="accent1"/>
                </a:solidFill>
                <a:effectLst/>
              </a:rPr>
              <a:t>Very low population sizes in many species require immediate action of secure remaining diversity – and have started in many regions already</a:t>
            </a:r>
          </a:p>
          <a:p>
            <a:r>
              <a:rPr lang="en-US" dirty="0">
                <a:solidFill>
                  <a:schemeClr val="accent1"/>
                </a:solidFill>
              </a:rPr>
              <a:t>Ineffective protection and destruction of habitats require long term safeguarding of </a:t>
            </a:r>
            <a:r>
              <a:rPr lang="en-US" dirty="0" err="1">
                <a:solidFill>
                  <a:schemeClr val="accent1"/>
                </a:solidFill>
              </a:rPr>
              <a:t>broodstock</a:t>
            </a:r>
            <a:r>
              <a:rPr lang="en-US" dirty="0">
                <a:solidFill>
                  <a:schemeClr val="accent1"/>
                </a:solidFill>
              </a:rPr>
              <a:t> for measures to become effective</a:t>
            </a:r>
          </a:p>
          <a:p>
            <a:r>
              <a:rPr lang="en-US" dirty="0">
                <a:solidFill>
                  <a:schemeClr val="accent1"/>
                </a:solidFill>
              </a:rPr>
              <a:t>The time-frame for </a:t>
            </a:r>
            <a:r>
              <a:rPr lang="en-US" i="1" dirty="0">
                <a:solidFill>
                  <a:schemeClr val="accent1"/>
                </a:solidFill>
              </a:rPr>
              <a:t>ex situ </a:t>
            </a:r>
            <a:r>
              <a:rPr lang="en-US" dirty="0">
                <a:solidFill>
                  <a:schemeClr val="accent1"/>
                </a:solidFill>
              </a:rPr>
              <a:t>measures also depends on the effectiveness of other protection measures and threat reductions (bycatch, poaching, habitat destruction, pollution…)</a:t>
            </a:r>
          </a:p>
          <a:p>
            <a:r>
              <a:rPr lang="en-US" dirty="0">
                <a:solidFill>
                  <a:schemeClr val="accent1"/>
                </a:solidFill>
                <a:effectLst/>
              </a:rPr>
              <a:t>Available public funding for conservation programs is limited in time and does not meet the long-term requirement for sturgeon </a:t>
            </a:r>
            <a:r>
              <a:rPr lang="en-US" i="1" dirty="0">
                <a:solidFill>
                  <a:schemeClr val="accent1"/>
                </a:solidFill>
                <a:effectLst/>
              </a:rPr>
              <a:t>ex situ </a:t>
            </a:r>
            <a:r>
              <a:rPr lang="en-US" dirty="0">
                <a:solidFill>
                  <a:schemeClr val="accent1"/>
                </a:solidFill>
                <a:effectLst/>
              </a:rPr>
              <a:t>programs (10+ years) </a:t>
            </a:r>
            <a:endParaRPr lang="en-US" dirty="0">
              <a:solidFill>
                <a:schemeClr val="accent1"/>
              </a:solidFill>
            </a:endParaRPr>
          </a:p>
          <a:p>
            <a:r>
              <a:rPr lang="en-US" dirty="0">
                <a:solidFill>
                  <a:schemeClr val="accent1"/>
                </a:solidFill>
              </a:rPr>
              <a:t>Involvement of private aquaculture facilities in ex situ measures requires clear framework (ownership, guideline implementation)</a:t>
            </a:r>
          </a:p>
          <a:p>
            <a:r>
              <a:rPr lang="en-US" dirty="0">
                <a:solidFill>
                  <a:schemeClr val="accent1"/>
                </a:solidFill>
              </a:rPr>
              <a:t>Harmonization of approaches and active information exchange on releases, genetic material used, etc. requires increased effort </a:t>
            </a:r>
          </a:p>
        </p:txBody>
      </p:sp>
      <p:pic>
        <p:nvPicPr>
          <p:cNvPr id="7" name="Grafik 6">
            <a:extLst>
              <a:ext uri="{FF2B5EF4-FFF2-40B4-BE49-F238E27FC236}">
                <a16:creationId xmlns:a16="http://schemas.microsoft.com/office/drawing/2014/main" id="{7DDE922E-150A-43A2-8D3E-6D13140534A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8210" y="4939120"/>
            <a:ext cx="2589967" cy="1918880"/>
          </a:xfrm>
          <a:prstGeom prst="rect">
            <a:avLst/>
          </a:prstGeom>
        </p:spPr>
      </p:pic>
      <p:pic>
        <p:nvPicPr>
          <p:cNvPr id="8" name="Grafik 7">
            <a:extLst>
              <a:ext uri="{FF2B5EF4-FFF2-40B4-BE49-F238E27FC236}">
                <a16:creationId xmlns:a16="http://schemas.microsoft.com/office/drawing/2014/main" id="{0586301E-901A-45B5-B1BE-61317AF7E35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210" y="1325563"/>
            <a:ext cx="2589967" cy="345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6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48C56-6E35-413F-9182-6477FABB249D}"/>
              </a:ext>
            </a:extLst>
          </p:cNvPr>
          <p:cNvSpPr>
            <a:spLocks noGrp="1"/>
          </p:cNvSpPr>
          <p:nvPr>
            <p:ph type="title"/>
          </p:nvPr>
        </p:nvSpPr>
        <p:spPr>
          <a:xfrm>
            <a:off x="546886" y="187549"/>
            <a:ext cx="10515600" cy="1325563"/>
          </a:xfrm>
        </p:spPr>
        <p:txBody>
          <a:bodyPr>
            <a:normAutofit/>
          </a:bodyPr>
          <a:lstStyle/>
          <a:p>
            <a:r>
              <a:rPr lang="de-DE" sz="3600" b="1" dirty="0" err="1">
                <a:solidFill>
                  <a:schemeClr val="accent1"/>
                </a:solidFill>
                <a:latin typeface="+mn-lt"/>
              </a:rPr>
              <a:t>Perspective</a:t>
            </a:r>
            <a:endParaRPr lang="de-DE" sz="3600" b="1" dirty="0">
              <a:solidFill>
                <a:schemeClr val="accent1"/>
              </a:solidFill>
              <a:latin typeface="+mn-lt"/>
            </a:endParaRPr>
          </a:p>
        </p:txBody>
      </p:sp>
      <p:sp>
        <p:nvSpPr>
          <p:cNvPr id="3" name="Inhaltsplatzhalter 2">
            <a:extLst>
              <a:ext uri="{FF2B5EF4-FFF2-40B4-BE49-F238E27FC236}">
                <a16:creationId xmlns:a16="http://schemas.microsoft.com/office/drawing/2014/main" id="{3776BBBE-9FE2-460D-9F76-955D60020D9D}"/>
              </a:ext>
            </a:extLst>
          </p:cNvPr>
          <p:cNvSpPr>
            <a:spLocks noGrp="1"/>
          </p:cNvSpPr>
          <p:nvPr>
            <p:ph idx="1"/>
          </p:nvPr>
        </p:nvSpPr>
        <p:spPr>
          <a:xfrm>
            <a:off x="3224737" y="1795291"/>
            <a:ext cx="8214360" cy="4351338"/>
          </a:xfrm>
        </p:spPr>
        <p:txBody>
          <a:bodyPr>
            <a:normAutofit fontScale="92500" lnSpcReduction="20000"/>
          </a:bodyPr>
          <a:lstStyle/>
          <a:p>
            <a:r>
              <a:rPr lang="de-DE" dirty="0">
                <a:solidFill>
                  <a:schemeClr val="accent1"/>
                </a:solidFill>
              </a:rPr>
              <a:t>Sound </a:t>
            </a:r>
            <a:r>
              <a:rPr lang="de-DE" dirty="0" err="1">
                <a:solidFill>
                  <a:schemeClr val="accent1"/>
                </a:solidFill>
              </a:rPr>
              <a:t>data</a:t>
            </a:r>
            <a:r>
              <a:rPr lang="de-DE" dirty="0">
                <a:solidFill>
                  <a:schemeClr val="accent1"/>
                </a:solidFill>
              </a:rPr>
              <a:t> </a:t>
            </a:r>
            <a:r>
              <a:rPr lang="de-DE" dirty="0" err="1">
                <a:solidFill>
                  <a:schemeClr val="accent1"/>
                </a:solidFill>
              </a:rPr>
              <a:t>base</a:t>
            </a:r>
            <a:r>
              <a:rPr lang="de-DE" dirty="0">
                <a:solidFill>
                  <a:schemeClr val="accent1"/>
                </a:solidFill>
              </a:rPr>
              <a:t> </a:t>
            </a:r>
            <a:r>
              <a:rPr lang="de-DE" dirty="0" err="1">
                <a:solidFill>
                  <a:schemeClr val="accent1"/>
                </a:solidFill>
              </a:rPr>
              <a:t>for</a:t>
            </a:r>
            <a:r>
              <a:rPr lang="de-DE" dirty="0">
                <a:solidFill>
                  <a:schemeClr val="accent1"/>
                </a:solidFill>
              </a:rPr>
              <a:t> </a:t>
            </a:r>
            <a:r>
              <a:rPr lang="de-DE" dirty="0" err="1">
                <a:solidFill>
                  <a:schemeClr val="accent1"/>
                </a:solidFill>
              </a:rPr>
              <a:t>decision</a:t>
            </a:r>
            <a:r>
              <a:rPr lang="de-DE" dirty="0">
                <a:solidFill>
                  <a:schemeClr val="accent1"/>
                </a:solidFill>
              </a:rPr>
              <a:t> </a:t>
            </a:r>
            <a:r>
              <a:rPr lang="de-DE" dirty="0" err="1">
                <a:solidFill>
                  <a:schemeClr val="accent1"/>
                </a:solidFill>
              </a:rPr>
              <a:t>making</a:t>
            </a:r>
            <a:r>
              <a:rPr lang="de-DE" dirty="0">
                <a:solidFill>
                  <a:schemeClr val="accent1"/>
                </a:solidFill>
              </a:rPr>
              <a:t> (</a:t>
            </a:r>
            <a:r>
              <a:rPr lang="de-DE" dirty="0" err="1">
                <a:solidFill>
                  <a:schemeClr val="accent1"/>
                </a:solidFill>
              </a:rPr>
              <a:t>monitoring</a:t>
            </a:r>
            <a:r>
              <a:rPr lang="de-DE" dirty="0">
                <a:solidFill>
                  <a:schemeClr val="accent1"/>
                </a:solidFill>
              </a:rPr>
              <a:t> </a:t>
            </a:r>
            <a:r>
              <a:rPr lang="de-DE" dirty="0" err="1">
                <a:solidFill>
                  <a:schemeClr val="accent1"/>
                </a:solidFill>
              </a:rPr>
              <a:t>programs</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assess</a:t>
            </a:r>
            <a:r>
              <a:rPr lang="de-DE" dirty="0">
                <a:solidFill>
                  <a:schemeClr val="accent1"/>
                </a:solidFill>
              </a:rPr>
              <a:t> </a:t>
            </a:r>
            <a:r>
              <a:rPr lang="de-DE" dirty="0" err="1">
                <a:solidFill>
                  <a:schemeClr val="accent1"/>
                </a:solidFill>
              </a:rPr>
              <a:t>populations</a:t>
            </a:r>
            <a:r>
              <a:rPr lang="de-DE" dirty="0">
                <a:solidFill>
                  <a:schemeClr val="accent1"/>
                </a:solidFill>
              </a:rPr>
              <a:t> and </a:t>
            </a:r>
            <a:r>
              <a:rPr lang="de-DE" dirty="0" err="1">
                <a:solidFill>
                  <a:schemeClr val="accent1"/>
                </a:solidFill>
              </a:rPr>
              <a:t>habitats</a:t>
            </a:r>
            <a:r>
              <a:rPr lang="de-DE" dirty="0">
                <a:solidFill>
                  <a:schemeClr val="accent1"/>
                </a:solidFill>
              </a:rPr>
              <a:t>) </a:t>
            </a:r>
            <a:r>
              <a:rPr lang="de-DE" dirty="0" err="1">
                <a:solidFill>
                  <a:schemeClr val="accent1"/>
                </a:solidFill>
              </a:rPr>
              <a:t>is</a:t>
            </a:r>
            <a:r>
              <a:rPr lang="de-DE" dirty="0">
                <a:solidFill>
                  <a:schemeClr val="accent1"/>
                </a:solidFill>
              </a:rPr>
              <a:t> </a:t>
            </a:r>
            <a:r>
              <a:rPr lang="de-DE" dirty="0" err="1">
                <a:solidFill>
                  <a:schemeClr val="accent1"/>
                </a:solidFill>
              </a:rPr>
              <a:t>needed</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determine</a:t>
            </a:r>
            <a:r>
              <a:rPr lang="de-DE" dirty="0">
                <a:solidFill>
                  <a:schemeClr val="accent1"/>
                </a:solidFill>
              </a:rPr>
              <a:t> </a:t>
            </a:r>
            <a:r>
              <a:rPr lang="de-DE" dirty="0" err="1">
                <a:solidFill>
                  <a:schemeClr val="accent1"/>
                </a:solidFill>
              </a:rPr>
              <a:t>onset</a:t>
            </a:r>
            <a:r>
              <a:rPr lang="de-DE" dirty="0">
                <a:solidFill>
                  <a:schemeClr val="accent1"/>
                </a:solidFill>
              </a:rPr>
              <a:t> and </a:t>
            </a:r>
            <a:r>
              <a:rPr lang="de-DE" dirty="0" err="1">
                <a:solidFill>
                  <a:schemeClr val="accent1"/>
                </a:solidFill>
              </a:rPr>
              <a:t>offset</a:t>
            </a:r>
            <a:r>
              <a:rPr lang="de-DE" dirty="0">
                <a:solidFill>
                  <a:schemeClr val="accent1"/>
                </a:solidFill>
              </a:rPr>
              <a:t> (</a:t>
            </a:r>
            <a:r>
              <a:rPr lang="de-DE" dirty="0" err="1">
                <a:solidFill>
                  <a:schemeClr val="accent1"/>
                </a:solidFill>
              </a:rPr>
              <a:t>success</a:t>
            </a:r>
            <a:r>
              <a:rPr lang="de-DE" dirty="0">
                <a:solidFill>
                  <a:schemeClr val="accent1"/>
                </a:solidFill>
              </a:rPr>
              <a:t>) </a:t>
            </a:r>
            <a:r>
              <a:rPr lang="de-DE" dirty="0" err="1">
                <a:solidFill>
                  <a:schemeClr val="accent1"/>
                </a:solidFill>
              </a:rPr>
              <a:t>of</a:t>
            </a:r>
            <a:r>
              <a:rPr lang="de-DE" dirty="0">
                <a:solidFill>
                  <a:schemeClr val="accent1"/>
                </a:solidFill>
              </a:rPr>
              <a:t> </a:t>
            </a:r>
            <a:r>
              <a:rPr lang="de-DE" i="1" dirty="0">
                <a:solidFill>
                  <a:schemeClr val="accent1"/>
                </a:solidFill>
              </a:rPr>
              <a:t>ex situ </a:t>
            </a:r>
            <a:r>
              <a:rPr lang="de-DE" dirty="0" err="1">
                <a:solidFill>
                  <a:schemeClr val="accent1"/>
                </a:solidFill>
              </a:rPr>
              <a:t>measures</a:t>
            </a:r>
            <a:r>
              <a:rPr lang="de-DE" dirty="0">
                <a:solidFill>
                  <a:schemeClr val="accent1"/>
                </a:solidFill>
              </a:rPr>
              <a:t>.</a:t>
            </a:r>
          </a:p>
          <a:p>
            <a:r>
              <a:rPr lang="de-DE" dirty="0">
                <a:solidFill>
                  <a:schemeClr val="accent1"/>
                </a:solidFill>
              </a:rPr>
              <a:t>Integration </a:t>
            </a:r>
            <a:r>
              <a:rPr lang="de-DE" dirty="0" err="1">
                <a:solidFill>
                  <a:schemeClr val="accent1"/>
                </a:solidFill>
              </a:rPr>
              <a:t>of</a:t>
            </a:r>
            <a:r>
              <a:rPr lang="de-DE" dirty="0">
                <a:solidFill>
                  <a:schemeClr val="accent1"/>
                </a:solidFill>
              </a:rPr>
              <a:t> </a:t>
            </a:r>
            <a:r>
              <a:rPr lang="de-DE" i="1" dirty="0">
                <a:solidFill>
                  <a:schemeClr val="accent1"/>
                </a:solidFill>
              </a:rPr>
              <a:t>in situ </a:t>
            </a:r>
            <a:r>
              <a:rPr lang="de-DE" dirty="0">
                <a:solidFill>
                  <a:schemeClr val="accent1"/>
                </a:solidFill>
              </a:rPr>
              <a:t>and </a:t>
            </a:r>
            <a:r>
              <a:rPr lang="de-DE" i="1" dirty="0">
                <a:solidFill>
                  <a:schemeClr val="accent1"/>
                </a:solidFill>
              </a:rPr>
              <a:t>ex situ </a:t>
            </a:r>
            <a:r>
              <a:rPr lang="de-DE" dirty="0" err="1">
                <a:solidFill>
                  <a:schemeClr val="accent1"/>
                </a:solidFill>
              </a:rPr>
              <a:t>measures</a:t>
            </a:r>
            <a:r>
              <a:rPr lang="de-DE" dirty="0">
                <a:solidFill>
                  <a:schemeClr val="accent1"/>
                </a:solidFill>
              </a:rPr>
              <a:t> </a:t>
            </a:r>
            <a:r>
              <a:rPr lang="de-DE" dirty="0" err="1">
                <a:solidFill>
                  <a:schemeClr val="accent1"/>
                </a:solidFill>
              </a:rPr>
              <a:t>is</a:t>
            </a:r>
            <a:r>
              <a:rPr lang="de-DE" dirty="0">
                <a:solidFill>
                  <a:schemeClr val="accent1"/>
                </a:solidFill>
              </a:rPr>
              <a:t> essential </a:t>
            </a:r>
            <a:r>
              <a:rPr lang="de-DE" dirty="0" err="1">
                <a:solidFill>
                  <a:schemeClr val="accent1"/>
                </a:solidFill>
              </a:rPr>
              <a:t>to</a:t>
            </a:r>
            <a:r>
              <a:rPr lang="de-DE" dirty="0">
                <a:solidFill>
                  <a:schemeClr val="accent1"/>
                </a:solidFill>
              </a:rPr>
              <a:t> </a:t>
            </a:r>
            <a:r>
              <a:rPr lang="de-DE" dirty="0" err="1">
                <a:solidFill>
                  <a:schemeClr val="accent1"/>
                </a:solidFill>
              </a:rPr>
              <a:t>reach</a:t>
            </a:r>
            <a:r>
              <a:rPr lang="de-DE" dirty="0">
                <a:solidFill>
                  <a:schemeClr val="accent1"/>
                </a:solidFill>
              </a:rPr>
              <a:t> </a:t>
            </a:r>
            <a:r>
              <a:rPr lang="de-DE" dirty="0" err="1">
                <a:solidFill>
                  <a:schemeClr val="accent1"/>
                </a:solidFill>
              </a:rPr>
              <a:t>conservation</a:t>
            </a:r>
            <a:r>
              <a:rPr lang="de-DE" dirty="0">
                <a:solidFill>
                  <a:schemeClr val="accent1"/>
                </a:solidFill>
              </a:rPr>
              <a:t> </a:t>
            </a:r>
            <a:r>
              <a:rPr lang="de-DE" dirty="0" err="1">
                <a:solidFill>
                  <a:schemeClr val="accent1"/>
                </a:solidFill>
              </a:rPr>
              <a:t>targets</a:t>
            </a:r>
            <a:r>
              <a:rPr lang="de-DE" dirty="0">
                <a:solidFill>
                  <a:schemeClr val="accent1"/>
                </a:solidFill>
              </a:rPr>
              <a:t> and must </a:t>
            </a:r>
            <a:r>
              <a:rPr lang="de-DE" dirty="0" err="1">
                <a:solidFill>
                  <a:schemeClr val="accent1"/>
                </a:solidFill>
              </a:rPr>
              <a:t>be</a:t>
            </a:r>
            <a:r>
              <a:rPr lang="de-DE" dirty="0">
                <a:solidFill>
                  <a:schemeClr val="accent1"/>
                </a:solidFill>
              </a:rPr>
              <a:t> </a:t>
            </a:r>
            <a:r>
              <a:rPr lang="de-DE" dirty="0" err="1">
                <a:solidFill>
                  <a:schemeClr val="accent1"/>
                </a:solidFill>
              </a:rPr>
              <a:t>implemented</a:t>
            </a:r>
            <a:r>
              <a:rPr lang="de-DE" dirty="0">
                <a:solidFill>
                  <a:schemeClr val="accent1"/>
                </a:solidFill>
              </a:rPr>
              <a:t> in parallel</a:t>
            </a:r>
          </a:p>
          <a:p>
            <a:r>
              <a:rPr lang="de-DE" dirty="0" err="1">
                <a:solidFill>
                  <a:schemeClr val="accent1"/>
                </a:solidFill>
              </a:rPr>
              <a:t>Depending</a:t>
            </a:r>
            <a:r>
              <a:rPr lang="de-DE" dirty="0">
                <a:solidFill>
                  <a:schemeClr val="accent1"/>
                </a:solidFill>
              </a:rPr>
              <a:t> upon </a:t>
            </a:r>
            <a:r>
              <a:rPr lang="de-DE" dirty="0" err="1">
                <a:solidFill>
                  <a:schemeClr val="accent1"/>
                </a:solidFill>
              </a:rPr>
              <a:t>the</a:t>
            </a:r>
            <a:r>
              <a:rPr lang="de-DE" dirty="0">
                <a:solidFill>
                  <a:schemeClr val="accent1"/>
                </a:solidFill>
              </a:rPr>
              <a:t> </a:t>
            </a:r>
            <a:r>
              <a:rPr lang="de-DE" dirty="0" err="1">
                <a:solidFill>
                  <a:schemeClr val="accent1"/>
                </a:solidFill>
              </a:rPr>
              <a:t>circumstances</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measures</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be</a:t>
            </a:r>
            <a:r>
              <a:rPr lang="de-DE" dirty="0">
                <a:solidFill>
                  <a:schemeClr val="accent1"/>
                </a:solidFill>
              </a:rPr>
              <a:t> </a:t>
            </a:r>
            <a:r>
              <a:rPr lang="de-DE" dirty="0" err="1">
                <a:solidFill>
                  <a:schemeClr val="accent1"/>
                </a:solidFill>
              </a:rPr>
              <a:t>applied</a:t>
            </a:r>
            <a:r>
              <a:rPr lang="de-DE" dirty="0">
                <a:solidFill>
                  <a:schemeClr val="accent1"/>
                </a:solidFill>
              </a:rPr>
              <a:t> </a:t>
            </a:r>
            <a:r>
              <a:rPr lang="de-DE" dirty="0" err="1">
                <a:solidFill>
                  <a:schemeClr val="accent1"/>
                </a:solidFill>
              </a:rPr>
              <a:t>can</a:t>
            </a:r>
            <a:r>
              <a:rPr lang="de-DE" dirty="0">
                <a:solidFill>
                  <a:schemeClr val="accent1"/>
                </a:solidFill>
              </a:rPr>
              <a:t> </a:t>
            </a:r>
            <a:r>
              <a:rPr lang="de-DE" dirty="0" err="1">
                <a:solidFill>
                  <a:schemeClr val="accent1"/>
                </a:solidFill>
              </a:rPr>
              <a:t>vary</a:t>
            </a:r>
            <a:r>
              <a:rPr lang="de-DE" dirty="0">
                <a:solidFill>
                  <a:schemeClr val="accent1"/>
                </a:solidFill>
              </a:rPr>
              <a:t>, so </a:t>
            </a:r>
            <a:r>
              <a:rPr lang="de-DE" dirty="0" err="1">
                <a:solidFill>
                  <a:schemeClr val="accent1"/>
                </a:solidFill>
              </a:rPr>
              <a:t>can</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costs</a:t>
            </a:r>
            <a:endParaRPr lang="de-DE" dirty="0">
              <a:solidFill>
                <a:schemeClr val="accent1"/>
              </a:solidFill>
            </a:endParaRPr>
          </a:p>
          <a:p>
            <a:r>
              <a:rPr lang="en-US" dirty="0">
                <a:solidFill>
                  <a:schemeClr val="accent1"/>
                </a:solidFill>
              </a:rPr>
              <a:t>Active exchange, collaboration and  harmonization of measures is essential  for shared populations! </a:t>
            </a:r>
          </a:p>
          <a:p>
            <a:r>
              <a:rPr lang="de-DE" dirty="0">
                <a:solidFill>
                  <a:schemeClr val="accent1"/>
                </a:solidFill>
              </a:rPr>
              <a:t>Regional</a:t>
            </a:r>
            <a:r>
              <a:rPr lang="en-US" dirty="0">
                <a:solidFill>
                  <a:schemeClr val="accent1"/>
                </a:solidFill>
              </a:rPr>
              <a:t> </a:t>
            </a:r>
            <a:r>
              <a:rPr lang="de-DE" dirty="0" err="1">
                <a:solidFill>
                  <a:schemeClr val="accent1"/>
                </a:solidFill>
              </a:rPr>
              <a:t>collaboration</a:t>
            </a:r>
            <a:r>
              <a:rPr lang="de-DE" dirty="0">
                <a:solidFill>
                  <a:schemeClr val="accent1"/>
                </a:solidFill>
              </a:rPr>
              <a:t> </a:t>
            </a:r>
            <a:r>
              <a:rPr lang="en-US" dirty="0">
                <a:solidFill>
                  <a:schemeClr val="accent1"/>
                </a:solidFill>
              </a:rPr>
              <a:t>helps to share costs and optimize resource utilization</a:t>
            </a:r>
          </a:p>
        </p:txBody>
      </p:sp>
      <p:sp>
        <p:nvSpPr>
          <p:cNvPr id="6" name="Text Box 7">
            <a:extLst>
              <a:ext uri="{FF2B5EF4-FFF2-40B4-BE49-F238E27FC236}">
                <a16:creationId xmlns:a16="http://schemas.microsoft.com/office/drawing/2014/main" id="{0A6B12AE-E535-4B2F-85F0-8D531C683C8E}"/>
              </a:ext>
            </a:extLst>
          </p:cNvPr>
          <p:cNvSpPr txBox="1">
            <a:spLocks noChangeArrowheads="1"/>
          </p:cNvSpPr>
          <p:nvPr/>
        </p:nvSpPr>
        <p:spPr bwMode="auto">
          <a:xfrm>
            <a:off x="898059" y="6681292"/>
            <a:ext cx="1335977" cy="24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de-DE" sz="1200" dirty="0">
                <a:solidFill>
                  <a:schemeClr val="bg1"/>
                </a:solidFill>
                <a:effectLst>
                  <a:outerShdw blurRad="38100" dist="38100" dir="2700000" algn="tl">
                    <a:srgbClr val="C0C0C0"/>
                  </a:outerShdw>
                </a:effectLst>
                <a:latin typeface="Arial" charset="0"/>
              </a:rPr>
              <a:t>©www.reitwein-mol.de</a:t>
            </a:r>
          </a:p>
        </p:txBody>
      </p:sp>
      <p:grpSp>
        <p:nvGrpSpPr>
          <p:cNvPr id="7" name="Gruppieren 6">
            <a:extLst>
              <a:ext uri="{FF2B5EF4-FFF2-40B4-BE49-F238E27FC236}">
                <a16:creationId xmlns:a16="http://schemas.microsoft.com/office/drawing/2014/main" id="{120985DD-3549-4502-BE3B-72C224216418}"/>
              </a:ext>
            </a:extLst>
          </p:cNvPr>
          <p:cNvGrpSpPr/>
          <p:nvPr/>
        </p:nvGrpSpPr>
        <p:grpSpPr>
          <a:xfrm>
            <a:off x="89103" y="4106779"/>
            <a:ext cx="3593432" cy="2614951"/>
            <a:chOff x="800266" y="165895"/>
            <a:chExt cx="10565955" cy="6934400"/>
          </a:xfrm>
        </p:grpSpPr>
        <p:pic>
          <p:nvPicPr>
            <p:cNvPr id="8" name="Inhaltsplatzhalter 3">
              <a:extLst>
                <a:ext uri="{FF2B5EF4-FFF2-40B4-BE49-F238E27FC236}">
                  <a16:creationId xmlns:a16="http://schemas.microsoft.com/office/drawing/2014/main" id="{F4493088-4549-4351-BCB2-3B2615E50F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266" y="165895"/>
              <a:ext cx="9219868" cy="6914901"/>
            </a:xfrm>
            <a:prstGeom prst="rect">
              <a:avLst/>
            </a:prstGeom>
          </p:spPr>
        </p:pic>
        <p:sp>
          <p:nvSpPr>
            <p:cNvPr id="9" name="Textfeld 8">
              <a:extLst>
                <a:ext uri="{FF2B5EF4-FFF2-40B4-BE49-F238E27FC236}">
                  <a16:creationId xmlns:a16="http://schemas.microsoft.com/office/drawing/2014/main" id="{B9A897A6-95B1-4B99-A2AD-B986241E43A3}"/>
                </a:ext>
              </a:extLst>
            </p:cNvPr>
            <p:cNvSpPr txBox="1"/>
            <p:nvPr/>
          </p:nvSpPr>
          <p:spPr>
            <a:xfrm>
              <a:off x="800267" y="6120890"/>
              <a:ext cx="10565954" cy="979405"/>
            </a:xfrm>
            <a:prstGeom prst="rect">
              <a:avLst/>
            </a:prstGeom>
            <a:noFill/>
          </p:spPr>
          <p:txBody>
            <a:bodyPr wrap="square" rtlCol="0">
              <a:spAutoFit/>
            </a:bodyPr>
            <a:lstStyle/>
            <a:p>
              <a:r>
                <a:rPr lang="de-DE" b="1" dirty="0" err="1">
                  <a:solidFill>
                    <a:schemeClr val="bg1"/>
                  </a:solidFill>
                </a:rPr>
                <a:t>Success</a:t>
              </a:r>
              <a:r>
                <a:rPr lang="de-DE" b="1" dirty="0">
                  <a:solidFill>
                    <a:schemeClr val="bg1"/>
                  </a:solidFill>
                </a:rPr>
                <a:t> </a:t>
              </a:r>
              <a:r>
                <a:rPr lang="de-DE" b="1" dirty="0" err="1">
                  <a:solidFill>
                    <a:schemeClr val="bg1"/>
                  </a:solidFill>
                </a:rPr>
                <a:t>requires</a:t>
              </a:r>
              <a:r>
                <a:rPr lang="de-DE" b="1" dirty="0">
                  <a:solidFill>
                    <a:schemeClr val="bg1"/>
                  </a:solidFill>
                </a:rPr>
                <a:t> </a:t>
              </a:r>
              <a:r>
                <a:rPr lang="de-DE" b="1" dirty="0" err="1">
                  <a:solidFill>
                    <a:schemeClr val="bg1"/>
                  </a:solidFill>
                </a:rPr>
                <a:t>committment</a:t>
              </a:r>
              <a:r>
                <a:rPr lang="de-DE" b="1" dirty="0">
                  <a:solidFill>
                    <a:schemeClr val="bg1"/>
                  </a:solidFill>
                </a:rPr>
                <a:t>!</a:t>
              </a:r>
            </a:p>
          </p:txBody>
        </p:sp>
      </p:grpSp>
      <p:pic>
        <p:nvPicPr>
          <p:cNvPr id="10" name="Picture 5">
            <a:extLst>
              <a:ext uri="{FF2B5EF4-FFF2-40B4-BE49-F238E27FC236}">
                <a16:creationId xmlns:a16="http://schemas.microsoft.com/office/drawing/2014/main" id="{700AD238-990D-4B98-9B7F-1154B55B28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15" y="1632016"/>
            <a:ext cx="3130525" cy="18775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SC_0497">
            <a:extLst>
              <a:ext uri="{FF2B5EF4-FFF2-40B4-BE49-F238E27FC236}">
                <a16:creationId xmlns:a16="http://schemas.microsoft.com/office/drawing/2014/main" id="{B58DE7BE-B4F9-45EB-A4D8-A7D2666D48CD}"/>
              </a:ext>
            </a:extLst>
          </p:cNvPr>
          <p:cNvPicPr>
            <a:picLocks noChangeAspect="1" noChangeArrowheads="1"/>
          </p:cNvPicPr>
          <p:nvPr/>
        </p:nvPicPr>
        <p:blipFill>
          <a:blip r:embed="rId4" cstate="screen">
            <a:lum contrast="54000"/>
            <a:extLst>
              <a:ext uri="{28A0092B-C50C-407E-A947-70E740481C1C}">
                <a14:useLocalDpi xmlns:a14="http://schemas.microsoft.com/office/drawing/2010/main"/>
              </a:ext>
            </a:extLst>
          </a:blip>
          <a:srcRect/>
          <a:stretch>
            <a:fillRect/>
          </a:stretch>
        </p:blipFill>
        <p:spPr bwMode="auto">
          <a:xfrm rot="20577463">
            <a:off x="906415" y="2931290"/>
            <a:ext cx="1499957" cy="37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095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746</Words>
  <Application>Microsoft Office PowerPoint</Application>
  <PresentationFormat>Widescreen</PresentationFormat>
  <Paragraphs>75</Paragraphs>
  <Slides>10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7" baseType="lpstr">
      <vt:lpstr>Arial</vt:lpstr>
      <vt:lpstr>Calibri</vt:lpstr>
      <vt:lpstr>Calibri Light</vt:lpstr>
      <vt:lpstr>Times New Roman</vt:lpstr>
      <vt:lpstr>Office</vt:lpstr>
      <vt:lpstr>Photoshop.Image.4</vt:lpstr>
      <vt:lpstr>CorelDraw.Graphic.8</vt:lpstr>
      <vt:lpstr>Guideline for EX SITU conservation measures in sturgeons</vt:lpstr>
      <vt:lpstr>Contents</vt:lpstr>
      <vt:lpstr>Ex situ conservation measures </vt:lpstr>
      <vt:lpstr>What are its purposes?</vt:lpstr>
      <vt:lpstr>The Guideline…</vt:lpstr>
      <vt:lpstr>Key approaches</vt:lpstr>
      <vt:lpstr>Guideline structure</vt:lpstr>
      <vt:lpstr>Challenges in current approaches</vt:lpstr>
      <vt:lpstr>Perspective</vt:lpstr>
      <vt:lpstr>Thank you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for EX SITU conservation measures in sturgeons</dc:title>
  <dc:creator>Joern Geßner</dc:creator>
  <cp:lastModifiedBy>HORY Marc</cp:lastModifiedBy>
  <cp:revision>27</cp:revision>
  <dcterms:created xsi:type="dcterms:W3CDTF">2024-05-18T10:19:11Z</dcterms:created>
  <dcterms:modified xsi:type="dcterms:W3CDTF">2024-06-17T16:04:15Z</dcterms:modified>
</cp:coreProperties>
</file>