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3" r:id="rId4"/>
    <p:sldMasterId id="2147483685" r:id="rId5"/>
    <p:sldMasterId id="2147483687" r:id="rId6"/>
    <p:sldMasterId id="2147483677" r:id="rId7"/>
  </p:sldMasterIdLst>
  <p:notesMasterIdLst>
    <p:notesMasterId r:id="rId15"/>
  </p:notesMasterIdLst>
  <p:handoutMasterIdLst>
    <p:handoutMasterId r:id="rId16"/>
  </p:handoutMasterIdLst>
  <p:sldIdLst>
    <p:sldId id="350" r:id="rId8"/>
    <p:sldId id="607" r:id="rId9"/>
    <p:sldId id="611" r:id="rId10"/>
    <p:sldId id="610" r:id="rId11"/>
    <p:sldId id="613" r:id="rId12"/>
    <p:sldId id="614" r:id="rId13"/>
    <p:sldId id="609" r:id="rId14"/>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47D"/>
    <a:srgbClr val="FFD54F"/>
    <a:srgbClr val="409994"/>
    <a:srgbClr val="002A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72" autoAdjust="0"/>
    <p:restoredTop sz="88567" autoAdjust="0"/>
  </p:normalViewPr>
  <p:slideViewPr>
    <p:cSldViewPr snapToGrid="0" snapToObjects="1">
      <p:cViewPr varScale="1">
        <p:scale>
          <a:sx n="59" d="100"/>
          <a:sy n="59" d="100"/>
        </p:scale>
        <p:origin x="126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0" d="100"/>
          <a:sy n="100" d="100"/>
        </p:scale>
        <p:origin x="14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6332"/>
          </a:xfrm>
          <a:prstGeom prst="rect">
            <a:avLst/>
          </a:prstGeom>
        </p:spPr>
        <p:txBody>
          <a:bodyPr vert="horz" lIns="95706" tIns="47854" rIns="95706" bIns="47854" rtlCol="0"/>
          <a:lstStyle>
            <a:lvl1pPr algn="l">
              <a:defRPr sz="1300"/>
            </a:lvl1pPr>
          </a:lstStyle>
          <a:p>
            <a:endParaRPr lang="fr-FR"/>
          </a:p>
        </p:txBody>
      </p:sp>
      <p:sp>
        <p:nvSpPr>
          <p:cNvPr id="3" name="Espace réservé de la date 2"/>
          <p:cNvSpPr>
            <a:spLocks noGrp="1"/>
          </p:cNvSpPr>
          <p:nvPr>
            <p:ph type="dt" sz="quarter" idx="1"/>
          </p:nvPr>
        </p:nvSpPr>
        <p:spPr>
          <a:xfrm>
            <a:off x="3850444" y="1"/>
            <a:ext cx="2945659" cy="496332"/>
          </a:xfrm>
          <a:prstGeom prst="rect">
            <a:avLst/>
          </a:prstGeom>
        </p:spPr>
        <p:txBody>
          <a:bodyPr vert="horz" lIns="95706" tIns="47854" rIns="95706" bIns="47854" rtlCol="0"/>
          <a:lstStyle>
            <a:lvl1pPr algn="r">
              <a:defRPr sz="1300"/>
            </a:lvl1pPr>
          </a:lstStyle>
          <a:p>
            <a:fld id="{14208671-A0B8-3E47-A7D9-43510B064522}" type="datetime1">
              <a:rPr lang="fr-FR" smtClean="0"/>
              <a:t>17/06/2022</a:t>
            </a:fld>
            <a:endParaRPr lang="fr-FR"/>
          </a:p>
        </p:txBody>
      </p:sp>
      <p:sp>
        <p:nvSpPr>
          <p:cNvPr id="4" name="Espace réservé du pied de page 3"/>
          <p:cNvSpPr>
            <a:spLocks noGrp="1"/>
          </p:cNvSpPr>
          <p:nvPr>
            <p:ph type="ftr" sz="quarter" idx="2"/>
          </p:nvPr>
        </p:nvSpPr>
        <p:spPr>
          <a:xfrm>
            <a:off x="1" y="9428585"/>
            <a:ext cx="2945659" cy="496332"/>
          </a:xfrm>
          <a:prstGeom prst="rect">
            <a:avLst/>
          </a:prstGeom>
        </p:spPr>
        <p:txBody>
          <a:bodyPr vert="horz" lIns="95706" tIns="47854" rIns="95706" bIns="47854"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850444" y="9428585"/>
            <a:ext cx="2945659" cy="496332"/>
          </a:xfrm>
          <a:prstGeom prst="rect">
            <a:avLst/>
          </a:prstGeom>
        </p:spPr>
        <p:txBody>
          <a:bodyPr vert="horz" lIns="95706" tIns="47854" rIns="95706" bIns="47854" rtlCol="0" anchor="b"/>
          <a:lstStyle>
            <a:lvl1pPr algn="r">
              <a:defRPr sz="1300"/>
            </a:lvl1pPr>
          </a:lstStyle>
          <a:p>
            <a:fld id="{6759D221-9A09-9540-B314-8604B0193E34}" type="slidenum">
              <a:rPr lang="fr-FR" smtClean="0"/>
              <a:t>‹N°›</a:t>
            </a:fld>
            <a:endParaRPr lang="fr-FR"/>
          </a:p>
        </p:txBody>
      </p:sp>
    </p:spTree>
    <p:extLst>
      <p:ext uri="{BB962C8B-B14F-4D97-AF65-F5344CB8AC3E}">
        <p14:creationId xmlns:p14="http://schemas.microsoft.com/office/powerpoint/2010/main" val="1293850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6332"/>
          </a:xfrm>
          <a:prstGeom prst="rect">
            <a:avLst/>
          </a:prstGeom>
        </p:spPr>
        <p:txBody>
          <a:bodyPr vert="horz" lIns="95706" tIns="47854" rIns="95706" bIns="47854" rtlCol="0"/>
          <a:lstStyle>
            <a:lvl1pPr algn="l">
              <a:defRPr sz="1300"/>
            </a:lvl1pPr>
          </a:lstStyle>
          <a:p>
            <a:endParaRPr lang="fr-FR"/>
          </a:p>
        </p:txBody>
      </p:sp>
      <p:sp>
        <p:nvSpPr>
          <p:cNvPr id="3" name="Espace réservé de la date 2"/>
          <p:cNvSpPr>
            <a:spLocks noGrp="1"/>
          </p:cNvSpPr>
          <p:nvPr>
            <p:ph type="dt" idx="1"/>
          </p:nvPr>
        </p:nvSpPr>
        <p:spPr>
          <a:xfrm>
            <a:off x="3850444" y="1"/>
            <a:ext cx="2945659" cy="496332"/>
          </a:xfrm>
          <a:prstGeom prst="rect">
            <a:avLst/>
          </a:prstGeom>
        </p:spPr>
        <p:txBody>
          <a:bodyPr vert="horz" lIns="95706" tIns="47854" rIns="95706" bIns="47854" rtlCol="0"/>
          <a:lstStyle>
            <a:lvl1pPr algn="r">
              <a:defRPr sz="1300"/>
            </a:lvl1pPr>
          </a:lstStyle>
          <a:p>
            <a:fld id="{7B3B23B9-18C7-DB45-B429-7B8C8BC37F52}" type="datetime1">
              <a:rPr lang="fr-FR" smtClean="0"/>
              <a:t>17/06/2022</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706" tIns="47854" rIns="95706" bIns="47854"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5706" tIns="47854" rIns="95706" bIns="4785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5"/>
            <a:ext cx="2945659" cy="496332"/>
          </a:xfrm>
          <a:prstGeom prst="rect">
            <a:avLst/>
          </a:prstGeom>
        </p:spPr>
        <p:txBody>
          <a:bodyPr vert="horz" lIns="95706" tIns="47854" rIns="95706" bIns="4785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0444" y="9428585"/>
            <a:ext cx="2945659" cy="496332"/>
          </a:xfrm>
          <a:prstGeom prst="rect">
            <a:avLst/>
          </a:prstGeom>
        </p:spPr>
        <p:txBody>
          <a:bodyPr vert="horz" lIns="95706" tIns="47854" rIns="95706" bIns="47854" rtlCol="0" anchor="b"/>
          <a:lstStyle>
            <a:lvl1pPr algn="r">
              <a:defRPr sz="1300"/>
            </a:lvl1pPr>
          </a:lstStyle>
          <a:p>
            <a:fld id="{7337B99B-D378-6C49-AC24-BA32949E8AE6}" type="slidenum">
              <a:rPr lang="fr-FR" smtClean="0"/>
              <a:t>‹N°›</a:t>
            </a:fld>
            <a:endParaRPr lang="fr-FR"/>
          </a:p>
        </p:txBody>
      </p:sp>
    </p:spTree>
    <p:extLst>
      <p:ext uri="{BB962C8B-B14F-4D97-AF65-F5344CB8AC3E}">
        <p14:creationId xmlns:p14="http://schemas.microsoft.com/office/powerpoint/2010/main" val="24699836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337B99B-D378-6C49-AC24-BA32949E8AE6}" type="slidenum">
              <a:rPr lang="fr-FR" smtClean="0"/>
              <a:t>1</a:t>
            </a:fld>
            <a:endParaRPr lang="fr-FR"/>
          </a:p>
        </p:txBody>
      </p:sp>
    </p:spTree>
    <p:extLst>
      <p:ext uri="{BB962C8B-B14F-4D97-AF65-F5344CB8AC3E}">
        <p14:creationId xmlns:p14="http://schemas.microsoft.com/office/powerpoint/2010/main" val="1582465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37B99B-D378-6C49-AC24-BA32949E8AE6}" type="slidenum">
              <a:rPr lang="fr-FR" smtClean="0"/>
              <a:t>2</a:t>
            </a:fld>
            <a:endParaRPr lang="fr-FR"/>
          </a:p>
        </p:txBody>
      </p:sp>
    </p:spTree>
    <p:extLst>
      <p:ext uri="{BB962C8B-B14F-4D97-AF65-F5344CB8AC3E}">
        <p14:creationId xmlns:p14="http://schemas.microsoft.com/office/powerpoint/2010/main" val="2143922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37B99B-D378-6C49-AC24-BA32949E8AE6}" type="slidenum">
              <a:rPr lang="fr-FR" smtClean="0"/>
              <a:t>4</a:t>
            </a:fld>
            <a:endParaRPr lang="fr-FR"/>
          </a:p>
        </p:txBody>
      </p:sp>
    </p:spTree>
    <p:extLst>
      <p:ext uri="{BB962C8B-B14F-4D97-AF65-F5344CB8AC3E}">
        <p14:creationId xmlns:p14="http://schemas.microsoft.com/office/powerpoint/2010/main" val="16494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37B99B-D378-6C49-AC24-BA32949E8AE6}" type="slidenum">
              <a:rPr lang="fr-FR" smtClean="0"/>
              <a:t>5</a:t>
            </a:fld>
            <a:endParaRPr lang="fr-FR"/>
          </a:p>
        </p:txBody>
      </p:sp>
    </p:spTree>
    <p:extLst>
      <p:ext uri="{BB962C8B-B14F-4D97-AF65-F5344CB8AC3E}">
        <p14:creationId xmlns:p14="http://schemas.microsoft.com/office/powerpoint/2010/main" val="3830418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37B99B-D378-6C49-AC24-BA32949E8AE6}" type="slidenum">
              <a:rPr lang="fr-FR" smtClean="0"/>
              <a:t>6</a:t>
            </a:fld>
            <a:endParaRPr lang="fr-FR"/>
          </a:p>
        </p:txBody>
      </p:sp>
    </p:spTree>
    <p:extLst>
      <p:ext uri="{BB962C8B-B14F-4D97-AF65-F5344CB8AC3E}">
        <p14:creationId xmlns:p14="http://schemas.microsoft.com/office/powerpoint/2010/main" val="3123767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D3027B32-7EE3-4B47-8E3B-B3A98341C450}" type="slidenum">
              <a:rPr lang="fr-FR" smtClean="0"/>
              <a:t>‹N°›</a:t>
            </a:fld>
            <a:endParaRPr lang="fr-FR"/>
          </a:p>
        </p:txBody>
      </p:sp>
    </p:spTree>
    <p:extLst>
      <p:ext uri="{BB962C8B-B14F-4D97-AF65-F5344CB8AC3E}">
        <p14:creationId xmlns:p14="http://schemas.microsoft.com/office/powerpoint/2010/main" val="3423443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17/06/2022</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‹N°›</a:t>
            </a:fld>
            <a:endParaRPr lang="fr-FR" dirty="0"/>
          </a:p>
        </p:txBody>
      </p:sp>
    </p:spTree>
    <p:extLst>
      <p:ext uri="{BB962C8B-B14F-4D97-AF65-F5344CB8AC3E}">
        <p14:creationId xmlns:p14="http://schemas.microsoft.com/office/powerpoint/2010/main" val="51553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pPr/>
              <a:t>17/06/2022</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‹N°›</a:t>
            </a:fld>
            <a:endParaRPr lang="fr-FR" dirty="0"/>
          </a:p>
        </p:txBody>
      </p:sp>
    </p:spTree>
    <p:extLst>
      <p:ext uri="{BB962C8B-B14F-4D97-AF65-F5344CB8AC3E}">
        <p14:creationId xmlns:p14="http://schemas.microsoft.com/office/powerpoint/2010/main" val="3974773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A4F780FF-3EB2-4073-8B36-7BC7D48A2A98}" type="slidenum">
              <a:rPr lang="en-US" altLang="nl-BE"/>
              <a:pPr>
                <a:defRPr/>
              </a:pPr>
              <a:t>‹N°›</a:t>
            </a:fld>
            <a:endParaRPr lang="en-US" altLang="nl-BE"/>
          </a:p>
        </p:txBody>
      </p:sp>
    </p:spTree>
    <p:extLst>
      <p:ext uri="{BB962C8B-B14F-4D97-AF65-F5344CB8AC3E}">
        <p14:creationId xmlns:p14="http://schemas.microsoft.com/office/powerpoint/2010/main" val="1623403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17/06/2022</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‹N°›</a:t>
            </a:fld>
            <a:endParaRPr lang="fr-FR" dirty="0"/>
          </a:p>
        </p:txBody>
      </p:sp>
    </p:spTree>
    <p:extLst>
      <p:ext uri="{BB962C8B-B14F-4D97-AF65-F5344CB8AC3E}">
        <p14:creationId xmlns:p14="http://schemas.microsoft.com/office/powerpoint/2010/main" val="24992003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D3027B32-7EE3-4B47-8E3B-B3A98341C450}" type="slidenum">
              <a:rPr lang="fr-FR" smtClean="0"/>
              <a:pPr/>
              <a:t>‹N°›</a:t>
            </a:fld>
            <a:endParaRPr lang="fr-FR" dirty="0"/>
          </a:p>
        </p:txBody>
      </p:sp>
    </p:spTree>
    <p:extLst>
      <p:ext uri="{BB962C8B-B14F-4D97-AF65-F5344CB8AC3E}">
        <p14:creationId xmlns:p14="http://schemas.microsoft.com/office/powerpoint/2010/main" val="1866856993"/>
      </p:ext>
    </p:extLst>
  </p:cSld>
  <p:clrMap bg1="lt1" tx1="dk1" bg2="lt2" tx2="dk2" accent1="accent1" accent2="accent2" accent3="accent3" accent4="accent4" accent5="accent5" accent6="accent6" hlink="hlink" folHlink="folHlink"/>
  <p:sldLayoutIdLst>
    <p:sldLayoutId id="2147483684"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17/06/2022</a:t>
            </a:fld>
            <a:endParaRPr lang="fr-FR" dirty="0"/>
          </a:p>
        </p:txBody>
      </p:sp>
      <p:sp>
        <p:nvSpPr>
          <p:cNvPr id="8"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‹N°›</a:t>
            </a:fld>
            <a:endParaRPr lang="fr-FR" dirty="0"/>
          </a:p>
        </p:txBody>
      </p:sp>
    </p:spTree>
    <p:extLst>
      <p:ext uri="{BB962C8B-B14F-4D97-AF65-F5344CB8AC3E}">
        <p14:creationId xmlns:p14="http://schemas.microsoft.com/office/powerpoint/2010/main" val="378409503"/>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17/06/2022</a:t>
            </a:fld>
            <a:endParaRPr lang="fr-FR" dirty="0"/>
          </a:p>
        </p:txBody>
      </p:sp>
      <p:sp>
        <p:nvSpPr>
          <p:cNvPr id="8"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‹N°›</a:t>
            </a:fld>
            <a:endParaRPr lang="fr-FR" dirty="0"/>
          </a:p>
        </p:txBody>
      </p:sp>
      <p:sp>
        <p:nvSpPr>
          <p:cNvPr id="9" name="Espace réservé du titre 6"/>
          <p:cNvSpPr>
            <a:spLocks noGrp="1"/>
          </p:cNvSpPr>
          <p:nvPr>
            <p:ph type="title"/>
          </p:nvPr>
        </p:nvSpPr>
        <p:spPr>
          <a:xfrm>
            <a:off x="4472174" y="274638"/>
            <a:ext cx="4214625" cy="504459"/>
          </a:xfrm>
          <a:prstGeom prst="rect">
            <a:avLst/>
          </a:prstGeom>
        </p:spPr>
        <p:txBody>
          <a:bodyPr vert="horz" lIns="91440" tIns="45720" rIns="91440" bIns="45720" rtlCol="0" anchor="ctr">
            <a:normAutofit/>
          </a:bodyPr>
          <a:lstStyle/>
          <a:p>
            <a:r>
              <a:rPr lang="fr-FR" dirty="0"/>
              <a:t>Name of the </a:t>
            </a:r>
            <a:r>
              <a:rPr lang="fr-FR" dirty="0" err="1"/>
              <a:t>presentation</a:t>
            </a:r>
            <a:endParaRPr lang="fr-FR" dirty="0"/>
          </a:p>
        </p:txBody>
      </p:sp>
    </p:spTree>
    <p:extLst>
      <p:ext uri="{BB962C8B-B14F-4D97-AF65-F5344CB8AC3E}">
        <p14:creationId xmlns:p14="http://schemas.microsoft.com/office/powerpoint/2010/main" val="3671072162"/>
      </p:ext>
    </p:extLst>
  </p:cSld>
  <p:clrMap bg1="lt1" tx1="dk1" bg2="lt2" tx2="dk2" accent1="accent1" accent2="accent2" accent3="accent3" accent4="accent4" accent5="accent5" accent6="accent6" hlink="hlink" folHlink="folHlink"/>
  <p:sldLayoutIdLst>
    <p:sldLayoutId id="2147483688" r:id="rId1"/>
    <p:sldLayoutId id="2147483698" r:id="rId2"/>
  </p:sldLayoutIdLst>
  <p:txStyles>
    <p:title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Espace réservé du titre 6"/>
          <p:cNvSpPr>
            <a:spLocks noGrp="1"/>
          </p:cNvSpPr>
          <p:nvPr>
            <p:ph type="title"/>
          </p:nvPr>
        </p:nvSpPr>
        <p:spPr>
          <a:xfrm>
            <a:off x="4472174" y="274638"/>
            <a:ext cx="4214625" cy="504459"/>
          </a:xfrm>
          <a:prstGeom prst="rect">
            <a:avLst/>
          </a:prstGeom>
        </p:spPr>
        <p:txBody>
          <a:bodyPr vert="horz" lIns="91440" tIns="45720" rIns="91440" bIns="45720" rtlCol="0" anchor="ctr">
            <a:normAutofit/>
          </a:bodyPr>
          <a:lstStyle/>
          <a:p>
            <a:r>
              <a:rPr lang="fr-FR" dirty="0"/>
              <a:t>Nom de la présentation</a:t>
            </a:r>
          </a:p>
        </p:txBody>
      </p:sp>
      <p:sp>
        <p:nvSpPr>
          <p:cNvPr id="20"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pPr/>
              <a:t>17/06/2022</a:t>
            </a:fld>
            <a:endParaRPr lang="fr-FR"/>
          </a:p>
        </p:txBody>
      </p:sp>
      <p:sp>
        <p:nvSpPr>
          <p:cNvPr id="22"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‹N°›</a:t>
            </a:fld>
            <a:endParaRPr lang="fr-FR" dirty="0"/>
          </a:p>
        </p:txBody>
      </p:sp>
    </p:spTree>
    <p:extLst>
      <p:ext uri="{BB962C8B-B14F-4D97-AF65-F5344CB8AC3E}">
        <p14:creationId xmlns:p14="http://schemas.microsoft.com/office/powerpoint/2010/main" val="3911076956"/>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r" defTabSz="457200" rtl="0" eaLnBrk="1" latinLnBrk="0" hangingPunct="1">
        <a:spcBef>
          <a:spcPct val="0"/>
        </a:spcBef>
        <a:buNone/>
        <a:defRPr sz="2000" kern="1200">
          <a:solidFill>
            <a:srgbClr val="FFFFFF"/>
          </a:solidFill>
          <a:latin typeface="Arial Narrow" charset="0"/>
          <a:ea typeface="Arial Narrow" charset="0"/>
          <a:cs typeface="Arial Narrow"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j-lt"/>
          <a:ea typeface="Century Gothic" charset="0"/>
          <a:cs typeface="Century Gothic" charset="0"/>
        </a:defRPr>
      </a:lvl1pPr>
      <a:lvl2pPr marL="742950" indent="-285750" algn="l" defTabSz="457200" rtl="0" eaLnBrk="1" latinLnBrk="0" hangingPunct="1">
        <a:spcBef>
          <a:spcPct val="20000"/>
        </a:spcBef>
        <a:buFont typeface="Arial"/>
        <a:buChar char="–"/>
        <a:defRPr sz="2800" kern="1200">
          <a:solidFill>
            <a:schemeClr val="tx1"/>
          </a:solidFill>
          <a:latin typeface="+mj-lt"/>
          <a:ea typeface="Century Gothic" charset="0"/>
          <a:cs typeface="Century Gothic" charset="0"/>
        </a:defRPr>
      </a:lvl2pPr>
      <a:lvl3pPr marL="1143000" indent="-228600" algn="l" defTabSz="457200" rtl="0" eaLnBrk="1" latinLnBrk="0" hangingPunct="1">
        <a:spcBef>
          <a:spcPct val="20000"/>
        </a:spcBef>
        <a:buFont typeface="Arial"/>
        <a:buChar char="•"/>
        <a:defRPr sz="2400" kern="1200">
          <a:solidFill>
            <a:schemeClr val="tx1"/>
          </a:solidFill>
          <a:latin typeface="+mj-lt"/>
          <a:ea typeface="Century Gothic" charset="0"/>
          <a:cs typeface="Century Gothic" charset="0"/>
        </a:defRPr>
      </a:lvl3pPr>
      <a:lvl4pPr marL="1600200" indent="-228600" algn="l" defTabSz="457200" rtl="0" eaLnBrk="1" latinLnBrk="0" hangingPunct="1">
        <a:spcBef>
          <a:spcPct val="20000"/>
        </a:spcBef>
        <a:buFont typeface="Arial"/>
        <a:buChar char="–"/>
        <a:defRPr sz="2000" kern="1200">
          <a:solidFill>
            <a:schemeClr val="tx1"/>
          </a:solidFill>
          <a:latin typeface="+mj-lt"/>
          <a:ea typeface="Century Gothic" charset="0"/>
          <a:cs typeface="Century Gothic" charset="0"/>
        </a:defRPr>
      </a:lvl4pPr>
      <a:lvl5pPr marL="2057400" indent="-228600" algn="l" defTabSz="457200" rtl="0" eaLnBrk="1" latinLnBrk="0" hangingPunct="1">
        <a:spcBef>
          <a:spcPct val="20000"/>
        </a:spcBef>
        <a:buFont typeface="Arial"/>
        <a:buChar char="»"/>
        <a:defRPr sz="2000" kern="1200">
          <a:solidFill>
            <a:schemeClr val="tx1"/>
          </a:solidFill>
          <a:latin typeface="+mj-lt"/>
          <a:ea typeface="Century Gothic" charset="0"/>
          <a:cs typeface="Century 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 y="3684362"/>
            <a:ext cx="9144000" cy="3037113"/>
          </a:xfrm>
          <a:prstGeom prst="rect">
            <a:avLst/>
          </a:prstGeom>
        </p:spPr>
        <p:txBody>
          <a:bodyPr>
            <a:normAutofit/>
          </a:bodyPr>
          <a:lstStyle/>
          <a:p>
            <a:pPr algn="ctr">
              <a:spcBef>
                <a:spcPts val="600"/>
              </a:spcBef>
            </a:pPr>
            <a:r>
              <a:rPr lang="lv-LV" sz="2400" dirty="0">
                <a:solidFill>
                  <a:srgbClr val="409994"/>
                </a:solidFill>
                <a:latin typeface="+mn-lt"/>
              </a:rPr>
              <a:t>Group of Experts on Protected Areas and Ecological Networks</a:t>
            </a:r>
            <a:br>
              <a:rPr lang="en-GB" sz="2400" dirty="0">
                <a:solidFill>
                  <a:srgbClr val="409994"/>
                </a:solidFill>
                <a:latin typeface="+mn-lt"/>
              </a:rPr>
            </a:br>
            <a:br>
              <a:rPr lang="aa-ET" sz="2400" dirty="0">
                <a:solidFill>
                  <a:srgbClr val="409994"/>
                </a:solidFill>
                <a:latin typeface="+mn-lt"/>
              </a:rPr>
            </a:br>
            <a:r>
              <a:rPr lang="lv-LV" sz="2400" dirty="0">
                <a:solidFill>
                  <a:srgbClr val="409994"/>
                </a:solidFill>
                <a:latin typeface="+mn-lt"/>
              </a:rPr>
              <a:t>INFORMATION ON EMERALD SITE MANAGEMENT PLANS IN THE STANDARD DATA FORM</a:t>
            </a:r>
            <a:br>
              <a:rPr lang="lv-LV" sz="2400" dirty="0">
                <a:solidFill>
                  <a:srgbClr val="409994"/>
                </a:solidFill>
                <a:latin typeface="+mn-lt"/>
              </a:rPr>
            </a:br>
            <a:br>
              <a:rPr lang="aa-ET" sz="2800" dirty="0">
                <a:solidFill>
                  <a:srgbClr val="409994"/>
                </a:solidFill>
                <a:latin typeface="+mn-lt"/>
              </a:rPr>
            </a:br>
            <a:r>
              <a:rPr lang="en-GB" dirty="0">
                <a:solidFill>
                  <a:srgbClr val="409994"/>
                </a:solidFill>
                <a:latin typeface="+mn-lt"/>
              </a:rPr>
              <a:t>O</a:t>
            </a:r>
            <a:r>
              <a:rPr lang="aa-ET" dirty="0">
                <a:solidFill>
                  <a:srgbClr val="409994"/>
                </a:solidFill>
                <a:latin typeface="+mn-lt"/>
              </a:rPr>
              <a:t>t</a:t>
            </a:r>
            <a:r>
              <a:rPr lang="en-GB" dirty="0">
                <a:solidFill>
                  <a:srgbClr val="409994"/>
                </a:solidFill>
                <a:latin typeface="+mn-lt"/>
              </a:rPr>
              <a:t>a</a:t>
            </a:r>
            <a:r>
              <a:rPr lang="aa-ET" dirty="0">
                <a:solidFill>
                  <a:srgbClr val="409994"/>
                </a:solidFill>
                <a:latin typeface="+mn-lt"/>
              </a:rPr>
              <a:t>r</a:t>
            </a:r>
            <a:r>
              <a:rPr lang="en-GB" dirty="0">
                <a:solidFill>
                  <a:srgbClr val="409994"/>
                </a:solidFill>
                <a:latin typeface="+mn-lt"/>
              </a:rPr>
              <a:t>s</a:t>
            </a:r>
            <a:r>
              <a:rPr lang="aa-ET" dirty="0">
                <a:solidFill>
                  <a:srgbClr val="409994"/>
                </a:solidFill>
                <a:latin typeface="+mn-lt"/>
              </a:rPr>
              <a:t> </a:t>
            </a:r>
            <a:r>
              <a:rPr lang="en-GB" dirty="0">
                <a:solidFill>
                  <a:srgbClr val="409994"/>
                </a:solidFill>
                <a:latin typeface="+mn-lt"/>
              </a:rPr>
              <a:t>O</a:t>
            </a:r>
            <a:r>
              <a:rPr lang="aa-ET" dirty="0">
                <a:solidFill>
                  <a:srgbClr val="409994"/>
                </a:solidFill>
                <a:latin typeface="+mn-lt"/>
              </a:rPr>
              <a:t>p</a:t>
            </a:r>
            <a:r>
              <a:rPr lang="en-GB" dirty="0">
                <a:solidFill>
                  <a:srgbClr val="409994"/>
                </a:solidFill>
                <a:latin typeface="+mn-lt"/>
              </a:rPr>
              <a:t>e</a:t>
            </a:r>
            <a:r>
              <a:rPr lang="aa-ET" dirty="0">
                <a:solidFill>
                  <a:srgbClr val="409994"/>
                </a:solidFill>
                <a:latin typeface="+mn-lt"/>
              </a:rPr>
              <a:t>r</a:t>
            </a:r>
            <a:r>
              <a:rPr lang="en-GB" dirty="0">
                <a:solidFill>
                  <a:srgbClr val="409994"/>
                </a:solidFill>
                <a:latin typeface="+mn-lt"/>
              </a:rPr>
              <a:t>m</a:t>
            </a:r>
            <a:r>
              <a:rPr lang="aa-ET" dirty="0">
                <a:solidFill>
                  <a:srgbClr val="409994"/>
                </a:solidFill>
                <a:latin typeface="+mn-lt"/>
              </a:rPr>
              <a:t>a</a:t>
            </a:r>
            <a:r>
              <a:rPr lang="en-GB" dirty="0">
                <a:solidFill>
                  <a:srgbClr val="409994"/>
                </a:solidFill>
                <a:latin typeface="+mn-lt"/>
              </a:rPr>
              <a:t>n</a:t>
            </a:r>
            <a:r>
              <a:rPr lang="aa-ET" dirty="0">
                <a:solidFill>
                  <a:srgbClr val="409994"/>
                </a:solidFill>
                <a:latin typeface="+mn-lt"/>
              </a:rPr>
              <a:t>i</a:t>
            </a:r>
            <a:r>
              <a:rPr lang="en-GB" dirty="0">
                <a:solidFill>
                  <a:srgbClr val="409994"/>
                </a:solidFill>
                <a:latin typeface="+mn-lt"/>
              </a:rPr>
              <a:t>s</a:t>
            </a:r>
            <a:r>
              <a:rPr lang="lv-LV" dirty="0">
                <a:solidFill>
                  <a:srgbClr val="409994"/>
                </a:solidFill>
                <a:latin typeface="+mn-lt"/>
              </a:rPr>
              <a:t> &amp; Marc Roekaerts</a:t>
            </a:r>
            <a:endParaRPr lang="en-GB" sz="900" dirty="0">
              <a:latin typeface="+mn-lt"/>
              <a:cs typeface="Arial" panose="020B0604020202020204" pitchFamily="34" charset="0"/>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35"/>
            <a:ext cx="9160477" cy="3795872"/>
          </a:xfrm>
          <a:prstGeom prst="rect">
            <a:avLst/>
          </a:prstGeom>
        </p:spPr>
      </p:pic>
      <p:sp>
        <p:nvSpPr>
          <p:cNvPr id="12"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1</a:t>
            </a:fld>
            <a:endParaRPr lang="fr-FR" dirty="0">
              <a:latin typeface="Arial Narrow" charset="0"/>
              <a:ea typeface="Arial Narrow" charset="0"/>
              <a:cs typeface="Arial Narrow" charset="0"/>
            </a:endParaRPr>
          </a:p>
        </p:txBody>
      </p:sp>
      <p:sp>
        <p:nvSpPr>
          <p:cNvPr id="6" name="Espace réservé de la date 3"/>
          <p:cNvSpPr>
            <a:spLocks noGrp="1"/>
          </p:cNvSpPr>
          <p:nvPr>
            <p:ph type="dt" sz="half" idx="2"/>
          </p:nvPr>
        </p:nvSpPr>
        <p:spPr>
          <a:xfrm>
            <a:off x="210456" y="6356350"/>
            <a:ext cx="8077201"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r>
              <a:rPr lang="aa-ET" sz="1400" dirty="0">
                <a:solidFill>
                  <a:srgbClr val="409994"/>
                </a:solidFill>
                <a:latin typeface="+mn-lt"/>
              </a:rPr>
              <a:t>Web meeting</a:t>
            </a:r>
            <a:r>
              <a:rPr lang="en-GB" sz="1400" dirty="0">
                <a:solidFill>
                  <a:srgbClr val="409994"/>
                </a:solidFill>
                <a:latin typeface="+mn-lt"/>
              </a:rPr>
              <a:t>, </a:t>
            </a:r>
            <a:r>
              <a:rPr lang="lv-LV" sz="1400" dirty="0">
                <a:solidFill>
                  <a:srgbClr val="409994"/>
                </a:solidFill>
                <a:latin typeface="+mn-lt"/>
              </a:rPr>
              <a:t>15 June</a:t>
            </a:r>
            <a:r>
              <a:rPr lang="en-GB" sz="1400" dirty="0">
                <a:solidFill>
                  <a:srgbClr val="409994"/>
                </a:solidFill>
                <a:latin typeface="+mn-lt"/>
              </a:rPr>
              <a:t> 20</a:t>
            </a:r>
            <a:r>
              <a:rPr lang="aa-ET" sz="1400" dirty="0">
                <a:solidFill>
                  <a:srgbClr val="409994"/>
                </a:solidFill>
                <a:latin typeface="+mn-lt"/>
              </a:rPr>
              <a:t>2</a:t>
            </a:r>
            <a:r>
              <a:rPr lang="lv-LV" sz="1400" dirty="0">
                <a:solidFill>
                  <a:srgbClr val="409994"/>
                </a:solidFill>
                <a:latin typeface="+mn-lt"/>
              </a:rPr>
              <a:t>2</a:t>
            </a:r>
            <a:endParaRPr lang="fr-FR" sz="1400" dirty="0">
              <a:latin typeface="Arial Narrow" charset="0"/>
              <a:ea typeface="Arial Narrow" charset="0"/>
              <a:cs typeface="Arial Narrow" charset="0"/>
            </a:endParaRPr>
          </a:p>
        </p:txBody>
      </p:sp>
    </p:spTree>
    <p:extLst>
      <p:ext uri="{BB962C8B-B14F-4D97-AF65-F5344CB8AC3E}">
        <p14:creationId xmlns:p14="http://schemas.microsoft.com/office/powerpoint/2010/main" val="881234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DB37-36BF-4966-80FE-E227D0C28647}"/>
              </a:ext>
            </a:extLst>
          </p:cNvPr>
          <p:cNvSpPr>
            <a:spLocks noGrp="1"/>
          </p:cNvSpPr>
          <p:nvPr>
            <p:ph type="title"/>
          </p:nvPr>
        </p:nvSpPr>
        <p:spPr/>
        <p:txBody>
          <a:bodyPr>
            <a:normAutofit fontScale="90000"/>
          </a:bodyPr>
          <a:lstStyle/>
          <a:p>
            <a:r>
              <a:rPr lang="lv-LV" dirty="0"/>
              <a:t>Group of Experts on Protected Areas and Ecological Networks</a:t>
            </a:r>
            <a:endParaRPr lang="en-GB" dirty="0"/>
          </a:p>
        </p:txBody>
      </p:sp>
      <p:sp>
        <p:nvSpPr>
          <p:cNvPr id="3" name="Title 1">
            <a:extLst>
              <a:ext uri="{FF2B5EF4-FFF2-40B4-BE49-F238E27FC236}">
                <a16:creationId xmlns:a16="http://schemas.microsoft.com/office/drawing/2014/main" id="{F7C82C1C-4880-468D-BB3D-65978CBF2116}"/>
              </a:ext>
            </a:extLst>
          </p:cNvPr>
          <p:cNvSpPr txBox="1">
            <a:spLocks/>
          </p:cNvSpPr>
          <p:nvPr/>
        </p:nvSpPr>
        <p:spPr>
          <a:xfrm>
            <a:off x="115166" y="1266568"/>
            <a:ext cx="8714015" cy="65983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a:lstStyle>
          <a:p>
            <a:pPr algn="ctr">
              <a:spcAft>
                <a:spcPts val="1200"/>
              </a:spcAft>
            </a:pPr>
            <a:r>
              <a:rPr lang="lv-LV" sz="3600" b="1" dirty="0">
                <a:solidFill>
                  <a:schemeClr val="tx1"/>
                </a:solidFill>
              </a:rPr>
              <a:t>Background</a:t>
            </a:r>
            <a:endParaRPr lang="en-GB" sz="3600" b="1" dirty="0">
              <a:solidFill>
                <a:schemeClr val="tx1"/>
              </a:solidFill>
            </a:endParaRPr>
          </a:p>
        </p:txBody>
      </p:sp>
      <p:sp>
        <p:nvSpPr>
          <p:cNvPr id="4" name="Title 1">
            <a:extLst>
              <a:ext uri="{FF2B5EF4-FFF2-40B4-BE49-F238E27FC236}">
                <a16:creationId xmlns:a16="http://schemas.microsoft.com/office/drawing/2014/main" id="{0712BFAE-C5CA-45A1-9B72-9127EAC2D4A9}"/>
              </a:ext>
            </a:extLst>
          </p:cNvPr>
          <p:cNvSpPr txBox="1">
            <a:spLocks/>
          </p:cNvSpPr>
          <p:nvPr/>
        </p:nvSpPr>
        <p:spPr>
          <a:xfrm>
            <a:off x="316048" y="2260600"/>
            <a:ext cx="8289471" cy="4119879"/>
          </a:xfrm>
          <a:prstGeom prst="rect">
            <a:avLst/>
          </a:prstGeom>
        </p:spPr>
        <p:txBody>
          <a:bodyPr vert="horz" lIns="91440" tIns="45720" rIns="91440" bIns="45720" rtlCol="0" anchor="t">
            <a:normAutofit fontScale="92500" lnSpcReduction="20000"/>
          </a:bodyPr>
          <a:lst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a:lstStyle>
          <a:p>
            <a:pPr marL="457200" indent="-457200" algn="l">
              <a:lnSpc>
                <a:spcPct val="110000"/>
              </a:lnSpc>
              <a:spcBef>
                <a:spcPts val="0"/>
              </a:spcBef>
              <a:spcAft>
                <a:spcPts val="1200"/>
              </a:spcAft>
              <a:buFont typeface="Arial" panose="020B0604020202020204" pitchFamily="34" charset="0"/>
              <a:buChar char="•"/>
            </a:pPr>
            <a:r>
              <a:rPr lang="lv-LV" sz="3100" dirty="0">
                <a:solidFill>
                  <a:schemeClr val="tx1"/>
                </a:solidFill>
                <a:latin typeface="Arial Narrow" panose="020B0606020202030204" pitchFamily="34" charset="0"/>
              </a:rPr>
              <a:t>Emerald Network monitoring framework</a:t>
            </a:r>
          </a:p>
          <a:p>
            <a:pPr marL="457200" indent="-457200" algn="l">
              <a:lnSpc>
                <a:spcPct val="110000"/>
              </a:lnSpc>
              <a:spcBef>
                <a:spcPts val="0"/>
              </a:spcBef>
              <a:spcAft>
                <a:spcPts val="1200"/>
              </a:spcAft>
              <a:buFont typeface="Arial" panose="020B0604020202020204" pitchFamily="34" charset="0"/>
              <a:buChar char="•"/>
            </a:pPr>
            <a:r>
              <a:rPr lang="lv-LV" sz="3100" dirty="0">
                <a:solidFill>
                  <a:schemeClr val="tx1"/>
                </a:solidFill>
                <a:latin typeface="Arial Narrow" panose="020B0606020202030204" pitchFamily="34" charset="0"/>
              </a:rPr>
              <a:t>Emerald Network Barometer</a:t>
            </a:r>
          </a:p>
          <a:p>
            <a:pPr marL="457200" indent="-457200" algn="l">
              <a:lnSpc>
                <a:spcPct val="110000"/>
              </a:lnSpc>
              <a:spcBef>
                <a:spcPts val="0"/>
              </a:spcBef>
              <a:spcAft>
                <a:spcPts val="1200"/>
              </a:spcAft>
              <a:buFont typeface="Arial" panose="020B0604020202020204" pitchFamily="34" charset="0"/>
              <a:buChar char="•"/>
            </a:pPr>
            <a:r>
              <a:rPr lang="lv-LV" sz="3100" dirty="0">
                <a:solidFill>
                  <a:schemeClr val="tx1"/>
                </a:solidFill>
                <a:latin typeface="Arial Narrow" panose="020B0606020202030204" pitchFamily="34" charset="0"/>
              </a:rPr>
              <a:t>Indicators for measuring progress</a:t>
            </a:r>
          </a:p>
          <a:p>
            <a:pPr marL="914400" lvl="1" indent="-457200">
              <a:lnSpc>
                <a:spcPct val="110000"/>
              </a:lnSpc>
              <a:spcAft>
                <a:spcPts val="1200"/>
              </a:spcAft>
              <a:buFont typeface="Arial" panose="020B0604020202020204" pitchFamily="34" charset="0"/>
              <a:buChar char="•"/>
            </a:pPr>
            <a:r>
              <a:rPr lang="lv-LV" sz="2400" dirty="0">
                <a:latin typeface="Arial Narrow" panose="020B0606020202030204" pitchFamily="34" charset="0"/>
              </a:rPr>
              <a:t>R</a:t>
            </a:r>
            <a:r>
              <a:rPr lang="lv-LV" sz="2400" dirty="0">
                <a:solidFill>
                  <a:schemeClr val="tx1"/>
                </a:solidFill>
                <a:latin typeface="Arial Narrow" panose="020B0606020202030204" pitchFamily="34" charset="0"/>
              </a:rPr>
              <a:t>eflect progress for each of three phases of Emerald Network development</a:t>
            </a:r>
          </a:p>
          <a:p>
            <a:pPr marL="914400" lvl="1" indent="-457200">
              <a:lnSpc>
                <a:spcPct val="110000"/>
              </a:lnSpc>
              <a:spcAft>
                <a:spcPts val="1200"/>
              </a:spcAft>
              <a:buFont typeface="Arial" panose="020B0604020202020204" pitchFamily="34" charset="0"/>
              <a:buChar char="•"/>
            </a:pPr>
            <a:r>
              <a:rPr lang="lv-LV" sz="2400" dirty="0">
                <a:solidFill>
                  <a:schemeClr val="tx1"/>
                </a:solidFill>
                <a:latin typeface="Arial Narrow" panose="020B0606020202030204" pitchFamily="34" charset="0"/>
              </a:rPr>
              <a:t>Are based on readily available data</a:t>
            </a:r>
          </a:p>
          <a:p>
            <a:pPr marL="914400" lvl="1" indent="-457200">
              <a:lnSpc>
                <a:spcPct val="110000"/>
              </a:lnSpc>
              <a:spcAft>
                <a:spcPts val="1200"/>
              </a:spcAft>
              <a:buFont typeface="Arial" panose="020B0604020202020204" pitchFamily="34" charset="0"/>
              <a:buChar char="•"/>
            </a:pPr>
            <a:r>
              <a:rPr lang="lv-LV" sz="2400" dirty="0">
                <a:latin typeface="Arial Narrow" panose="020B0606020202030204" pitchFamily="34" charset="0"/>
              </a:rPr>
              <a:t>Can be further developed if new data are becoming available</a:t>
            </a:r>
            <a:endParaRPr lang="lv-LV" sz="2400" dirty="0">
              <a:solidFill>
                <a:schemeClr val="tx1"/>
              </a:solidFill>
              <a:latin typeface="Arial Narrow" panose="020B0606020202030204" pitchFamily="34" charset="0"/>
            </a:endParaRPr>
          </a:p>
          <a:p>
            <a:pPr marL="457200" indent="-457200" algn="l">
              <a:lnSpc>
                <a:spcPct val="110000"/>
              </a:lnSpc>
              <a:spcBef>
                <a:spcPts val="0"/>
              </a:spcBef>
              <a:spcAft>
                <a:spcPts val="1200"/>
              </a:spcAft>
              <a:buFont typeface="Arial" panose="020B0604020202020204" pitchFamily="34" charset="0"/>
              <a:buChar char="•"/>
            </a:pPr>
            <a:r>
              <a:rPr lang="lv-LV" sz="3100" dirty="0">
                <a:solidFill>
                  <a:schemeClr val="tx1"/>
                </a:solidFill>
                <a:latin typeface="Arial Narrow" panose="020B0606020202030204" pitchFamily="34" charset="0"/>
              </a:rPr>
              <a:t>Phase III: introduction of conservation measures</a:t>
            </a:r>
          </a:p>
          <a:p>
            <a:pPr marL="457200" indent="-457200" algn="l">
              <a:lnSpc>
                <a:spcPct val="110000"/>
              </a:lnSpc>
              <a:spcBef>
                <a:spcPts val="0"/>
              </a:spcBef>
              <a:spcAft>
                <a:spcPts val="1200"/>
              </a:spcAft>
              <a:buFont typeface="Arial" panose="020B0604020202020204" pitchFamily="34" charset="0"/>
              <a:buChar char="•"/>
            </a:pPr>
            <a:endParaRPr lang="lv-LV" sz="3100" dirty="0">
              <a:solidFill>
                <a:schemeClr val="tx1"/>
              </a:solidFill>
              <a:latin typeface="Arial Narrow" panose="020B0606020202030204" pitchFamily="34" charset="0"/>
            </a:endParaRPr>
          </a:p>
          <a:p>
            <a:pPr marL="457200" indent="-457200" algn="l">
              <a:spcAft>
                <a:spcPts val="1200"/>
              </a:spcAft>
              <a:buFont typeface="Arial" panose="020B0604020202020204" pitchFamily="34" charset="0"/>
              <a:buChar char="•"/>
            </a:pPr>
            <a:endParaRPr lang="aa-ET" sz="2800" dirty="0">
              <a:solidFill>
                <a:schemeClr val="tx1"/>
              </a:solidFill>
            </a:endParaRPr>
          </a:p>
          <a:p>
            <a:pPr marL="457200" indent="-457200" algn="l">
              <a:spcAft>
                <a:spcPts val="1200"/>
              </a:spcAft>
              <a:buFont typeface="Arial" panose="020B0604020202020204" pitchFamily="34" charset="0"/>
              <a:buChar char="•"/>
            </a:pPr>
            <a:endParaRPr lang="en-GB" sz="2800" dirty="0">
              <a:solidFill>
                <a:schemeClr val="tx1"/>
              </a:solidFill>
            </a:endParaRPr>
          </a:p>
        </p:txBody>
      </p:sp>
    </p:spTree>
    <p:extLst>
      <p:ext uri="{BB962C8B-B14F-4D97-AF65-F5344CB8AC3E}">
        <p14:creationId xmlns:p14="http://schemas.microsoft.com/office/powerpoint/2010/main" val="3377743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t>Group of Experts on Protected Areas and Ecological Networks</a:t>
            </a:r>
            <a:endParaRPr lang="en-US" dirty="0"/>
          </a:p>
        </p:txBody>
      </p:sp>
      <p:pic>
        <p:nvPicPr>
          <p:cNvPr id="3" name="Picture 2"/>
          <p:cNvPicPr>
            <a:picLocks noChangeAspect="1"/>
          </p:cNvPicPr>
          <p:nvPr/>
        </p:nvPicPr>
        <p:blipFill>
          <a:blip r:embed="rId2"/>
          <a:stretch>
            <a:fillRect/>
          </a:stretch>
        </p:blipFill>
        <p:spPr>
          <a:xfrm>
            <a:off x="169655" y="1218158"/>
            <a:ext cx="8034545" cy="4403871"/>
          </a:xfrm>
          <a:prstGeom prst="rect">
            <a:avLst/>
          </a:prstGeom>
        </p:spPr>
      </p:pic>
      <p:sp>
        <p:nvSpPr>
          <p:cNvPr id="4" name="Espace réservé de la date 3">
            <a:extLst>
              <a:ext uri="{FF2B5EF4-FFF2-40B4-BE49-F238E27FC236}">
                <a16:creationId xmlns:a16="http://schemas.microsoft.com/office/drawing/2014/main" id="{5EBE9352-6428-456C-94BB-E7856DF919B1}"/>
              </a:ext>
            </a:extLst>
          </p:cNvPr>
          <p:cNvSpPr txBox="1">
            <a:spLocks/>
          </p:cNvSpPr>
          <p:nvPr/>
        </p:nvSpPr>
        <p:spPr>
          <a:xfrm>
            <a:off x="433573" y="5878527"/>
            <a:ext cx="8077201" cy="365125"/>
          </a:xfrm>
          <a:prstGeom prst="rect">
            <a:avLst/>
          </a:prstGeom>
        </p:spPr>
        <p:txBody>
          <a:bodyPr vert="horz" lIns="91440" tIns="45720" rIns="91440" bIns="45720" rtlCol="0" anchor="ct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900" dirty="0">
                <a:latin typeface="Arial Narrow" charset="0"/>
                <a:ea typeface="Arial Narrow" charset="0"/>
                <a:cs typeface="Arial Narrow" charset="0"/>
              </a:rPr>
              <a:t>The </a:t>
            </a:r>
            <a:r>
              <a:rPr lang="fr-FR" sz="900" dirty="0" err="1">
                <a:latin typeface="Arial Narrow" charset="0"/>
                <a:ea typeface="Arial Narrow" charset="0"/>
                <a:cs typeface="Arial Narrow" charset="0"/>
              </a:rPr>
              <a:t>name</a:t>
            </a:r>
            <a:r>
              <a:rPr lang="fr-FR" sz="900" dirty="0">
                <a:latin typeface="Arial Narrow" charset="0"/>
                <a:ea typeface="Arial Narrow" charset="0"/>
                <a:cs typeface="Arial Narrow" charset="0"/>
              </a:rPr>
              <a:t> of </a:t>
            </a:r>
            <a:r>
              <a:rPr lang="fr-FR" sz="900" dirty="0" err="1">
                <a:latin typeface="Arial Narrow" charset="0"/>
                <a:ea typeface="Arial Narrow" charset="0"/>
                <a:cs typeface="Arial Narrow" charset="0"/>
              </a:rPr>
              <a:t>Türkyie</a:t>
            </a:r>
            <a:r>
              <a:rPr lang="fr-FR" sz="900" dirty="0">
                <a:latin typeface="Arial Narrow" charset="0"/>
                <a:ea typeface="Arial Narrow" charset="0"/>
                <a:cs typeface="Arial Narrow" charset="0"/>
              </a:rPr>
              <a:t> </a:t>
            </a:r>
            <a:r>
              <a:rPr lang="fr-FR" sz="900" dirty="0" err="1">
                <a:latin typeface="Arial Narrow" charset="0"/>
                <a:ea typeface="Arial Narrow" charset="0"/>
                <a:cs typeface="Arial Narrow" charset="0"/>
              </a:rPr>
              <a:t>could</a:t>
            </a:r>
            <a:r>
              <a:rPr lang="fr-FR" sz="900" dirty="0">
                <a:latin typeface="Arial Narrow" charset="0"/>
                <a:ea typeface="Arial Narrow" charset="0"/>
                <a:cs typeface="Arial Narrow" charset="0"/>
              </a:rPr>
              <a:t> not </a:t>
            </a:r>
            <a:r>
              <a:rPr lang="fr-FR" sz="900" dirty="0" err="1">
                <a:latin typeface="Arial Narrow" charset="0"/>
                <a:ea typeface="Arial Narrow" charset="0"/>
                <a:cs typeface="Arial Narrow" charset="0"/>
              </a:rPr>
              <a:t>be</a:t>
            </a:r>
            <a:r>
              <a:rPr lang="fr-FR" sz="900" dirty="0">
                <a:latin typeface="Arial Narrow" charset="0"/>
                <a:ea typeface="Arial Narrow" charset="0"/>
                <a:cs typeface="Arial Narrow" charset="0"/>
              </a:rPr>
              <a:t> </a:t>
            </a:r>
            <a:r>
              <a:rPr lang="fr-FR" sz="900" dirty="0" err="1">
                <a:latin typeface="Arial Narrow" charset="0"/>
                <a:ea typeface="Arial Narrow" charset="0"/>
                <a:cs typeface="Arial Narrow" charset="0"/>
              </a:rPr>
              <a:t>changed</a:t>
            </a:r>
            <a:r>
              <a:rPr lang="fr-FR" sz="900" dirty="0">
                <a:latin typeface="Arial Narrow" charset="0"/>
                <a:ea typeface="Arial Narrow" charset="0"/>
                <a:cs typeface="Arial Narrow" charset="0"/>
              </a:rPr>
              <a:t> in the Emerald Network </a:t>
            </a:r>
            <a:r>
              <a:rPr lang="fr-FR" sz="900" dirty="0" err="1">
                <a:latin typeface="Arial Narrow" charset="0"/>
                <a:ea typeface="Arial Narrow" charset="0"/>
                <a:cs typeface="Arial Narrow" charset="0"/>
              </a:rPr>
              <a:t>Barometer</a:t>
            </a:r>
            <a:r>
              <a:rPr lang="fr-FR" sz="900" dirty="0">
                <a:latin typeface="Arial Narrow" charset="0"/>
                <a:ea typeface="Arial Narrow" charset="0"/>
                <a:cs typeface="Arial Narrow" charset="0"/>
              </a:rPr>
              <a:t> at the time of the </a:t>
            </a:r>
            <a:r>
              <a:rPr lang="fr-FR" sz="900" dirty="0" err="1">
                <a:latin typeface="Arial Narrow" charset="0"/>
                <a:ea typeface="Arial Narrow" charset="0"/>
                <a:cs typeface="Arial Narrow" charset="0"/>
              </a:rPr>
              <a:t>presentation</a:t>
            </a:r>
            <a:endParaRPr lang="fr-FR" sz="900" dirty="0">
              <a:latin typeface="Arial Narrow" charset="0"/>
              <a:ea typeface="Arial Narrow" charset="0"/>
              <a:cs typeface="Arial Narrow" charset="0"/>
            </a:endParaRPr>
          </a:p>
        </p:txBody>
      </p:sp>
    </p:spTree>
    <p:extLst>
      <p:ext uri="{BB962C8B-B14F-4D97-AF65-F5344CB8AC3E}">
        <p14:creationId xmlns:p14="http://schemas.microsoft.com/office/powerpoint/2010/main" val="1303305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DB37-36BF-4966-80FE-E227D0C28647}"/>
              </a:ext>
            </a:extLst>
          </p:cNvPr>
          <p:cNvSpPr>
            <a:spLocks noGrp="1"/>
          </p:cNvSpPr>
          <p:nvPr>
            <p:ph type="title"/>
          </p:nvPr>
        </p:nvSpPr>
        <p:spPr/>
        <p:txBody>
          <a:bodyPr>
            <a:normAutofit fontScale="90000"/>
          </a:bodyPr>
          <a:lstStyle/>
          <a:p>
            <a:r>
              <a:rPr lang="lv-LV" dirty="0"/>
              <a:t>Group of Experts on Protected Areas and Ecological Networks</a:t>
            </a:r>
            <a:endParaRPr lang="en-GB" dirty="0"/>
          </a:p>
        </p:txBody>
      </p:sp>
      <p:sp>
        <p:nvSpPr>
          <p:cNvPr id="3" name="Title 1">
            <a:extLst>
              <a:ext uri="{FF2B5EF4-FFF2-40B4-BE49-F238E27FC236}">
                <a16:creationId xmlns:a16="http://schemas.microsoft.com/office/drawing/2014/main" id="{F7C82C1C-4880-468D-BB3D-65978CBF2116}"/>
              </a:ext>
            </a:extLst>
          </p:cNvPr>
          <p:cNvSpPr txBox="1">
            <a:spLocks/>
          </p:cNvSpPr>
          <p:nvPr/>
        </p:nvSpPr>
        <p:spPr>
          <a:xfrm>
            <a:off x="115166" y="1266568"/>
            <a:ext cx="8714015" cy="65983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a:lstStyle>
          <a:p>
            <a:pPr algn="ctr">
              <a:spcAft>
                <a:spcPts val="1200"/>
              </a:spcAft>
            </a:pPr>
            <a:r>
              <a:rPr lang="lv-LV" sz="3600" b="1" dirty="0">
                <a:solidFill>
                  <a:schemeClr val="tx1"/>
                </a:solidFill>
              </a:rPr>
              <a:t>Current situation with Phase III indicator</a:t>
            </a:r>
            <a:endParaRPr lang="en-GB" sz="3600" b="1" dirty="0">
              <a:solidFill>
                <a:schemeClr val="tx1"/>
              </a:solidFill>
            </a:endParaRPr>
          </a:p>
        </p:txBody>
      </p:sp>
      <p:sp>
        <p:nvSpPr>
          <p:cNvPr id="4" name="Title 1">
            <a:extLst>
              <a:ext uri="{FF2B5EF4-FFF2-40B4-BE49-F238E27FC236}">
                <a16:creationId xmlns:a16="http://schemas.microsoft.com/office/drawing/2014/main" id="{0712BFAE-C5CA-45A1-9B72-9127EAC2D4A9}"/>
              </a:ext>
            </a:extLst>
          </p:cNvPr>
          <p:cNvSpPr txBox="1">
            <a:spLocks/>
          </p:cNvSpPr>
          <p:nvPr/>
        </p:nvSpPr>
        <p:spPr>
          <a:xfrm>
            <a:off x="316049" y="2260600"/>
            <a:ext cx="8370750" cy="4119879"/>
          </a:xfrm>
          <a:prstGeom prst="rect">
            <a:avLst/>
          </a:prstGeom>
        </p:spPr>
        <p:txBody>
          <a:bodyPr vert="horz" lIns="91440" tIns="45720" rIns="91440" bIns="45720" rtlCol="0" anchor="t">
            <a:normAutofit fontScale="85000" lnSpcReduction="20000"/>
          </a:bodyPr>
          <a:lst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a:lstStyle>
          <a:p>
            <a:pPr marL="457200" indent="-457200" algn="l">
              <a:lnSpc>
                <a:spcPct val="110000"/>
              </a:lnSpc>
              <a:spcBef>
                <a:spcPts val="0"/>
              </a:spcBef>
              <a:spcAft>
                <a:spcPts val="1200"/>
              </a:spcAft>
              <a:buFont typeface="Arial" panose="020B0604020202020204" pitchFamily="34" charset="0"/>
              <a:buChar char="•"/>
            </a:pPr>
            <a:r>
              <a:rPr lang="lv-LV" sz="2600" dirty="0">
                <a:solidFill>
                  <a:schemeClr val="tx1"/>
                </a:solidFill>
                <a:latin typeface="Arial Narrow" panose="020B0606020202030204" pitchFamily="34" charset="0"/>
              </a:rPr>
              <a:t>Only one indicator: a proportion (%) of Emerald Network sites that are covered by site management plans</a:t>
            </a:r>
          </a:p>
          <a:p>
            <a:pPr marL="457200" indent="-457200" algn="l">
              <a:lnSpc>
                <a:spcPct val="110000"/>
              </a:lnSpc>
              <a:spcBef>
                <a:spcPts val="0"/>
              </a:spcBef>
              <a:spcAft>
                <a:spcPts val="1200"/>
              </a:spcAft>
              <a:buFont typeface="Arial" panose="020B0604020202020204" pitchFamily="34" charset="0"/>
              <a:buChar char="•"/>
            </a:pPr>
            <a:r>
              <a:rPr lang="lv-LV" sz="2600" dirty="0">
                <a:solidFill>
                  <a:schemeClr val="tx1"/>
                </a:solidFill>
                <a:latin typeface="Arial Narrow" panose="020B0606020202030204" pitchFamily="34" charset="0"/>
              </a:rPr>
              <a:t>In the future it is foreseen to include an additional indicator(s) on implementation of conservation measures, management efficiency</a:t>
            </a:r>
          </a:p>
          <a:p>
            <a:pPr marL="457200" indent="-457200" algn="l">
              <a:lnSpc>
                <a:spcPct val="110000"/>
              </a:lnSpc>
              <a:spcBef>
                <a:spcPts val="0"/>
              </a:spcBef>
              <a:spcAft>
                <a:spcPts val="1200"/>
              </a:spcAft>
              <a:buFont typeface="Arial" panose="020B0604020202020204" pitchFamily="34" charset="0"/>
              <a:buChar char="•"/>
            </a:pPr>
            <a:r>
              <a:rPr lang="lv-LV" sz="2600" dirty="0">
                <a:solidFill>
                  <a:schemeClr val="tx1"/>
                </a:solidFill>
                <a:latin typeface="Arial Narrow" panose="020B0606020202030204" pitchFamily="34" charset="0"/>
              </a:rPr>
              <a:t>The existing indicator relies on the information provided </a:t>
            </a:r>
            <a:r>
              <a:rPr lang="lv-LV" sz="2600" u="sng" dirty="0">
                <a:solidFill>
                  <a:schemeClr val="tx1"/>
                </a:solidFill>
                <a:latin typeface="Arial Narrow" panose="020B0606020202030204" pitchFamily="34" charset="0"/>
              </a:rPr>
              <a:t>in the Standard Data Forms</a:t>
            </a:r>
          </a:p>
          <a:p>
            <a:pPr marL="457200" indent="-457200" algn="l">
              <a:lnSpc>
                <a:spcPct val="110000"/>
              </a:lnSpc>
              <a:spcBef>
                <a:spcPts val="0"/>
              </a:spcBef>
              <a:spcAft>
                <a:spcPts val="1200"/>
              </a:spcAft>
              <a:buFont typeface="Arial" panose="020B0604020202020204" pitchFamily="34" charset="0"/>
              <a:buChar char="•"/>
            </a:pPr>
            <a:r>
              <a:rPr lang="lv-LV" sz="2600" dirty="0">
                <a:solidFill>
                  <a:schemeClr val="tx1"/>
                </a:solidFill>
                <a:latin typeface="Arial Narrow" panose="020B0606020202030204" pitchFamily="34" charset="0"/>
              </a:rPr>
              <a:t>Countries are required to indicate:</a:t>
            </a:r>
          </a:p>
          <a:p>
            <a:pPr marL="914400" lvl="1" indent="-457200">
              <a:lnSpc>
                <a:spcPct val="110000"/>
              </a:lnSpc>
              <a:spcAft>
                <a:spcPts val="1200"/>
              </a:spcAft>
              <a:buFont typeface="Arial" panose="020B0604020202020204" pitchFamily="34" charset="0"/>
              <a:buChar char="•"/>
            </a:pPr>
            <a:r>
              <a:rPr lang="lv-LV" sz="2200" dirty="0">
                <a:latin typeface="Arial Narrow" panose="020B0606020202030204" pitchFamily="34" charset="0"/>
              </a:rPr>
              <a:t>Is there a</a:t>
            </a:r>
            <a:r>
              <a:rPr lang="lv-LV" sz="2200" dirty="0">
                <a:solidFill>
                  <a:schemeClr val="tx1"/>
                </a:solidFill>
                <a:latin typeface="Arial Narrow" panose="020B0606020202030204" pitchFamily="34" charset="0"/>
              </a:rPr>
              <a:t> management plan (yes-no), or it is in preparation </a:t>
            </a:r>
          </a:p>
          <a:p>
            <a:pPr marL="914400" lvl="1" indent="-457200">
              <a:lnSpc>
                <a:spcPct val="110000"/>
              </a:lnSpc>
              <a:spcAft>
                <a:spcPts val="1200"/>
              </a:spcAft>
              <a:buFont typeface="Arial" panose="020B0604020202020204" pitchFamily="34" charset="0"/>
              <a:buChar char="•"/>
            </a:pPr>
            <a:r>
              <a:rPr lang="lv-LV" sz="2200" dirty="0">
                <a:latin typeface="Arial Narrow" panose="020B0606020202030204" pitchFamily="34" charset="0"/>
              </a:rPr>
              <a:t>Provide a web-link to this plan</a:t>
            </a:r>
          </a:p>
          <a:p>
            <a:pPr marL="914400" lvl="1" indent="-457200">
              <a:lnSpc>
                <a:spcPct val="110000"/>
              </a:lnSpc>
              <a:spcAft>
                <a:spcPts val="1200"/>
              </a:spcAft>
              <a:buFont typeface="Arial" panose="020B0604020202020204" pitchFamily="34" charset="0"/>
              <a:buChar char="•"/>
            </a:pPr>
            <a:r>
              <a:rPr lang="lv-LV" sz="2200" dirty="0">
                <a:solidFill>
                  <a:schemeClr val="tx1"/>
                </a:solidFill>
                <a:latin typeface="Arial Narrow" panose="020B0606020202030204" pitchFamily="34" charset="0"/>
              </a:rPr>
              <a:t>[Optional] Provide an information on conservation measures (free text)</a:t>
            </a:r>
          </a:p>
          <a:p>
            <a:pPr marL="457200" indent="-457200" algn="l">
              <a:spcAft>
                <a:spcPts val="1200"/>
              </a:spcAft>
              <a:buFont typeface="Arial" panose="020B0604020202020204" pitchFamily="34" charset="0"/>
              <a:buChar char="•"/>
            </a:pPr>
            <a:endParaRPr lang="aa-ET" sz="2800" dirty="0">
              <a:solidFill>
                <a:schemeClr val="tx1"/>
              </a:solidFill>
            </a:endParaRPr>
          </a:p>
          <a:p>
            <a:pPr marL="457200" indent="-457200" algn="l">
              <a:spcAft>
                <a:spcPts val="1200"/>
              </a:spcAft>
              <a:buFont typeface="Arial" panose="020B0604020202020204" pitchFamily="34" charset="0"/>
              <a:buChar char="•"/>
            </a:pPr>
            <a:endParaRPr lang="en-GB" sz="2800" dirty="0">
              <a:solidFill>
                <a:schemeClr val="tx1"/>
              </a:solidFill>
            </a:endParaRPr>
          </a:p>
        </p:txBody>
      </p:sp>
    </p:spTree>
    <p:extLst>
      <p:ext uri="{BB962C8B-B14F-4D97-AF65-F5344CB8AC3E}">
        <p14:creationId xmlns:p14="http://schemas.microsoft.com/office/powerpoint/2010/main" val="2198605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DB37-36BF-4966-80FE-E227D0C28647}"/>
              </a:ext>
            </a:extLst>
          </p:cNvPr>
          <p:cNvSpPr>
            <a:spLocks noGrp="1"/>
          </p:cNvSpPr>
          <p:nvPr>
            <p:ph type="title"/>
          </p:nvPr>
        </p:nvSpPr>
        <p:spPr/>
        <p:txBody>
          <a:bodyPr>
            <a:normAutofit fontScale="90000"/>
          </a:bodyPr>
          <a:lstStyle/>
          <a:p>
            <a:r>
              <a:rPr lang="lv-LV" dirty="0"/>
              <a:t>Group of Experts on Protected Areas and Ecological Networks</a:t>
            </a:r>
            <a:endParaRPr lang="en-GB" dirty="0"/>
          </a:p>
        </p:txBody>
      </p:sp>
      <p:sp>
        <p:nvSpPr>
          <p:cNvPr id="3" name="Title 1">
            <a:extLst>
              <a:ext uri="{FF2B5EF4-FFF2-40B4-BE49-F238E27FC236}">
                <a16:creationId xmlns:a16="http://schemas.microsoft.com/office/drawing/2014/main" id="{F7C82C1C-4880-468D-BB3D-65978CBF2116}"/>
              </a:ext>
            </a:extLst>
          </p:cNvPr>
          <p:cNvSpPr txBox="1">
            <a:spLocks/>
          </p:cNvSpPr>
          <p:nvPr/>
        </p:nvSpPr>
        <p:spPr>
          <a:xfrm>
            <a:off x="115166" y="1266568"/>
            <a:ext cx="8714015" cy="65983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a:lstStyle>
          <a:p>
            <a:pPr algn="ctr">
              <a:spcAft>
                <a:spcPts val="1200"/>
              </a:spcAft>
            </a:pPr>
            <a:r>
              <a:rPr lang="lv-LV" sz="3600" b="1" dirty="0">
                <a:solidFill>
                  <a:schemeClr val="tx1"/>
                </a:solidFill>
              </a:rPr>
              <a:t>Problems with existing data</a:t>
            </a:r>
          </a:p>
        </p:txBody>
      </p:sp>
      <p:sp>
        <p:nvSpPr>
          <p:cNvPr id="4" name="Title 1">
            <a:extLst>
              <a:ext uri="{FF2B5EF4-FFF2-40B4-BE49-F238E27FC236}">
                <a16:creationId xmlns:a16="http://schemas.microsoft.com/office/drawing/2014/main" id="{0712BFAE-C5CA-45A1-9B72-9127EAC2D4A9}"/>
              </a:ext>
            </a:extLst>
          </p:cNvPr>
          <p:cNvSpPr txBox="1">
            <a:spLocks/>
          </p:cNvSpPr>
          <p:nvPr/>
        </p:nvSpPr>
        <p:spPr>
          <a:xfrm>
            <a:off x="316049" y="2260600"/>
            <a:ext cx="8370750" cy="4119879"/>
          </a:xfrm>
          <a:prstGeom prst="rect">
            <a:avLst/>
          </a:prstGeom>
        </p:spPr>
        <p:txBody>
          <a:bodyPr vert="horz" lIns="91440" tIns="45720" rIns="91440" bIns="45720" rtlCol="0" anchor="t">
            <a:normAutofit lnSpcReduction="10000"/>
          </a:bodyPr>
          <a:lst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a:lstStyle>
          <a:p>
            <a:pPr marL="457200" indent="-457200" algn="l">
              <a:lnSpc>
                <a:spcPct val="110000"/>
              </a:lnSpc>
              <a:spcBef>
                <a:spcPts val="0"/>
              </a:spcBef>
              <a:spcAft>
                <a:spcPts val="1200"/>
              </a:spcAft>
              <a:buFont typeface="Arial" panose="020B0604020202020204" pitchFamily="34" charset="0"/>
              <a:buChar char="•"/>
            </a:pPr>
            <a:r>
              <a:rPr lang="lv-LV" sz="2600" dirty="0">
                <a:solidFill>
                  <a:schemeClr val="tx1"/>
                </a:solidFill>
                <a:latin typeface="Arial Narrow" panose="020B0606020202030204" pitchFamily="34" charset="0"/>
              </a:rPr>
              <a:t>N</a:t>
            </a:r>
            <a:r>
              <a:rPr lang="en-US" sz="2600" dirty="0" err="1">
                <a:solidFill>
                  <a:schemeClr val="tx1"/>
                </a:solidFill>
                <a:latin typeface="Arial Narrow" panose="020B0606020202030204" pitchFamily="34" charset="0"/>
              </a:rPr>
              <a:t>ot</a:t>
            </a:r>
            <a:r>
              <a:rPr lang="en-US" sz="2600" dirty="0">
                <a:solidFill>
                  <a:schemeClr val="tx1"/>
                </a:solidFill>
                <a:latin typeface="Arial Narrow" panose="020B0606020202030204" pitchFamily="34" charset="0"/>
              </a:rPr>
              <a:t> all management plans are recorded</a:t>
            </a:r>
            <a:endParaRPr lang="lv-LV" sz="2600" dirty="0">
              <a:solidFill>
                <a:schemeClr val="tx1"/>
              </a:solidFill>
              <a:latin typeface="Arial Narrow" panose="020B0606020202030204" pitchFamily="34" charset="0"/>
            </a:endParaRPr>
          </a:p>
          <a:p>
            <a:pPr marL="457200" indent="-457200" algn="l">
              <a:lnSpc>
                <a:spcPct val="110000"/>
              </a:lnSpc>
              <a:spcBef>
                <a:spcPts val="0"/>
              </a:spcBef>
              <a:spcAft>
                <a:spcPts val="1200"/>
              </a:spcAft>
              <a:buFont typeface="Arial" panose="020B0604020202020204" pitchFamily="34" charset="0"/>
              <a:buChar char="•"/>
            </a:pPr>
            <a:r>
              <a:rPr lang="lv-LV" sz="2600" dirty="0">
                <a:solidFill>
                  <a:schemeClr val="tx1"/>
                </a:solidFill>
                <a:latin typeface="Arial Narrow" panose="020B0606020202030204" pitchFamily="34" charset="0"/>
              </a:rPr>
              <a:t>Is this information </a:t>
            </a:r>
            <a:r>
              <a:rPr lang="en-US" sz="2600" dirty="0">
                <a:solidFill>
                  <a:schemeClr val="tx1"/>
                </a:solidFill>
                <a:latin typeface="Arial Narrow" panose="020B0606020202030204" pitchFamily="34" charset="0"/>
              </a:rPr>
              <a:t>systematically updated</a:t>
            </a:r>
            <a:r>
              <a:rPr lang="lv-LV" sz="2600" dirty="0">
                <a:solidFill>
                  <a:schemeClr val="tx1"/>
                </a:solidFill>
                <a:latin typeface="Arial Narrow" panose="020B0606020202030204" pitchFamily="34" charset="0"/>
              </a:rPr>
              <a:t>?</a:t>
            </a:r>
            <a:endParaRPr lang="en-US" sz="2600" dirty="0">
              <a:solidFill>
                <a:schemeClr val="tx1"/>
              </a:solidFill>
              <a:latin typeface="Arial Narrow" panose="020B0606020202030204" pitchFamily="34" charset="0"/>
            </a:endParaRPr>
          </a:p>
          <a:p>
            <a:pPr marL="457200" indent="-457200" algn="l">
              <a:lnSpc>
                <a:spcPct val="110000"/>
              </a:lnSpc>
              <a:spcBef>
                <a:spcPts val="0"/>
              </a:spcBef>
              <a:spcAft>
                <a:spcPts val="1200"/>
              </a:spcAft>
              <a:buFont typeface="Arial" panose="020B0604020202020204" pitchFamily="34" charset="0"/>
              <a:buChar char="•"/>
            </a:pPr>
            <a:r>
              <a:rPr lang="lv-LV" sz="2600" dirty="0">
                <a:solidFill>
                  <a:schemeClr val="tx1"/>
                </a:solidFill>
                <a:latin typeface="Arial Narrow" panose="020B0606020202030204" pitchFamily="34" charset="0"/>
              </a:rPr>
              <a:t>O</a:t>
            </a:r>
            <a:r>
              <a:rPr lang="en-US" sz="2600" dirty="0" err="1">
                <a:solidFill>
                  <a:schemeClr val="tx1"/>
                </a:solidFill>
                <a:latin typeface="Arial Narrow" panose="020B0606020202030204" pitchFamily="34" charset="0"/>
              </a:rPr>
              <a:t>ther</a:t>
            </a:r>
            <a:r>
              <a:rPr lang="en-US" sz="2600" dirty="0">
                <a:solidFill>
                  <a:schemeClr val="tx1"/>
                </a:solidFill>
                <a:latin typeface="Arial Narrow" panose="020B0606020202030204" pitchFamily="34" charset="0"/>
              </a:rPr>
              <a:t> documents are often reported as “management plans”</a:t>
            </a:r>
            <a:r>
              <a:rPr lang="lv-LV" sz="2600" dirty="0">
                <a:solidFill>
                  <a:schemeClr val="tx1"/>
                </a:solidFill>
                <a:latin typeface="Arial Narrow" panose="020B0606020202030204" pitchFamily="34" charset="0"/>
              </a:rPr>
              <a:t>: are they relevant?</a:t>
            </a:r>
          </a:p>
          <a:p>
            <a:pPr marL="457200" indent="-457200" algn="l">
              <a:lnSpc>
                <a:spcPct val="110000"/>
              </a:lnSpc>
              <a:spcBef>
                <a:spcPts val="0"/>
              </a:spcBef>
              <a:spcAft>
                <a:spcPts val="1200"/>
              </a:spcAft>
              <a:buFont typeface="Arial" panose="020B0604020202020204" pitchFamily="34" charset="0"/>
              <a:buChar char="•"/>
            </a:pPr>
            <a:r>
              <a:rPr lang="lv-LV" sz="2600" dirty="0">
                <a:solidFill>
                  <a:schemeClr val="tx1"/>
                </a:solidFill>
                <a:latin typeface="Arial Narrow" panose="020B0606020202030204" pitchFamily="34" charset="0"/>
              </a:rPr>
              <a:t>These uncertainties cast doubts about precision and quality of the existing Phase III indicator</a:t>
            </a:r>
          </a:p>
          <a:p>
            <a:pPr marL="457200" indent="-457200" algn="l">
              <a:lnSpc>
                <a:spcPct val="110000"/>
              </a:lnSpc>
              <a:spcBef>
                <a:spcPts val="0"/>
              </a:spcBef>
              <a:spcAft>
                <a:spcPts val="1200"/>
              </a:spcAft>
              <a:buFont typeface="Arial" panose="020B0604020202020204" pitchFamily="34" charset="0"/>
              <a:buChar char="•"/>
            </a:pPr>
            <a:r>
              <a:rPr lang="lv-LV" sz="2600" dirty="0">
                <a:solidFill>
                  <a:schemeClr val="tx1"/>
                </a:solidFill>
                <a:latin typeface="Arial Narrow" panose="020B0606020202030204" pitchFamily="34" charset="0"/>
              </a:rPr>
              <a:t>Information on conservation measures very diverse and fragmentary  </a:t>
            </a:r>
            <a:r>
              <a:rPr lang="en-US" sz="2600" dirty="0">
                <a:solidFill>
                  <a:schemeClr val="tx1"/>
                </a:solidFill>
                <a:latin typeface="Arial Narrow" panose="020B0606020202030204" pitchFamily="34" charset="0"/>
              </a:rPr>
              <a:t> </a:t>
            </a:r>
          </a:p>
          <a:p>
            <a:pPr marL="457200" indent="-457200" algn="l">
              <a:spcAft>
                <a:spcPts val="1200"/>
              </a:spcAft>
              <a:buFont typeface="Arial" panose="020B0604020202020204" pitchFamily="34" charset="0"/>
              <a:buChar char="•"/>
            </a:pPr>
            <a:endParaRPr lang="aa-ET" sz="2800" dirty="0">
              <a:solidFill>
                <a:schemeClr val="tx1"/>
              </a:solidFill>
            </a:endParaRPr>
          </a:p>
          <a:p>
            <a:pPr marL="457200" indent="-457200" algn="l">
              <a:spcAft>
                <a:spcPts val="1200"/>
              </a:spcAft>
              <a:buFont typeface="Arial" panose="020B0604020202020204" pitchFamily="34" charset="0"/>
              <a:buChar char="•"/>
            </a:pPr>
            <a:endParaRPr lang="en-GB" sz="2800" dirty="0">
              <a:solidFill>
                <a:schemeClr val="tx1"/>
              </a:solidFill>
            </a:endParaRPr>
          </a:p>
        </p:txBody>
      </p:sp>
    </p:spTree>
    <p:extLst>
      <p:ext uri="{BB962C8B-B14F-4D97-AF65-F5344CB8AC3E}">
        <p14:creationId xmlns:p14="http://schemas.microsoft.com/office/powerpoint/2010/main" val="896730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DB37-36BF-4966-80FE-E227D0C28647}"/>
              </a:ext>
            </a:extLst>
          </p:cNvPr>
          <p:cNvSpPr>
            <a:spLocks noGrp="1"/>
          </p:cNvSpPr>
          <p:nvPr>
            <p:ph type="title"/>
          </p:nvPr>
        </p:nvSpPr>
        <p:spPr/>
        <p:txBody>
          <a:bodyPr>
            <a:normAutofit fontScale="90000"/>
          </a:bodyPr>
          <a:lstStyle/>
          <a:p>
            <a:r>
              <a:rPr lang="lv-LV" dirty="0"/>
              <a:t>Group of Experts on Protected Areas and Ecological Networks</a:t>
            </a:r>
            <a:endParaRPr lang="en-GB" dirty="0"/>
          </a:p>
        </p:txBody>
      </p:sp>
      <p:sp>
        <p:nvSpPr>
          <p:cNvPr id="3" name="Title 1">
            <a:extLst>
              <a:ext uri="{FF2B5EF4-FFF2-40B4-BE49-F238E27FC236}">
                <a16:creationId xmlns:a16="http://schemas.microsoft.com/office/drawing/2014/main" id="{F7C82C1C-4880-468D-BB3D-65978CBF2116}"/>
              </a:ext>
            </a:extLst>
          </p:cNvPr>
          <p:cNvSpPr txBox="1">
            <a:spLocks/>
          </p:cNvSpPr>
          <p:nvPr/>
        </p:nvSpPr>
        <p:spPr>
          <a:xfrm>
            <a:off x="115166" y="1266568"/>
            <a:ext cx="8714015" cy="65983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a:lstStyle>
          <a:p>
            <a:pPr algn="ctr">
              <a:spcAft>
                <a:spcPts val="1200"/>
              </a:spcAft>
            </a:pPr>
            <a:r>
              <a:rPr lang="lv-LV" sz="3600" b="1" dirty="0">
                <a:solidFill>
                  <a:schemeClr val="tx1"/>
                </a:solidFill>
              </a:rPr>
              <a:t>Request for review and update</a:t>
            </a:r>
            <a:endParaRPr lang="en-GB" sz="3600" b="1" dirty="0">
              <a:solidFill>
                <a:schemeClr val="tx1"/>
              </a:solidFill>
            </a:endParaRPr>
          </a:p>
        </p:txBody>
      </p:sp>
      <p:sp>
        <p:nvSpPr>
          <p:cNvPr id="4" name="Title 1">
            <a:extLst>
              <a:ext uri="{FF2B5EF4-FFF2-40B4-BE49-F238E27FC236}">
                <a16:creationId xmlns:a16="http://schemas.microsoft.com/office/drawing/2014/main" id="{0712BFAE-C5CA-45A1-9B72-9127EAC2D4A9}"/>
              </a:ext>
            </a:extLst>
          </p:cNvPr>
          <p:cNvSpPr txBox="1">
            <a:spLocks/>
          </p:cNvSpPr>
          <p:nvPr/>
        </p:nvSpPr>
        <p:spPr>
          <a:xfrm>
            <a:off x="316049" y="2260600"/>
            <a:ext cx="8370750" cy="4119879"/>
          </a:xfrm>
          <a:prstGeom prst="rect">
            <a:avLst/>
          </a:prstGeom>
        </p:spPr>
        <p:txBody>
          <a:bodyPr vert="horz" lIns="91440" tIns="45720" rIns="91440" bIns="45720" rtlCol="0" anchor="t">
            <a:normAutofit fontScale="77500" lnSpcReduction="20000"/>
          </a:bodyPr>
          <a:lst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a:lstStyle>
          <a:p>
            <a:pPr marL="457200" indent="-457200" algn="l">
              <a:lnSpc>
                <a:spcPct val="110000"/>
              </a:lnSpc>
              <a:spcBef>
                <a:spcPts val="0"/>
              </a:spcBef>
              <a:spcAft>
                <a:spcPts val="1200"/>
              </a:spcAft>
              <a:buFont typeface="Arial" panose="020B0604020202020204" pitchFamily="34" charset="0"/>
              <a:buChar char="•"/>
            </a:pPr>
            <a:r>
              <a:rPr lang="lv-LV" sz="2600" dirty="0">
                <a:solidFill>
                  <a:schemeClr val="tx1"/>
                </a:solidFill>
                <a:latin typeface="Arial Narrow" panose="020B0606020202030204" pitchFamily="34" charset="0"/>
              </a:rPr>
              <a:t>Please review the information supplied in the Standard Data Form (Chapter 6: management plans)</a:t>
            </a:r>
          </a:p>
          <a:p>
            <a:pPr marL="457200" indent="-457200" algn="l">
              <a:lnSpc>
                <a:spcPct val="110000"/>
              </a:lnSpc>
              <a:spcBef>
                <a:spcPts val="0"/>
              </a:spcBef>
              <a:spcAft>
                <a:spcPts val="1200"/>
              </a:spcAft>
              <a:buFont typeface="Arial" panose="020B0604020202020204" pitchFamily="34" charset="0"/>
              <a:buChar char="•"/>
            </a:pPr>
            <a:r>
              <a:rPr lang="lv-LV" sz="2600" dirty="0">
                <a:solidFill>
                  <a:schemeClr val="tx1"/>
                </a:solidFill>
                <a:latin typeface="Arial Narrow" panose="020B0606020202030204" pitchFamily="34" charset="0"/>
              </a:rPr>
              <a:t>At the country level, it is advised to plan it as a regular routine and consider it as a part of every SDF update</a:t>
            </a:r>
          </a:p>
          <a:p>
            <a:pPr marL="457200" indent="-457200" algn="l">
              <a:lnSpc>
                <a:spcPct val="110000"/>
              </a:lnSpc>
              <a:spcBef>
                <a:spcPts val="0"/>
              </a:spcBef>
              <a:spcAft>
                <a:spcPts val="1200"/>
              </a:spcAft>
              <a:buFont typeface="Arial" panose="020B0604020202020204" pitchFamily="34" charset="0"/>
              <a:buChar char="•"/>
            </a:pPr>
            <a:r>
              <a:rPr lang="lv-LV" sz="2600" dirty="0">
                <a:solidFill>
                  <a:schemeClr val="tx1"/>
                </a:solidFill>
                <a:latin typeface="Arial Narrow" panose="020B0606020202030204" pitchFamily="34" charset="0"/>
              </a:rPr>
              <a:t>Provide information for </a:t>
            </a:r>
            <a:r>
              <a:rPr lang="lv-LV" sz="2600" u="sng" dirty="0">
                <a:solidFill>
                  <a:schemeClr val="tx1"/>
                </a:solidFill>
                <a:latin typeface="Arial Narrow" panose="020B0606020202030204" pitchFamily="34" charset="0"/>
              </a:rPr>
              <a:t>all</a:t>
            </a:r>
            <a:r>
              <a:rPr lang="lv-LV" sz="2600" dirty="0">
                <a:solidFill>
                  <a:schemeClr val="tx1"/>
                </a:solidFill>
                <a:latin typeface="Arial Narrow" panose="020B0606020202030204" pitchFamily="34" charset="0"/>
              </a:rPr>
              <a:t> Emerald Network sites in your country, also if the response is «negative» </a:t>
            </a:r>
          </a:p>
          <a:p>
            <a:pPr marL="457200" indent="-457200" algn="l">
              <a:lnSpc>
                <a:spcPct val="110000"/>
              </a:lnSpc>
              <a:spcBef>
                <a:spcPts val="0"/>
              </a:spcBef>
              <a:spcAft>
                <a:spcPts val="1200"/>
              </a:spcAft>
              <a:buFont typeface="Arial" panose="020B0604020202020204" pitchFamily="34" charset="0"/>
              <a:buChar char="•"/>
            </a:pPr>
            <a:r>
              <a:rPr lang="lv-LV" sz="2600" dirty="0">
                <a:solidFill>
                  <a:schemeClr val="tx1"/>
                </a:solidFill>
                <a:latin typeface="Arial Narrow" panose="020B0606020202030204" pitchFamily="34" charset="0"/>
              </a:rPr>
              <a:t>Critically assess the relevance of a plan, or other document that is mentioned in the SDF, for conservation of species and habitats. Does it include all crucial elements?</a:t>
            </a:r>
          </a:p>
          <a:p>
            <a:pPr marL="457200" indent="-457200" algn="l">
              <a:lnSpc>
                <a:spcPct val="110000"/>
              </a:lnSpc>
              <a:spcBef>
                <a:spcPts val="0"/>
              </a:spcBef>
              <a:spcAft>
                <a:spcPts val="1200"/>
              </a:spcAft>
              <a:buFont typeface="Arial" panose="020B0604020202020204" pitchFamily="34" charset="0"/>
              <a:buChar char="•"/>
            </a:pPr>
            <a:r>
              <a:rPr lang="lv-LV" sz="2600" dirty="0">
                <a:solidFill>
                  <a:schemeClr val="tx1"/>
                </a:solidFill>
                <a:latin typeface="Arial Narrow" panose="020B0606020202030204" pitchFamily="34" charset="0"/>
              </a:rPr>
              <a:t>Please add information on conservation measures (even if not mandatory), but further guidance will probably follow in the light of possible update of the Standard Data Form and development of an additional Phase III indicator</a:t>
            </a:r>
          </a:p>
          <a:p>
            <a:pPr marL="457200" indent="-457200" algn="l">
              <a:lnSpc>
                <a:spcPct val="110000"/>
              </a:lnSpc>
              <a:spcBef>
                <a:spcPts val="0"/>
              </a:spcBef>
              <a:spcAft>
                <a:spcPts val="1200"/>
              </a:spcAft>
              <a:buFont typeface="Arial" panose="020B0604020202020204" pitchFamily="34" charset="0"/>
              <a:buChar char="•"/>
            </a:pPr>
            <a:endParaRPr lang="lv-LV" sz="2600" dirty="0">
              <a:solidFill>
                <a:schemeClr val="tx1"/>
              </a:solidFill>
              <a:latin typeface="Arial Narrow" panose="020B0606020202030204" pitchFamily="34" charset="0"/>
            </a:endParaRPr>
          </a:p>
          <a:p>
            <a:pPr marL="457200" indent="-457200" algn="l">
              <a:spcAft>
                <a:spcPts val="1200"/>
              </a:spcAft>
              <a:buFont typeface="Arial" panose="020B0604020202020204" pitchFamily="34" charset="0"/>
              <a:buChar char="•"/>
            </a:pPr>
            <a:endParaRPr lang="aa-ET" sz="2800" dirty="0">
              <a:solidFill>
                <a:schemeClr val="tx1"/>
              </a:solidFill>
            </a:endParaRPr>
          </a:p>
          <a:p>
            <a:pPr marL="457200" indent="-457200" algn="l">
              <a:spcAft>
                <a:spcPts val="1200"/>
              </a:spcAft>
              <a:buFont typeface="Arial" panose="020B0604020202020204" pitchFamily="34" charset="0"/>
              <a:buChar char="•"/>
            </a:pPr>
            <a:endParaRPr lang="en-GB" sz="2800" dirty="0">
              <a:solidFill>
                <a:schemeClr val="tx1"/>
              </a:solidFill>
            </a:endParaRPr>
          </a:p>
        </p:txBody>
      </p:sp>
    </p:spTree>
    <p:extLst>
      <p:ext uri="{BB962C8B-B14F-4D97-AF65-F5344CB8AC3E}">
        <p14:creationId xmlns:p14="http://schemas.microsoft.com/office/powerpoint/2010/main" val="765779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DB37-36BF-4966-80FE-E227D0C28647}"/>
              </a:ext>
            </a:extLst>
          </p:cNvPr>
          <p:cNvSpPr>
            <a:spLocks noGrp="1"/>
          </p:cNvSpPr>
          <p:nvPr>
            <p:ph type="title"/>
          </p:nvPr>
        </p:nvSpPr>
        <p:spPr/>
        <p:txBody>
          <a:bodyPr>
            <a:normAutofit fontScale="90000"/>
          </a:bodyPr>
          <a:lstStyle/>
          <a:p>
            <a:r>
              <a:rPr lang="lv-LV" dirty="0"/>
              <a:t>Group of Experts on Protected Areas and Ecological Networks</a:t>
            </a:r>
            <a:endParaRPr lang="en-GB" dirty="0"/>
          </a:p>
        </p:txBody>
      </p:sp>
      <p:sp>
        <p:nvSpPr>
          <p:cNvPr id="3" name="Title 1">
            <a:extLst>
              <a:ext uri="{FF2B5EF4-FFF2-40B4-BE49-F238E27FC236}">
                <a16:creationId xmlns:a16="http://schemas.microsoft.com/office/drawing/2014/main" id="{F7C82C1C-4880-468D-BB3D-65978CBF2116}"/>
              </a:ext>
            </a:extLst>
          </p:cNvPr>
          <p:cNvSpPr txBox="1">
            <a:spLocks/>
          </p:cNvSpPr>
          <p:nvPr/>
        </p:nvSpPr>
        <p:spPr>
          <a:xfrm>
            <a:off x="318366" y="3308728"/>
            <a:ext cx="8714015" cy="65983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a:lstStyle>
          <a:p>
            <a:pPr algn="ctr">
              <a:spcAft>
                <a:spcPts val="1200"/>
              </a:spcAft>
            </a:pPr>
            <a:r>
              <a:rPr lang="lv-LV" sz="3600" b="1" dirty="0">
                <a:solidFill>
                  <a:schemeClr val="tx1"/>
                </a:solidFill>
              </a:rPr>
              <a:t>Thank you for</a:t>
            </a:r>
            <a:r>
              <a:rPr lang="fr-FR" sz="3600" b="1" dirty="0">
                <a:solidFill>
                  <a:schemeClr val="tx1"/>
                </a:solidFill>
              </a:rPr>
              <a:t> </a:t>
            </a:r>
            <a:r>
              <a:rPr lang="fr-FR" sz="3600" b="1" dirty="0" err="1">
                <a:solidFill>
                  <a:schemeClr val="tx1"/>
                </a:solidFill>
              </a:rPr>
              <a:t>your</a:t>
            </a:r>
            <a:r>
              <a:rPr lang="lv-LV" sz="3600" b="1" dirty="0">
                <a:solidFill>
                  <a:schemeClr val="tx1"/>
                </a:solidFill>
              </a:rPr>
              <a:t> attention!</a:t>
            </a:r>
            <a:endParaRPr lang="en-GB" sz="3600" b="1" dirty="0">
              <a:solidFill>
                <a:schemeClr val="tx1"/>
              </a:solidFill>
            </a:endParaRPr>
          </a:p>
        </p:txBody>
      </p:sp>
    </p:spTree>
    <p:extLst>
      <p:ext uri="{BB962C8B-B14F-4D97-AF65-F5344CB8AC3E}">
        <p14:creationId xmlns:p14="http://schemas.microsoft.com/office/powerpoint/2010/main" val="1496174567"/>
      </p:ext>
    </p:extLst>
  </p:cSld>
  <p:clrMapOvr>
    <a:masterClrMapping/>
  </p:clrMapOvr>
</p:sld>
</file>

<file path=ppt/theme/theme1.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308F1ACEF5D341993D3E72B2C03D81" ma:contentTypeVersion="10" ma:contentTypeDescription="Een nieuw document maken." ma:contentTypeScope="" ma:versionID="64edf8b5b25566828c320ed2ccc7ef22">
  <xsd:schema xmlns:xsd="http://www.w3.org/2001/XMLSchema" xmlns:xs="http://www.w3.org/2001/XMLSchema" xmlns:p="http://schemas.microsoft.com/office/2006/metadata/properties" xmlns:ns2="5a85a8cd-11b6-4c49-b88c-fe5436cf80ab" targetNamespace="http://schemas.microsoft.com/office/2006/metadata/properties" ma:root="true" ma:fieldsID="fc8228ec264e47e14afa91df2c2cc656" ns2:_="">
    <xsd:import namespace="5a85a8cd-11b6-4c49-b88c-fe5436cf80a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85a8cd-11b6-4c49-b88c-fe5436cf8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9DE1C2-6D94-4F09-B53A-0137A43CF507}">
  <ds:schemaRefs>
    <ds:schemaRef ds:uri="http://schemas.microsoft.com/sharepoint/v3/contenttype/forms"/>
  </ds:schemaRefs>
</ds:datastoreItem>
</file>

<file path=customXml/itemProps2.xml><?xml version="1.0" encoding="utf-8"?>
<ds:datastoreItem xmlns:ds="http://schemas.openxmlformats.org/officeDocument/2006/customXml" ds:itemID="{4B948DAB-4F86-4322-B202-C10BD33AC6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85a8cd-11b6-4c49-b88c-fe5436cf80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24E78F-25CA-44D3-B90B-012340C9D9FE}">
  <ds:schemaRefs>
    <ds:schemaRef ds:uri="http://schemas.microsoft.com/office/2006/documentManagement/types"/>
    <ds:schemaRef ds:uri="http://purl.org/dc/elements/1.1/"/>
    <ds:schemaRef ds:uri="5a85a8cd-11b6-4c49-b88c-fe5436cf80ab"/>
    <ds:schemaRef ds:uri="http://schemas.microsoft.com/office/infopath/2007/PartnerControls"/>
    <ds:schemaRef ds:uri="http://purl.org/dc/terms/"/>
    <ds:schemaRef ds:uri="http://schemas.microsoft.com/office/2006/metadata/properties"/>
    <ds:schemaRef ds:uri="http://www.w3.org/XML/1998/namespace"/>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467</Words>
  <Application>Microsoft Office PowerPoint</Application>
  <PresentationFormat>Affichage à l'écran (4:3)</PresentationFormat>
  <Paragraphs>46</Paragraphs>
  <Slides>7</Slides>
  <Notes>5</Notes>
  <HiddenSlides>0</HiddenSlides>
  <MMClips>0</MMClips>
  <ScaleCrop>false</ScaleCrop>
  <HeadingPairs>
    <vt:vector size="6" baseType="variant">
      <vt:variant>
        <vt:lpstr>Polices utilisées</vt:lpstr>
      </vt:variant>
      <vt:variant>
        <vt:i4>4</vt:i4>
      </vt:variant>
      <vt:variant>
        <vt:lpstr>Thème</vt:lpstr>
      </vt:variant>
      <vt:variant>
        <vt:i4>4</vt:i4>
      </vt:variant>
      <vt:variant>
        <vt:lpstr>Titres des diapositives</vt:lpstr>
      </vt:variant>
      <vt:variant>
        <vt:i4>7</vt:i4>
      </vt:variant>
    </vt:vector>
  </HeadingPairs>
  <TitlesOfParts>
    <vt:vector size="15" baseType="lpstr">
      <vt:lpstr>Arial</vt:lpstr>
      <vt:lpstr>Arial Narrow</vt:lpstr>
      <vt:lpstr>Calibri</vt:lpstr>
      <vt:lpstr>Century Gothic</vt:lpstr>
      <vt:lpstr>1_Conception personnalisée</vt:lpstr>
      <vt:lpstr>Conception personnalisée</vt:lpstr>
      <vt:lpstr>4_Conception personnalisée</vt:lpstr>
      <vt:lpstr>3_Conception personnalisée</vt:lpstr>
      <vt:lpstr>Group of Experts on Protected Areas and Ecological Networks  INFORMATION ON EMERALD SITE MANAGEMENT PLANS IN THE STANDARD DATA FORM  Otars Opermanis &amp; Marc Roekaerts</vt:lpstr>
      <vt:lpstr>Group of Experts on Protected Areas and Ecological Networks</vt:lpstr>
      <vt:lpstr>Group of Experts on Protected Areas and Ecological Networks</vt:lpstr>
      <vt:lpstr>Group of Experts on Protected Areas and Ecological Networks</vt:lpstr>
      <vt:lpstr>Group of Experts on Protected Areas and Ecological Networks</vt:lpstr>
      <vt:lpstr>Group of Experts on Protected Areas and Ecological Networks</vt:lpstr>
      <vt:lpstr>Group of Experts on Protected Areas and Ecological Networks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2015-12-09T08:37:49Z</dcterms:created>
  <dcterms:modified xsi:type="dcterms:W3CDTF">2022-06-17T14:22:33Z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0x010100D8308F1ACEF5D341993D3E72B2C03D81</vt:lpwstr>
  </property>
</Properties>
</file>