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20"/>
  </p:notesMasterIdLst>
  <p:handoutMasterIdLst>
    <p:handoutMasterId r:id="rId21"/>
  </p:handoutMasterIdLst>
  <p:sldIdLst>
    <p:sldId id="350" r:id="rId8"/>
    <p:sldId id="605" r:id="rId9"/>
    <p:sldId id="621" r:id="rId10"/>
    <p:sldId id="622" r:id="rId11"/>
    <p:sldId id="624" r:id="rId12"/>
    <p:sldId id="625" r:id="rId13"/>
    <p:sldId id="623" r:id="rId14"/>
    <p:sldId id="626" r:id="rId15"/>
    <p:sldId id="627" r:id="rId16"/>
    <p:sldId id="628" r:id="rId17"/>
    <p:sldId id="619" r:id="rId18"/>
    <p:sldId id="611" r:id="rId19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FFD54F"/>
    <a:srgbClr val="409994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6AA1C-E638-45B5-9BEB-FDCCFE9B0405}" v="347" dt="2022-06-13T08:23:32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72" autoAdjust="0"/>
    <p:restoredTop sz="93792" autoAdjust="0"/>
  </p:normalViewPr>
  <p:slideViewPr>
    <p:cSldViewPr snapToGrid="0" snapToObjects="1">
      <p:cViewPr varScale="1">
        <p:scale>
          <a:sx n="67" d="100"/>
          <a:sy n="67" d="100"/>
        </p:scale>
        <p:origin x="10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3T07:39:32.29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93,'250'-1,"440"7,-398 15,-2 12,418 102,-670-126,118 24,-128-28,0-3,0 0,47-3,229-14,-35 34,-112-7,598 30,-665-43,174-26,-130 10,836-132,-906 137,4-2,98-6,211 18,-64 1,-112-11,-72 2,-110 9,934-37,-309 24,-247 4,-64-8,-77 3,-10 5,429-12,-594 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few</a:t>
            </a:r>
            <a:r>
              <a:rPr lang="fr-FR" baseline="0" dirty="0"/>
              <a:t> </a:t>
            </a:r>
            <a:r>
              <a:rPr lang="fr-FR" baseline="0" dirty="0" err="1"/>
              <a:t>words</a:t>
            </a:r>
            <a:r>
              <a:rPr lang="fr-FR" baseline="0" dirty="0"/>
              <a:t> on the Council of Europe and </a:t>
            </a:r>
            <a:r>
              <a:rPr lang="fr-FR" baseline="0" dirty="0" err="1"/>
              <a:t>why</a:t>
            </a:r>
            <a:r>
              <a:rPr lang="fr-FR" baseline="0" dirty="0"/>
              <a:t> the Convention </a:t>
            </a:r>
            <a:r>
              <a:rPr lang="fr-FR" baseline="0" dirty="0" err="1"/>
              <a:t>was</a:t>
            </a:r>
            <a:r>
              <a:rPr lang="fr-FR" baseline="0" dirty="0"/>
              <a:t> </a:t>
            </a:r>
            <a:r>
              <a:rPr lang="fr-FR" baseline="0" dirty="0" err="1"/>
              <a:t>negotiated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‹N°›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m.coe.int/pa02e-proposal-monitoring-framework-emerald/16809fb019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e.int/en/web/bern-convention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3684362"/>
            <a:ext cx="9144000" cy="3037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409994"/>
                </a:solidFill>
                <a:latin typeface="+mn-lt"/>
              </a:rPr>
              <a:t>Group of Experts on Protected Areas and Ecological Network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r>
              <a:rPr lang="en-US" sz="2400" dirty="0">
                <a:solidFill>
                  <a:srgbClr val="409994"/>
                </a:solidFill>
                <a:latin typeface="+mn-lt"/>
              </a:rPr>
              <a:t>E</a:t>
            </a:r>
            <a:r>
              <a:rPr lang="en-BE" sz="2400" dirty="0" err="1">
                <a:solidFill>
                  <a:srgbClr val="409994"/>
                </a:solidFill>
                <a:latin typeface="+mn-lt"/>
              </a:rPr>
              <a:t>merald</a:t>
            </a:r>
            <a:r>
              <a:rPr lang="en-BE" sz="2400" dirty="0">
                <a:solidFill>
                  <a:srgbClr val="409994"/>
                </a:solidFill>
                <a:latin typeface="+mn-lt"/>
              </a:rPr>
              <a:t> Network Barometer</a:t>
            </a: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br>
              <a:rPr lang="en-BE" sz="1200" dirty="0">
                <a:solidFill>
                  <a:srgbClr val="409994"/>
                </a:solidFill>
                <a:latin typeface="+mn-lt"/>
              </a:rPr>
            </a:br>
            <a:r>
              <a:rPr lang="en-BE" dirty="0">
                <a:solidFill>
                  <a:srgbClr val="409994"/>
                </a:solidFill>
                <a:latin typeface="+mn-lt"/>
              </a:rPr>
              <a:t>Marc Roekaerts / Otars Opermanis</a:t>
            </a: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56350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1AEB-E11A-E3F5-A668-F78FD1FE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F2CA0-FABD-CB37-B10F-53B336BDA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3" y="1161080"/>
            <a:ext cx="6544733" cy="3849044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16EE132-CF1A-488B-89B9-F319B24C4DAF}"/>
              </a:ext>
            </a:extLst>
          </p:cNvPr>
          <p:cNvSpPr txBox="1">
            <a:spLocks/>
          </p:cNvSpPr>
          <p:nvPr/>
        </p:nvSpPr>
        <p:spPr>
          <a:xfrm>
            <a:off x="362855" y="5791199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The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name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of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Türkyie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could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not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be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changed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in the Emerald Network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Barometer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at the time of the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presentation</a:t>
            </a:r>
            <a:endParaRPr lang="fr-FR" sz="9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1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708C-B59F-4B2E-B602-9D5319AA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01B026-7E42-2E52-2B7D-ED44F0AF460E}"/>
              </a:ext>
            </a:extLst>
          </p:cNvPr>
          <p:cNvSpPr txBox="1">
            <a:spLocks/>
          </p:cNvSpPr>
          <p:nvPr/>
        </p:nvSpPr>
        <p:spPr>
          <a:xfrm>
            <a:off x="674914" y="1293218"/>
            <a:ext cx="8011885" cy="480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Questions and answers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F</a:t>
            </a:r>
            <a:r>
              <a:rPr lang="en-BE" sz="2800" dirty="0" err="1">
                <a:solidFill>
                  <a:schemeClr val="tx1"/>
                </a:solidFill>
              </a:rPr>
              <a:t>ollowed</a:t>
            </a:r>
            <a:r>
              <a:rPr lang="en-BE" sz="2800" dirty="0">
                <a:solidFill>
                  <a:schemeClr val="tx1"/>
                </a:solidFill>
              </a:rPr>
              <a:t> by a clarification of Phase III indicator on management plans by Otars Opermanis</a:t>
            </a:r>
          </a:p>
        </p:txBody>
      </p:sp>
    </p:spTree>
    <p:extLst>
      <p:ext uri="{BB962C8B-B14F-4D97-AF65-F5344CB8AC3E}">
        <p14:creationId xmlns:p14="http://schemas.microsoft.com/office/powerpoint/2010/main" val="307834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mushrooms&#10;&#10;Description automatically generated with medium confidence">
            <a:extLst>
              <a:ext uri="{FF2B5EF4-FFF2-40B4-BE49-F238E27FC236}">
                <a16:creationId xmlns:a16="http://schemas.microsoft.com/office/drawing/2014/main" id="{6D69BE3F-382A-89E7-FCE9-427B16D84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" r="10080"/>
          <a:stretch/>
        </p:blipFill>
        <p:spPr>
          <a:xfrm>
            <a:off x="20" y="1"/>
            <a:ext cx="9143980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0D82A9-389E-4A75-83F7-8F34FD79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63" y="5234320"/>
            <a:ext cx="519848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26924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57581" y="1803606"/>
            <a:ext cx="90288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3600" dirty="0">
                <a:solidFill>
                  <a:schemeClr val="tx1"/>
                </a:solidFill>
              </a:rPr>
              <a:t>Emerald Network Barometer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533399" y="2920594"/>
            <a:ext cx="8077199" cy="2634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32000" indent="-288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Background document on</a:t>
            </a:r>
            <a:r>
              <a:rPr lang="fr-FR" sz="2800" dirty="0">
                <a:solidFill>
                  <a:schemeClr val="tx1"/>
                </a:solidFill>
              </a:rPr>
              <a:t> the</a:t>
            </a:r>
            <a:r>
              <a:rPr lang="en-BE" sz="2800" dirty="0">
                <a:solidFill>
                  <a:schemeClr val="tx1"/>
                </a:solidFill>
              </a:rPr>
              <a:t> Monitoring framework for the Implementation of the Emerald Network</a:t>
            </a:r>
            <a:br>
              <a:rPr lang="en-BE" sz="2800" dirty="0">
                <a:solidFill>
                  <a:schemeClr val="tx1"/>
                </a:solidFill>
              </a:rPr>
            </a:br>
            <a:br>
              <a:rPr lang="en-BE" sz="28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  <a:hlinkClick r:id="rId2"/>
              </a:rPr>
              <a:t>https://rm.coe.int/pa02e-proposal-monitoring-framework-emerald/16809fb019</a:t>
            </a:r>
            <a:r>
              <a:rPr lang="en-BE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40E7D80-EC75-435F-A065-8C1A6D8BA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286" y="50905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7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1063"/>
            <a:ext cx="9172578" cy="539350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BD5E3DD-7F58-EE42-A0C9-648F9CFCD74D}"/>
              </a:ext>
            </a:extLst>
          </p:cNvPr>
          <p:cNvSpPr txBox="1">
            <a:spLocks/>
          </p:cNvSpPr>
          <p:nvPr/>
        </p:nvSpPr>
        <p:spPr>
          <a:xfrm>
            <a:off x="57581" y="1052492"/>
            <a:ext cx="90288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Emerald Network Barometer Indicators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674914" y="2634343"/>
            <a:ext cx="8011885" cy="351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6EFC39-AD27-CC3D-E24D-FB30A5257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888485"/>
            <a:ext cx="9144000" cy="4780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B08C79-CED9-760B-11B2-035ACB794164}"/>
              </a:ext>
            </a:extLst>
          </p:cNvPr>
          <p:cNvSpPr txBox="1">
            <a:spLocks/>
          </p:cNvSpPr>
          <p:nvPr/>
        </p:nvSpPr>
        <p:spPr>
          <a:xfrm>
            <a:off x="57581" y="1091438"/>
            <a:ext cx="90288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Accessible through Bern Convention Webpage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1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63ED-C537-40B4-130C-957EDD92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F84C0-E722-EB3A-7F93-600F3AAA1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658"/>
            <a:ext cx="9144000" cy="475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6856D0-A52E-5FC5-606C-CC550E1222E1}"/>
              </a:ext>
            </a:extLst>
          </p:cNvPr>
          <p:cNvSpPr txBox="1">
            <a:spLocks/>
          </p:cNvSpPr>
          <p:nvPr/>
        </p:nvSpPr>
        <p:spPr>
          <a:xfrm>
            <a:off x="57581" y="1091438"/>
            <a:ext cx="90288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Introduction Page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1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63ED-C537-40B4-130C-957EDD92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F84C0-E722-EB3A-7F93-600F3AAA1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658"/>
            <a:ext cx="9144000" cy="475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6856D0-A52E-5FC5-606C-CC550E1222E1}"/>
              </a:ext>
            </a:extLst>
          </p:cNvPr>
          <p:cNvSpPr txBox="1">
            <a:spLocks/>
          </p:cNvSpPr>
          <p:nvPr/>
        </p:nvSpPr>
        <p:spPr>
          <a:xfrm>
            <a:off x="57581" y="1091438"/>
            <a:ext cx="90288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Introduction Page</a:t>
            </a:r>
            <a:endParaRPr lang="en-GB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2AB1CA-E722-2BBF-251D-FDBE7655AF08}"/>
                  </a:ext>
                </a:extLst>
              </p14:cNvPr>
              <p14:cNvContentPartPr/>
              <p14:nvPr/>
            </p14:nvContentPartPr>
            <p14:xfrm>
              <a:off x="2437749" y="6323366"/>
              <a:ext cx="3761640" cy="14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2AB1CA-E722-2BBF-251D-FDBE7655A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6109" y="6179726"/>
                <a:ext cx="3905280" cy="4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54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674914" y="1293218"/>
            <a:ext cx="8011885" cy="480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The next slides illustrate the 3 pages of the barometer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sz="2800" dirty="0">
                <a:solidFill>
                  <a:schemeClr val="tx1"/>
                </a:solidFill>
              </a:rPr>
              <a:t>The barometer statistics (general overview)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sz="2800" dirty="0">
                <a:solidFill>
                  <a:schemeClr val="tx1"/>
                </a:solidFill>
              </a:rPr>
              <a:t>The barometer statistics per country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sz="2800" dirty="0">
                <a:solidFill>
                  <a:schemeClr val="tx1"/>
                </a:solidFill>
              </a:rPr>
              <a:t>The barometer table</a:t>
            </a:r>
            <a:endParaRPr lang="en-BE" sz="2400" dirty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endParaRPr lang="en-BE" sz="2800" dirty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=&gt; </a:t>
            </a:r>
            <a:r>
              <a:rPr lang="fr-FR" sz="2800" dirty="0">
                <a:solidFill>
                  <a:schemeClr val="tx1"/>
                </a:solidFill>
              </a:rPr>
              <a:t>O</a:t>
            </a:r>
            <a:r>
              <a:rPr lang="en-BE" sz="2800" dirty="0" err="1">
                <a:solidFill>
                  <a:schemeClr val="tx1"/>
                </a:solidFill>
              </a:rPr>
              <a:t>nline</a:t>
            </a:r>
            <a:r>
              <a:rPr lang="en-BE" sz="2800" dirty="0">
                <a:solidFill>
                  <a:schemeClr val="tx1"/>
                </a:solidFill>
              </a:rPr>
              <a:t> presentation using the Bern Convention Webpage</a:t>
            </a:r>
            <a:br>
              <a:rPr lang="en-BE" sz="2800" dirty="0">
                <a:solidFill>
                  <a:schemeClr val="tx1"/>
                </a:solidFill>
              </a:rPr>
            </a:br>
            <a:br>
              <a:rPr lang="en-BE" sz="2800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Convention on the conservation of European wildlife and natural habitats (Bern Convention) (coe.int)</a:t>
            </a:r>
            <a:r>
              <a:rPr lang="en-BE" dirty="0"/>
              <a:t> </a:t>
            </a:r>
            <a:endParaRPr lang="en-B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6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BC88-7A75-9E53-99AC-6A8E7B71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67083-9926-251F-A2BE-9CE641ADD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7" y="1081618"/>
            <a:ext cx="7098133" cy="4455582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EBE9352-6428-456C-94BB-E7856DF919B1}"/>
              </a:ext>
            </a:extLst>
          </p:cNvPr>
          <p:cNvSpPr txBox="1">
            <a:spLocks/>
          </p:cNvSpPr>
          <p:nvPr/>
        </p:nvSpPr>
        <p:spPr>
          <a:xfrm>
            <a:off x="362855" y="5791199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The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name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of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Türkyie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could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not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be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changed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in the Emerald Network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Barometer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at the time of the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presentation</a:t>
            </a:r>
            <a:endParaRPr lang="fr-FR" sz="9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81C-CA45-F4B6-71EE-F9E772BB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A4BE1-5585-3A74-3855-D823B9E6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040"/>
            <a:ext cx="9144000" cy="56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04442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3" ma:contentTypeDescription="Een nieuw document maken." ma:contentTypeScope="" ma:versionID="6fe1a5c9312888dd7da8110325a07302">
  <xsd:schema xmlns:xsd="http://www.w3.org/2001/XMLSchema" xmlns:xs="http://www.w3.org/2001/XMLSchema" xmlns:p="http://schemas.microsoft.com/office/2006/metadata/properties" xmlns:ns2="5a85a8cd-11b6-4c49-b88c-fe5436cf80ab" xmlns:ns3="3d78929d-a1b9-48c9-8518-231930b0cfbd" targetNamespace="http://schemas.microsoft.com/office/2006/metadata/properties" ma:root="true" ma:fieldsID="8b438963cef2be5321d8b144ef07d37a" ns2:_="" ns3:_="">
    <xsd:import namespace="5a85a8cd-11b6-4c49-b88c-fe5436cf80ab"/>
    <xsd:import namespace="3d78929d-a1b9-48c9-8518-231930b0cf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02c24a4a-9ec6-41da-b87c-f154be669c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8929d-a1b9-48c9-8518-231930b0cfb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2b32817-8f8d-447d-ba93-1d0178a8bf09}" ma:internalName="TaxCatchAll" ma:showField="CatchAllData" ma:web="3d78929d-a1b9-48c9-8518-231930b0cf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78929d-a1b9-48c9-8518-231930b0cfbd" xsi:nil="true"/>
    <lcf76f155ced4ddcb4097134ff3c332f xmlns="5a85a8cd-11b6-4c49-b88c-fe5436cf80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EF64CB-4064-4091-9193-F5349B128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3d78929d-a1b9-48c9-8518-231930b0cf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24E78F-25CA-44D3-B90B-012340C9D9FE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5a85a8cd-11b6-4c49-b88c-fe5436cf80ab"/>
    <ds:schemaRef ds:uri="http://purl.org/dc/terms/"/>
    <ds:schemaRef ds:uri="http://schemas.microsoft.com/office/infopath/2007/PartnerControls"/>
    <ds:schemaRef ds:uri="http://www.w3.org/XML/1998/namespace"/>
    <ds:schemaRef ds:uri="3d78929d-a1b9-48c9-8518-231930b0cf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</Words>
  <Application>Microsoft Office PowerPoint</Application>
  <PresentationFormat>Affichage à l'écran (4:3)</PresentationFormat>
  <Paragraphs>23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Century Gothic</vt:lpstr>
      <vt:lpstr>Wingdings</vt:lpstr>
      <vt:lpstr>1_Conception personnalisée</vt:lpstr>
      <vt:lpstr>Conception personnalisée</vt:lpstr>
      <vt:lpstr>4_Conception personnalisée</vt:lpstr>
      <vt:lpstr>3_Conception personnalisée</vt:lpstr>
      <vt:lpstr>Group of Experts on Protected Areas and Ecological Network  Emerald Network Barometer  Marc Roekaerts / Otars Opermanis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2022-06-17T14:22:01Z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