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23"/>
  </p:notesMasterIdLst>
  <p:handoutMasterIdLst>
    <p:handoutMasterId r:id="rId24"/>
  </p:handoutMasterIdLst>
  <p:sldIdLst>
    <p:sldId id="350" r:id="rId8"/>
    <p:sldId id="605" r:id="rId9"/>
    <p:sldId id="621" r:id="rId10"/>
    <p:sldId id="622" r:id="rId11"/>
    <p:sldId id="624" r:id="rId12"/>
    <p:sldId id="625" r:id="rId13"/>
    <p:sldId id="623" r:id="rId14"/>
    <p:sldId id="629" r:id="rId15"/>
    <p:sldId id="633" r:id="rId16"/>
    <p:sldId id="630" r:id="rId17"/>
    <p:sldId id="631" r:id="rId18"/>
    <p:sldId id="632" r:id="rId19"/>
    <p:sldId id="619" r:id="rId20"/>
    <p:sldId id="626" r:id="rId21"/>
    <p:sldId id="611" r:id="rId22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FFD54F"/>
    <a:srgbClr val="409994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6AA1C-E638-45B5-9BEB-FDCCFE9B0405}" v="347" dt="2022-06-13T08:23:32.411"/>
    <p1510:client id="{AB631D62-67F5-4E6B-ABA4-ED863E227956}" v="19" dt="2022-06-13T11:54:08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88567" autoAdjust="0"/>
  </p:normalViewPr>
  <p:slideViewPr>
    <p:cSldViewPr snapToGrid="0" snapToObjects="1">
      <p:cViewPr varScale="1">
        <p:scale>
          <a:sx n="115" d="100"/>
          <a:sy n="115" d="100"/>
        </p:scale>
        <p:origin x="11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16/06/2022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16/06/2022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few</a:t>
            </a:r>
            <a:r>
              <a:rPr lang="fr-FR" baseline="0" dirty="0"/>
              <a:t> </a:t>
            </a:r>
            <a:r>
              <a:rPr lang="fr-FR" baseline="0" dirty="0" err="1"/>
              <a:t>words</a:t>
            </a:r>
            <a:r>
              <a:rPr lang="fr-FR" baseline="0" dirty="0"/>
              <a:t> on the Council of Europe and </a:t>
            </a:r>
            <a:r>
              <a:rPr lang="fr-FR" baseline="0" dirty="0" err="1"/>
              <a:t>why</a:t>
            </a:r>
            <a:r>
              <a:rPr lang="fr-FR" baseline="0" dirty="0"/>
              <a:t> the Convention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negotiated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16/06/2022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16/06/2022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‹N°›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16/06/2022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16/06/2022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16/06/2022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16/06/2022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m.coe.int/pa06e-2022-emerald-network-consolidated-dataflow-guidelines/1680a6cd5d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#_Toc105407487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e.int/en/web/bern-convention/emerald-network-reference-porta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3684362"/>
            <a:ext cx="9144000" cy="3037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409994"/>
                </a:solidFill>
                <a:latin typeface="+mn-lt"/>
              </a:rPr>
              <a:t>Group of Experts on Protected Areas and Ecological Network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r>
              <a:rPr lang="en-BE" sz="2400" dirty="0">
                <a:solidFill>
                  <a:srgbClr val="409994"/>
                </a:solidFill>
                <a:latin typeface="+mn-lt"/>
              </a:rPr>
              <a:t>Description of the </a:t>
            </a:r>
            <a:r>
              <a:rPr lang="en-US" sz="2400" dirty="0">
                <a:solidFill>
                  <a:srgbClr val="409994"/>
                </a:solidFill>
                <a:latin typeface="+mn-lt"/>
              </a:rPr>
              <a:t>E</a:t>
            </a:r>
            <a:r>
              <a:rPr lang="en-BE" sz="2400" dirty="0" err="1">
                <a:solidFill>
                  <a:srgbClr val="409994"/>
                </a:solidFill>
                <a:latin typeface="+mn-lt"/>
              </a:rPr>
              <a:t>merald</a:t>
            </a:r>
            <a:r>
              <a:rPr lang="en-BE" sz="2400" dirty="0">
                <a:solidFill>
                  <a:srgbClr val="409994"/>
                </a:solidFill>
                <a:latin typeface="+mn-lt"/>
              </a:rPr>
              <a:t> Network Dataflow</a:t>
            </a: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br>
              <a:rPr lang="en-BE" sz="1200" dirty="0">
                <a:solidFill>
                  <a:srgbClr val="409994"/>
                </a:solidFill>
                <a:latin typeface="+mn-lt"/>
              </a:rPr>
            </a:br>
            <a:r>
              <a:rPr lang="en-BE" dirty="0">
                <a:solidFill>
                  <a:srgbClr val="409994"/>
                </a:solidFill>
                <a:latin typeface="+mn-lt"/>
              </a:rPr>
              <a:t>Marc Roekaerts / Otars Opermanis</a:t>
            </a: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56350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BE" sz="1400" dirty="0">
                <a:solidFill>
                  <a:srgbClr val="409994"/>
                </a:solidFill>
                <a:latin typeface="+mn-lt"/>
                <a:ea typeface="Arial Narrow" charset="0"/>
                <a:cs typeface="Arial Narrow" charset="0"/>
              </a:rPr>
              <a:t>15 June 2022, online</a:t>
            </a:r>
            <a:endParaRPr lang="fr-FR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A220-C357-3D4C-514C-977DB754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79FBE4-D1A3-2CF1-79F6-58BA7CEBD32B}"/>
              </a:ext>
            </a:extLst>
          </p:cNvPr>
          <p:cNvSpPr txBox="1">
            <a:spLocks/>
          </p:cNvSpPr>
          <p:nvPr/>
        </p:nvSpPr>
        <p:spPr>
          <a:xfrm>
            <a:off x="57581" y="1091438"/>
            <a:ext cx="9028834" cy="1259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QA/QC rules during upload on the CDR </a:t>
            </a:r>
            <a:br>
              <a:rPr lang="en-BE" sz="2800" dirty="0">
                <a:solidFill>
                  <a:schemeClr val="tx1"/>
                </a:solidFill>
              </a:rPr>
            </a:br>
            <a:r>
              <a:rPr lang="en-BE" sz="2800" dirty="0">
                <a:solidFill>
                  <a:schemeClr val="tx1"/>
                </a:solidFill>
              </a:rPr>
              <a:t>paragraph 3.2 and Annex 5 in the document</a:t>
            </a:r>
          </a:p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New implementation since 2022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D85B32-DB91-4BE6-AF50-5472CE4445BF}"/>
              </a:ext>
            </a:extLst>
          </p:cNvPr>
          <p:cNvSpPr txBox="1">
            <a:spLocks/>
          </p:cNvSpPr>
          <p:nvPr/>
        </p:nvSpPr>
        <p:spPr>
          <a:xfrm>
            <a:off x="566058" y="2663655"/>
            <a:ext cx="8120742" cy="3780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800" dirty="0"/>
              <a:t>1st QA (FME </a:t>
            </a:r>
            <a:r>
              <a:rPr lang="fr-FR" sz="2800" dirty="0" err="1"/>
              <a:t>envelope</a:t>
            </a:r>
            <a:r>
              <a:rPr lang="fr-FR" sz="2800" dirty="0"/>
              <a:t> validation process)</a:t>
            </a:r>
            <a:br>
              <a:rPr lang="en-BE" sz="2800" dirty="0"/>
            </a:br>
            <a:r>
              <a:rPr lang="en-BE" sz="2800" b="1" i="1" dirty="0">
                <a:solidFill>
                  <a:srgbClr val="FF0000"/>
                </a:solidFill>
              </a:rPr>
              <a:t>blockers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800" dirty="0"/>
              <a:t>2nd QA (FME </a:t>
            </a:r>
            <a:r>
              <a:rPr lang="en-BE" sz="2800" dirty="0"/>
              <a:t>tabular data </a:t>
            </a:r>
            <a:r>
              <a:rPr lang="fr-FR" sz="2800" dirty="0"/>
              <a:t>XML validation process)</a:t>
            </a:r>
            <a:br>
              <a:rPr lang="en-BE" sz="2800" dirty="0"/>
            </a:br>
            <a:r>
              <a:rPr lang="en-BE" sz="2800" b="1" i="1" dirty="0">
                <a:solidFill>
                  <a:srgbClr val="FF0000"/>
                </a:solidFill>
              </a:rPr>
              <a:t>warnings</a:t>
            </a:r>
            <a:endParaRPr lang="en-BE" sz="2800" b="1" dirty="0">
              <a:solidFill>
                <a:srgbClr val="FF0000"/>
              </a:solidFill>
            </a:endParaRPr>
          </a:p>
          <a:p>
            <a:pPr algn="ctr">
              <a:spcAft>
                <a:spcPts val="1200"/>
              </a:spcAft>
            </a:pPr>
            <a:endParaRPr lang="en-B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0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A220-C357-3D4C-514C-977DB754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79FBE4-D1A3-2CF1-79F6-58BA7CEBD32B}"/>
              </a:ext>
            </a:extLst>
          </p:cNvPr>
          <p:cNvSpPr txBox="1">
            <a:spLocks/>
          </p:cNvSpPr>
          <p:nvPr/>
        </p:nvSpPr>
        <p:spPr>
          <a:xfrm>
            <a:off x="57581" y="1091438"/>
            <a:ext cx="9028834" cy="1259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2" algn="ctr">
              <a:spcAft>
                <a:spcPts val="1200"/>
              </a:spcAft>
            </a:pPr>
            <a:r>
              <a:rPr lang="fr-FR" sz="2800" dirty="0"/>
              <a:t>1st QA (FME </a:t>
            </a:r>
            <a:r>
              <a:rPr lang="fr-FR" sz="2800" dirty="0" err="1"/>
              <a:t>envelope</a:t>
            </a:r>
            <a:r>
              <a:rPr lang="fr-FR" sz="2800" dirty="0"/>
              <a:t> validation process)</a:t>
            </a:r>
            <a:br>
              <a:rPr lang="en-BE" sz="2800" dirty="0"/>
            </a:br>
            <a:r>
              <a:rPr lang="en-BE" sz="2800" b="1" i="1" dirty="0">
                <a:solidFill>
                  <a:srgbClr val="FF0000"/>
                </a:solidFill>
              </a:rPr>
              <a:t>blockers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D85B32-DB91-4BE6-AF50-5472CE4445BF}"/>
              </a:ext>
            </a:extLst>
          </p:cNvPr>
          <p:cNvSpPr txBox="1">
            <a:spLocks/>
          </p:cNvSpPr>
          <p:nvPr/>
        </p:nvSpPr>
        <p:spPr>
          <a:xfrm>
            <a:off x="566058" y="2663655"/>
            <a:ext cx="8120742" cy="3780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l" fontAlgn="base">
              <a:spcBef>
                <a:spcPts val="200"/>
              </a:spcBef>
              <a:spcAft>
                <a:spcPts val="200"/>
              </a:spcAft>
            </a:pPr>
            <a:r>
              <a:rPr lang="en-GB" b="1" u="sng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XML incorrect or several XML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XML file or not an XML file with an Emerald Network header correct or more XML files with Emerald Network header correct.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Return blocker error and delivery is not accepted</a:t>
            </a:r>
            <a:endParaRPr lang="en-BE" dirty="0">
              <a:effectLst/>
              <a:latin typeface="Calibri" panose="020F050202020403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algn="l" fontAlgn="base"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BE" dirty="0">
              <a:effectLst/>
              <a:latin typeface="Calibri" panose="020F050202020403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algn="l" fontAlgn="base">
              <a:spcBef>
                <a:spcPts val="200"/>
              </a:spcBef>
              <a:spcAft>
                <a:spcPts val="200"/>
              </a:spcAft>
            </a:pPr>
            <a:r>
              <a:rPr lang="en-GB" b="1" u="sng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Envelope not include a correct XML and Shape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An XML file with correct header (The XML can not be compressed in zip format).</a:t>
            </a:r>
            <a:b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 Shapefile, consisting of minimum *.</a:t>
            </a:r>
            <a:r>
              <a:rPr lang="en-GB" dirty="0" err="1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shp</a:t>
            </a:r>
            <a:r>
              <a:rPr lang="en-GB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*.</a:t>
            </a:r>
            <a:r>
              <a:rPr lang="en-GB" dirty="0" err="1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shx</a:t>
            </a:r>
            <a:r>
              <a:rPr lang="en-GB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*.</a:t>
            </a:r>
            <a:r>
              <a:rPr lang="en-GB" dirty="0" err="1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dbf</a:t>
            </a:r>
            <a:r>
              <a:rPr lang="en-GB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*.</a:t>
            </a:r>
            <a:r>
              <a:rPr lang="en-GB" dirty="0" err="1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prj</a:t>
            </a:r>
            <a:r>
              <a:rPr lang="en-GB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files. (these files could be compressed in zip format).</a:t>
            </a:r>
            <a:endParaRPr lang="en-BE" dirty="0">
              <a:effectLst/>
              <a:latin typeface="Calibri" panose="020F050202020403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en-B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3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A220-C357-3D4C-514C-977DB754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79FBE4-D1A3-2CF1-79F6-58BA7CEBD32B}"/>
              </a:ext>
            </a:extLst>
          </p:cNvPr>
          <p:cNvSpPr txBox="1">
            <a:spLocks/>
          </p:cNvSpPr>
          <p:nvPr/>
        </p:nvSpPr>
        <p:spPr>
          <a:xfrm>
            <a:off x="57581" y="1091438"/>
            <a:ext cx="8629218" cy="1259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2" algn="ctr">
              <a:spcAft>
                <a:spcPts val="1200"/>
              </a:spcAft>
            </a:pPr>
            <a:r>
              <a:rPr lang="fr-FR" sz="2800" dirty="0"/>
              <a:t>2nd QA (FME </a:t>
            </a:r>
            <a:r>
              <a:rPr lang="en-BE" sz="2800" dirty="0"/>
              <a:t>tabular data </a:t>
            </a:r>
            <a:r>
              <a:rPr lang="fr-FR" sz="2800" dirty="0"/>
              <a:t>XML validation process)</a:t>
            </a:r>
            <a:br>
              <a:rPr lang="en-BE" sz="2800" dirty="0"/>
            </a:br>
            <a:r>
              <a:rPr lang="en-BE" sz="2800" b="1" i="1" dirty="0">
                <a:solidFill>
                  <a:srgbClr val="FF0000"/>
                </a:solidFill>
              </a:rPr>
              <a:t>warnings</a:t>
            </a:r>
            <a:endParaRPr lang="en-BE" sz="2800" b="1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D85B32-DB91-4BE6-AF50-5472CE4445BF}"/>
              </a:ext>
            </a:extLst>
          </p:cNvPr>
          <p:cNvSpPr txBox="1">
            <a:spLocks/>
          </p:cNvSpPr>
          <p:nvPr/>
        </p:nvSpPr>
        <p:spPr>
          <a:xfrm>
            <a:off x="2492829" y="2663655"/>
            <a:ext cx="4354286" cy="3780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285750" indent="-285750" algn="l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Site code</a:t>
            </a:r>
            <a:endParaRPr lang="en-BE" sz="2400" b="1" i="1" u="sng" dirty="0">
              <a:solidFill>
                <a:srgbClr val="1414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l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Site type</a:t>
            </a:r>
            <a:endParaRPr lang="en-BE" sz="2400" b="1" i="1" u="sng" dirty="0">
              <a:solidFill>
                <a:srgbClr val="1414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l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Site name</a:t>
            </a:r>
            <a:endParaRPr lang="en-BE" sz="2400" b="1" i="1" u="sng" dirty="0">
              <a:solidFill>
                <a:srgbClr val="1414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l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b="1" i="1" u="sng" dirty="0" err="1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Bioreg</a:t>
            </a:r>
            <a:r>
              <a:rPr lang="en-GB" sz="2400" b="1" i="1" u="sng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code</a:t>
            </a:r>
            <a:endParaRPr lang="en-BE" sz="2400" b="1" i="1" u="sng" dirty="0">
              <a:solidFill>
                <a:srgbClr val="1414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l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Species </a:t>
            </a:r>
            <a:r>
              <a:rPr lang="en-BE" sz="2400" b="1" i="1" u="sng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population </a:t>
            </a:r>
            <a:r>
              <a:rPr lang="en-GB" sz="2400" b="1" i="1" u="sng" dirty="0">
                <a:solidFill>
                  <a:srgbClr val="1414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unit</a:t>
            </a:r>
            <a:endParaRPr lang="en-BE" sz="2400" b="1" i="1" u="sng" dirty="0">
              <a:solidFill>
                <a:srgbClr val="1414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l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Species code</a:t>
            </a:r>
            <a:endParaRPr lang="en-BE" sz="2400" dirty="0">
              <a:effectLst/>
              <a:latin typeface="Calibri" panose="020F050202020403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marL="285750" indent="-285750" algn="l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Species name</a:t>
            </a:r>
            <a:endParaRPr lang="en-BE" sz="2400" b="1" i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l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Species code a</a:t>
            </a:r>
            <a:r>
              <a:rPr lang="en-US" sz="1800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nd Species name</a:t>
            </a:r>
            <a:endParaRPr lang="en-BE" sz="1800" b="1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fontAlgn="base">
              <a:spcBef>
                <a:spcPts val="200"/>
              </a:spcBef>
              <a:spcAft>
                <a:spcPts val="200"/>
              </a:spcAft>
            </a:pPr>
            <a:endParaRPr lang="en-BE" sz="1800" b="1" i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708C-B59F-4B2E-B602-9D5319AA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01B026-7E42-2E52-2B7D-ED44F0AF460E}"/>
              </a:ext>
            </a:extLst>
          </p:cNvPr>
          <p:cNvSpPr txBox="1">
            <a:spLocks/>
          </p:cNvSpPr>
          <p:nvPr/>
        </p:nvSpPr>
        <p:spPr>
          <a:xfrm>
            <a:off x="674914" y="1293218"/>
            <a:ext cx="8011885" cy="480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b="1" dirty="0" err="1">
                <a:solidFill>
                  <a:schemeClr val="tx1"/>
                </a:solidFill>
              </a:rPr>
              <a:t>Implementa</a:t>
            </a:r>
            <a:r>
              <a:rPr lang="fr-FR" sz="2800" b="1" dirty="0">
                <a:solidFill>
                  <a:schemeClr val="tx1"/>
                </a:solidFill>
              </a:rPr>
              <a:t>t</a:t>
            </a:r>
            <a:r>
              <a:rPr lang="en-BE" sz="2800" b="1" dirty="0">
                <a:solidFill>
                  <a:schemeClr val="tx1"/>
                </a:solidFill>
              </a:rPr>
              <a:t>ion plan concerning blockers and warnings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BE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2022 1stQA blockers, 2nd QA warnings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2023 first set of 2nd QA as blockers (to be defined)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2024 full set of 2nd QA as blockers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O</a:t>
            </a:r>
            <a:r>
              <a:rPr lang="en-BE" sz="2800" dirty="0">
                <a:solidFill>
                  <a:schemeClr val="tx1"/>
                </a:solidFill>
              </a:rPr>
              <a:t>r ???? </a:t>
            </a:r>
            <a:r>
              <a:rPr lang="fr-FR" sz="2800" dirty="0">
                <a:solidFill>
                  <a:schemeClr val="tx1"/>
                </a:solidFill>
              </a:rPr>
              <a:t>T</a:t>
            </a:r>
            <a:r>
              <a:rPr lang="en-BE" sz="2800" dirty="0">
                <a:solidFill>
                  <a:schemeClr val="tx1"/>
                </a:solidFill>
              </a:rPr>
              <a:t>o be discussed</a:t>
            </a:r>
          </a:p>
        </p:txBody>
      </p:sp>
    </p:spTree>
    <p:extLst>
      <p:ext uri="{BB962C8B-B14F-4D97-AF65-F5344CB8AC3E}">
        <p14:creationId xmlns:p14="http://schemas.microsoft.com/office/powerpoint/2010/main" val="307834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BC88-7A75-9E53-99AC-6A8E7B71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836294-2D4E-916C-FB2D-95E5AB427DC4}"/>
              </a:ext>
            </a:extLst>
          </p:cNvPr>
          <p:cNvSpPr txBox="1">
            <a:spLocks/>
          </p:cNvSpPr>
          <p:nvPr/>
        </p:nvSpPr>
        <p:spPr>
          <a:xfrm>
            <a:off x="674914" y="1293218"/>
            <a:ext cx="8011885" cy="480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b="1" dirty="0">
                <a:solidFill>
                  <a:schemeClr val="tx1"/>
                </a:solidFill>
              </a:rPr>
              <a:t>Suggested further work on the document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BE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Description of the consolidated database of the biogeographical sufficiency conclusions and </a:t>
            </a:r>
            <a:r>
              <a:rPr lang="en-BE" sz="2800" dirty="0" err="1">
                <a:solidFill>
                  <a:schemeClr val="tx1"/>
                </a:solidFill>
              </a:rPr>
              <a:t>Emrald</a:t>
            </a:r>
            <a:r>
              <a:rPr lang="en-BE" sz="2800" dirty="0">
                <a:solidFill>
                  <a:schemeClr val="tx1"/>
                </a:solidFill>
              </a:rPr>
              <a:t> Network Reference List =&gt; link with sufficiency index of the Emerald Network Barometer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Further </a:t>
            </a:r>
            <a:r>
              <a:rPr lang="fr-FR" sz="2800" dirty="0" err="1">
                <a:solidFill>
                  <a:schemeClr val="tx1"/>
                </a:solidFill>
              </a:rPr>
              <a:t>elaboration</a:t>
            </a:r>
            <a:r>
              <a:rPr lang="en-BE" sz="2800" dirty="0">
                <a:solidFill>
                  <a:schemeClr val="tx1"/>
                </a:solidFill>
              </a:rPr>
              <a:t> on the uses of the European Emerald Network Database (section 5)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Incorporate comments received after the meeting,</a:t>
            </a:r>
            <a:br>
              <a:rPr lang="en-BE" sz="2800" dirty="0">
                <a:solidFill>
                  <a:schemeClr val="tx1"/>
                </a:solidFill>
              </a:rPr>
            </a:br>
            <a:r>
              <a:rPr lang="en-BE" sz="2800" dirty="0">
                <a:solidFill>
                  <a:schemeClr val="tx1"/>
                </a:solidFill>
              </a:rPr>
              <a:t>time period to be decided (1 month, 2 months or ???)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6741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, plant, green, leaf&#10;&#10;Description automatically generated">
            <a:extLst>
              <a:ext uri="{FF2B5EF4-FFF2-40B4-BE49-F238E27FC236}">
                <a16:creationId xmlns:a16="http://schemas.microsoft.com/office/drawing/2014/main" id="{94688D60-1CB5-22FC-4C15-AF2F28246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34"/>
          <a:stretch/>
        </p:blipFill>
        <p:spPr>
          <a:xfrm>
            <a:off x="20" y="1"/>
            <a:ext cx="9143980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0D82A9-389E-4A75-83F7-8F34FD79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63" y="5234320"/>
            <a:ext cx="519848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26924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-42244" y="1281297"/>
            <a:ext cx="9186243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3200" dirty="0">
                <a:solidFill>
                  <a:schemeClr val="tx1"/>
                </a:solidFill>
              </a:rPr>
              <a:t>Emerald Network Consolidated Dataflow description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533399" y="2351315"/>
            <a:ext cx="8077199" cy="357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32000" indent="-288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&gt; 20 years of building up the dataflow since </a:t>
            </a:r>
            <a:br>
              <a:rPr lang="en-BE" sz="2800" dirty="0">
                <a:solidFill>
                  <a:schemeClr val="tx1"/>
                </a:solidFill>
              </a:rPr>
            </a:br>
            <a:r>
              <a:rPr lang="en-BE" sz="2800" dirty="0">
                <a:solidFill>
                  <a:schemeClr val="tx1"/>
                </a:solidFill>
              </a:rPr>
              <a:t>Resolution No. 5 (1998)</a:t>
            </a:r>
          </a:p>
          <a:p>
            <a:pPr marL="432000" indent="-288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Starting with Pilot project and various larger projects</a:t>
            </a:r>
          </a:p>
          <a:p>
            <a:pPr marL="432000" indent="-288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Rules and guidelines followed gradually for different aspects of the Emerald Network Dataflow</a:t>
            </a:r>
          </a:p>
          <a:p>
            <a:pPr marL="432000" indent="-288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Today, we are looking at a more or less stable dataflow cycle .... About time to write a consolidated document</a:t>
            </a:r>
            <a:br>
              <a:rPr lang="en-BE" sz="2800" dirty="0">
                <a:solidFill>
                  <a:schemeClr val="tx1"/>
                </a:solidFill>
              </a:rPr>
            </a:br>
            <a:br>
              <a:rPr lang="en-BE" sz="2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  <a:hlinkClick r:id="rId2"/>
              </a:rPr>
              <a:t>https://rm.coe.int/pa06e-2022-emerald-network-consolidated-dataflow-guidelines/1680a6cd5d</a:t>
            </a:r>
            <a:r>
              <a:rPr lang="en-BE" sz="1800" dirty="0">
                <a:solidFill>
                  <a:schemeClr val="tx1"/>
                </a:solidFill>
              </a:rPr>
              <a:t> </a:t>
            </a:r>
            <a:endParaRPr lang="en-BE" sz="2400" dirty="0">
              <a:solidFill>
                <a:schemeClr val="tx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40E7D80-EC75-435F-A065-8C1A6D8BA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286" y="50905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7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D5E3DD-7F58-EE42-A0C9-648F9CFCD74D}"/>
              </a:ext>
            </a:extLst>
          </p:cNvPr>
          <p:cNvSpPr txBox="1">
            <a:spLocks/>
          </p:cNvSpPr>
          <p:nvPr/>
        </p:nvSpPr>
        <p:spPr>
          <a:xfrm>
            <a:off x="57581" y="1052492"/>
            <a:ext cx="90288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Emerald Network Data Flow Cycle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C9CF359-CF45-F180-E274-0AA712324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13" y="1712324"/>
            <a:ext cx="6865974" cy="5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674914" y="2634343"/>
            <a:ext cx="8011885" cy="351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320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B08C79-CED9-760B-11B2-035ACB794164}"/>
              </a:ext>
            </a:extLst>
          </p:cNvPr>
          <p:cNvSpPr txBox="1">
            <a:spLocks/>
          </p:cNvSpPr>
          <p:nvPr/>
        </p:nvSpPr>
        <p:spPr>
          <a:xfrm>
            <a:off x="57581" y="1427939"/>
            <a:ext cx="90288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The document follows the dataflow cycle in 5 sections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A5BE3A-3449-593F-32D6-75FEE4701494}"/>
              </a:ext>
            </a:extLst>
          </p:cNvPr>
          <p:cNvSpPr txBox="1">
            <a:spLocks/>
          </p:cNvSpPr>
          <p:nvPr/>
        </p:nvSpPr>
        <p:spPr>
          <a:xfrm>
            <a:off x="674914" y="2233108"/>
            <a:ext cx="8011885" cy="3862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BE" sz="2800" dirty="0">
                <a:solidFill>
                  <a:schemeClr val="tx1"/>
                </a:solidFill>
              </a:rPr>
              <a:t>The countries databases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BE" sz="2800" dirty="0">
                <a:solidFill>
                  <a:schemeClr val="tx1"/>
                </a:solidFill>
              </a:rPr>
              <a:t>The Emerald Network software: the SDF manager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BE" sz="2800" dirty="0">
                <a:solidFill>
                  <a:schemeClr val="tx1"/>
                </a:solidFill>
              </a:rPr>
              <a:t>Upload of data via </a:t>
            </a:r>
            <a:r>
              <a:rPr lang="en-BE" sz="2800" dirty="0" err="1">
                <a:solidFill>
                  <a:schemeClr val="tx1"/>
                </a:solidFill>
              </a:rPr>
              <a:t>ReportNet</a:t>
            </a:r>
            <a:r>
              <a:rPr lang="en-BE" sz="2800" dirty="0">
                <a:solidFill>
                  <a:schemeClr val="tx1"/>
                </a:solidFill>
              </a:rPr>
              <a:t> (CDR)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BE" sz="2800" dirty="0">
                <a:solidFill>
                  <a:schemeClr val="tx1"/>
                </a:solidFill>
              </a:rPr>
              <a:t>The production and management of the European Emerald Network database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BE" sz="2800" dirty="0">
                <a:solidFill>
                  <a:schemeClr val="tx1"/>
                </a:solidFill>
              </a:rPr>
              <a:t>Products of the Emerald Network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7B55BAB-BF3A-136B-7EE6-4C8DF12E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r"/>
                <a:tab pos="5578475" algn="r"/>
              </a:tabLst>
            </a:pP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  <a:hlinkClick r:id="rId2"/>
              </a:rPr>
              <a:t>1</a:t>
            </a: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  <a:hlinkClick r:id="rId2"/>
              </a:rPr>
              <a:t>The countries databases</a:t>
            </a:r>
            <a:endParaRPr kumimoji="0" lang="en-GB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53144D-9A1F-DA23-CB08-BA6A38652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r"/>
                <a:tab pos="5578475" algn="r"/>
              </a:tabLst>
            </a:pP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  <a:hlinkClick r:id="rId2"/>
              </a:rPr>
              <a:t>1</a:t>
            </a: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  <a:hlinkClick r:id="rId2"/>
              </a:rPr>
              <a:t>The countries databases</a:t>
            </a:r>
            <a:endParaRPr kumimoji="0" lang="en-GB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1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63ED-C537-40B4-130C-957EDD92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6856D0-A52E-5FC5-606C-CC550E1222E1}"/>
              </a:ext>
            </a:extLst>
          </p:cNvPr>
          <p:cNvSpPr txBox="1">
            <a:spLocks/>
          </p:cNvSpPr>
          <p:nvPr/>
        </p:nvSpPr>
        <p:spPr>
          <a:xfrm>
            <a:off x="57581" y="1091438"/>
            <a:ext cx="90288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Summary Table </a:t>
            </a:r>
            <a:r>
              <a:rPr lang="en-BE" sz="2400" dirty="0">
                <a:solidFill>
                  <a:schemeClr val="tx1"/>
                </a:solidFill>
              </a:rPr>
              <a:t>(page 4 in the document)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F9E6D-42F4-7E33-DEEB-03638613D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751270"/>
            <a:ext cx="9144000" cy="48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1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63ED-C537-40B4-130C-957EDD92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6856D0-A52E-5FC5-606C-CC550E1222E1}"/>
              </a:ext>
            </a:extLst>
          </p:cNvPr>
          <p:cNvSpPr txBox="1">
            <a:spLocks/>
          </p:cNvSpPr>
          <p:nvPr/>
        </p:nvSpPr>
        <p:spPr>
          <a:xfrm>
            <a:off x="57581" y="1091438"/>
            <a:ext cx="9028834" cy="102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The document makes reference to the more </a:t>
            </a:r>
            <a:br>
              <a:rPr lang="en-BE" sz="2800" dirty="0">
                <a:solidFill>
                  <a:schemeClr val="tx1"/>
                </a:solidFill>
              </a:rPr>
            </a:br>
            <a:r>
              <a:rPr lang="en-BE" sz="2800" dirty="0">
                <a:solidFill>
                  <a:schemeClr val="tx1"/>
                </a:solidFill>
              </a:rPr>
              <a:t>detailed documents and guidelines (such as: 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5ACD4C-C93A-BE04-0394-C714F02E6D75}"/>
              </a:ext>
            </a:extLst>
          </p:cNvPr>
          <p:cNvSpPr txBox="1">
            <a:spLocks/>
          </p:cNvSpPr>
          <p:nvPr/>
        </p:nvSpPr>
        <p:spPr>
          <a:xfrm>
            <a:off x="674914" y="2233108"/>
            <a:ext cx="8011885" cy="4350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BE" sz="2400" dirty="0">
                <a:solidFill>
                  <a:schemeClr val="tx1"/>
                </a:solidFill>
              </a:rPr>
              <a:t>The Standard Data Form (SDF)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BE" sz="2400" dirty="0">
                <a:solidFill>
                  <a:schemeClr val="tx1"/>
                </a:solidFill>
              </a:rPr>
              <a:t>The guidelines for filling in the SDF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BE" sz="2400" dirty="0">
                <a:solidFill>
                  <a:schemeClr val="tx1"/>
                </a:solidFill>
              </a:rPr>
              <a:t>The document on the installation of the SDF-manager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BE" sz="2400" dirty="0">
                <a:solidFill>
                  <a:schemeClr val="tx1"/>
                </a:solidFill>
              </a:rPr>
              <a:t>Data structure schema’s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G</a:t>
            </a:r>
            <a:r>
              <a:rPr lang="en-BE" sz="2400" dirty="0" err="1">
                <a:solidFill>
                  <a:schemeClr val="tx1"/>
                </a:solidFill>
              </a:rPr>
              <a:t>uidelines</a:t>
            </a:r>
            <a:r>
              <a:rPr lang="en-BE" sz="2400" dirty="0">
                <a:solidFill>
                  <a:schemeClr val="tx1"/>
                </a:solidFill>
              </a:rPr>
              <a:t> for explaining negative changes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E</a:t>
            </a:r>
            <a:r>
              <a:rPr lang="en-BE" sz="2400" dirty="0" err="1">
                <a:solidFill>
                  <a:schemeClr val="tx1"/>
                </a:solidFill>
              </a:rPr>
              <a:t>tc</a:t>
            </a:r>
            <a:r>
              <a:rPr lang="en-BE" sz="2400" dirty="0">
                <a:solidFill>
                  <a:schemeClr val="tx1"/>
                </a:solidFill>
              </a:rPr>
              <a:t> ....</a:t>
            </a:r>
          </a:p>
          <a:p>
            <a:pPr algn="l">
              <a:spcAft>
                <a:spcPts val="1200"/>
              </a:spcAft>
            </a:pPr>
            <a:r>
              <a:rPr lang="en-BE" sz="2400" dirty="0">
                <a:solidFill>
                  <a:schemeClr val="tx1"/>
                </a:solidFill>
              </a:rPr>
              <a:t>All available from the Emerald Network Reference Portal</a:t>
            </a:r>
            <a:br>
              <a:rPr lang="en-BE" sz="2400" dirty="0">
                <a:solidFill>
                  <a:schemeClr val="tx1"/>
                </a:solidFill>
              </a:rPr>
            </a:br>
            <a:r>
              <a:rPr lang="fr-FR" dirty="0">
                <a:hlinkClick r:id="rId2"/>
              </a:rPr>
              <a:t>Emerald Network Reference Portal (coe.int)</a:t>
            </a:r>
            <a:endParaRPr lang="en-B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4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566058" y="1293217"/>
            <a:ext cx="8120742" cy="51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Validation rules and </a:t>
            </a:r>
            <a:r>
              <a:rPr lang="en-BE" sz="2800" dirty="0" err="1">
                <a:solidFill>
                  <a:schemeClr val="tx1"/>
                </a:solidFill>
              </a:rPr>
              <a:t>qa</a:t>
            </a:r>
            <a:r>
              <a:rPr lang="en-BE" sz="2800" dirty="0">
                <a:solidFill>
                  <a:schemeClr val="tx1"/>
                </a:solidFill>
              </a:rPr>
              <a:t>/qc procedures in subsequent steps</a:t>
            </a:r>
          </a:p>
          <a:p>
            <a:pPr algn="l">
              <a:spcAft>
                <a:spcPts val="1200"/>
              </a:spcAft>
            </a:pPr>
            <a:endParaRPr lang="en-BE" sz="2800" dirty="0">
              <a:solidFill>
                <a:schemeClr val="tx1"/>
              </a:solidFill>
            </a:endParaRP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2800" dirty="0"/>
              <a:t>During editing data in the SDF manager</a:t>
            </a:r>
            <a:endParaRPr lang="en-BE" sz="2800" dirty="0">
              <a:solidFill>
                <a:schemeClr val="tx1"/>
              </a:solidFill>
            </a:endParaRP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2800" dirty="0"/>
              <a:t>When uploading the data to the CDR</a:t>
            </a:r>
            <a:br>
              <a:rPr lang="en-BE" sz="2800" dirty="0"/>
            </a:br>
            <a:r>
              <a:rPr lang="en-BE" sz="2800" i="1" dirty="0">
                <a:solidFill>
                  <a:srgbClr val="FF0000"/>
                </a:solidFill>
              </a:rPr>
              <a:t>blockers and warnings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2800" dirty="0"/>
              <a:t>When merging the country data into the European dataset 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2800" dirty="0">
                <a:solidFill>
                  <a:schemeClr val="tx1"/>
                </a:solidFill>
              </a:rPr>
              <a:t>When making the data public</a:t>
            </a:r>
          </a:p>
          <a:p>
            <a:pPr algn="ctr">
              <a:spcAft>
                <a:spcPts val="1200"/>
              </a:spcAft>
            </a:pPr>
            <a:endParaRPr lang="en-BE" sz="2800" dirty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endParaRPr lang="en-B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6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A220-C357-3D4C-514C-977DB754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A7F91-5DF5-58FF-B3FF-B62C31ECD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66" y="2597149"/>
            <a:ext cx="2745105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D79FBE4-D1A3-2CF1-79F6-58BA7CEBD32B}"/>
              </a:ext>
            </a:extLst>
          </p:cNvPr>
          <p:cNvSpPr txBox="1">
            <a:spLocks/>
          </p:cNvSpPr>
          <p:nvPr/>
        </p:nvSpPr>
        <p:spPr>
          <a:xfrm>
            <a:off x="57581" y="1091438"/>
            <a:ext cx="9028834" cy="1259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Data Validation in the SDF-manager</a:t>
            </a:r>
            <a:br>
              <a:rPr lang="en-BE" sz="2800" dirty="0">
                <a:solidFill>
                  <a:schemeClr val="tx1"/>
                </a:solidFill>
              </a:rPr>
            </a:br>
            <a:r>
              <a:rPr lang="en-BE" sz="2400" dirty="0">
                <a:solidFill>
                  <a:schemeClr val="tx1"/>
                </a:solidFill>
              </a:rPr>
              <a:t>data should correspond to the rules set in the guidelines </a:t>
            </a:r>
            <a:br>
              <a:rPr lang="en-BE" sz="2400" dirty="0">
                <a:solidFill>
                  <a:schemeClr val="tx1"/>
                </a:solidFill>
              </a:rPr>
            </a:br>
            <a:r>
              <a:rPr lang="en-BE" sz="2400" dirty="0">
                <a:solidFill>
                  <a:schemeClr val="tx1"/>
                </a:solidFill>
              </a:rPr>
              <a:t>for filling in the SDF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99C6C8-A6D2-D8EA-F05B-CB30BF643B48}"/>
              </a:ext>
            </a:extLst>
          </p:cNvPr>
          <p:cNvSpPr/>
          <p:nvPr/>
        </p:nvSpPr>
        <p:spPr>
          <a:xfrm>
            <a:off x="4180114" y="3336471"/>
            <a:ext cx="1404257" cy="7946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8352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A220-C357-3D4C-514C-977DB754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79FBE4-D1A3-2CF1-79F6-58BA7CEBD32B}"/>
              </a:ext>
            </a:extLst>
          </p:cNvPr>
          <p:cNvSpPr txBox="1">
            <a:spLocks/>
          </p:cNvSpPr>
          <p:nvPr/>
        </p:nvSpPr>
        <p:spPr>
          <a:xfrm>
            <a:off x="57581" y="1153886"/>
            <a:ext cx="9028834" cy="1480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Quality assurance for the public version</a:t>
            </a:r>
            <a:br>
              <a:rPr lang="en-BE" sz="2800" dirty="0">
                <a:solidFill>
                  <a:schemeClr val="tx1"/>
                </a:solidFill>
              </a:rPr>
            </a:br>
            <a:r>
              <a:rPr lang="en-BE" sz="2800" dirty="0">
                <a:solidFill>
                  <a:schemeClr val="tx1"/>
                </a:solidFill>
              </a:rPr>
              <a:t>Clean-up process: Annex 1 in the document</a:t>
            </a:r>
          </a:p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Removal of obvious errors from the dataset to enhance </a:t>
            </a:r>
            <a:br>
              <a:rPr lang="en-BE" sz="2800" dirty="0">
                <a:solidFill>
                  <a:schemeClr val="tx1"/>
                </a:solidFill>
              </a:rPr>
            </a:br>
            <a:r>
              <a:rPr lang="en-BE" sz="2800" dirty="0">
                <a:solidFill>
                  <a:schemeClr val="tx1"/>
                </a:solidFill>
              </a:rPr>
              <a:t>readability and use by non-specialist users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D85B32-DB91-4BE6-AF50-5472CE4445BF}"/>
              </a:ext>
            </a:extLst>
          </p:cNvPr>
          <p:cNvSpPr txBox="1">
            <a:spLocks/>
          </p:cNvSpPr>
          <p:nvPr/>
        </p:nvSpPr>
        <p:spPr>
          <a:xfrm>
            <a:off x="511627" y="2968455"/>
            <a:ext cx="8120742" cy="3780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D</a:t>
            </a:r>
            <a:r>
              <a:rPr lang="en-BE" sz="2400" dirty="0" err="1"/>
              <a:t>uplicated</a:t>
            </a:r>
            <a:r>
              <a:rPr lang="en-BE" sz="2400" dirty="0"/>
              <a:t> records</a:t>
            </a:r>
            <a:endParaRPr lang="en-BE" sz="2400" b="1" i="1" dirty="0">
              <a:solidFill>
                <a:srgbClr val="FF0000"/>
              </a:solidFill>
            </a:endParaRP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E</a:t>
            </a:r>
            <a:r>
              <a:rPr lang="en-BE" sz="2400" dirty="0" err="1"/>
              <a:t>mpty</a:t>
            </a:r>
            <a:r>
              <a:rPr lang="en-BE" sz="2400" dirty="0"/>
              <a:t> strings or only empty spaces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N</a:t>
            </a:r>
            <a:r>
              <a:rPr lang="en-BE" sz="2400" dirty="0"/>
              <a:t>on UTF16 codes creating xml issues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species name field is created that removes 90% of the syntax errors in the species names (for search purposes)</a:t>
            </a:r>
            <a:br>
              <a:rPr lang="en-BE" sz="2400" dirty="0"/>
            </a:br>
            <a:r>
              <a:rPr lang="en-BE" sz="2400" dirty="0"/>
              <a:t>see examples in Annex 1</a:t>
            </a:r>
          </a:p>
          <a:p>
            <a:pPr algn="ctr">
              <a:spcAft>
                <a:spcPts val="1200"/>
              </a:spcAft>
            </a:pPr>
            <a:endParaRPr lang="en-B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62616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3" ma:contentTypeDescription="Een nieuw document maken." ma:contentTypeScope="" ma:versionID="6fe1a5c9312888dd7da8110325a07302">
  <xsd:schema xmlns:xsd="http://www.w3.org/2001/XMLSchema" xmlns:xs="http://www.w3.org/2001/XMLSchema" xmlns:p="http://schemas.microsoft.com/office/2006/metadata/properties" xmlns:ns2="5a85a8cd-11b6-4c49-b88c-fe5436cf80ab" xmlns:ns3="3d78929d-a1b9-48c9-8518-231930b0cfbd" targetNamespace="http://schemas.microsoft.com/office/2006/metadata/properties" ma:root="true" ma:fieldsID="8b438963cef2be5321d8b144ef07d37a" ns2:_="" ns3:_="">
    <xsd:import namespace="5a85a8cd-11b6-4c49-b88c-fe5436cf80ab"/>
    <xsd:import namespace="3d78929d-a1b9-48c9-8518-231930b0cf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02c24a4a-9ec6-41da-b87c-f154be669c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8929d-a1b9-48c9-8518-231930b0cfb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2b32817-8f8d-447d-ba93-1d0178a8bf09}" ma:internalName="TaxCatchAll" ma:showField="CatchAllData" ma:web="3d78929d-a1b9-48c9-8518-231930b0cf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78929d-a1b9-48c9-8518-231930b0cfbd" xsi:nil="true"/>
    <lcf76f155ced4ddcb4097134ff3c332f xmlns="5a85a8cd-11b6-4c49-b88c-fe5436cf80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EF64CB-4064-4091-9193-F5349B128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3d78929d-a1b9-48c9-8518-231930b0cf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24E78F-25CA-44D3-B90B-012340C9D9FE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5a85a8cd-11b6-4c49-b88c-fe5436cf80ab"/>
    <ds:schemaRef ds:uri="http://purl.org/dc/terms/"/>
    <ds:schemaRef ds:uri="http://schemas.microsoft.com/office/infopath/2007/PartnerControls"/>
    <ds:schemaRef ds:uri="http://www.w3.org/XML/1998/namespace"/>
    <ds:schemaRef ds:uri="3d78929d-a1b9-48c9-8518-231930b0cf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702</Words>
  <Application>Microsoft Office PowerPoint</Application>
  <PresentationFormat>Affichage à l'écran (4:3)</PresentationFormat>
  <Paragraphs>72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Century Gothic</vt:lpstr>
      <vt:lpstr>Wingdings</vt:lpstr>
      <vt:lpstr>1_Conception personnalisée</vt:lpstr>
      <vt:lpstr>Conception personnalisée</vt:lpstr>
      <vt:lpstr>4_Conception personnalisée</vt:lpstr>
      <vt:lpstr>3_Conception personnalisée</vt:lpstr>
      <vt:lpstr>Group of Experts on Protected Areas and Ecological Network  Description of the Emerald Network Dataflow  Marc Roekaerts / Otars Opermanis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2022-06-16T15:35:16Z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  <property fmtid="{D5CDD505-2E9C-101B-9397-08002B2CF9AE}" pid="3" name="MediaServiceImageTags">
    <vt:lpwstr/>
  </property>
</Properties>
</file>