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37"/>
  </p:notesMasterIdLst>
  <p:handoutMasterIdLst>
    <p:handoutMasterId r:id="rId38"/>
  </p:handoutMasterIdLst>
  <p:sldIdLst>
    <p:sldId id="264" r:id="rId5"/>
    <p:sldId id="315" r:id="rId6"/>
    <p:sldId id="354" r:id="rId7"/>
    <p:sldId id="317" r:id="rId8"/>
    <p:sldId id="319" r:id="rId9"/>
    <p:sldId id="321" r:id="rId10"/>
    <p:sldId id="324" r:id="rId11"/>
    <p:sldId id="323" r:id="rId12"/>
    <p:sldId id="330" r:id="rId13"/>
    <p:sldId id="358" r:id="rId14"/>
    <p:sldId id="359" r:id="rId15"/>
    <p:sldId id="331" r:id="rId16"/>
    <p:sldId id="332" r:id="rId17"/>
    <p:sldId id="350" r:id="rId18"/>
    <p:sldId id="351" r:id="rId19"/>
    <p:sldId id="360" r:id="rId20"/>
    <p:sldId id="347" r:id="rId21"/>
    <p:sldId id="348" r:id="rId22"/>
    <p:sldId id="335" r:id="rId23"/>
    <p:sldId id="337" r:id="rId24"/>
    <p:sldId id="338" r:id="rId25"/>
    <p:sldId id="343" r:id="rId26"/>
    <p:sldId id="342" r:id="rId27"/>
    <p:sldId id="339" r:id="rId28"/>
    <p:sldId id="341" r:id="rId29"/>
    <p:sldId id="353" r:id="rId30"/>
    <p:sldId id="361" r:id="rId31"/>
    <p:sldId id="362" r:id="rId32"/>
    <p:sldId id="363" r:id="rId33"/>
    <p:sldId id="346" r:id="rId34"/>
    <p:sldId id="345" r:id="rId35"/>
    <p:sldId id="344" r:id="rId36"/>
  </p:sldIdLst>
  <p:sldSz cx="9144000" cy="6858000" type="screen4x3"/>
  <p:notesSz cx="6819900" cy="99187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0"/>
    <a:srgbClr val="0D3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3140" autoAdjust="0"/>
  </p:normalViewPr>
  <p:slideViewPr>
    <p:cSldViewPr snapToGrid="0" snapToObjects="1">
      <p:cViewPr varScale="1">
        <p:scale>
          <a:sx n="121" d="100"/>
          <a:sy n="121"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714F53F-035D-40CB-BA37-2DA3C06D1246}"/>
              </a:ext>
            </a:extLst>
          </p:cNvPr>
          <p:cNvSpPr>
            <a:spLocks noGrp="1"/>
          </p:cNvSpPr>
          <p:nvPr>
            <p:ph type="hdr" sz="quarter"/>
          </p:nvPr>
        </p:nvSpPr>
        <p:spPr>
          <a:xfrm>
            <a:off x="0" y="0"/>
            <a:ext cx="2955925" cy="495300"/>
          </a:xfrm>
          <a:prstGeom prst="rect">
            <a:avLst/>
          </a:prstGeom>
        </p:spPr>
        <p:txBody>
          <a:bodyPr vert="horz" wrap="square" lIns="95706" tIns="47854" rIns="95706" bIns="47854" numCol="1" anchor="t"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3" name="Espace réservé de la date 2">
            <a:extLst>
              <a:ext uri="{FF2B5EF4-FFF2-40B4-BE49-F238E27FC236}">
                <a16:creationId xmlns:a16="http://schemas.microsoft.com/office/drawing/2014/main" id="{BEDFF9EB-9E0E-4FB5-8F57-9093F6D4BCAC}"/>
              </a:ext>
            </a:extLst>
          </p:cNvPr>
          <p:cNvSpPr>
            <a:spLocks noGrp="1"/>
          </p:cNvSpPr>
          <p:nvPr>
            <p:ph type="dt" sz="quarter" idx="1"/>
          </p:nvPr>
        </p:nvSpPr>
        <p:spPr>
          <a:xfrm>
            <a:off x="3862388" y="0"/>
            <a:ext cx="2955925" cy="495300"/>
          </a:xfrm>
          <a:prstGeom prst="rect">
            <a:avLst/>
          </a:prstGeom>
        </p:spPr>
        <p:txBody>
          <a:bodyPr vert="horz" wrap="square" lIns="95706" tIns="47854" rIns="95706" bIns="47854" numCol="1" anchor="t" anchorCtr="0" compatLnSpc="1">
            <a:prstTxWarp prst="textNoShape">
              <a:avLst/>
            </a:prstTxWarp>
          </a:bodyPr>
          <a:lstStyle>
            <a:lvl1pPr algn="r" eaLnBrk="1" hangingPunct="1">
              <a:defRPr sz="1300">
                <a:cs typeface="Arial" charset="0"/>
              </a:defRPr>
            </a:lvl1pPr>
          </a:lstStyle>
          <a:p>
            <a:pPr>
              <a:defRPr/>
            </a:pPr>
            <a:fld id="{05603EA3-1AA2-4C47-BC4A-A9B5E20032E6}" type="datetime1">
              <a:rPr lang="fr-FR" altLang="en-US"/>
              <a:pPr>
                <a:defRPr/>
              </a:pPr>
              <a:t>27/11/2020</a:t>
            </a:fld>
            <a:endParaRPr lang="fr-FR" altLang="en-US"/>
          </a:p>
        </p:txBody>
      </p:sp>
      <p:sp>
        <p:nvSpPr>
          <p:cNvPr id="4" name="Espace réservé du pied de page 3">
            <a:extLst>
              <a:ext uri="{FF2B5EF4-FFF2-40B4-BE49-F238E27FC236}">
                <a16:creationId xmlns:a16="http://schemas.microsoft.com/office/drawing/2014/main" id="{F4CC1C49-6726-45B5-A631-FD927BDA6B1C}"/>
              </a:ext>
            </a:extLst>
          </p:cNvPr>
          <p:cNvSpPr>
            <a:spLocks noGrp="1"/>
          </p:cNvSpPr>
          <p:nvPr>
            <p:ph type="ftr" sz="quarter" idx="2"/>
          </p:nvPr>
        </p:nvSpPr>
        <p:spPr>
          <a:xfrm>
            <a:off x="0" y="9421813"/>
            <a:ext cx="2955925" cy="495300"/>
          </a:xfrm>
          <a:prstGeom prst="rect">
            <a:avLst/>
          </a:prstGeom>
        </p:spPr>
        <p:txBody>
          <a:bodyPr vert="horz" wrap="square" lIns="95706" tIns="47854" rIns="95706" bIns="47854" numCol="1" anchor="b"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5" name="Espace réservé du numéro de diapositive 4">
            <a:extLst>
              <a:ext uri="{FF2B5EF4-FFF2-40B4-BE49-F238E27FC236}">
                <a16:creationId xmlns:a16="http://schemas.microsoft.com/office/drawing/2014/main" id="{E283E350-1814-45FD-B23D-8D4270CFAAA4}"/>
              </a:ext>
            </a:extLst>
          </p:cNvPr>
          <p:cNvSpPr>
            <a:spLocks noGrp="1"/>
          </p:cNvSpPr>
          <p:nvPr>
            <p:ph type="sldNum" sz="quarter" idx="3"/>
          </p:nvPr>
        </p:nvSpPr>
        <p:spPr>
          <a:xfrm>
            <a:off x="3862388" y="9421813"/>
            <a:ext cx="2955925" cy="495300"/>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pPr>
              <a:defRPr/>
            </a:pPr>
            <a:fld id="{26EE0D53-FF61-4AC4-91B1-984FF8722FF8}"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AD7E3-509A-4C42-A737-082FC19D3F46}"/>
              </a:ext>
            </a:extLst>
          </p:cNvPr>
          <p:cNvSpPr>
            <a:spLocks noGrp="1"/>
          </p:cNvSpPr>
          <p:nvPr>
            <p:ph type="hdr" sz="quarter"/>
          </p:nvPr>
        </p:nvSpPr>
        <p:spPr>
          <a:xfrm>
            <a:off x="0" y="0"/>
            <a:ext cx="2955925" cy="495300"/>
          </a:xfrm>
          <a:prstGeom prst="rect">
            <a:avLst/>
          </a:prstGeom>
        </p:spPr>
        <p:txBody>
          <a:bodyPr vert="horz" wrap="square" lIns="95706" tIns="47854" rIns="95706" bIns="47854" numCol="1" anchor="t"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3" name="Espace réservé de la date 2">
            <a:extLst>
              <a:ext uri="{FF2B5EF4-FFF2-40B4-BE49-F238E27FC236}">
                <a16:creationId xmlns:a16="http://schemas.microsoft.com/office/drawing/2014/main" id="{A9B873C0-FAEB-4549-B1F8-FC1FEC09CC9D}"/>
              </a:ext>
            </a:extLst>
          </p:cNvPr>
          <p:cNvSpPr>
            <a:spLocks noGrp="1"/>
          </p:cNvSpPr>
          <p:nvPr>
            <p:ph type="dt" idx="1"/>
          </p:nvPr>
        </p:nvSpPr>
        <p:spPr>
          <a:xfrm>
            <a:off x="3862388" y="0"/>
            <a:ext cx="2955925" cy="495300"/>
          </a:xfrm>
          <a:prstGeom prst="rect">
            <a:avLst/>
          </a:prstGeom>
        </p:spPr>
        <p:txBody>
          <a:bodyPr vert="horz" wrap="square" lIns="95706" tIns="47854" rIns="95706" bIns="47854" numCol="1" anchor="t" anchorCtr="0" compatLnSpc="1">
            <a:prstTxWarp prst="textNoShape">
              <a:avLst/>
            </a:prstTxWarp>
          </a:bodyPr>
          <a:lstStyle>
            <a:lvl1pPr algn="r" eaLnBrk="1" hangingPunct="1">
              <a:defRPr sz="1300">
                <a:cs typeface="Arial" charset="0"/>
              </a:defRPr>
            </a:lvl1pPr>
          </a:lstStyle>
          <a:p>
            <a:pPr>
              <a:defRPr/>
            </a:pPr>
            <a:fld id="{C57AC505-CB81-453A-BE56-9774615B5475}" type="datetime1">
              <a:rPr lang="fr-FR" altLang="en-US"/>
              <a:pPr>
                <a:defRPr/>
              </a:pPr>
              <a:t>27/11/2020</a:t>
            </a:fld>
            <a:endParaRPr lang="fr-FR" altLang="en-US"/>
          </a:p>
        </p:txBody>
      </p:sp>
      <p:sp>
        <p:nvSpPr>
          <p:cNvPr id="4" name="Espace réservé de l'image des diapositives 3">
            <a:extLst>
              <a:ext uri="{FF2B5EF4-FFF2-40B4-BE49-F238E27FC236}">
                <a16:creationId xmlns:a16="http://schemas.microsoft.com/office/drawing/2014/main" id="{4783A9C0-F2CA-4597-85F1-814B3482339A}"/>
              </a:ext>
            </a:extLst>
          </p:cNvPr>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409D49FF-2929-4A7D-A039-7C1CC606620C}"/>
              </a:ext>
            </a:extLst>
          </p:cNvPr>
          <p:cNvSpPr>
            <a:spLocks noGrp="1"/>
          </p:cNvSpPr>
          <p:nvPr>
            <p:ph type="body" sz="quarter" idx="3"/>
          </p:nvPr>
        </p:nvSpPr>
        <p:spPr>
          <a:xfrm>
            <a:off x="682625" y="4710113"/>
            <a:ext cx="5454650" cy="4464050"/>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F00EBD3C-90A2-4B8F-AF46-3C9F4BBC3012}"/>
              </a:ext>
            </a:extLst>
          </p:cNvPr>
          <p:cNvSpPr>
            <a:spLocks noGrp="1"/>
          </p:cNvSpPr>
          <p:nvPr>
            <p:ph type="ftr" sz="quarter" idx="4"/>
          </p:nvPr>
        </p:nvSpPr>
        <p:spPr>
          <a:xfrm>
            <a:off x="0" y="9421813"/>
            <a:ext cx="2955925" cy="495300"/>
          </a:xfrm>
          <a:prstGeom prst="rect">
            <a:avLst/>
          </a:prstGeom>
        </p:spPr>
        <p:txBody>
          <a:bodyPr vert="horz" wrap="square" lIns="95706" tIns="47854" rIns="95706" bIns="47854" numCol="1" anchor="b"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7" name="Espace réservé du numéro de diapositive 6">
            <a:extLst>
              <a:ext uri="{FF2B5EF4-FFF2-40B4-BE49-F238E27FC236}">
                <a16:creationId xmlns:a16="http://schemas.microsoft.com/office/drawing/2014/main" id="{3B814BF9-5548-4385-8DDF-1285654069B0}"/>
              </a:ext>
            </a:extLst>
          </p:cNvPr>
          <p:cNvSpPr>
            <a:spLocks noGrp="1"/>
          </p:cNvSpPr>
          <p:nvPr>
            <p:ph type="sldNum" sz="quarter" idx="5"/>
          </p:nvPr>
        </p:nvSpPr>
        <p:spPr>
          <a:xfrm>
            <a:off x="3862388" y="9421813"/>
            <a:ext cx="2955925" cy="495300"/>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pPr>
              <a:defRPr/>
            </a:pPr>
            <a:fld id="{5520F7D2-3924-401E-9E63-5A34175511E7}"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20F7D2-3924-401E-9E63-5A34175511E7}" type="slidenum">
              <a:rPr lang="fr-FR" altLang="fr-FR" smtClean="0"/>
              <a:pPr>
                <a:defRPr/>
              </a:pPr>
              <a:t>2</a:t>
            </a:fld>
            <a:endParaRPr lang="fr-FR" altLang="fr-FR"/>
          </a:p>
        </p:txBody>
      </p:sp>
    </p:spTree>
    <p:extLst>
      <p:ext uri="{BB962C8B-B14F-4D97-AF65-F5344CB8AC3E}">
        <p14:creationId xmlns:p14="http://schemas.microsoft.com/office/powerpoint/2010/main" val="20025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3DC51221-51FE-4C38-A647-4F4BB05260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5E09852E-377E-46B2-95AB-C4B1BED695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49156" name="Espace réservé du numéro de diapositive 3">
            <a:extLst>
              <a:ext uri="{FF2B5EF4-FFF2-40B4-BE49-F238E27FC236}">
                <a16:creationId xmlns:a16="http://schemas.microsoft.com/office/drawing/2014/main" id="{E781C4CB-3CEB-46F7-A97C-28D5168F0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8DD24D-8823-4BA4-8E36-84ED654DE764}" type="slidenum">
              <a:rPr lang="fr-FR" altLang="fr-FR" smtClean="0"/>
              <a:pPr/>
              <a:t>12</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F700E20B-751B-4804-962A-9F8A9B2DCE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a:extLst>
              <a:ext uri="{FF2B5EF4-FFF2-40B4-BE49-F238E27FC236}">
                <a16:creationId xmlns:a16="http://schemas.microsoft.com/office/drawing/2014/main" id="{4CC84575-C4E0-43B7-8D86-36DEB1107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1204" name="Espace réservé du numéro de diapositive 3">
            <a:extLst>
              <a:ext uri="{FF2B5EF4-FFF2-40B4-BE49-F238E27FC236}">
                <a16:creationId xmlns:a16="http://schemas.microsoft.com/office/drawing/2014/main" id="{EE676699-2EE3-43C2-BA76-691B28CF59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F1400C-2CFC-43E5-B32E-7207C8AD2465}" type="slidenum">
              <a:rPr lang="fr-FR" altLang="fr-FR" smtClean="0"/>
              <a:pPr/>
              <a:t>13</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5A442A-7D8D-4218-B5C5-48394D1D0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a:extLst>
              <a:ext uri="{FF2B5EF4-FFF2-40B4-BE49-F238E27FC236}">
                <a16:creationId xmlns:a16="http://schemas.microsoft.com/office/drawing/2014/main" id="{E8DFA789-6226-4D4B-A66D-91B0F0144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3252" name="Espace réservé du numéro de diapositive 3">
            <a:extLst>
              <a:ext uri="{FF2B5EF4-FFF2-40B4-BE49-F238E27FC236}">
                <a16:creationId xmlns:a16="http://schemas.microsoft.com/office/drawing/2014/main" id="{0DF86D04-77DB-4045-B7C7-D23B1C9B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96C4BD-A10E-4A39-846A-9CBDA66349A1}" type="slidenum">
              <a:rPr lang="fr-FR" altLang="fr-FR" smtClean="0"/>
              <a:pPr/>
              <a:t>14</a:t>
            </a:fld>
            <a:endParaRPr lang="fr-FR" altLang="fr-FR"/>
          </a:p>
        </p:txBody>
      </p:sp>
    </p:spTree>
    <p:extLst>
      <p:ext uri="{BB962C8B-B14F-4D97-AF65-F5344CB8AC3E}">
        <p14:creationId xmlns:p14="http://schemas.microsoft.com/office/powerpoint/2010/main" val="87850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5A442A-7D8D-4218-B5C5-48394D1D0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a:extLst>
              <a:ext uri="{FF2B5EF4-FFF2-40B4-BE49-F238E27FC236}">
                <a16:creationId xmlns:a16="http://schemas.microsoft.com/office/drawing/2014/main" id="{E8DFA789-6226-4D4B-A66D-91B0F0144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3252" name="Espace réservé du numéro de diapositive 3">
            <a:extLst>
              <a:ext uri="{FF2B5EF4-FFF2-40B4-BE49-F238E27FC236}">
                <a16:creationId xmlns:a16="http://schemas.microsoft.com/office/drawing/2014/main" id="{0DF86D04-77DB-4045-B7C7-D23B1C9B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96C4BD-A10E-4A39-846A-9CBDA66349A1}" type="slidenum">
              <a:rPr lang="fr-FR" altLang="fr-FR" smtClean="0"/>
              <a:pPr/>
              <a:t>15</a:t>
            </a:fld>
            <a:endParaRPr lang="fr-FR" altLang="fr-FR"/>
          </a:p>
        </p:txBody>
      </p:sp>
    </p:spTree>
    <p:extLst>
      <p:ext uri="{BB962C8B-B14F-4D97-AF65-F5344CB8AC3E}">
        <p14:creationId xmlns:p14="http://schemas.microsoft.com/office/powerpoint/2010/main" val="359117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5A442A-7D8D-4218-B5C5-48394D1D0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a:extLst>
              <a:ext uri="{FF2B5EF4-FFF2-40B4-BE49-F238E27FC236}">
                <a16:creationId xmlns:a16="http://schemas.microsoft.com/office/drawing/2014/main" id="{E8DFA789-6226-4D4B-A66D-91B0F0144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3252" name="Espace réservé du numéro de diapositive 3">
            <a:extLst>
              <a:ext uri="{FF2B5EF4-FFF2-40B4-BE49-F238E27FC236}">
                <a16:creationId xmlns:a16="http://schemas.microsoft.com/office/drawing/2014/main" id="{0DF86D04-77DB-4045-B7C7-D23B1C9B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96C4BD-A10E-4A39-846A-9CBDA66349A1}" type="slidenum">
              <a:rPr lang="fr-FR" altLang="fr-FR" smtClean="0"/>
              <a:pPr/>
              <a:t>16</a:t>
            </a:fld>
            <a:endParaRPr lang="fr-FR" altLang="fr-FR"/>
          </a:p>
        </p:txBody>
      </p:sp>
    </p:spTree>
    <p:extLst>
      <p:ext uri="{BB962C8B-B14F-4D97-AF65-F5344CB8AC3E}">
        <p14:creationId xmlns:p14="http://schemas.microsoft.com/office/powerpoint/2010/main" val="393195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252796C1-7B20-4B1D-AE52-F82D72C8A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34BE35DD-58A5-40DB-AFDC-3F1775770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0244" name="Espace réservé du numéro de diapositive 3">
            <a:extLst>
              <a:ext uri="{FF2B5EF4-FFF2-40B4-BE49-F238E27FC236}">
                <a16:creationId xmlns:a16="http://schemas.microsoft.com/office/drawing/2014/main" id="{A79C9394-6E32-43EF-8D9F-82DC6D37F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F5A9E6-2584-413B-B9C2-01DBA3A4947E}" type="slidenum">
              <a:rPr lang="fr-FR" altLang="fr-FR" smtClean="0"/>
              <a:pPr/>
              <a:t>17</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3B277C43-3D43-4E34-962D-186B448F0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CC9A4E79-5C53-4654-B1BA-4A085E5D0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2292" name="Espace réservé du numéro de diapositive 3">
            <a:extLst>
              <a:ext uri="{FF2B5EF4-FFF2-40B4-BE49-F238E27FC236}">
                <a16:creationId xmlns:a16="http://schemas.microsoft.com/office/drawing/2014/main" id="{E9749A46-1E45-42D3-A5D7-80B91F6235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75B066-2E4F-4315-B77B-690D1A959E6E}" type="slidenum">
              <a:rPr lang="fr-FR" altLang="fr-FR" smtClean="0"/>
              <a:pPr/>
              <a:t>18</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D533F76B-2CE3-4E1E-8E81-F4AB75BE13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a:extLst>
              <a:ext uri="{FF2B5EF4-FFF2-40B4-BE49-F238E27FC236}">
                <a16:creationId xmlns:a16="http://schemas.microsoft.com/office/drawing/2014/main" id="{20D9D1F5-ED3E-44F0-905B-476F936912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9396" name="Espace réservé du numéro de diapositive 3">
            <a:extLst>
              <a:ext uri="{FF2B5EF4-FFF2-40B4-BE49-F238E27FC236}">
                <a16:creationId xmlns:a16="http://schemas.microsoft.com/office/drawing/2014/main" id="{9A7F2924-DF74-4CCE-81F4-88BB44430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9D2570-491C-4808-AB10-438E263CCD57}" type="slidenum">
              <a:rPr lang="fr-FR" altLang="fr-FR" smtClean="0"/>
              <a:pPr/>
              <a:t>19</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1CCA5660-8ADC-4F5A-BA11-F80CEF608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a:extLst>
              <a:ext uri="{FF2B5EF4-FFF2-40B4-BE49-F238E27FC236}">
                <a16:creationId xmlns:a16="http://schemas.microsoft.com/office/drawing/2014/main" id="{BC768FE7-512D-4B5D-AD3B-63E06FE23E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1444" name="Espace réservé du numéro de diapositive 3">
            <a:extLst>
              <a:ext uri="{FF2B5EF4-FFF2-40B4-BE49-F238E27FC236}">
                <a16:creationId xmlns:a16="http://schemas.microsoft.com/office/drawing/2014/main" id="{2902B31D-D948-47D6-B98A-C194F5AFB8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AB7C7D-1107-4526-B08F-EA0ECB71722F}" type="slidenum">
              <a:rPr lang="fr-FR" altLang="fr-FR" smtClean="0"/>
              <a:pPr/>
              <a:t>20</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a:extLst>
              <a:ext uri="{FF2B5EF4-FFF2-40B4-BE49-F238E27FC236}">
                <a16:creationId xmlns:a16="http://schemas.microsoft.com/office/drawing/2014/main" id="{27F971D3-C90B-4000-BB27-4FAD7CD02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a:extLst>
              <a:ext uri="{FF2B5EF4-FFF2-40B4-BE49-F238E27FC236}">
                <a16:creationId xmlns:a16="http://schemas.microsoft.com/office/drawing/2014/main" id="{7CD87822-F77D-4AFB-B628-ED350C905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3492" name="Espace réservé du numéro de diapositive 3">
            <a:extLst>
              <a:ext uri="{FF2B5EF4-FFF2-40B4-BE49-F238E27FC236}">
                <a16:creationId xmlns:a16="http://schemas.microsoft.com/office/drawing/2014/main" id="{132E38B6-B91C-4425-BCBD-07E966A414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E65EA5-460B-4CED-AA01-4FC8AB0B8C6C}" type="slidenum">
              <a:rPr lang="fr-FR" altLang="fr-FR" smtClean="0"/>
              <a:pPr/>
              <a:t>21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5815B3A0-DF26-438F-A296-3FBECF546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21BABC4F-CF2D-4760-9807-9CDDD5DE4C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8436" name="Espace réservé du numéro de diapositive 3">
            <a:extLst>
              <a:ext uri="{FF2B5EF4-FFF2-40B4-BE49-F238E27FC236}">
                <a16:creationId xmlns:a16="http://schemas.microsoft.com/office/drawing/2014/main" id="{70729EC0-DDDE-4E49-9AB2-4508D19F45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CB1F82-2C20-4475-AEA1-4E624E449B96}" type="slidenum">
              <a:rPr lang="fr-FR" altLang="fr-FR" smtClean="0"/>
              <a:pPr/>
              <a:t>4</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a:extLst>
              <a:ext uri="{FF2B5EF4-FFF2-40B4-BE49-F238E27FC236}">
                <a16:creationId xmlns:a16="http://schemas.microsoft.com/office/drawing/2014/main" id="{F3000D8D-557D-4B44-BCAD-1A802D52E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a:extLst>
              <a:ext uri="{FF2B5EF4-FFF2-40B4-BE49-F238E27FC236}">
                <a16:creationId xmlns:a16="http://schemas.microsoft.com/office/drawing/2014/main" id="{59F8D668-E22A-4D24-A353-65E182B01F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3732" name="Espace réservé du numéro de diapositive 3">
            <a:extLst>
              <a:ext uri="{FF2B5EF4-FFF2-40B4-BE49-F238E27FC236}">
                <a16:creationId xmlns:a16="http://schemas.microsoft.com/office/drawing/2014/main" id="{0E5E9635-0924-42DF-8710-4927E0CD8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136B85-1A3F-4593-930E-579E521523BE}" type="slidenum">
              <a:rPr lang="fr-FR" altLang="fr-FR" smtClean="0"/>
              <a:pPr/>
              <a:t>22</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a:extLst>
              <a:ext uri="{FF2B5EF4-FFF2-40B4-BE49-F238E27FC236}">
                <a16:creationId xmlns:a16="http://schemas.microsoft.com/office/drawing/2014/main" id="{53090346-3B2A-4813-A13F-CB092E1DD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a:extLst>
              <a:ext uri="{FF2B5EF4-FFF2-40B4-BE49-F238E27FC236}">
                <a16:creationId xmlns:a16="http://schemas.microsoft.com/office/drawing/2014/main" id="{AC132211-1D37-4E09-93D7-4FCDE1314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1684" name="Espace réservé du numéro de diapositive 3">
            <a:extLst>
              <a:ext uri="{FF2B5EF4-FFF2-40B4-BE49-F238E27FC236}">
                <a16:creationId xmlns:a16="http://schemas.microsoft.com/office/drawing/2014/main" id="{81D9E078-B602-4D3E-9DF2-ADB4F90C35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8DBEC5-2A71-45DA-A970-FF5B6260389F}" type="slidenum">
              <a:rPr lang="fr-FR" altLang="fr-FR" smtClean="0"/>
              <a:pPr/>
              <a:t>23</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a:extLst>
              <a:ext uri="{FF2B5EF4-FFF2-40B4-BE49-F238E27FC236}">
                <a16:creationId xmlns:a16="http://schemas.microsoft.com/office/drawing/2014/main" id="{1778638B-6EFA-4C2B-8287-2796A7470C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a:extLst>
              <a:ext uri="{FF2B5EF4-FFF2-40B4-BE49-F238E27FC236}">
                <a16:creationId xmlns:a16="http://schemas.microsoft.com/office/drawing/2014/main" id="{88A30017-51BB-4A48-A63F-4243EDE37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5540" name="Espace réservé du numéro de diapositive 3">
            <a:extLst>
              <a:ext uri="{FF2B5EF4-FFF2-40B4-BE49-F238E27FC236}">
                <a16:creationId xmlns:a16="http://schemas.microsoft.com/office/drawing/2014/main" id="{27506409-FE60-48CE-AD09-7F0CEEE29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87267E-8EC6-4607-9583-418FBABD5BBD}" type="slidenum">
              <a:rPr lang="fr-FR" altLang="fr-FR" smtClean="0"/>
              <a:pPr/>
              <a:t>24</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a:extLst>
              <a:ext uri="{FF2B5EF4-FFF2-40B4-BE49-F238E27FC236}">
                <a16:creationId xmlns:a16="http://schemas.microsoft.com/office/drawing/2014/main" id="{57BE9211-695E-4713-A9E8-20D402043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a:extLst>
              <a:ext uri="{FF2B5EF4-FFF2-40B4-BE49-F238E27FC236}">
                <a16:creationId xmlns:a16="http://schemas.microsoft.com/office/drawing/2014/main" id="{27980DAB-FABC-485E-870B-89B91FA4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9636" name="Espace réservé du numéro de diapositive 3">
            <a:extLst>
              <a:ext uri="{FF2B5EF4-FFF2-40B4-BE49-F238E27FC236}">
                <a16:creationId xmlns:a16="http://schemas.microsoft.com/office/drawing/2014/main" id="{0E105E12-4774-47F2-B26D-067C06FD38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BCFCEC-F44F-48F4-AA4E-FEA1420C4E37}" type="slidenum">
              <a:rPr lang="fr-FR" altLang="fr-FR" smtClean="0"/>
              <a:pPr/>
              <a:t>25</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26</a:t>
            </a:fld>
            <a:endParaRPr lang="fr-FR" altLang="fr-FR"/>
          </a:p>
        </p:txBody>
      </p:sp>
    </p:spTree>
    <p:extLst>
      <p:ext uri="{BB962C8B-B14F-4D97-AF65-F5344CB8AC3E}">
        <p14:creationId xmlns:p14="http://schemas.microsoft.com/office/powerpoint/2010/main" val="38444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27</a:t>
            </a:fld>
            <a:endParaRPr lang="fr-FR" altLang="fr-FR"/>
          </a:p>
        </p:txBody>
      </p:sp>
    </p:spTree>
    <p:extLst>
      <p:ext uri="{BB962C8B-B14F-4D97-AF65-F5344CB8AC3E}">
        <p14:creationId xmlns:p14="http://schemas.microsoft.com/office/powerpoint/2010/main" val="2034551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28</a:t>
            </a:fld>
            <a:endParaRPr lang="fr-FR" altLang="fr-FR"/>
          </a:p>
        </p:txBody>
      </p:sp>
    </p:spTree>
    <p:extLst>
      <p:ext uri="{BB962C8B-B14F-4D97-AF65-F5344CB8AC3E}">
        <p14:creationId xmlns:p14="http://schemas.microsoft.com/office/powerpoint/2010/main" val="315515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29</a:t>
            </a:fld>
            <a:endParaRPr lang="fr-FR" altLang="fr-FR"/>
          </a:p>
        </p:txBody>
      </p:sp>
    </p:spTree>
    <p:extLst>
      <p:ext uri="{BB962C8B-B14F-4D97-AF65-F5344CB8AC3E}">
        <p14:creationId xmlns:p14="http://schemas.microsoft.com/office/powerpoint/2010/main" val="3042851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AF0747CB-E692-44E4-B7A5-D13F36F89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a:extLst>
              <a:ext uri="{FF2B5EF4-FFF2-40B4-BE49-F238E27FC236}">
                <a16:creationId xmlns:a16="http://schemas.microsoft.com/office/drawing/2014/main" id="{3FCA2E9B-C8B9-4E62-B27E-CA1ABE44A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9876" name="Espace réservé du numéro de diapositive 3">
            <a:extLst>
              <a:ext uri="{FF2B5EF4-FFF2-40B4-BE49-F238E27FC236}">
                <a16:creationId xmlns:a16="http://schemas.microsoft.com/office/drawing/2014/main" id="{A31284BA-07E3-4389-BD13-5D6A866D62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36590B-E738-4CF0-8BF3-FE69F96B1389}" type="slidenum">
              <a:rPr lang="fr-FR" altLang="fr-FR" smtClean="0"/>
              <a:pPr/>
              <a:t>30</a:t>
            </a:fld>
            <a:endParaRPr lang="fr-FR"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a:extLst>
              <a:ext uri="{FF2B5EF4-FFF2-40B4-BE49-F238E27FC236}">
                <a16:creationId xmlns:a16="http://schemas.microsoft.com/office/drawing/2014/main" id="{D959E2C2-FC89-4ACF-9A81-BB639A690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a:extLst>
              <a:ext uri="{FF2B5EF4-FFF2-40B4-BE49-F238E27FC236}">
                <a16:creationId xmlns:a16="http://schemas.microsoft.com/office/drawing/2014/main" id="{AE4AB14C-334E-454A-AB9F-95C5AFF35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7828" name="Espace réservé du numéro de diapositive 3">
            <a:extLst>
              <a:ext uri="{FF2B5EF4-FFF2-40B4-BE49-F238E27FC236}">
                <a16:creationId xmlns:a16="http://schemas.microsoft.com/office/drawing/2014/main" id="{B247E9C6-AD92-4C80-BD3C-B2A65FAC4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8EC284-1DE4-42BA-8E58-5FEB0976E0A7}" type="slidenum">
              <a:rPr lang="fr-FR" altLang="fr-FR" smtClean="0"/>
              <a:pPr/>
              <a:t>31</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ED0B93A6-2B28-47A9-A2D5-C942F07C9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a:extLst>
              <a:ext uri="{FF2B5EF4-FFF2-40B4-BE49-F238E27FC236}">
                <a16:creationId xmlns:a16="http://schemas.microsoft.com/office/drawing/2014/main" id="{87D5731C-11AC-4D1B-9B32-838DB4F00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22532" name="Espace réservé du numéro de diapositive 3">
            <a:extLst>
              <a:ext uri="{FF2B5EF4-FFF2-40B4-BE49-F238E27FC236}">
                <a16:creationId xmlns:a16="http://schemas.microsoft.com/office/drawing/2014/main" id="{99E17CCB-787D-47FD-891C-53184DB276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C011C1-3AD1-4D4B-AF01-493982C9032C}" type="slidenum">
              <a:rPr lang="fr-FR" altLang="fr-FR" smtClean="0"/>
              <a:pPr/>
              <a:t>5</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32</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87BA5657-9E0F-461E-AFA4-22B01B3808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D3DFB7C9-FD3F-476F-8B07-86546B61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32772" name="Espace réservé du numéro de diapositive 3">
            <a:extLst>
              <a:ext uri="{FF2B5EF4-FFF2-40B4-BE49-F238E27FC236}">
                <a16:creationId xmlns:a16="http://schemas.microsoft.com/office/drawing/2014/main" id="{9BD64073-6D2F-4DCD-B1D1-D9E55349FF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BE4337-2D83-4AA7-A965-9521FA451DDF}" type="slidenum">
              <a:rPr lang="fr-FR" altLang="fr-FR" smtClean="0"/>
              <a:pPr/>
              <a:t>6</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FD7F92E1-207A-403A-9AAA-A58BB6E63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158F0B67-C971-4864-8B2E-998AAD540A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36868" name="Espace réservé du numéro de diapositive 3">
            <a:extLst>
              <a:ext uri="{FF2B5EF4-FFF2-40B4-BE49-F238E27FC236}">
                <a16:creationId xmlns:a16="http://schemas.microsoft.com/office/drawing/2014/main" id="{DF7B944C-2ADB-46BF-8F4A-E6238B017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0B39BB-C723-4432-BB86-34765ECA9D90}" type="slidenum">
              <a:rPr lang="fr-FR" altLang="fr-FR" smtClean="0"/>
              <a:pPr/>
              <a:t>7</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AAEF3358-7A3C-4A78-893B-DAFF427CBA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8DB319E0-A7A0-4676-BD56-977973E577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34820" name="Espace réservé du numéro de diapositive 3">
            <a:extLst>
              <a:ext uri="{FF2B5EF4-FFF2-40B4-BE49-F238E27FC236}">
                <a16:creationId xmlns:a16="http://schemas.microsoft.com/office/drawing/2014/main" id="{BB7EED5A-A308-4D87-88E1-3209F2048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6DE527-A523-4AFA-82F2-6C60FEA32C40}" type="slidenum">
              <a:rPr lang="fr-FR" altLang="fr-FR" smtClean="0"/>
              <a:pPr/>
              <a:t>8</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5062550F-1BB6-470F-8C00-DE511C9DC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40F499AF-E6FB-43BE-BA28-F4B8E42D4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45060" name="Espace réservé du numéro de diapositive 3">
            <a:extLst>
              <a:ext uri="{FF2B5EF4-FFF2-40B4-BE49-F238E27FC236}">
                <a16:creationId xmlns:a16="http://schemas.microsoft.com/office/drawing/2014/main" id="{A0FA191F-FFDD-4746-BE36-42B4DAA4D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F1093B-1496-4C52-A83A-75C50E33A4B2}" type="slidenum">
              <a:rPr lang="fr-FR" altLang="fr-FR" smtClean="0"/>
              <a:pPr/>
              <a:t>9</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5062550F-1BB6-470F-8C00-DE511C9DC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40F499AF-E6FB-43BE-BA28-F4B8E42D4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45060" name="Espace réservé du numéro de diapositive 3">
            <a:extLst>
              <a:ext uri="{FF2B5EF4-FFF2-40B4-BE49-F238E27FC236}">
                <a16:creationId xmlns:a16="http://schemas.microsoft.com/office/drawing/2014/main" id="{A0FA191F-FFDD-4746-BE36-42B4DAA4D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F1093B-1496-4C52-A83A-75C50E33A4B2}" type="slidenum">
              <a:rPr lang="fr-FR" altLang="fr-FR" smtClean="0"/>
              <a:pPr/>
              <a:t>10</a:t>
            </a:fld>
            <a:endParaRPr lang="fr-FR" altLang="fr-FR"/>
          </a:p>
        </p:txBody>
      </p:sp>
    </p:spTree>
    <p:extLst>
      <p:ext uri="{BB962C8B-B14F-4D97-AF65-F5344CB8AC3E}">
        <p14:creationId xmlns:p14="http://schemas.microsoft.com/office/powerpoint/2010/main" val="289308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5062550F-1BB6-470F-8C00-DE511C9DC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40F499AF-E6FB-43BE-BA28-F4B8E42D4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45060" name="Espace réservé du numéro de diapositive 3">
            <a:extLst>
              <a:ext uri="{FF2B5EF4-FFF2-40B4-BE49-F238E27FC236}">
                <a16:creationId xmlns:a16="http://schemas.microsoft.com/office/drawing/2014/main" id="{A0FA191F-FFDD-4746-BE36-42B4DAA4D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F1093B-1496-4C52-A83A-75C50E33A4B2}" type="slidenum">
              <a:rPr lang="fr-FR" altLang="fr-FR" smtClean="0"/>
              <a:pPr/>
              <a:t>11</a:t>
            </a:fld>
            <a:endParaRPr lang="fr-FR" altLang="fr-FR"/>
          </a:p>
        </p:txBody>
      </p:sp>
    </p:spTree>
    <p:extLst>
      <p:ext uri="{BB962C8B-B14F-4D97-AF65-F5344CB8AC3E}">
        <p14:creationId xmlns:p14="http://schemas.microsoft.com/office/powerpoint/2010/main" val="219675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DF495DC0-FD08-4B46-958C-E8967C7040B8}"/>
              </a:ext>
            </a:extLst>
          </p:cNvPr>
          <p:cNvSpPr>
            <a:spLocks noGrp="1"/>
          </p:cNvSpPr>
          <p:nvPr>
            <p:ph type="sldNum" sz="quarter" idx="10"/>
          </p:nvPr>
        </p:nvSpPr>
        <p:spPr/>
        <p:txBody>
          <a:bodyPr/>
          <a:lstStyle>
            <a:lvl1pPr>
              <a:defRPr/>
            </a:lvl1pPr>
          </a:lstStyle>
          <a:p>
            <a:pPr>
              <a:defRPr/>
            </a:pPr>
            <a:fld id="{FD004439-3B31-45AC-81BA-346A39E3C0E1}" type="slidenum">
              <a:rPr lang="fr-FR" altLang="fr-FR"/>
              <a:pPr>
                <a:defRPr/>
              </a:pPr>
              <a:t>‹#›</a:t>
            </a:fld>
            <a:endParaRPr lang="fr-FR" altLang="fr-FR"/>
          </a:p>
        </p:txBody>
      </p:sp>
    </p:spTree>
    <p:extLst>
      <p:ext uri="{BB962C8B-B14F-4D97-AF65-F5344CB8AC3E}">
        <p14:creationId xmlns:p14="http://schemas.microsoft.com/office/powerpoint/2010/main" val="31620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3FCBD08-DA98-4E8B-8526-A322C57EFC63}"/>
              </a:ext>
            </a:extLst>
          </p:cNvPr>
          <p:cNvSpPr>
            <a:spLocks noGrp="1"/>
          </p:cNvSpPr>
          <p:nvPr>
            <p:ph type="dt" sz="half" idx="10"/>
          </p:nvPr>
        </p:nvSpPr>
        <p:spPr/>
        <p:txBody>
          <a:bodyPr/>
          <a:lstStyle>
            <a:lvl1pPr>
              <a:defRPr/>
            </a:lvl1pPr>
          </a:lstStyle>
          <a:p>
            <a:pPr>
              <a:defRPr/>
            </a:pPr>
            <a:fld id="{6D35DA12-C072-47DF-BF8F-5705E9424BF6}" type="datetime1">
              <a:rPr lang="fr-FR" altLang="en-US"/>
              <a:pPr>
                <a:defRPr/>
              </a:pPr>
              <a:t>27/11/2020</a:t>
            </a:fld>
            <a:endParaRPr lang="fr-FR" altLang="en-US"/>
          </a:p>
        </p:txBody>
      </p:sp>
      <p:sp>
        <p:nvSpPr>
          <p:cNvPr id="4" name="Espace réservé du numéro de diapositive 5">
            <a:extLst>
              <a:ext uri="{FF2B5EF4-FFF2-40B4-BE49-F238E27FC236}">
                <a16:creationId xmlns:a16="http://schemas.microsoft.com/office/drawing/2014/main" id="{DDA1DC5F-35E7-449C-B2AD-C2265EA96E7C}"/>
              </a:ext>
            </a:extLst>
          </p:cNvPr>
          <p:cNvSpPr>
            <a:spLocks noGrp="1"/>
          </p:cNvSpPr>
          <p:nvPr>
            <p:ph type="sldNum" sz="quarter" idx="11"/>
          </p:nvPr>
        </p:nvSpPr>
        <p:spPr/>
        <p:txBody>
          <a:bodyPr/>
          <a:lstStyle>
            <a:lvl1pPr>
              <a:defRPr/>
            </a:lvl1pPr>
          </a:lstStyle>
          <a:p>
            <a:pPr>
              <a:defRPr/>
            </a:pPr>
            <a:fld id="{A87A8C17-7D75-4B87-A5FF-5D6ADF4E2A99}" type="slidenum">
              <a:rPr lang="fr-FR" altLang="fr-FR"/>
              <a:pPr>
                <a:defRPr/>
              </a:pPr>
              <a:t>‹#›</a:t>
            </a:fld>
            <a:endParaRPr lang="fr-FR" altLang="fr-FR"/>
          </a:p>
        </p:txBody>
      </p:sp>
    </p:spTree>
    <p:extLst>
      <p:ext uri="{BB962C8B-B14F-4D97-AF65-F5344CB8AC3E}">
        <p14:creationId xmlns:p14="http://schemas.microsoft.com/office/powerpoint/2010/main" val="232583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C8A23D79-FD0C-4D3F-B804-8B1C5A4BBCBE}"/>
              </a:ext>
            </a:extLst>
          </p:cNvPr>
          <p:cNvSpPr>
            <a:spLocks noGrp="1"/>
          </p:cNvSpPr>
          <p:nvPr>
            <p:ph type="dt" sz="half" idx="10"/>
          </p:nvPr>
        </p:nvSpPr>
        <p:spPr/>
        <p:txBody>
          <a:bodyPr/>
          <a:lstStyle>
            <a:lvl1pPr>
              <a:defRPr>
                <a:latin typeface="Century Gothic" pitchFamily="34" charset="0"/>
              </a:defRPr>
            </a:lvl1pPr>
          </a:lstStyle>
          <a:p>
            <a:pPr>
              <a:defRPr/>
            </a:pPr>
            <a:fld id="{DDCB2BCE-B679-4BCE-95F8-D4F951365D00}" type="datetime1">
              <a:rPr lang="fr-FR" altLang="en-US"/>
              <a:pPr>
                <a:defRPr/>
              </a:pPr>
              <a:t>27/11/2020</a:t>
            </a:fld>
            <a:endParaRPr lang="fr-FR" altLang="en-US"/>
          </a:p>
        </p:txBody>
      </p:sp>
      <p:sp>
        <p:nvSpPr>
          <p:cNvPr id="4" name="Espace réservé du numéro de diapositive 5">
            <a:extLst>
              <a:ext uri="{FF2B5EF4-FFF2-40B4-BE49-F238E27FC236}">
                <a16:creationId xmlns:a16="http://schemas.microsoft.com/office/drawing/2014/main" id="{64090EE5-A5D8-47F2-8913-882E30ABCB8E}"/>
              </a:ext>
            </a:extLst>
          </p:cNvPr>
          <p:cNvSpPr>
            <a:spLocks noGrp="1"/>
          </p:cNvSpPr>
          <p:nvPr>
            <p:ph type="sldNum" sz="quarter" idx="11"/>
          </p:nvPr>
        </p:nvSpPr>
        <p:spPr/>
        <p:txBody>
          <a:bodyPr/>
          <a:lstStyle>
            <a:lvl1pPr>
              <a:defRPr/>
            </a:lvl1pPr>
          </a:lstStyle>
          <a:p>
            <a:pPr>
              <a:defRPr/>
            </a:pPr>
            <a:fld id="{74012C67-7561-4DBB-B66B-7E385C757F9D}" type="slidenum">
              <a:rPr lang="fr-FR" altLang="fr-FR"/>
              <a:pPr>
                <a:defRPr/>
              </a:pPr>
              <a:t>‹#›</a:t>
            </a:fld>
            <a:endParaRPr lang="fr-FR" altLang="fr-FR"/>
          </a:p>
        </p:txBody>
      </p:sp>
    </p:spTree>
    <p:extLst>
      <p:ext uri="{BB962C8B-B14F-4D97-AF65-F5344CB8AC3E}">
        <p14:creationId xmlns:p14="http://schemas.microsoft.com/office/powerpoint/2010/main" val="406446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A8F9FF2-5863-4BFA-8417-7E52413441D1}"/>
              </a:ext>
            </a:extLst>
          </p:cNvPr>
          <p:cNvSpPr>
            <a:spLocks noGrp="1"/>
          </p:cNvSpPr>
          <p:nvPr>
            <p:ph type="dt" sz="half" idx="10"/>
          </p:nvPr>
        </p:nvSpPr>
        <p:spPr/>
        <p:txBody>
          <a:bodyPr/>
          <a:lstStyle>
            <a:lvl1pPr>
              <a:defRPr>
                <a:latin typeface="Arial Narrow" pitchFamily="34" charset="0"/>
              </a:defRPr>
            </a:lvl1pPr>
          </a:lstStyle>
          <a:p>
            <a:pPr>
              <a:defRPr/>
            </a:pPr>
            <a:fld id="{F6A2443E-EA3A-4A4A-A4D2-3504FB3E5F62}" type="datetime1">
              <a:rPr lang="fr-FR" altLang="en-US"/>
              <a:pPr>
                <a:defRPr/>
              </a:pPr>
              <a:t>27/11/2020</a:t>
            </a:fld>
            <a:endParaRPr lang="fr-FR" altLang="en-US"/>
          </a:p>
        </p:txBody>
      </p:sp>
      <p:sp>
        <p:nvSpPr>
          <p:cNvPr id="3" name="Espace réservé du numéro de diapositive 5">
            <a:extLst>
              <a:ext uri="{FF2B5EF4-FFF2-40B4-BE49-F238E27FC236}">
                <a16:creationId xmlns:a16="http://schemas.microsoft.com/office/drawing/2014/main" id="{768FFA72-980C-41DD-8102-3509B0E680AE}"/>
              </a:ext>
            </a:extLst>
          </p:cNvPr>
          <p:cNvSpPr>
            <a:spLocks noGrp="1"/>
          </p:cNvSpPr>
          <p:nvPr>
            <p:ph type="sldNum" sz="quarter" idx="11"/>
          </p:nvPr>
        </p:nvSpPr>
        <p:spPr/>
        <p:txBody>
          <a:bodyPr/>
          <a:lstStyle>
            <a:lvl1pPr>
              <a:defRPr/>
            </a:lvl1pPr>
          </a:lstStyle>
          <a:p>
            <a:pPr>
              <a:defRPr/>
            </a:pPr>
            <a:fld id="{DD1D21A1-F938-4B26-957C-576FA5849E94}" type="slidenum">
              <a:rPr lang="fr-FR" altLang="fr-FR"/>
              <a:pPr>
                <a:defRPr/>
              </a:pPr>
              <a:t>‹#›</a:t>
            </a:fld>
            <a:endParaRPr lang="fr-FR" altLang="fr-FR"/>
          </a:p>
        </p:txBody>
      </p:sp>
    </p:spTree>
    <p:extLst>
      <p:ext uri="{BB962C8B-B14F-4D97-AF65-F5344CB8AC3E}">
        <p14:creationId xmlns:p14="http://schemas.microsoft.com/office/powerpoint/2010/main" val="332404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92EB8BC-7C8C-403A-96C2-BA9B9F8125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39CAF6E3-6B62-43EA-85E9-6FF9EA14F242}"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8D7057C0-AA6A-4297-84DF-F74AFAB33D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8758820F-8A0E-4293-A01F-C208030313F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latin typeface="Arial Narrow" pitchFamily="34" charset="0"/>
                <a:cs typeface="Arial" charset="0"/>
              </a:defRPr>
            </a:lvl1pPr>
          </a:lstStyle>
          <a:p>
            <a:pPr>
              <a:defRPr/>
            </a:pPr>
            <a:fld id="{009E8ED2-6852-4DE7-A4A8-EAB94C61722A}" type="datetime1">
              <a:rPr lang="fr-FR" altLang="en-US"/>
              <a:pPr>
                <a:defRPr/>
              </a:pPr>
              <a:t>27/11/2020</a:t>
            </a:fld>
            <a:endParaRPr lang="fr-FR" altLang="en-US"/>
          </a:p>
        </p:txBody>
      </p:sp>
      <p:sp>
        <p:nvSpPr>
          <p:cNvPr id="8" name="Espace réservé du numéro de diapositive 5">
            <a:extLst>
              <a:ext uri="{FF2B5EF4-FFF2-40B4-BE49-F238E27FC236}">
                <a16:creationId xmlns:a16="http://schemas.microsoft.com/office/drawing/2014/main" id="{59283246-287E-4278-B5F1-015C35E128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0E3270F4-34D8-43FE-8E08-1AD5AB8DBC97}"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0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C7BE08CB-0BB5-4039-813C-DFB7DBD827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3C82EA66-0D49-4260-8E79-AD54B27F8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latin typeface="Arial Narrow" pitchFamily="34" charset="0"/>
                <a:cs typeface="Arial" charset="0"/>
              </a:defRPr>
            </a:lvl1pPr>
          </a:lstStyle>
          <a:p>
            <a:pPr>
              <a:defRPr/>
            </a:pPr>
            <a:fld id="{2475F2BE-3181-471E-B55C-F13D2994CD69}" type="datetime1">
              <a:rPr lang="fr-FR" altLang="en-US"/>
              <a:pPr>
                <a:defRPr/>
              </a:pPr>
              <a:t>27/11/2020</a:t>
            </a:fld>
            <a:endParaRPr lang="fr-FR" altLang="en-US"/>
          </a:p>
        </p:txBody>
      </p:sp>
      <p:sp>
        <p:nvSpPr>
          <p:cNvPr id="8" name="Espace réservé du numéro de diapositive 5">
            <a:extLst>
              <a:ext uri="{FF2B5EF4-FFF2-40B4-BE49-F238E27FC236}">
                <a16:creationId xmlns:a16="http://schemas.microsoft.com/office/drawing/2014/main" id="{749E98AA-7055-4E87-8594-AFF373A870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737002CB-CA51-43D5-A849-86D2981F2D5B}" type="slidenum">
              <a:rPr lang="fr-FR" altLang="fr-FR"/>
              <a:pPr>
                <a:defRPr/>
              </a:pPr>
              <a:t>‹#›</a:t>
            </a:fld>
            <a:endParaRPr lang="fr-FR" altLang="fr-FR"/>
          </a:p>
        </p:txBody>
      </p:sp>
      <p:sp>
        <p:nvSpPr>
          <p:cNvPr id="3077" name="Espace réservé du titre 6">
            <a:extLst>
              <a:ext uri="{FF2B5EF4-FFF2-40B4-BE49-F238E27FC236}">
                <a16:creationId xmlns:a16="http://schemas.microsoft.com/office/drawing/2014/main" id="{AC18B17D-72C3-4C81-9928-27A1A6AC2819}"/>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3806"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Espace réservé du titre 6">
            <a:extLst>
              <a:ext uri="{FF2B5EF4-FFF2-40B4-BE49-F238E27FC236}">
                <a16:creationId xmlns:a16="http://schemas.microsoft.com/office/drawing/2014/main" id="{3AA7DA76-6BF5-4EBF-93E4-1DA96D9C47ED}"/>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Nom de la présentation</a:t>
            </a:r>
          </a:p>
        </p:txBody>
      </p:sp>
      <p:sp>
        <p:nvSpPr>
          <p:cNvPr id="20" name="Espace réservé de la date 3">
            <a:extLst>
              <a:ext uri="{FF2B5EF4-FFF2-40B4-BE49-F238E27FC236}">
                <a16:creationId xmlns:a16="http://schemas.microsoft.com/office/drawing/2014/main" id="{D5ECAA77-6EE0-4EA1-97A0-5409DBB2C1D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latin typeface="Century Gothic" pitchFamily="34" charset="0"/>
                <a:cs typeface="Arial" charset="0"/>
              </a:defRPr>
            </a:lvl1pPr>
          </a:lstStyle>
          <a:p>
            <a:pPr>
              <a:defRPr/>
            </a:pPr>
            <a:fld id="{55D8B5FA-310F-40E6-9671-5E320665D51B}" type="datetime1">
              <a:rPr lang="fr-FR" altLang="en-US"/>
              <a:pPr>
                <a:defRPr/>
              </a:pPr>
              <a:t>27/11/2020</a:t>
            </a:fld>
            <a:endParaRPr lang="fr-FR" altLang="en-US"/>
          </a:p>
        </p:txBody>
      </p:sp>
      <p:sp>
        <p:nvSpPr>
          <p:cNvPr id="22" name="Espace réservé du numéro de diapositive 5">
            <a:extLst>
              <a:ext uri="{FF2B5EF4-FFF2-40B4-BE49-F238E27FC236}">
                <a16:creationId xmlns:a16="http://schemas.microsoft.com/office/drawing/2014/main" id="{BA3E61CD-6FF5-4642-998B-5D5D302DE6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ECA45051-02A5-4758-96EC-A1471915C80A}"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08"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2pPr>
      <a:lvl3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3pPr>
      <a:lvl4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4pPr>
      <a:lvl5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m.coe.int/recommendation-199-2018-action-plan-sturgeon/1680a0189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list-of-nominated-national-focal-points-for-the-pan-european-action-pl/1680a029a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rm.coe.int/report-of-the-11th-meeting-of-the-group-of-experts-on-protected-areas-/1680a029b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rm.coe.int/proposal-of-a-monitoring-framework-to-monitor-the-implementation-of-th/16809f8777" TargetMode="External"/><Relationship Id="rId4" Type="http://schemas.openxmlformats.org/officeDocument/2006/relationships/hyperlink" Target="https://rm.coe.int/emerald-network-report-obligations-2020/16809fce6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m.coe.int/evaluation-of-the-2011-2020-emerald-network-workplan-and-proposal-of-a/1680a040a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rm.coe.int/updated-list-of-officially-nominated-candidate-emerald-sites-2020/1680a080d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updated-list-of-officially-adopted-emerald-sites-2020/1680a080d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m.coe.int/meeting-report-of-the-group-of-specialists-on-the-edpa-18-19-march-202/16809e1976"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rm.coe.int/edpa-list-of-areas-planned-to-be-visited-in-2021/16809f6bd6" TargetMode="External"/><Relationship Id="rId5" Type="http://schemas.openxmlformats.org/officeDocument/2006/relationships/hyperlink" Target="https://rm.coe.int/edpa-list-of-areas-planned-to-be-visited-in-2020/16809f6bd5" TargetMode="External"/><Relationship Id="rId4" Type="http://schemas.openxmlformats.org/officeDocument/2006/relationships/hyperlink" Target="https://rm.coe.int/list-of-renewal-resolutions-adopted-by-the-committee-of-ministers-in-2/1680a029b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m.coe.int/reporting-under-resolution-no-8-2012-period-2013-2018-final-report/16809fad0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rm.coe.int/open-file-akamas-peninsula-cyprus-government-report/16809f6c9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open-file-akamas-peninsula-cyprus-complainant-report/16809f6a0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m.coe.int/files06e-2020-bulgaria-balchik-and-kaliakra-govt-rep/16809ce01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open-file-windfarms-balchik-and-kaliakra-bulgaria-comp-report/1680a07b9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m.coe.int/open-file-threats-to-marine-turtles-in-thines-kiparissias-greece-compl/16809f6a1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open-file-thines-kyparissias-greece-archelon-report/1680a025f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m.coe.int/files17e-2020-turkey-patara-and-fethiye-govt-rep/16809ce01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open-file-presumed-degradation-of-nesting-beaches-in-fethiye-and-patar/16809f6a0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m.coe.int/open-file-hpp-mavrovo-n-macedonia-govt-report/1680a08137"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open-file-hpp-mavrovo-north-macedonia-ngo-report/1680a0260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m.coe.int/files15e-2020-albania-impact-hydropower-plant-on-vjosa-river-govt-rep/16809ce01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files09e-2020-albania-impact-hydropower-plant-on-vjosa-river-ngo-rep/16809ce01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m.coe.int/files20e-2020-montenegro-skadar-lake-govt-rep/16809ce01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files07e-2020-montenegro-skadar-lake-ngo-rep/16809ce01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m.coe.int/possible-file-follow-up-of-recommendation-no-98-2002-on-the-project-to/16809f6bfb"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possible-file-motorway-kresna-gorge-bulgaria-ngo-report/1680a0260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m.coe.int/possible-file-lack-of-legal-protection-for-northern-goshawk-and-other-/16809f6a0b"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possible-file-lack-of-legal-protection-for-northern-goshawk-and-other-/16809f6a0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m.coe.int/files31e-2020-greece-follow-up-rec9-caretta-caretta-in-laganas-bay-zak/16809cff9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rm.coe.int/possible-file-follow-up-rec9-greece-laganas-bay-greece-archelon-report/1680a025f2" TargetMode="External"/><Relationship Id="rId4" Type="http://schemas.openxmlformats.org/officeDocument/2006/relationships/hyperlink" Target="https://rm.coe.int/files10e-2020-follow-up-rec9-greece-caretta-caretta-in-laganas-bay-zak/16809ce01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rm.coe.int/files33e-2020-turkey-mersin-anamur-beach-govt-report/16809e105c"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other-complaint-habitat-destruction-in-mersin-anamur-beach-turkey-comp/16809f6a0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rm.coe.int/files13e-2020-iceland-breidafjordur-birch-woods-gov-rep/16809ce01a"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files08e-2020-iceland-breidafjordur-birch-woods-ngo-rep/16809ce01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m.coe.int/complaint-on-stand-by-polonina-borzhava-ukraine-govt-report/1680a07da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files14e-2020-ukraine-emerald-site-polonina-borzhava-ngo-rep/16809ce01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m.coe.int/explanatory-notes-to-the-proposals-of-setting-up-a-sustainable-funding/16809f6bdc" TargetMode="External"/><Relationship Id="rId2" Type="http://schemas.openxmlformats.org/officeDocument/2006/relationships/hyperlink" Target="https://rm.coe.int/proposals-on-financing-the-implementation-of-the-work-programme-of-the/16809f6bda"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rm.coe.int/voluntary-contributions-received-in-2021/1680a02c57" TargetMode="External"/><Relationship Id="rId4" Type="http://schemas.openxmlformats.org/officeDocument/2006/relationships/hyperlink" Target="https://rm.coe.int/2019-res-9e-financing-of-the-convention/1680993e2d"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rm.coe.int/follow-up-of-closed-file-no-2011-4-monk-seal-in-turkey-govt-rep/1680a028b1"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s://rm.coe.int/stand-by-complaint-2011-5-threats-to-the-rhone-streber-zingel-asper-in/16809f0310" TargetMode="External"/><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rm.coe.int/complaint-on-stand-by-threats-to-the-rhone-streber-zingel-asper-in-the/16809f6b8e" TargetMode="External"/><Relationship Id="rId5" Type="http://schemas.openxmlformats.org/officeDocument/2006/relationships/hyperlink" Target="https://rm.coe.int/complaint-on-stand-by-threats-to-the-rhone-streber-zingel-asper-in-the/16809f6a09" TargetMode="External"/><Relationship Id="rId4" Type="http://schemas.openxmlformats.org/officeDocument/2006/relationships/hyperlink" Target="https://rm.coe.int/complaint-on-stand-by-threats-to-the-rhone-streber-zingel-asper-in-the/16809f6a0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m.coe.int/programme-of-activities-2021/1680a029f1"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rm.coe.int/calendar-of-meetings-for-2021/1680a02c5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m.coe.int/draft-terms-of-reference-of-a-working-group-on-a-vision-for-the-bern-c/1680a029ab"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rm.coe.int/summary-table-ohttps:/rm.coe.int/summary-table-of-biennial-reporting-under-the-bern-convention/1680a029a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birdlife.org/sites/default/files/birdlife-derogations-protection-birds_report_online_0.pdf" TargetMode="External"/><Relationship Id="rId4" Type="http://schemas.openxmlformats.org/officeDocument/2006/relationships/hyperlink" Target="https://rm.coe.int/joint-note-from-the-bern-convention-and-dg-environment-on-further-inst/16809885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rm.coe.int/-assessment-of-the-2nd-national-scoreboard-reporting-by-contracting-pa/1680a06e8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rm.coe.int/expert-meeting-report-on-the-ruddy-duck-25-feb-2020/16809e17d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rm.coe.int/draft-recommendation-on-the-eradication-of-the-ruddy-duck-oxyura-jamai/1680a040a8" TargetMode="External"/><Relationship Id="rId4" Type="http://schemas.openxmlformats.org/officeDocument/2006/relationships/hyperlink" Target="https://rm.coe.int/ruddy-duck-a-review-of-progress-and-a-revised-action-plan-for-2021-202/1680a03d2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m.coe.int/european-progress-report-on-gspc-planta-europa/1680a0477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9BF9B873-50A6-46D3-8DE5-E6B3DEB6304F}"/>
              </a:ext>
            </a:extLst>
          </p:cNvPr>
          <p:cNvSpPr>
            <a:spLocks noGrp="1"/>
          </p:cNvSpPr>
          <p:nvPr>
            <p:ph type="title" idx="4294967295"/>
          </p:nvPr>
        </p:nvSpPr>
        <p:spPr bwMode="auto">
          <a:xfrm>
            <a:off x="-3318" y="4099175"/>
            <a:ext cx="9144000" cy="12022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sz="3400" b="1" dirty="0">
                <a:solidFill>
                  <a:srgbClr val="0D347D"/>
                </a:solidFill>
                <a:latin typeface="Arial Narrow" panose="020B0606020202030204" pitchFamily="34" charset="0"/>
                <a:ea typeface="Calibri" panose="020F0502020204030204" pitchFamily="34" charset="0"/>
                <a:cs typeface="Times New Roman" panose="02020603050405020304" pitchFamily="18" charset="0"/>
              </a:rPr>
              <a:t>40</a:t>
            </a:r>
            <a:r>
              <a:rPr lang="en-GB" sz="3400" b="1" baseline="30000" dirty="0">
                <a:solidFill>
                  <a:srgbClr val="0D347D"/>
                </a:solidFill>
                <a:latin typeface="Arial Narrow" panose="020B0606020202030204" pitchFamily="34" charset="0"/>
                <a:ea typeface="Calibri" panose="020F0502020204030204" pitchFamily="34" charset="0"/>
                <a:cs typeface="Times New Roman" panose="02020603050405020304" pitchFamily="18" charset="0"/>
              </a:rPr>
              <a:t>th</a:t>
            </a:r>
            <a:r>
              <a:rPr lang="fr-FR" altLang="en-US" sz="3400" b="1" dirty="0">
                <a:solidFill>
                  <a:srgbClr val="0D347D"/>
                </a:solidFill>
                <a:latin typeface="Arial Narrow" panose="020B0606020202030204" pitchFamily="34" charset="0"/>
              </a:rPr>
              <a:t> meeting of the Standing Committee to the </a:t>
            </a:r>
            <a:br>
              <a:rPr lang="fr-FR" altLang="en-US" sz="3400" b="1" dirty="0">
                <a:solidFill>
                  <a:srgbClr val="0D347D"/>
                </a:solidFill>
                <a:latin typeface="Arial Narrow" panose="020B0606020202030204" pitchFamily="34" charset="0"/>
              </a:rPr>
            </a:br>
            <a:r>
              <a:rPr lang="fr-FR" altLang="en-US" sz="3400" b="1" dirty="0">
                <a:solidFill>
                  <a:srgbClr val="0D347D"/>
                </a:solidFill>
                <a:latin typeface="Arial Narrow" panose="020B0606020202030204" pitchFamily="34" charset="0"/>
              </a:rPr>
              <a:t>Bern Convention </a:t>
            </a:r>
            <a:br>
              <a:rPr lang="fr-FR" altLang="en-US" sz="3200" b="1" dirty="0">
                <a:solidFill>
                  <a:srgbClr val="0D347D"/>
                </a:solidFill>
                <a:latin typeface="Arial Narrow" panose="020B0606020202030204" pitchFamily="34" charset="0"/>
              </a:rPr>
            </a:br>
            <a:endParaRPr lang="fr-FR" altLang="en-US" sz="1600" dirty="0">
              <a:latin typeface="Arial" panose="020B0604020202020204" pitchFamily="34" charset="0"/>
              <a:cs typeface="Arial" panose="020B0604020202020204" pitchFamily="34" charset="0"/>
            </a:endParaRPr>
          </a:p>
        </p:txBody>
      </p:sp>
      <p:pic>
        <p:nvPicPr>
          <p:cNvPr id="10243" name="Image 2">
            <a:extLst>
              <a:ext uri="{FF2B5EF4-FFF2-40B4-BE49-F238E27FC236}">
                <a16:creationId xmlns:a16="http://schemas.microsoft.com/office/drawing/2014/main" id="{93E70344-70FD-4B43-9F92-DA2C5ECF5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598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902A1CB-B52A-45A9-80E3-27441B935728}"/>
              </a:ext>
            </a:extLst>
          </p:cNvPr>
          <p:cNvPicPr>
            <a:picLocks noChangeAspect="1"/>
          </p:cNvPicPr>
          <p:nvPr/>
        </p:nvPicPr>
        <p:blipFill>
          <a:blip r:embed="rId3"/>
          <a:stretch>
            <a:fillRect/>
          </a:stretch>
        </p:blipFill>
        <p:spPr>
          <a:xfrm>
            <a:off x="3448991" y="5176157"/>
            <a:ext cx="2246019" cy="16251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48347E90-B212-4F60-963D-48905D1E2D6E}"/>
              </a:ext>
            </a:extLst>
          </p:cNvPr>
          <p:cNvSpPr>
            <a:spLocks noGrp="1"/>
          </p:cNvSpPr>
          <p:nvPr>
            <p:ph idx="1"/>
          </p:nvPr>
        </p:nvSpPr>
        <p:spPr>
          <a:xfrm>
            <a:off x="452438" y="2105025"/>
            <a:ext cx="8004175" cy="4321175"/>
          </a:xfrm>
        </p:spPr>
        <p:txBody>
          <a:bodyPr>
            <a:normAutofit/>
          </a:bodyPr>
          <a:lstStyle/>
          <a:p>
            <a:pPr>
              <a:buFont typeface="Arial" charset="0"/>
              <a:buChar char="•"/>
              <a:defRPr/>
            </a:pPr>
            <a:endParaRPr lang="en-US" dirty="0"/>
          </a:p>
          <a:p>
            <a:pPr algn="just">
              <a:spcAft>
                <a:spcPts val="1200"/>
              </a:spcAft>
              <a:buFont typeface="Arial" charset="0"/>
              <a:buChar char="•"/>
              <a:defRPr/>
            </a:pPr>
            <a:r>
              <a:rPr lang="en-US" dirty="0">
                <a:hlinkClick r:id="rId3"/>
              </a:rPr>
              <a:t>Recommendation No. 199 (2018)</a:t>
            </a:r>
            <a:r>
              <a:rPr lang="en-US" dirty="0"/>
              <a:t> on the pan-European Action Plan for the Conservation of the Sturgeon</a:t>
            </a:r>
          </a:p>
          <a:p>
            <a:pPr>
              <a:buFont typeface="Arial" charset="0"/>
              <a:buChar char="•"/>
              <a:defRPr/>
            </a:pPr>
            <a:r>
              <a:rPr lang="en-US" dirty="0"/>
              <a:t>List of nominated National Focal Points for the    Pan-European Action Plan for Sturgeons</a:t>
            </a:r>
            <a:r>
              <a:rPr lang="en-US" dirty="0">
                <a:solidFill>
                  <a:schemeClr val="bg1">
                    <a:lumMod val="50000"/>
                  </a:schemeClr>
                </a:solidFill>
              </a:rPr>
              <a:t>                            </a:t>
            </a:r>
            <a:r>
              <a:rPr lang="en-US" sz="2200" dirty="0">
                <a:solidFill>
                  <a:schemeClr val="bg1">
                    <a:lumMod val="50000"/>
                  </a:schemeClr>
                </a:solidFill>
                <a:hlinkClick r:id="rId4"/>
              </a:rPr>
              <a:t>T-PVS/Inf(2020)06</a:t>
            </a:r>
            <a:endParaRPr lang="en-US" sz="2200" dirty="0">
              <a:solidFill>
                <a:schemeClr val="bg1">
                  <a:lumMod val="50000"/>
                </a:schemeClr>
              </a:solidFill>
            </a:endParaRPr>
          </a:p>
        </p:txBody>
      </p:sp>
      <p:sp>
        <p:nvSpPr>
          <p:cNvPr id="44035" name="Rectangle 2">
            <a:extLst>
              <a:ext uri="{FF2B5EF4-FFF2-40B4-BE49-F238E27FC236}">
                <a16:creationId xmlns:a16="http://schemas.microsoft.com/office/drawing/2014/main" id="{22380ECC-22E3-4CFE-91E5-13392E1914C2}"/>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5.5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4036" name="Rectangle 2">
            <a:extLst>
              <a:ext uri="{FF2B5EF4-FFF2-40B4-BE49-F238E27FC236}">
                <a16:creationId xmlns:a16="http://schemas.microsoft.com/office/drawing/2014/main" id="{DA3A1D2D-1E44-4151-95CA-DC5EA48E490F}"/>
              </a:ext>
            </a:extLst>
          </p:cNvPr>
          <p:cNvSpPr txBox="1">
            <a:spLocks noChangeArrowheads="1"/>
          </p:cNvSpPr>
          <p:nvPr/>
        </p:nvSpPr>
        <p:spPr bwMode="auto">
          <a:xfrm>
            <a:off x="569913" y="1201738"/>
            <a:ext cx="80041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Pan-European Action Plan for Sturgeons</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A36DFFA7-6043-48AF-8C10-7656C02416E4}"/>
              </a:ext>
            </a:extLst>
          </p:cNvPr>
          <p:cNvPicPr>
            <a:picLocks noChangeAspect="1"/>
          </p:cNvPicPr>
          <p:nvPr/>
        </p:nvPicPr>
        <p:blipFill>
          <a:blip r:embed="rId5"/>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80611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48347E90-B212-4F60-963D-48905D1E2D6E}"/>
              </a:ext>
            </a:extLst>
          </p:cNvPr>
          <p:cNvSpPr>
            <a:spLocks noGrp="1"/>
          </p:cNvSpPr>
          <p:nvPr>
            <p:ph idx="1"/>
          </p:nvPr>
        </p:nvSpPr>
        <p:spPr>
          <a:xfrm>
            <a:off x="452438" y="2366010"/>
            <a:ext cx="8004175" cy="4060190"/>
          </a:xfrm>
        </p:spPr>
        <p:txBody>
          <a:bodyPr>
            <a:normAutofit/>
          </a:bodyPr>
          <a:lstStyle/>
          <a:p>
            <a:pPr>
              <a:buFont typeface="Arial" charset="0"/>
              <a:buChar char="•"/>
              <a:defRPr/>
            </a:pPr>
            <a:endParaRPr lang="en-US" dirty="0"/>
          </a:p>
          <a:p>
            <a:pPr algn="just">
              <a:buFont typeface="Arial" charset="0"/>
              <a:buChar char="•"/>
              <a:defRPr/>
            </a:pPr>
            <a:r>
              <a:rPr lang="en-US" dirty="0"/>
              <a:t>Possible development in 2021 of an Action Plan or Guidelines for the conservation of marine turtles, in partnership with other international or national non-governmental organisations and Contracting Parties</a:t>
            </a:r>
            <a:endParaRPr lang="en-US" sz="2200" dirty="0">
              <a:solidFill>
                <a:schemeClr val="bg1">
                  <a:lumMod val="50000"/>
                </a:schemeClr>
              </a:solidFill>
            </a:endParaRPr>
          </a:p>
        </p:txBody>
      </p:sp>
      <p:sp>
        <p:nvSpPr>
          <p:cNvPr id="44035" name="Rectangle 2">
            <a:extLst>
              <a:ext uri="{FF2B5EF4-FFF2-40B4-BE49-F238E27FC236}">
                <a16:creationId xmlns:a16="http://schemas.microsoft.com/office/drawing/2014/main" id="{22380ECC-22E3-4CFE-91E5-13392E1914C2}"/>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5.6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4036" name="Rectangle 2">
            <a:extLst>
              <a:ext uri="{FF2B5EF4-FFF2-40B4-BE49-F238E27FC236}">
                <a16:creationId xmlns:a16="http://schemas.microsoft.com/office/drawing/2014/main" id="{DA3A1D2D-1E44-4151-95CA-DC5EA48E490F}"/>
              </a:ext>
            </a:extLst>
          </p:cNvPr>
          <p:cNvSpPr txBox="1">
            <a:spLocks noChangeArrowheads="1"/>
          </p:cNvSpPr>
          <p:nvPr/>
        </p:nvSpPr>
        <p:spPr bwMode="auto">
          <a:xfrm>
            <a:off x="569913" y="1201738"/>
            <a:ext cx="8004175" cy="101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Action Plan for the Conservation of Marine Turtles</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A36DFFA7-6043-48AF-8C10-7656C02416E4}"/>
              </a:ext>
            </a:extLst>
          </p:cNvPr>
          <p:cNvPicPr>
            <a:picLocks noChangeAspect="1"/>
          </p:cNvPicPr>
          <p:nvPr/>
        </p:nvPicPr>
        <p:blipFill>
          <a:blip r:embed="rId3"/>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75583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1">
            <a:extLst>
              <a:ext uri="{FF2B5EF4-FFF2-40B4-BE49-F238E27FC236}">
                <a16:creationId xmlns:a16="http://schemas.microsoft.com/office/drawing/2014/main" id="{D735A519-2998-4112-8099-6BAD37C879F6}"/>
              </a:ext>
            </a:extLst>
          </p:cNvPr>
          <p:cNvSpPr>
            <a:spLocks noGrp="1"/>
          </p:cNvSpPr>
          <p:nvPr>
            <p:ph idx="1"/>
          </p:nvPr>
        </p:nvSpPr>
        <p:spPr>
          <a:xfrm>
            <a:off x="595313" y="2239765"/>
            <a:ext cx="8004175" cy="4365821"/>
          </a:xfrm>
        </p:spPr>
        <p:txBody>
          <a:bodyPr>
            <a:normAutofit/>
          </a:bodyPr>
          <a:lstStyle/>
          <a:p>
            <a:pPr>
              <a:spcAft>
                <a:spcPts val="600"/>
              </a:spcAft>
            </a:pPr>
            <a:r>
              <a:rPr lang="en-US" altLang="en-US" sz="2200" dirty="0"/>
              <a:t>Report of the 11th meeting of the Group of Experts on Protected Areas and Ecological Networks</a:t>
            </a:r>
            <a:r>
              <a:rPr lang="en-US" altLang="en-US" sz="2400" dirty="0"/>
              <a:t>                 </a:t>
            </a:r>
            <a:br>
              <a:rPr lang="en-US" altLang="en-US" sz="2400" dirty="0"/>
            </a:br>
            <a:r>
              <a:rPr lang="en-US" altLang="en-US" sz="1900" dirty="0">
                <a:solidFill>
                  <a:schemeClr val="bg1">
                    <a:lumMod val="50000"/>
                  </a:schemeClr>
                </a:solidFill>
                <a:hlinkClick r:id="rId3"/>
              </a:rPr>
              <a:t>T-PVS/PA(2020)08</a:t>
            </a:r>
            <a:endParaRPr lang="en-US" altLang="en-US" sz="1900" dirty="0">
              <a:solidFill>
                <a:schemeClr val="bg1">
                  <a:lumMod val="50000"/>
                </a:schemeClr>
              </a:solidFill>
            </a:endParaRPr>
          </a:p>
          <a:p>
            <a:pPr marL="514350" indent="-514350">
              <a:spcAft>
                <a:spcPts val="600"/>
              </a:spcAft>
              <a:buFont typeface="+mj-lt"/>
              <a:buAutoNum type="alphaLcParenR"/>
            </a:pPr>
            <a:r>
              <a:rPr lang="en-US" sz="2600" i="1" dirty="0"/>
              <a:t>Legal framework of the Emerald Network</a:t>
            </a:r>
          </a:p>
          <a:p>
            <a:pPr>
              <a:spcAft>
                <a:spcPts val="600"/>
              </a:spcAft>
            </a:pPr>
            <a:r>
              <a:rPr lang="en-US" altLang="en-US" sz="2200" dirty="0"/>
              <a:t>Obligations of Bern Convention Parties regarding the conservation of candidate and adopted Emerald Network sites: a legal analysis</a:t>
            </a:r>
            <a:r>
              <a:rPr lang="en-US" altLang="en-US" sz="2000" dirty="0"/>
              <a:t>                 </a:t>
            </a:r>
            <a:r>
              <a:rPr lang="en-US" altLang="en-US" sz="1900" dirty="0">
                <a:solidFill>
                  <a:schemeClr val="bg1">
                    <a:lumMod val="50000"/>
                  </a:schemeClr>
                </a:solidFill>
                <a:hlinkClick r:id="rId4"/>
              </a:rPr>
              <a:t>T-PVS/PA(2020)07</a:t>
            </a:r>
            <a:endParaRPr lang="en-US" altLang="en-US" sz="1900" dirty="0"/>
          </a:p>
          <a:p>
            <a:pPr marL="514350" indent="-514350">
              <a:spcAft>
                <a:spcPts val="600"/>
              </a:spcAft>
              <a:buFont typeface="+mj-lt"/>
              <a:buAutoNum type="alphaLcParenR" startAt="2"/>
            </a:pPr>
            <a:r>
              <a:rPr lang="en-US" sz="2600" i="1" dirty="0"/>
              <a:t>Monitoring</a:t>
            </a:r>
            <a:r>
              <a:rPr lang="en-US" i="1" dirty="0"/>
              <a:t> framework for the Emerald Network</a:t>
            </a:r>
            <a:endParaRPr lang="en-US" altLang="en-US" sz="2000" dirty="0"/>
          </a:p>
          <a:p>
            <a:pPr>
              <a:spcAft>
                <a:spcPts val="600"/>
              </a:spcAft>
            </a:pPr>
            <a:r>
              <a:rPr lang="en-US" altLang="en-US" sz="2200" dirty="0"/>
              <a:t>Proposal of a monitoring framework to monitor the implementation of the Emerald Networ</a:t>
            </a:r>
            <a:r>
              <a:rPr lang="en-US" altLang="en-US" sz="2000" dirty="0"/>
              <a:t>k                 </a:t>
            </a:r>
            <a:br>
              <a:rPr lang="en-US" altLang="en-US" sz="2000" dirty="0"/>
            </a:br>
            <a:r>
              <a:rPr lang="en-US" altLang="en-US" sz="1900" dirty="0">
                <a:solidFill>
                  <a:schemeClr val="bg1">
                    <a:lumMod val="50000"/>
                  </a:schemeClr>
                </a:solidFill>
                <a:hlinkClick r:id="rId5"/>
              </a:rPr>
              <a:t>T-PVS/PA(2020)02</a:t>
            </a:r>
            <a:endParaRPr lang="en-US" altLang="en-US" sz="1900" dirty="0">
              <a:solidFill>
                <a:schemeClr val="bg1">
                  <a:lumMod val="50000"/>
                </a:schemeClr>
              </a:solidFill>
            </a:endParaRPr>
          </a:p>
          <a:p>
            <a:pPr marL="0" indent="0">
              <a:spcAft>
                <a:spcPts val="600"/>
              </a:spcAft>
              <a:buNone/>
            </a:pPr>
            <a:endParaRPr lang="en-US" altLang="en-US" sz="2000" dirty="0">
              <a:solidFill>
                <a:schemeClr val="bg1">
                  <a:lumMod val="50000"/>
                </a:schemeClr>
              </a:solidFill>
            </a:endParaRPr>
          </a:p>
        </p:txBody>
      </p:sp>
      <p:sp>
        <p:nvSpPr>
          <p:cNvPr id="48131" name="Rectangle 2">
            <a:extLst>
              <a:ext uri="{FF2B5EF4-FFF2-40B4-BE49-F238E27FC236}">
                <a16:creationId xmlns:a16="http://schemas.microsoft.com/office/drawing/2014/main" id="{982BEB3B-EDCC-4385-B99D-3E2CB812869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5.7.1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8132" name="Rectangle 2">
            <a:extLst>
              <a:ext uri="{FF2B5EF4-FFF2-40B4-BE49-F238E27FC236}">
                <a16:creationId xmlns:a16="http://schemas.microsoft.com/office/drawing/2014/main" id="{E69B8CBA-A89F-4512-9EB7-FDB6B772F3DE}"/>
              </a:ext>
            </a:extLst>
          </p:cNvPr>
          <p:cNvSpPr txBox="1">
            <a:spLocks noChangeArrowheads="1"/>
          </p:cNvSpPr>
          <p:nvPr/>
        </p:nvSpPr>
        <p:spPr bwMode="auto">
          <a:xfrm>
            <a:off x="654978" y="1058969"/>
            <a:ext cx="7834045"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6" name="Picture 5">
            <a:extLst>
              <a:ext uri="{FF2B5EF4-FFF2-40B4-BE49-F238E27FC236}">
                <a16:creationId xmlns:a16="http://schemas.microsoft.com/office/drawing/2014/main" id="{C8FA0A6C-92A1-4445-B2C5-9C7F57D3CEEC}"/>
              </a:ext>
            </a:extLst>
          </p:cNvPr>
          <p:cNvPicPr>
            <a:picLocks noChangeAspect="1"/>
          </p:cNvPicPr>
          <p:nvPr/>
        </p:nvPicPr>
        <p:blipFill>
          <a:blip r:embed="rId6"/>
          <a:stretch>
            <a:fillRect/>
          </a:stretch>
        </p:blipFill>
        <p:spPr>
          <a:xfrm>
            <a:off x="7875270" y="5859856"/>
            <a:ext cx="1134440" cy="8208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B02F2F2C-338C-4135-8993-A7F114393468}"/>
              </a:ext>
            </a:extLst>
          </p:cNvPr>
          <p:cNvSpPr>
            <a:spLocks noGrp="1"/>
          </p:cNvSpPr>
          <p:nvPr>
            <p:ph idx="1"/>
          </p:nvPr>
        </p:nvSpPr>
        <p:spPr>
          <a:xfrm>
            <a:off x="595313" y="2203450"/>
            <a:ext cx="8004175" cy="4654550"/>
          </a:xfrm>
        </p:spPr>
        <p:txBody>
          <a:bodyPr>
            <a:normAutofit/>
          </a:bodyPr>
          <a:lstStyle/>
          <a:p>
            <a:pPr marL="514350" indent="-514350">
              <a:spcAft>
                <a:spcPts val="600"/>
              </a:spcAft>
              <a:buFont typeface="+mj-lt"/>
              <a:buAutoNum type="alphaLcParenR" startAt="3"/>
            </a:pPr>
            <a:r>
              <a:rPr lang="en-US" altLang="en-US" sz="2600" i="1" dirty="0"/>
              <a:t>Emerald Network tools</a:t>
            </a:r>
          </a:p>
          <a:p>
            <a:pPr marL="0" indent="0">
              <a:spcAft>
                <a:spcPts val="600"/>
              </a:spcAft>
              <a:buNone/>
            </a:pPr>
            <a:endParaRPr lang="en-US" altLang="en-US" sz="2600" i="1" dirty="0"/>
          </a:p>
          <a:p>
            <a:pPr marL="514350" indent="-514350">
              <a:spcAft>
                <a:spcPts val="600"/>
              </a:spcAft>
              <a:buFont typeface="+mj-lt"/>
              <a:buAutoNum type="alphaLcParenR" startAt="4"/>
            </a:pPr>
            <a:r>
              <a:rPr lang="en-US" altLang="en-US" sz="2600" i="1" dirty="0"/>
              <a:t>Evaluation of the implementation of the revised calendar for the Emerald Network (2011 – 2020)</a:t>
            </a:r>
          </a:p>
          <a:p>
            <a:pPr marL="514350" indent="-514350">
              <a:spcAft>
                <a:spcPts val="600"/>
              </a:spcAft>
              <a:buFont typeface="+mj-lt"/>
              <a:buAutoNum type="alphaLcParenR" startAt="4"/>
            </a:pPr>
            <a:r>
              <a:rPr lang="en-US" altLang="en-US" sz="2600" i="1" dirty="0"/>
              <a:t>Post-2020 Strategic workplan for the Emerald Network</a:t>
            </a:r>
          </a:p>
          <a:p>
            <a:pPr>
              <a:spcAft>
                <a:spcPts val="600"/>
              </a:spcAft>
            </a:pPr>
            <a:r>
              <a:rPr lang="en-US" altLang="en-US" sz="2200" dirty="0"/>
              <a:t>Evaluation of the 2011-2020 Emerald Network workplan and proposal of a post-2020 strategic workplan</a:t>
            </a:r>
            <a:br>
              <a:rPr lang="en-US" altLang="en-US" sz="2700" dirty="0"/>
            </a:br>
            <a:r>
              <a:rPr lang="en-US" altLang="en-US" sz="1900" dirty="0">
                <a:solidFill>
                  <a:schemeClr val="bg1">
                    <a:lumMod val="50000"/>
                  </a:schemeClr>
                </a:solidFill>
                <a:hlinkClick r:id="rId3"/>
              </a:rPr>
              <a:t>T-PVS/PA(2020)04rev</a:t>
            </a:r>
            <a:endParaRPr lang="en-US" altLang="en-US" sz="1900" dirty="0">
              <a:solidFill>
                <a:schemeClr val="bg1">
                  <a:lumMod val="50000"/>
                </a:schemeClr>
              </a:solidFill>
            </a:endParaRPr>
          </a:p>
        </p:txBody>
      </p:sp>
      <p:sp>
        <p:nvSpPr>
          <p:cNvPr id="50179" name="Rectangle 2">
            <a:extLst>
              <a:ext uri="{FF2B5EF4-FFF2-40B4-BE49-F238E27FC236}">
                <a16:creationId xmlns:a16="http://schemas.microsoft.com/office/drawing/2014/main" id="{1C09377E-92EF-4150-A94C-CCA38A260A36}"/>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5.7.1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1C0B81EA-8425-45FE-AC5A-A254A971B29E}"/>
              </a:ext>
            </a:extLst>
          </p:cNvPr>
          <p:cNvSpPr txBox="1">
            <a:spLocks noChangeArrowheads="1"/>
          </p:cNvSpPr>
          <p:nvPr/>
        </p:nvSpPr>
        <p:spPr bwMode="auto">
          <a:xfrm>
            <a:off x="64984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7" name="Picture 6">
            <a:extLst>
              <a:ext uri="{FF2B5EF4-FFF2-40B4-BE49-F238E27FC236}">
                <a16:creationId xmlns:a16="http://schemas.microsoft.com/office/drawing/2014/main" id="{5DDEC00B-0D44-442B-A831-FEFDD3DE3766}"/>
              </a:ext>
            </a:extLst>
          </p:cNvPr>
          <p:cNvPicPr>
            <a:picLocks noChangeAspect="1"/>
          </p:cNvPicPr>
          <p:nvPr/>
        </p:nvPicPr>
        <p:blipFill>
          <a:blip r:embed="rId4"/>
          <a:stretch>
            <a:fillRect/>
          </a:stretch>
        </p:blipFill>
        <p:spPr>
          <a:xfrm>
            <a:off x="7875270" y="5859856"/>
            <a:ext cx="1134440" cy="8208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a:extLst>
              <a:ext uri="{FF2B5EF4-FFF2-40B4-BE49-F238E27FC236}">
                <a16:creationId xmlns:a16="http://schemas.microsoft.com/office/drawing/2014/main" id="{F4FF944F-F012-4D29-8DC7-A0EEDF1E6ECB}"/>
              </a:ext>
            </a:extLst>
          </p:cNvPr>
          <p:cNvSpPr>
            <a:spLocks noGrp="1"/>
          </p:cNvSpPr>
          <p:nvPr>
            <p:ph idx="1"/>
          </p:nvPr>
        </p:nvSpPr>
        <p:spPr>
          <a:xfrm>
            <a:off x="569912" y="2239765"/>
            <a:ext cx="8004175" cy="4448015"/>
          </a:xfrm>
        </p:spPr>
        <p:txBody>
          <a:bodyPr>
            <a:normAutofit/>
          </a:bodyPr>
          <a:lstStyle/>
          <a:p>
            <a:pPr marL="514350" indent="-514350">
              <a:buFont typeface="+mj-lt"/>
              <a:buAutoNum type="alphaLcParenR" startAt="6"/>
            </a:pPr>
            <a:r>
              <a:rPr lang="en-US" sz="2600" i="1" dirty="0"/>
              <a:t>Development of the Emerald Network in Belarus</a:t>
            </a:r>
          </a:p>
          <a:p>
            <a:pPr marL="514350" indent="-514350">
              <a:buFont typeface="+mj-lt"/>
              <a:buAutoNum type="alphaLcParenR" startAt="6"/>
            </a:pPr>
            <a:endParaRPr lang="en-US" sz="2600" i="1" dirty="0"/>
          </a:p>
          <a:p>
            <a:pPr marL="514350" indent="-514350">
              <a:spcAft>
                <a:spcPts val="1200"/>
              </a:spcAft>
              <a:buFont typeface="+mj-lt"/>
              <a:buAutoNum type="alphaLcParenR" startAt="6"/>
            </a:pPr>
            <a:r>
              <a:rPr lang="en-US" sz="2600" i="1" dirty="0"/>
              <a:t>Draft updated list of adopted Emerald sites and draft updated list of candidate Emerald sites</a:t>
            </a:r>
            <a:endParaRPr lang="en-US" sz="2600" dirty="0"/>
          </a:p>
          <a:p>
            <a:pPr>
              <a:spcAft>
                <a:spcPts val="600"/>
              </a:spcAft>
            </a:pPr>
            <a:r>
              <a:rPr lang="en-US" sz="2200" dirty="0"/>
              <a:t>Draft list of candidate Emerald Sites </a:t>
            </a:r>
            <a:br>
              <a:rPr lang="en-US" dirty="0"/>
            </a:br>
            <a:r>
              <a:rPr lang="en-US" sz="1900" dirty="0">
                <a:solidFill>
                  <a:schemeClr val="bg1">
                    <a:lumMod val="50000"/>
                  </a:schemeClr>
                </a:solidFill>
                <a:hlinkClick r:id="rId3"/>
              </a:rPr>
              <a:t>T-PVS/PA(2020)09</a:t>
            </a:r>
            <a:endParaRPr lang="en-US" sz="1900" dirty="0">
              <a:solidFill>
                <a:schemeClr val="bg1">
                  <a:lumMod val="50000"/>
                </a:schemeClr>
              </a:solidFill>
            </a:endParaRPr>
          </a:p>
          <a:p>
            <a:pPr>
              <a:spcAft>
                <a:spcPts val="600"/>
              </a:spcAft>
            </a:pPr>
            <a:r>
              <a:rPr lang="en-US" sz="2200" dirty="0"/>
              <a:t>Draft list of adopted Emerald Sites</a:t>
            </a:r>
            <a:br>
              <a:rPr lang="en-US" dirty="0"/>
            </a:br>
            <a:r>
              <a:rPr lang="en-US" sz="1900" dirty="0">
                <a:solidFill>
                  <a:schemeClr val="bg1">
                    <a:lumMod val="50000"/>
                  </a:schemeClr>
                </a:solidFill>
                <a:hlinkClick r:id="rId4"/>
              </a:rPr>
              <a:t>T-PVS/PA(2020)10</a:t>
            </a:r>
            <a:endParaRPr lang="en-GB" altLang="fr-FR" sz="1900" dirty="0">
              <a:solidFill>
                <a:schemeClr val="bg1">
                  <a:lumMod val="50000"/>
                </a:schemeClr>
              </a:solidFill>
            </a:endParaRPr>
          </a:p>
        </p:txBody>
      </p:sp>
      <p:sp>
        <p:nvSpPr>
          <p:cNvPr id="52227" name="Rectangle 2">
            <a:extLst>
              <a:ext uri="{FF2B5EF4-FFF2-40B4-BE49-F238E27FC236}">
                <a16:creationId xmlns:a16="http://schemas.microsoft.com/office/drawing/2014/main" id="{BFD2B188-CE29-4658-BA02-25EF6435EB5C}"/>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5.7.1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4ECA61F-7DDD-4CD0-8D06-2D6A9A2D1437}"/>
              </a:ext>
            </a:extLst>
          </p:cNvPr>
          <p:cNvSpPr txBox="1">
            <a:spLocks noChangeArrowheads="1"/>
          </p:cNvSpPr>
          <p:nvPr/>
        </p:nvSpPr>
        <p:spPr bwMode="auto">
          <a:xfrm>
            <a:off x="64984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7" name="Picture 6">
            <a:extLst>
              <a:ext uri="{FF2B5EF4-FFF2-40B4-BE49-F238E27FC236}">
                <a16:creationId xmlns:a16="http://schemas.microsoft.com/office/drawing/2014/main" id="{8E449434-E94D-4279-AF40-C93116F2804E}"/>
              </a:ext>
            </a:extLst>
          </p:cNvPr>
          <p:cNvPicPr>
            <a:picLocks noChangeAspect="1"/>
          </p:cNvPicPr>
          <p:nvPr/>
        </p:nvPicPr>
        <p:blipFill>
          <a:blip r:embed="rId5"/>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391003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a:extLst>
              <a:ext uri="{FF2B5EF4-FFF2-40B4-BE49-F238E27FC236}">
                <a16:creationId xmlns:a16="http://schemas.microsoft.com/office/drawing/2014/main" id="{F4FF944F-F012-4D29-8DC7-A0EEDF1E6ECB}"/>
              </a:ext>
            </a:extLst>
          </p:cNvPr>
          <p:cNvSpPr>
            <a:spLocks noGrp="1"/>
          </p:cNvSpPr>
          <p:nvPr>
            <p:ph idx="1"/>
          </p:nvPr>
        </p:nvSpPr>
        <p:spPr>
          <a:xfrm>
            <a:off x="569912" y="2143303"/>
            <a:ext cx="8004175" cy="4544477"/>
          </a:xfrm>
        </p:spPr>
        <p:txBody>
          <a:bodyPr>
            <a:normAutofit fontScale="92500" lnSpcReduction="10000"/>
          </a:bodyPr>
          <a:lstStyle/>
          <a:p>
            <a:endParaRPr lang="en-US" sz="2700" dirty="0"/>
          </a:p>
          <a:p>
            <a:pPr>
              <a:spcAft>
                <a:spcPts val="600"/>
              </a:spcAft>
            </a:pPr>
            <a:r>
              <a:rPr lang="en-US" sz="2700" dirty="0"/>
              <a:t>Report of the meeting of the Group of Specialists on the EDPA </a:t>
            </a:r>
            <a:br>
              <a:rPr lang="en-US" dirty="0"/>
            </a:br>
            <a:r>
              <a:rPr lang="en-US" sz="2200" dirty="0">
                <a:solidFill>
                  <a:schemeClr val="bg1">
                    <a:lumMod val="50000"/>
                  </a:schemeClr>
                </a:solidFill>
                <a:hlinkClick r:id="rId3"/>
              </a:rPr>
              <a:t>T-PVS/DE(2020)18</a:t>
            </a:r>
            <a:endParaRPr lang="en-US" sz="2200" dirty="0">
              <a:solidFill>
                <a:schemeClr val="bg1">
                  <a:lumMod val="50000"/>
                </a:schemeClr>
              </a:solidFill>
            </a:endParaRPr>
          </a:p>
          <a:p>
            <a:pPr>
              <a:spcAft>
                <a:spcPts val="600"/>
              </a:spcAft>
            </a:pPr>
            <a:r>
              <a:rPr lang="en-US" sz="2700" dirty="0"/>
              <a:t>EDPA: List of renewal resolutions adopted by the Committee of Ministers in 2020</a:t>
            </a:r>
            <a:br>
              <a:rPr lang="en-US" dirty="0"/>
            </a:br>
            <a:r>
              <a:rPr lang="en-US" sz="2200" dirty="0">
                <a:solidFill>
                  <a:schemeClr val="bg1">
                    <a:lumMod val="50000"/>
                  </a:schemeClr>
                </a:solidFill>
                <a:hlinkClick r:id="rId4"/>
              </a:rPr>
              <a:t>T-PVS/DE(2020)21</a:t>
            </a:r>
            <a:endParaRPr lang="en-US" sz="2200" dirty="0">
              <a:solidFill>
                <a:schemeClr val="bg1">
                  <a:lumMod val="50000"/>
                </a:schemeClr>
              </a:solidFill>
            </a:endParaRPr>
          </a:p>
          <a:p>
            <a:pPr>
              <a:spcAft>
                <a:spcPts val="600"/>
              </a:spcAft>
            </a:pPr>
            <a:r>
              <a:rPr lang="en-US" sz="2700" dirty="0"/>
              <a:t>List of areas to be visited in 2020                                             </a:t>
            </a:r>
            <a:r>
              <a:rPr lang="en-US" sz="2200" dirty="0">
                <a:solidFill>
                  <a:schemeClr val="bg1">
                    <a:lumMod val="50000"/>
                  </a:schemeClr>
                </a:solidFill>
                <a:hlinkClick r:id="rId5"/>
              </a:rPr>
              <a:t>T-PVS/DE(2020)19</a:t>
            </a:r>
            <a:endParaRPr lang="en-US" sz="2200" dirty="0">
              <a:solidFill>
                <a:schemeClr val="bg1">
                  <a:lumMod val="50000"/>
                </a:schemeClr>
              </a:solidFill>
            </a:endParaRPr>
          </a:p>
          <a:p>
            <a:pPr>
              <a:spcAft>
                <a:spcPts val="600"/>
              </a:spcAft>
            </a:pPr>
            <a:r>
              <a:rPr lang="en-US" sz="2700" dirty="0"/>
              <a:t>Renewal of the European Diploma in 2021: List of areas which could be visited in 2020</a:t>
            </a:r>
            <a:br>
              <a:rPr lang="en-US" sz="2700" dirty="0"/>
            </a:br>
            <a:r>
              <a:rPr lang="en-US" sz="2200" dirty="0">
                <a:solidFill>
                  <a:schemeClr val="bg1">
                    <a:lumMod val="50000"/>
                  </a:schemeClr>
                </a:solidFill>
                <a:hlinkClick r:id="rId6"/>
              </a:rPr>
              <a:t>T-PVS/DE(2020)20</a:t>
            </a:r>
            <a:endParaRPr lang="en-GB" altLang="fr-FR" sz="2200" dirty="0">
              <a:solidFill>
                <a:schemeClr val="bg1">
                  <a:lumMod val="50000"/>
                </a:schemeClr>
              </a:solidFill>
            </a:endParaRPr>
          </a:p>
        </p:txBody>
      </p:sp>
      <p:sp>
        <p:nvSpPr>
          <p:cNvPr id="52227" name="Rectangle 2">
            <a:extLst>
              <a:ext uri="{FF2B5EF4-FFF2-40B4-BE49-F238E27FC236}">
                <a16:creationId xmlns:a16="http://schemas.microsoft.com/office/drawing/2014/main" id="{BFD2B188-CE29-4658-BA02-25EF6435EB5C}"/>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5.7.2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4ECA61F-7DDD-4CD0-8D06-2D6A9A2D1437}"/>
              </a:ext>
            </a:extLst>
          </p:cNvPr>
          <p:cNvSpPr txBox="1">
            <a:spLocks noChangeArrowheads="1"/>
          </p:cNvSpPr>
          <p:nvPr/>
        </p:nvSpPr>
        <p:spPr bwMode="auto">
          <a:xfrm>
            <a:off x="64984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p>
          <a:p>
            <a:pPr algn="ctr" defTabSz="914400" eaLnBrk="1" hangingPunct="1">
              <a:spcBef>
                <a:spcPct val="0"/>
              </a:spcBef>
              <a:buFontTx/>
              <a:buNone/>
            </a:pPr>
            <a:r>
              <a:rPr lang="en-US" altLang="fr-FR" sz="3600"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European Diploma for Protected Areas</a:t>
            </a:r>
            <a:endParaRPr lang="en-GB" altLang="fr-FR" sz="3600"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7" name="Picture 6">
            <a:extLst>
              <a:ext uri="{FF2B5EF4-FFF2-40B4-BE49-F238E27FC236}">
                <a16:creationId xmlns:a16="http://schemas.microsoft.com/office/drawing/2014/main" id="{FE601052-9E6D-4533-9885-BB0424C02B38}"/>
              </a:ext>
            </a:extLst>
          </p:cNvPr>
          <p:cNvPicPr>
            <a:picLocks noChangeAspect="1"/>
          </p:cNvPicPr>
          <p:nvPr/>
        </p:nvPicPr>
        <p:blipFill>
          <a:blip r:embed="rId7"/>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57807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a:extLst>
              <a:ext uri="{FF2B5EF4-FFF2-40B4-BE49-F238E27FC236}">
                <a16:creationId xmlns:a16="http://schemas.microsoft.com/office/drawing/2014/main" id="{F4FF944F-F012-4D29-8DC7-A0EEDF1E6ECB}"/>
              </a:ext>
            </a:extLst>
          </p:cNvPr>
          <p:cNvSpPr>
            <a:spLocks noGrp="1"/>
          </p:cNvSpPr>
          <p:nvPr>
            <p:ph idx="1"/>
          </p:nvPr>
        </p:nvSpPr>
        <p:spPr>
          <a:xfrm>
            <a:off x="569912" y="2143303"/>
            <a:ext cx="8004175" cy="4544477"/>
          </a:xfrm>
        </p:spPr>
        <p:txBody>
          <a:bodyPr>
            <a:normAutofit/>
          </a:bodyPr>
          <a:lstStyle/>
          <a:p>
            <a:endParaRPr lang="en-US" sz="2700" dirty="0"/>
          </a:p>
          <a:p>
            <a:pPr>
              <a:spcAft>
                <a:spcPts val="600"/>
              </a:spcAft>
            </a:pPr>
            <a:r>
              <a:rPr lang="en-US" sz="2700" dirty="0"/>
              <a:t>Reporting </a:t>
            </a:r>
            <a:r>
              <a:rPr lang="en-US" dirty="0"/>
              <a:t>under</a:t>
            </a:r>
            <a:r>
              <a:rPr lang="en-US" sz="2700" dirty="0"/>
              <a:t> Resolution No. 8 (2012) - period 2013-2018 - Final report</a:t>
            </a:r>
            <a:br>
              <a:rPr lang="en-US" dirty="0"/>
            </a:br>
            <a:r>
              <a:rPr lang="en-US" sz="2200" dirty="0">
                <a:solidFill>
                  <a:schemeClr val="bg1">
                    <a:lumMod val="50000"/>
                  </a:schemeClr>
                </a:solidFill>
                <a:hlinkClick r:id="rId3"/>
              </a:rPr>
              <a:t>T-PVS/PA(2020)03</a:t>
            </a:r>
            <a:endParaRPr lang="en-US" sz="2200" dirty="0">
              <a:solidFill>
                <a:schemeClr val="bg1">
                  <a:lumMod val="50000"/>
                </a:schemeClr>
              </a:solidFill>
            </a:endParaRPr>
          </a:p>
        </p:txBody>
      </p:sp>
      <p:sp>
        <p:nvSpPr>
          <p:cNvPr id="52227" name="Rectangle 2">
            <a:extLst>
              <a:ext uri="{FF2B5EF4-FFF2-40B4-BE49-F238E27FC236}">
                <a16:creationId xmlns:a16="http://schemas.microsoft.com/office/drawing/2014/main" id="{BFD2B188-CE29-4658-BA02-25EF6435EB5C}"/>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5.8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4ECA61F-7DDD-4CD0-8D06-2D6A9A2D1437}"/>
              </a:ext>
            </a:extLst>
          </p:cNvPr>
          <p:cNvSpPr txBox="1">
            <a:spLocks noChangeArrowheads="1"/>
          </p:cNvSpPr>
          <p:nvPr/>
        </p:nvSpPr>
        <p:spPr bwMode="auto">
          <a:xfrm>
            <a:off x="553521" y="1058969"/>
            <a:ext cx="8036959" cy="107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Reporting under Resolution No. 8 (2012) on the conservation status of species and habitats</a:t>
            </a:r>
            <a:endParaRPr lang="en-GB" altLang="fr-FR" sz="3600"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7" name="Picture 6">
            <a:extLst>
              <a:ext uri="{FF2B5EF4-FFF2-40B4-BE49-F238E27FC236}">
                <a16:creationId xmlns:a16="http://schemas.microsoft.com/office/drawing/2014/main" id="{FE601052-9E6D-4533-9885-BB0424C02B38}"/>
              </a:ext>
            </a:extLst>
          </p:cNvPr>
          <p:cNvPicPr>
            <a:picLocks noChangeAspect="1"/>
          </p:cNvPicPr>
          <p:nvPr/>
        </p:nvPicPr>
        <p:blipFill>
          <a:blip r:embed="rId4"/>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250047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a:extLst>
              <a:ext uri="{FF2B5EF4-FFF2-40B4-BE49-F238E27FC236}">
                <a16:creationId xmlns:a16="http://schemas.microsoft.com/office/drawing/2014/main" id="{D22BA77B-41C8-486F-8BE2-D377E56450B2}"/>
              </a:ext>
            </a:extLst>
          </p:cNvPr>
          <p:cNvSpPr>
            <a:spLocks noGrp="1"/>
          </p:cNvSpPr>
          <p:nvPr>
            <p:ph idx="1"/>
          </p:nvPr>
        </p:nvSpPr>
        <p:spPr>
          <a:xfrm>
            <a:off x="595313" y="1920876"/>
            <a:ext cx="8004175" cy="4759804"/>
          </a:xfrm>
        </p:spPr>
        <p:txBody>
          <a:bodyPr>
            <a:normAutofit fontScale="55000" lnSpcReduction="20000"/>
          </a:bodyPr>
          <a:lstStyle/>
          <a:p>
            <a:pPr marL="0" indent="0" algn="just">
              <a:spcAft>
                <a:spcPts val="1200"/>
              </a:spcAft>
              <a:buNone/>
              <a:defRPr/>
            </a:pPr>
            <a:r>
              <a:rPr lang="en-GB" sz="3300" i="1" dirty="0"/>
              <a:t>Tourist developments with detrimental effect on valuable turtle nesting habitat; 2 OSAs (2002 &amp; 2016), latter resulting in Rec. No. 191 (2016)</a:t>
            </a:r>
          </a:p>
          <a:p>
            <a:pPr algn="just">
              <a:buFont typeface="Arial" charset="0"/>
              <a:buChar char="•"/>
              <a:defRPr/>
            </a:pPr>
            <a:r>
              <a:rPr lang="en-GB" sz="3800" b="1" dirty="0"/>
              <a:t>2019 Standing Committee</a:t>
            </a:r>
            <a:r>
              <a:rPr lang="en-GB" sz="3800" dirty="0"/>
              <a:t>: </a:t>
            </a:r>
          </a:p>
          <a:p>
            <a:pPr lvl="1" algn="just">
              <a:buFont typeface="Arial" charset="0"/>
              <a:buChar char="•"/>
              <a:defRPr/>
            </a:pPr>
            <a:r>
              <a:rPr lang="en-US" sz="3400" dirty="0"/>
              <a:t>welcomed current processes and in particular the LIFE project aimed at improving the conservation status of sea turtles in the EU.</a:t>
            </a:r>
          </a:p>
          <a:p>
            <a:pPr lvl="1" algn="just">
              <a:spcAft>
                <a:spcPts val="600"/>
              </a:spcAft>
              <a:buFont typeface="Arial" charset="0"/>
              <a:buChar char="•"/>
              <a:defRPr/>
            </a:pPr>
            <a:r>
              <a:rPr lang="en-US" sz="3400" dirty="0"/>
              <a:t>noted the insufficient protection status of the area and the fact it does not ensure full compliance with Rec 191.</a:t>
            </a:r>
          </a:p>
          <a:p>
            <a:pPr algn="just">
              <a:buFont typeface="Arial" charset="0"/>
              <a:buChar char="•"/>
              <a:defRPr/>
            </a:pPr>
            <a:r>
              <a:rPr lang="en-US" sz="3800" b="1" dirty="0"/>
              <a:t>Sep 2020 Bureau:</a:t>
            </a:r>
          </a:p>
          <a:p>
            <a:pPr lvl="1" algn="just">
              <a:buFont typeface="Arial" charset="0"/>
              <a:buChar char="•"/>
              <a:defRPr/>
            </a:pPr>
            <a:r>
              <a:rPr lang="en-US" sz="3400" dirty="0"/>
              <a:t>welcomed the awareness-raising activities of the authorities and proposed designation of a new marine protected area.</a:t>
            </a:r>
          </a:p>
          <a:p>
            <a:pPr lvl="1" algn="just">
              <a:buFont typeface="Arial" charset="0"/>
              <a:buChar char="•"/>
              <a:defRPr/>
            </a:pPr>
            <a:r>
              <a:rPr lang="en-US" sz="3400" dirty="0"/>
              <a:t>expressed concern at slow progress of authorities in relation to several points of the Recommendation and urged them to step up efforts, in particular as regards addressing illegal activities.</a:t>
            </a:r>
          </a:p>
          <a:p>
            <a:pPr marL="0" indent="0" algn="just">
              <a:buNone/>
              <a:defRPr/>
            </a:pPr>
            <a:endParaRPr lang="en-US" sz="3400" dirty="0"/>
          </a:p>
          <a:p>
            <a:pPr algn="just">
              <a:buFont typeface="Arial" charset="0"/>
              <a:buChar char="•"/>
              <a:defRPr/>
            </a:pPr>
            <a:r>
              <a:rPr lang="en-US" sz="3400" b="1" dirty="0">
                <a:highlight>
                  <a:srgbClr val="00FF00"/>
                </a:highlight>
              </a:rPr>
              <a:t>Government report received September 2020</a:t>
            </a:r>
            <a:r>
              <a:rPr lang="en-US" sz="3400" b="1" dirty="0"/>
              <a:t> </a:t>
            </a:r>
            <a:r>
              <a:rPr lang="en-US" sz="3400" dirty="0"/>
              <a:t>- </a:t>
            </a:r>
            <a:r>
              <a:rPr lang="en-US" sz="2900" dirty="0">
                <a:hlinkClick r:id="rId3"/>
              </a:rPr>
              <a:t>T-PVS/Files(2020)60</a:t>
            </a:r>
            <a:endParaRPr lang="en-US" sz="3400" dirty="0">
              <a:highlight>
                <a:srgbClr val="00FF00"/>
              </a:highlight>
            </a:endParaRPr>
          </a:p>
          <a:p>
            <a:pPr algn="just">
              <a:buFont typeface="Arial" charset="0"/>
              <a:buChar char="•"/>
              <a:defRPr/>
            </a:pPr>
            <a:r>
              <a:rPr lang="en-US" sz="3400" b="1" dirty="0">
                <a:highlight>
                  <a:srgbClr val="00FF00"/>
                </a:highlight>
              </a:rPr>
              <a:t>Complainant report received October 2020</a:t>
            </a:r>
            <a:r>
              <a:rPr lang="en-US" sz="3400" b="1" dirty="0"/>
              <a:t> </a:t>
            </a:r>
            <a:r>
              <a:rPr lang="en-US" sz="3400" dirty="0"/>
              <a:t>- </a:t>
            </a:r>
            <a:r>
              <a:rPr lang="en-US" sz="2900" dirty="0">
                <a:hlinkClick r:id="rId4"/>
              </a:rPr>
              <a:t>T-PVS/Files(2020)52</a:t>
            </a:r>
            <a:endParaRPr lang="en-US" sz="3400" dirty="0">
              <a:highlight>
                <a:srgbClr val="00FF00"/>
              </a:highlight>
            </a:endParaRPr>
          </a:p>
          <a:p>
            <a:pPr algn="just">
              <a:buFont typeface="Arial" charset="0"/>
              <a:buChar char="•"/>
              <a:defRPr/>
            </a:pPr>
            <a:endParaRPr lang="en-GB" sz="3200" dirty="0"/>
          </a:p>
        </p:txBody>
      </p:sp>
      <p:sp>
        <p:nvSpPr>
          <p:cNvPr id="9219" name="Rectangle 2">
            <a:extLst>
              <a:ext uri="{FF2B5EF4-FFF2-40B4-BE49-F238E27FC236}">
                <a16:creationId xmlns:a16="http://schemas.microsoft.com/office/drawing/2014/main" id="{5E6B2D59-769F-48C6-97D3-A26EFFBE89F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9220" name="Rectangle 2">
            <a:extLst>
              <a:ext uri="{FF2B5EF4-FFF2-40B4-BE49-F238E27FC236}">
                <a16:creationId xmlns:a16="http://schemas.microsoft.com/office/drawing/2014/main" id="{DDB0EB94-E870-48D7-A12B-36AD83B097C6}"/>
              </a:ext>
            </a:extLst>
          </p:cNvPr>
          <p:cNvSpPr txBox="1">
            <a:spLocks noChangeArrowheads="1"/>
          </p:cNvSpPr>
          <p:nvPr/>
        </p:nvSpPr>
        <p:spPr bwMode="auto">
          <a:xfrm>
            <a:off x="526257" y="1090613"/>
            <a:ext cx="80914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1995/6: Cyprus: </a:t>
            </a:r>
            <a:r>
              <a:rPr lang="en-GB" altLang="fr-FR" sz="36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Akamas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peninsula </a:t>
            </a:r>
          </a:p>
        </p:txBody>
      </p:sp>
      <p:pic>
        <p:nvPicPr>
          <p:cNvPr id="6" name="Picture 5">
            <a:extLst>
              <a:ext uri="{FF2B5EF4-FFF2-40B4-BE49-F238E27FC236}">
                <a16:creationId xmlns:a16="http://schemas.microsoft.com/office/drawing/2014/main" id="{3B6BE77B-56D7-4F47-A41E-64EBCE3AA7FD}"/>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1">
            <a:extLst>
              <a:ext uri="{FF2B5EF4-FFF2-40B4-BE49-F238E27FC236}">
                <a16:creationId xmlns:a16="http://schemas.microsoft.com/office/drawing/2014/main" id="{06A4D74D-164A-4171-BE0D-28095419322A}"/>
              </a:ext>
            </a:extLst>
          </p:cNvPr>
          <p:cNvSpPr>
            <a:spLocks noGrp="1"/>
          </p:cNvSpPr>
          <p:nvPr>
            <p:ph idx="1"/>
          </p:nvPr>
        </p:nvSpPr>
        <p:spPr>
          <a:xfrm>
            <a:off x="441326" y="2149474"/>
            <a:ext cx="8245474" cy="4531205"/>
          </a:xfrm>
        </p:spPr>
        <p:txBody>
          <a:bodyPr>
            <a:normAutofit fontScale="85000" lnSpcReduction="20000"/>
          </a:bodyPr>
          <a:lstStyle/>
          <a:p>
            <a:pPr marL="0" indent="0">
              <a:spcAft>
                <a:spcPts val="600"/>
              </a:spcAft>
              <a:buNone/>
              <a:defRPr/>
            </a:pPr>
            <a:r>
              <a:rPr lang="en-GB" altLang="fr-FR" sz="2100" i="1" dirty="0"/>
              <a:t>Rise in wind farm development on Black Sea coast – negative impact on main migratory routes in Europe</a:t>
            </a:r>
          </a:p>
          <a:p>
            <a:pPr>
              <a:defRPr/>
            </a:pPr>
            <a:r>
              <a:rPr lang="en-GB" sz="2500" b="1" dirty="0"/>
              <a:t>2019 Standing Committee</a:t>
            </a:r>
            <a:r>
              <a:rPr lang="en-GB" sz="2500" dirty="0"/>
              <a:t>: </a:t>
            </a:r>
          </a:p>
          <a:p>
            <a:pPr lvl="1" algn="just">
              <a:defRPr/>
            </a:pPr>
            <a:r>
              <a:rPr lang="en-US" altLang="fr-FR" sz="2200" dirty="0"/>
              <a:t>welcomed development of scientifically appropriate methods for the comprehensive independent assessment of the impact of operational windfarms in </a:t>
            </a:r>
            <a:r>
              <a:rPr lang="en-US" altLang="fr-FR" sz="2200" dirty="0" err="1"/>
              <a:t>Kaliakra</a:t>
            </a:r>
            <a:r>
              <a:rPr lang="en-US" altLang="fr-FR" sz="2200" dirty="0"/>
              <a:t>.</a:t>
            </a:r>
          </a:p>
          <a:p>
            <a:pPr lvl="1" algn="just">
              <a:spcAft>
                <a:spcPts val="600"/>
              </a:spcAft>
              <a:defRPr/>
            </a:pPr>
            <a:r>
              <a:rPr lang="en-US" altLang="fr-FR" sz="2200" dirty="0"/>
              <a:t>noted concerns of complainant regarding lack of involvement of civil society and encouraged better cooperation of the authorities.</a:t>
            </a:r>
          </a:p>
          <a:p>
            <a:pPr>
              <a:defRPr/>
            </a:pPr>
            <a:r>
              <a:rPr lang="en-US" sz="2500" b="1" dirty="0"/>
              <a:t>Sep 2020 Bureau:</a:t>
            </a:r>
          </a:p>
          <a:p>
            <a:pPr lvl="1" algn="just">
              <a:defRPr/>
            </a:pPr>
            <a:r>
              <a:rPr lang="en-US" altLang="fr-FR" sz="2200" dirty="0"/>
              <a:t>Noted the 2nd part of the Methodology Study and that the final study was imminent.</a:t>
            </a:r>
          </a:p>
          <a:p>
            <a:pPr lvl="1" algn="just">
              <a:spcAft>
                <a:spcPts val="1200"/>
              </a:spcAft>
              <a:defRPr/>
            </a:pPr>
            <a:r>
              <a:rPr lang="en-US" altLang="fr-FR" sz="2200" dirty="0"/>
              <a:t>requested that the authorities prepare a list of main obstacles of and possible solutions to the conditions of Rec 200 (2018) as well as provide an update on collaboration with the civil society.</a:t>
            </a:r>
          </a:p>
          <a:p>
            <a:pPr algn="just">
              <a:buFont typeface="Arial" charset="0"/>
              <a:buChar char="•"/>
              <a:defRPr/>
            </a:pPr>
            <a:r>
              <a:rPr lang="en-US" sz="2200" b="1" dirty="0">
                <a:highlight>
                  <a:srgbClr val="00FF00"/>
                </a:highlight>
              </a:rPr>
              <a:t>Government report received in November 2020</a:t>
            </a:r>
            <a:r>
              <a:rPr lang="en-US" sz="2200" b="1" dirty="0"/>
              <a:t> - </a:t>
            </a:r>
            <a:r>
              <a:rPr lang="fr-FR" sz="1900" dirty="0">
                <a:hlinkClick r:id="rId3"/>
              </a:rPr>
              <a:t>T-PVS/Files(2020)06</a:t>
            </a:r>
            <a:endParaRPr lang="en-US" sz="2200" b="1" dirty="0"/>
          </a:p>
          <a:p>
            <a:pPr algn="just">
              <a:buFont typeface="Arial" charset="0"/>
              <a:buChar char="•"/>
              <a:defRPr/>
            </a:pPr>
            <a:r>
              <a:rPr lang="en-US" sz="2200" b="1" dirty="0">
                <a:highlight>
                  <a:srgbClr val="00FF00"/>
                </a:highlight>
              </a:rPr>
              <a:t>Complainant report received in November 2020</a:t>
            </a:r>
            <a:r>
              <a:rPr lang="en-US" sz="2200" b="1" dirty="0"/>
              <a:t> -</a:t>
            </a:r>
            <a:r>
              <a:rPr lang="en-US" sz="1900" b="1" dirty="0"/>
              <a:t> </a:t>
            </a:r>
            <a:r>
              <a:rPr lang="fr-FR" sz="1900" u="sng" dirty="0">
                <a:hlinkClick r:id="rId4"/>
              </a:rPr>
              <a:t>T-PVS/Files(2020)67</a:t>
            </a:r>
            <a:endParaRPr lang="en-GB" altLang="fr-FR" sz="1900" dirty="0"/>
          </a:p>
        </p:txBody>
      </p:sp>
      <p:sp>
        <p:nvSpPr>
          <p:cNvPr id="11267" name="Rectangle 2">
            <a:extLst>
              <a:ext uri="{FF2B5EF4-FFF2-40B4-BE49-F238E27FC236}">
                <a16:creationId xmlns:a16="http://schemas.microsoft.com/office/drawing/2014/main" id="{C9D7C62F-A61E-4799-9303-D47531B704CF}"/>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1268" name="Rectangle 2">
            <a:extLst>
              <a:ext uri="{FF2B5EF4-FFF2-40B4-BE49-F238E27FC236}">
                <a16:creationId xmlns:a16="http://schemas.microsoft.com/office/drawing/2014/main" id="{C2DB0435-C500-4F21-96D0-B8A151096EC8}"/>
              </a:ext>
            </a:extLst>
          </p:cNvPr>
          <p:cNvSpPr txBox="1">
            <a:spLocks noChangeArrowheads="1"/>
          </p:cNvSpPr>
          <p:nvPr/>
        </p:nvSpPr>
        <p:spPr bwMode="auto">
          <a:xfrm>
            <a:off x="526257" y="1074738"/>
            <a:ext cx="80914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2004/2: Bulgaria: Wind farms in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Balchik</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and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Kaliakra</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 Via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Pontica</a:t>
            </a:r>
            <a:endParaRPr lang="en-GB" altLang="fr-FR" sz="3200" dirty="0"/>
          </a:p>
        </p:txBody>
      </p:sp>
      <p:pic>
        <p:nvPicPr>
          <p:cNvPr id="6" name="Picture 5">
            <a:extLst>
              <a:ext uri="{FF2B5EF4-FFF2-40B4-BE49-F238E27FC236}">
                <a16:creationId xmlns:a16="http://schemas.microsoft.com/office/drawing/2014/main" id="{3B5E2B1C-F4A5-4631-BF39-E776D9A9AED2}"/>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a:extLst>
              <a:ext uri="{FF2B5EF4-FFF2-40B4-BE49-F238E27FC236}">
                <a16:creationId xmlns:a16="http://schemas.microsoft.com/office/drawing/2014/main" id="{7A569790-99AD-4E36-8B86-A306B0F16783}"/>
              </a:ext>
            </a:extLst>
          </p:cNvPr>
          <p:cNvSpPr>
            <a:spLocks noGrp="1"/>
          </p:cNvSpPr>
          <p:nvPr>
            <p:ph idx="1"/>
          </p:nvPr>
        </p:nvSpPr>
        <p:spPr>
          <a:xfrm>
            <a:off x="595313" y="2166938"/>
            <a:ext cx="8004175" cy="4599622"/>
          </a:xfrm>
        </p:spPr>
        <p:txBody>
          <a:bodyPr>
            <a:normAutofit/>
          </a:bodyPr>
          <a:lstStyle/>
          <a:p>
            <a:pPr marL="0" indent="0">
              <a:lnSpc>
                <a:spcPct val="100000"/>
              </a:lnSpc>
              <a:spcAft>
                <a:spcPts val="600"/>
              </a:spcAft>
              <a:buNone/>
              <a:defRPr/>
            </a:pPr>
            <a:r>
              <a:rPr lang="en-GB" sz="1800" i="1" dirty="0"/>
              <a:t>Unsustainable developments on a Natura 2000 site affecting valuable turtle nesting habitat; OSA in 2014 - Rec. No. 174 (2014)</a:t>
            </a:r>
          </a:p>
          <a:p>
            <a:pPr>
              <a:buFont typeface="Arial" charset="0"/>
              <a:buChar char="•"/>
              <a:defRPr/>
            </a:pPr>
            <a:r>
              <a:rPr lang="en-GB" sz="2100" b="1" dirty="0"/>
              <a:t>2019 Standing Committee</a:t>
            </a:r>
            <a:r>
              <a:rPr lang="en-GB" sz="2100" dirty="0"/>
              <a:t>: </a:t>
            </a:r>
          </a:p>
          <a:p>
            <a:pPr lvl="1" algn="just">
              <a:lnSpc>
                <a:spcPct val="80000"/>
              </a:lnSpc>
              <a:buFont typeface="Arial" charset="0"/>
              <a:buChar char="•"/>
              <a:defRPr/>
            </a:pPr>
            <a:r>
              <a:rPr lang="en-US" sz="1900" dirty="0"/>
              <a:t>Urged Greek authorities to cooperate with relevant civil society organisations and provide concrete evidence of a thorough implementation of the Presidential Decree, the development of an Action Plan funded by the EU LIFE programme and of all operational paragraphs of Rec 174 (2014).</a:t>
            </a:r>
          </a:p>
          <a:p>
            <a:pPr algn="just">
              <a:buFont typeface="Arial" charset="0"/>
              <a:buChar char="•"/>
              <a:defRPr/>
            </a:pPr>
            <a:r>
              <a:rPr lang="en-US" sz="2100" b="1" dirty="0"/>
              <a:t>Sep 2020 Bureau:</a:t>
            </a:r>
          </a:p>
          <a:p>
            <a:pPr lvl="1" algn="just">
              <a:spcAft>
                <a:spcPts val="1200"/>
              </a:spcAft>
              <a:buFont typeface="Arial" charset="0"/>
              <a:buChar char="•"/>
              <a:defRPr/>
            </a:pPr>
            <a:r>
              <a:rPr lang="en-US" sz="1900" dirty="0"/>
              <a:t>Noted strong concerns of complainant, and, regretting a lack of report from the authorities in 2020, the Bureau reiterated the demands of the 39</a:t>
            </a:r>
            <a:r>
              <a:rPr lang="en-US" sz="1900" baseline="30000" dirty="0"/>
              <a:t>th</a:t>
            </a:r>
            <a:r>
              <a:rPr lang="en-US" sz="1900" dirty="0"/>
              <a:t> Standing Committee.</a:t>
            </a:r>
          </a:p>
          <a:p>
            <a:pPr algn="just">
              <a:buFont typeface="Arial" charset="0"/>
              <a:buChar char="•"/>
              <a:defRPr/>
            </a:pPr>
            <a:r>
              <a:rPr lang="en-US" sz="1900" b="1" dirty="0">
                <a:highlight>
                  <a:srgbClr val="FF0000"/>
                </a:highlight>
              </a:rPr>
              <a:t>Last Government report from November 2019</a:t>
            </a:r>
          </a:p>
          <a:p>
            <a:pPr algn="just">
              <a:buFont typeface="Arial" charset="0"/>
              <a:buChar char="•"/>
              <a:defRPr/>
            </a:pPr>
            <a:r>
              <a:rPr lang="en-US" sz="1900" b="1" dirty="0">
                <a:highlight>
                  <a:srgbClr val="00FF00"/>
                </a:highlight>
              </a:rPr>
              <a:t>Complainant report received in October 2020</a:t>
            </a:r>
            <a:r>
              <a:rPr lang="en-US" sz="1900" b="1" dirty="0"/>
              <a:t> - </a:t>
            </a:r>
            <a:r>
              <a:rPr lang="fr-FR" sz="1600" dirty="0"/>
              <a:t> </a:t>
            </a:r>
            <a:r>
              <a:rPr lang="fr-FR" sz="1600" dirty="0">
                <a:hlinkClick r:id="rId3"/>
              </a:rPr>
              <a:t>T-PVS/Files(2020)56</a:t>
            </a:r>
            <a:r>
              <a:rPr lang="fr-FR" sz="1600" dirty="0"/>
              <a:t> + </a:t>
            </a:r>
            <a:r>
              <a:rPr lang="fr-FR" sz="1600" dirty="0">
                <a:hlinkClick r:id="rId4"/>
              </a:rPr>
              <a:t>62</a:t>
            </a:r>
            <a:endParaRPr lang="en-US" sz="1900" b="1" dirty="0"/>
          </a:p>
        </p:txBody>
      </p:sp>
      <p:sp>
        <p:nvSpPr>
          <p:cNvPr id="58371" name="Rectangle 2">
            <a:extLst>
              <a:ext uri="{FF2B5EF4-FFF2-40B4-BE49-F238E27FC236}">
                <a16:creationId xmlns:a16="http://schemas.microsoft.com/office/drawing/2014/main" id="{D8DD4C70-6329-4664-82D3-7CC3CBBD9E3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8372" name="Rectangle 2">
            <a:extLst>
              <a:ext uri="{FF2B5EF4-FFF2-40B4-BE49-F238E27FC236}">
                <a16:creationId xmlns:a16="http://schemas.microsoft.com/office/drawing/2014/main" id="{BD84D80C-A939-48FA-B45C-9529F374AD1E}"/>
              </a:ext>
            </a:extLst>
          </p:cNvPr>
          <p:cNvSpPr txBox="1">
            <a:spLocks noChangeArrowheads="1"/>
          </p:cNvSpPr>
          <p:nvPr/>
        </p:nvSpPr>
        <p:spPr bwMode="auto">
          <a:xfrm>
            <a:off x="526257" y="1074738"/>
            <a:ext cx="80914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2010/5: Greece: Threats to marine turtles in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Thines</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Kiparissias</a:t>
            </a:r>
            <a:endParaRPr lang="en-GB" altLang="fr-FR" sz="3200" dirty="0"/>
          </a:p>
        </p:txBody>
      </p:sp>
      <p:pic>
        <p:nvPicPr>
          <p:cNvPr id="6" name="Picture 5">
            <a:extLst>
              <a:ext uri="{FF2B5EF4-FFF2-40B4-BE49-F238E27FC236}">
                <a16:creationId xmlns:a16="http://schemas.microsoft.com/office/drawing/2014/main" id="{104F4B77-2CEB-4293-A6DC-85A1F1C2EE3E}"/>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6EB91B09-3E1F-4F2B-A9D1-30B4A92054DA}"/>
              </a:ext>
            </a:extLst>
          </p:cNvPr>
          <p:cNvSpPr>
            <a:spLocks noGrp="1"/>
          </p:cNvSpPr>
          <p:nvPr>
            <p:ph idx="1"/>
          </p:nvPr>
        </p:nvSpPr>
        <p:spPr>
          <a:xfrm>
            <a:off x="457200" y="1794329"/>
            <a:ext cx="7418070" cy="4766145"/>
          </a:xfrm>
        </p:spPr>
        <p:txBody>
          <a:bodyPr>
            <a:noAutofit/>
          </a:bodyPr>
          <a:lstStyle/>
          <a:p>
            <a:r>
              <a:rPr lang="en-GB" altLang="en-US" sz="2600" dirty="0"/>
              <a:t>2 ordinary and 1 extraordinary </a:t>
            </a:r>
            <a:r>
              <a:rPr lang="en-GB" altLang="en-US" sz="2600" b="1" dirty="0"/>
              <a:t>Bureau</a:t>
            </a:r>
            <a:r>
              <a:rPr lang="en-GB" altLang="en-US" sz="2600" dirty="0"/>
              <a:t> meeting</a:t>
            </a:r>
          </a:p>
          <a:p>
            <a:r>
              <a:rPr lang="en-GB" altLang="en-US" sz="2600" dirty="0"/>
              <a:t>Expert meeting on the </a:t>
            </a:r>
            <a:r>
              <a:rPr lang="en-GB" altLang="en-US" sz="2600" b="1" dirty="0"/>
              <a:t>Ruddy duck</a:t>
            </a:r>
          </a:p>
          <a:p>
            <a:r>
              <a:rPr lang="en-GB" altLang="en-US" sz="2600" dirty="0"/>
              <a:t>Group of Specialists meeting on </a:t>
            </a:r>
            <a:r>
              <a:rPr lang="en-GB" altLang="en-US" sz="2600" b="1" dirty="0"/>
              <a:t>EDPA</a:t>
            </a:r>
          </a:p>
          <a:p>
            <a:r>
              <a:rPr lang="en-GB" altLang="en-US" sz="2600" dirty="0"/>
              <a:t>Inter-sessional Working Group on </a:t>
            </a:r>
            <a:r>
              <a:rPr lang="en-GB" altLang="en-US" sz="2600" b="1" dirty="0"/>
              <a:t>Finances</a:t>
            </a:r>
          </a:p>
          <a:p>
            <a:r>
              <a:rPr lang="en-GB" altLang="en-US" sz="2600" dirty="0"/>
              <a:t>Group of Experts meeting on </a:t>
            </a:r>
            <a:r>
              <a:rPr lang="en-GB" altLang="en-US" sz="2600" b="1" dirty="0"/>
              <a:t>Protected Areas</a:t>
            </a:r>
          </a:p>
          <a:p>
            <a:endParaRPr lang="en-GB" altLang="en-US" sz="2600" dirty="0"/>
          </a:p>
          <a:p>
            <a:r>
              <a:rPr lang="en-GB" altLang="en-US" sz="2600" dirty="0"/>
              <a:t>33 </a:t>
            </a:r>
            <a:r>
              <a:rPr lang="en-GB" altLang="en-US" sz="2600" b="1" dirty="0"/>
              <a:t>case-files</a:t>
            </a:r>
            <a:r>
              <a:rPr lang="en-GB" altLang="en-US" sz="2600" dirty="0"/>
              <a:t> assessed including 9 new complaints</a:t>
            </a:r>
          </a:p>
          <a:p>
            <a:r>
              <a:rPr lang="en-GB" altLang="en-US" sz="2600" dirty="0"/>
              <a:t>Development of </a:t>
            </a:r>
            <a:r>
              <a:rPr lang="en-GB" altLang="en-US" sz="2600" b="1" dirty="0"/>
              <a:t>Emerald Network </a:t>
            </a:r>
            <a:r>
              <a:rPr lang="en-GB" altLang="en-US" sz="2600" dirty="0"/>
              <a:t>online tools</a:t>
            </a:r>
          </a:p>
          <a:p>
            <a:r>
              <a:rPr lang="en-GB" altLang="en-US" sz="2600" dirty="0"/>
              <a:t>Ongoing work on other thematic topics such as </a:t>
            </a:r>
            <a:r>
              <a:rPr lang="en-GB" altLang="en-US" sz="2600" b="1" dirty="0"/>
              <a:t>IAS,      IKB, sturgeon, turtles, plant strategy</a:t>
            </a:r>
            <a:r>
              <a:rPr lang="en-GB" altLang="en-US" sz="2600" dirty="0"/>
              <a:t>, and more</a:t>
            </a:r>
          </a:p>
        </p:txBody>
      </p:sp>
      <p:sp>
        <p:nvSpPr>
          <p:cNvPr id="11267" name="Rectangle 2">
            <a:extLst>
              <a:ext uri="{FF2B5EF4-FFF2-40B4-BE49-F238E27FC236}">
                <a16:creationId xmlns:a16="http://schemas.microsoft.com/office/drawing/2014/main" id="{3B9CC2B1-C4D9-493C-86EF-5CF26B433EA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 name="Rectangle 2">
            <a:extLst>
              <a:ext uri="{FF2B5EF4-FFF2-40B4-BE49-F238E27FC236}">
                <a16:creationId xmlns:a16="http://schemas.microsoft.com/office/drawing/2014/main" id="{C647B720-8F1F-4A28-B8C6-95B1175F9888}"/>
              </a:ext>
            </a:extLst>
          </p:cNvPr>
          <p:cNvSpPr txBox="1">
            <a:spLocks noChangeArrowheads="1"/>
          </p:cNvSpPr>
          <p:nvPr/>
        </p:nvSpPr>
        <p:spPr bwMode="auto">
          <a:xfrm>
            <a:off x="681831" y="1098785"/>
            <a:ext cx="77803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Bern Convention’s Work Programme in 2020 </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23EDE32E-1557-402C-B387-1329E1EBB357}"/>
              </a:ext>
            </a:extLst>
          </p:cNvPr>
          <p:cNvPicPr>
            <a:picLocks noChangeAspect="1"/>
          </p:cNvPicPr>
          <p:nvPr/>
        </p:nvPicPr>
        <p:blipFill>
          <a:blip r:embed="rId3"/>
          <a:stretch>
            <a:fillRect/>
          </a:stretch>
        </p:blipFill>
        <p:spPr>
          <a:xfrm>
            <a:off x="7875270" y="5859856"/>
            <a:ext cx="1134440" cy="8208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contenu 1">
            <a:extLst>
              <a:ext uri="{FF2B5EF4-FFF2-40B4-BE49-F238E27FC236}">
                <a16:creationId xmlns:a16="http://schemas.microsoft.com/office/drawing/2014/main" id="{754EC687-8A55-4905-A70A-AC2DA8E87DD8}"/>
              </a:ext>
            </a:extLst>
          </p:cNvPr>
          <p:cNvSpPr>
            <a:spLocks noGrp="1"/>
          </p:cNvSpPr>
          <p:nvPr>
            <p:ph idx="1"/>
          </p:nvPr>
        </p:nvSpPr>
        <p:spPr>
          <a:xfrm>
            <a:off x="595313" y="2166938"/>
            <a:ext cx="8004175" cy="4599622"/>
          </a:xfrm>
        </p:spPr>
        <p:txBody>
          <a:bodyPr>
            <a:normAutofit fontScale="92500" lnSpcReduction="20000"/>
          </a:bodyPr>
          <a:lstStyle/>
          <a:p>
            <a:pPr marL="0" indent="0" algn="just">
              <a:spcAft>
                <a:spcPts val="1000"/>
              </a:spcAft>
              <a:buNone/>
              <a:defRPr/>
            </a:pPr>
            <a:r>
              <a:rPr lang="en-GB" altLang="fr-FR" sz="1800" i="1" dirty="0"/>
              <a:t>Threats to marine turtles due to lack of adequate management; OSA in 2015 - Rec.  182 (2015) on </a:t>
            </a:r>
            <a:r>
              <a:rPr lang="en-GB" altLang="fr-FR" sz="1800" i="1" dirty="0" err="1"/>
              <a:t>Patara</a:t>
            </a:r>
            <a:r>
              <a:rPr lang="en-GB" altLang="fr-FR" sz="1800" i="1" dirty="0"/>
              <a:t> and Rec. 183 (2015) on </a:t>
            </a:r>
            <a:r>
              <a:rPr lang="en-GB" altLang="fr-FR" sz="1800" i="1" dirty="0" err="1"/>
              <a:t>Fethiye</a:t>
            </a:r>
            <a:endParaRPr lang="en-GB" altLang="fr-FR" sz="1800" i="1" dirty="0"/>
          </a:p>
          <a:p>
            <a:pPr algn="just">
              <a:defRPr/>
            </a:pPr>
            <a:r>
              <a:rPr lang="en-GB" sz="2200" b="1" dirty="0"/>
              <a:t>2019 Standing Committee</a:t>
            </a:r>
            <a:r>
              <a:rPr lang="en-GB" sz="2200" dirty="0"/>
              <a:t>: </a:t>
            </a:r>
          </a:p>
          <a:p>
            <a:pPr lvl="1" algn="just">
              <a:defRPr/>
            </a:pPr>
            <a:r>
              <a:rPr lang="en-US" altLang="fr-FR" sz="1900" dirty="0"/>
              <a:t>acknowledged efforts made for monitoring turtle nests and improving scientific knowledge; but again expressed concern regarding lack of concrete progress on Recs 182 and 183.</a:t>
            </a:r>
          </a:p>
          <a:p>
            <a:pPr lvl="1" algn="just">
              <a:defRPr/>
            </a:pPr>
            <a:r>
              <a:rPr lang="en-US" altLang="fr-FR" sz="1900" dirty="0"/>
              <a:t>requested again a detailed and timebound action plan, and that authorities collaborate with civil society.</a:t>
            </a:r>
          </a:p>
          <a:p>
            <a:pPr algn="just">
              <a:defRPr/>
            </a:pPr>
            <a:r>
              <a:rPr lang="en-US" sz="2200" b="1" dirty="0"/>
              <a:t>Sep 2020 Bureau:</a:t>
            </a:r>
          </a:p>
          <a:p>
            <a:pPr lvl="1" algn="just">
              <a:defRPr/>
            </a:pPr>
            <a:r>
              <a:rPr lang="en-US" altLang="fr-FR" sz="1900" dirty="0"/>
              <a:t>acknowledged proactive attitude of the authorities but was concerned with the lack of inter-ministerial and cross-sector cohesion.</a:t>
            </a:r>
          </a:p>
          <a:p>
            <a:pPr lvl="1" algn="just">
              <a:spcAft>
                <a:spcPts val="1200"/>
              </a:spcAft>
              <a:defRPr/>
            </a:pPr>
            <a:r>
              <a:rPr lang="en-US" altLang="fr-FR" sz="1900" dirty="0"/>
              <a:t>stressed that any development of hotels, etc. must be subject to a comprehensive and transparent EIA and requested that the management plan in preparation encompasses this.</a:t>
            </a:r>
          </a:p>
          <a:p>
            <a:pPr algn="just">
              <a:buFont typeface="Arial" charset="0"/>
              <a:buChar char="•"/>
              <a:defRPr/>
            </a:pPr>
            <a:r>
              <a:rPr lang="en-US" sz="2000" b="1" dirty="0">
                <a:highlight>
                  <a:srgbClr val="00FF00"/>
                </a:highlight>
              </a:rPr>
              <a:t>Government report received in October 2020</a:t>
            </a:r>
            <a:r>
              <a:rPr lang="en-US" sz="2000" b="1" dirty="0"/>
              <a:t> - </a:t>
            </a:r>
            <a:r>
              <a:rPr lang="fr-FR" sz="1700" dirty="0"/>
              <a:t> </a:t>
            </a:r>
            <a:r>
              <a:rPr lang="fr-FR" sz="1700" dirty="0">
                <a:hlinkClick r:id="rId3"/>
              </a:rPr>
              <a:t>T-PVS/Files(2020)17</a:t>
            </a:r>
            <a:endParaRPr lang="en-US" sz="2000" b="1" dirty="0"/>
          </a:p>
          <a:p>
            <a:pPr algn="just">
              <a:buFont typeface="Arial" charset="0"/>
              <a:buChar char="•"/>
              <a:defRPr/>
            </a:pPr>
            <a:r>
              <a:rPr lang="en-US" sz="2000" b="1" dirty="0">
                <a:highlight>
                  <a:srgbClr val="00FF00"/>
                </a:highlight>
              </a:rPr>
              <a:t>Complainant report received in September 2020</a:t>
            </a:r>
            <a:r>
              <a:rPr lang="en-US" sz="2000" b="1" dirty="0"/>
              <a:t> - </a:t>
            </a:r>
            <a:r>
              <a:rPr lang="fr-FR" sz="1700" dirty="0"/>
              <a:t> </a:t>
            </a:r>
            <a:r>
              <a:rPr lang="fr-FR" sz="1700" dirty="0">
                <a:hlinkClick r:id="rId4"/>
              </a:rPr>
              <a:t>T-PVS/Files(2020)55</a:t>
            </a:r>
            <a:endParaRPr lang="en-US" sz="2000" b="1" dirty="0"/>
          </a:p>
        </p:txBody>
      </p:sp>
      <p:sp>
        <p:nvSpPr>
          <p:cNvPr id="60419" name="Rectangle 2">
            <a:extLst>
              <a:ext uri="{FF2B5EF4-FFF2-40B4-BE49-F238E27FC236}">
                <a16:creationId xmlns:a16="http://schemas.microsoft.com/office/drawing/2014/main" id="{0A91FA78-512C-4BD5-84F7-AD9E69C1AD43}"/>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0420" name="Rectangle 2">
            <a:extLst>
              <a:ext uri="{FF2B5EF4-FFF2-40B4-BE49-F238E27FC236}">
                <a16:creationId xmlns:a16="http://schemas.microsoft.com/office/drawing/2014/main" id="{CEF65BA4-A196-4683-B9A4-F4CD4CF42A02}"/>
              </a:ext>
            </a:extLst>
          </p:cNvPr>
          <p:cNvSpPr txBox="1">
            <a:spLocks noChangeArrowheads="1"/>
          </p:cNvSpPr>
          <p:nvPr/>
        </p:nvSpPr>
        <p:spPr bwMode="auto">
          <a:xfrm>
            <a:off x="526257" y="1074738"/>
            <a:ext cx="809148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2012/9: Turkey: Presumed degradation of nesting beaches in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Fethiye</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and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Patara</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SPAs</a:t>
            </a:r>
          </a:p>
        </p:txBody>
      </p:sp>
      <p:pic>
        <p:nvPicPr>
          <p:cNvPr id="6" name="Picture 5">
            <a:extLst>
              <a:ext uri="{FF2B5EF4-FFF2-40B4-BE49-F238E27FC236}">
                <a16:creationId xmlns:a16="http://schemas.microsoft.com/office/drawing/2014/main" id="{889D5A5F-34A8-44A9-9CE9-11E849750CD1}"/>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contenu 1">
            <a:extLst>
              <a:ext uri="{FF2B5EF4-FFF2-40B4-BE49-F238E27FC236}">
                <a16:creationId xmlns:a16="http://schemas.microsoft.com/office/drawing/2014/main" id="{53D0D0D1-E256-4367-AE33-801FE85B39B6}"/>
              </a:ext>
            </a:extLst>
          </p:cNvPr>
          <p:cNvSpPr>
            <a:spLocks noGrp="1"/>
          </p:cNvSpPr>
          <p:nvPr>
            <p:ph idx="1"/>
          </p:nvPr>
        </p:nvSpPr>
        <p:spPr>
          <a:xfrm>
            <a:off x="411480" y="2106202"/>
            <a:ext cx="8275319" cy="4671788"/>
          </a:xfrm>
        </p:spPr>
        <p:txBody>
          <a:bodyPr>
            <a:normAutofit lnSpcReduction="10000"/>
          </a:bodyPr>
          <a:lstStyle/>
          <a:p>
            <a:pPr marL="0" indent="0" algn="just">
              <a:spcAft>
                <a:spcPts val="600"/>
              </a:spcAft>
              <a:buNone/>
            </a:pPr>
            <a:r>
              <a:rPr lang="en-GB" altLang="fr-FR" sz="1700" i="1" dirty="0"/>
              <a:t>Threats to ecologically valuable candidate Emerald site from construction of several hydro-power plants and supporting infrastructures </a:t>
            </a:r>
          </a:p>
          <a:p>
            <a:pPr algn="just"/>
            <a:r>
              <a:rPr lang="en-GB" sz="2000" b="1" dirty="0"/>
              <a:t>2019 Standing Committee</a:t>
            </a:r>
            <a:r>
              <a:rPr lang="en-GB" sz="2000" dirty="0"/>
              <a:t>: </a:t>
            </a:r>
          </a:p>
          <a:p>
            <a:pPr lvl="1" algn="just"/>
            <a:r>
              <a:rPr lang="en-US" altLang="fr-FR" sz="1800" dirty="0"/>
              <a:t>agreed that the </a:t>
            </a:r>
            <a:r>
              <a:rPr lang="en-US" sz="1800" dirty="0"/>
              <a:t>Terms of reference (</a:t>
            </a:r>
            <a:r>
              <a:rPr lang="en-US" altLang="fr-FR" sz="1800" dirty="0" err="1"/>
              <a:t>ToR</a:t>
            </a:r>
            <a:r>
              <a:rPr lang="en-US" altLang="fr-FR" sz="1800" dirty="0"/>
              <a:t>) for the On-the-spot appraisal (OSA) should be extended to collect information on all Emerald network and case-file related sites. The OSA should ideally take place in spring/summer 2020.</a:t>
            </a:r>
          </a:p>
          <a:p>
            <a:pPr lvl="1" algn="just"/>
            <a:r>
              <a:rPr lang="en-US" altLang="fr-FR" sz="1800" dirty="0"/>
              <a:t>urged the authorities to suspend all developments until the expert mission delivers its recommendations.</a:t>
            </a:r>
            <a:endParaRPr lang="en-US" altLang="fr-FR" sz="1600" dirty="0"/>
          </a:p>
          <a:p>
            <a:pPr algn="just"/>
            <a:r>
              <a:rPr lang="en-US" sz="2000" b="1" dirty="0"/>
              <a:t>Sep 2020 Bureau:</a:t>
            </a:r>
          </a:p>
          <a:p>
            <a:pPr lvl="1" algn="just"/>
            <a:r>
              <a:rPr lang="en-US" sz="1800" dirty="0"/>
              <a:t>noted that preparations for the OSA had not been initiated due to lack of feedback from the authorities on the revised </a:t>
            </a:r>
            <a:r>
              <a:rPr lang="en-US" sz="1800" dirty="0" err="1"/>
              <a:t>ToR</a:t>
            </a:r>
            <a:r>
              <a:rPr lang="en-US" sz="1800" dirty="0"/>
              <a:t> as well as ongoing travel restrictions due to the Covid-19 pandemic.</a:t>
            </a:r>
          </a:p>
          <a:p>
            <a:pPr lvl="1" algn="just">
              <a:spcAft>
                <a:spcPts val="1200"/>
              </a:spcAft>
            </a:pPr>
            <a:r>
              <a:rPr lang="en-US" sz="1800" dirty="0"/>
              <a:t>mandated Secretariat to follow up with the authorities for an OSA in 2021.</a:t>
            </a:r>
          </a:p>
          <a:p>
            <a:pPr algn="just"/>
            <a:r>
              <a:rPr lang="en-US" sz="1800" b="1" dirty="0">
                <a:highlight>
                  <a:srgbClr val="00FF00"/>
                </a:highlight>
              </a:rPr>
              <a:t>Governmental report received in November</a:t>
            </a:r>
            <a:r>
              <a:rPr lang="en-US" sz="1800" b="1" dirty="0"/>
              <a:t> - </a:t>
            </a:r>
            <a:r>
              <a:rPr lang="fr-FR" sz="1600" u="sng" dirty="0">
                <a:hlinkClick r:id="rId3"/>
              </a:rPr>
              <a:t>T-PVS/Files(2020)69</a:t>
            </a:r>
            <a:endParaRPr lang="en-US" sz="1800" b="1" dirty="0"/>
          </a:p>
          <a:p>
            <a:pPr algn="just">
              <a:spcBef>
                <a:spcPts val="600"/>
              </a:spcBef>
            </a:pPr>
            <a:r>
              <a:rPr lang="en-US" sz="1800" b="1" dirty="0">
                <a:highlight>
                  <a:srgbClr val="00FF00"/>
                </a:highlight>
              </a:rPr>
              <a:t>Complainant report received in October</a:t>
            </a:r>
            <a:r>
              <a:rPr lang="en-US" sz="1800" b="1" dirty="0"/>
              <a:t> - </a:t>
            </a:r>
            <a:r>
              <a:rPr lang="fr-FR" sz="1600" dirty="0">
                <a:hlinkClick r:id="rId4"/>
              </a:rPr>
              <a:t>T-PVS/Files(2020)64</a:t>
            </a:r>
            <a:endParaRPr lang="en-US" sz="1800" b="1" dirty="0"/>
          </a:p>
          <a:p>
            <a:pPr lvl="1" algn="just"/>
            <a:endParaRPr lang="en-GB" altLang="fr-FR" sz="1600" dirty="0"/>
          </a:p>
        </p:txBody>
      </p:sp>
      <p:sp>
        <p:nvSpPr>
          <p:cNvPr id="62467" name="Rectangle 2">
            <a:extLst>
              <a:ext uri="{FF2B5EF4-FFF2-40B4-BE49-F238E27FC236}">
                <a16:creationId xmlns:a16="http://schemas.microsoft.com/office/drawing/2014/main" id="{95B45935-F3D2-4C4C-9C64-84A1C40B2910}"/>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2468" name="Rectangle 2">
            <a:extLst>
              <a:ext uri="{FF2B5EF4-FFF2-40B4-BE49-F238E27FC236}">
                <a16:creationId xmlns:a16="http://schemas.microsoft.com/office/drawing/2014/main" id="{85323743-0621-4722-B1AB-415D829B460F}"/>
              </a:ext>
            </a:extLst>
          </p:cNvPr>
          <p:cNvSpPr txBox="1">
            <a:spLocks noChangeArrowheads="1"/>
          </p:cNvSpPr>
          <p:nvPr/>
        </p:nvSpPr>
        <p:spPr bwMode="auto">
          <a:xfrm>
            <a:off x="241443" y="1074739"/>
            <a:ext cx="8661114" cy="103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2013/1: North Macedonia: Hydro power development within the territory of </a:t>
            </a:r>
            <a:r>
              <a:rPr lang="en-GB"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Mavrovo</a:t>
            </a: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National Park </a:t>
            </a:r>
          </a:p>
        </p:txBody>
      </p:sp>
      <p:pic>
        <p:nvPicPr>
          <p:cNvPr id="6" name="Picture 5">
            <a:extLst>
              <a:ext uri="{FF2B5EF4-FFF2-40B4-BE49-F238E27FC236}">
                <a16:creationId xmlns:a16="http://schemas.microsoft.com/office/drawing/2014/main" id="{8344059D-B377-4286-B5A0-F471ABF1E8DD}"/>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contenu 1">
            <a:extLst>
              <a:ext uri="{FF2B5EF4-FFF2-40B4-BE49-F238E27FC236}">
                <a16:creationId xmlns:a16="http://schemas.microsoft.com/office/drawing/2014/main" id="{ACF9752C-3483-43F7-B3B4-57B61EDC11C8}"/>
              </a:ext>
            </a:extLst>
          </p:cNvPr>
          <p:cNvSpPr>
            <a:spLocks noGrp="1"/>
          </p:cNvSpPr>
          <p:nvPr>
            <p:ph idx="1"/>
          </p:nvPr>
        </p:nvSpPr>
        <p:spPr>
          <a:xfrm>
            <a:off x="536575" y="2054831"/>
            <a:ext cx="8004175" cy="4723159"/>
          </a:xfrm>
        </p:spPr>
        <p:txBody>
          <a:bodyPr>
            <a:normAutofit fontScale="92500" lnSpcReduction="20000"/>
          </a:bodyPr>
          <a:lstStyle/>
          <a:p>
            <a:pPr marL="0" indent="0" algn="just">
              <a:spcAft>
                <a:spcPts val="1200"/>
              </a:spcAft>
              <a:buNone/>
            </a:pPr>
            <a:r>
              <a:rPr lang="en-GB" altLang="fr-FR" sz="1800" i="1" dirty="0"/>
              <a:t>Threats from massive hydropower developments on the </a:t>
            </a:r>
            <a:r>
              <a:rPr lang="en-GB" altLang="fr-FR" sz="1800" i="1" dirty="0" err="1"/>
              <a:t>Vjosa</a:t>
            </a:r>
            <a:r>
              <a:rPr lang="en-GB" altLang="fr-FR" sz="1800" i="1" dirty="0"/>
              <a:t> river and its tributaries, particularly the </a:t>
            </a:r>
            <a:r>
              <a:rPr lang="en-GB" altLang="fr-FR" sz="1800" i="1" dirty="0" err="1"/>
              <a:t>Poçem</a:t>
            </a:r>
            <a:r>
              <a:rPr lang="en-GB" altLang="fr-FR" sz="1800" i="1" dirty="0"/>
              <a:t> and </a:t>
            </a:r>
            <a:r>
              <a:rPr lang="en-GB" altLang="fr-FR" sz="1800" i="1" dirty="0" err="1"/>
              <a:t>Kalivac</a:t>
            </a:r>
            <a:r>
              <a:rPr lang="en-GB" altLang="fr-FR" sz="1800" i="1" dirty="0"/>
              <a:t> HPP projects; OSA and Rec. 202 in 2018</a:t>
            </a:r>
          </a:p>
          <a:p>
            <a:pPr algn="just"/>
            <a:r>
              <a:rPr lang="en-GB" sz="2200" b="1" dirty="0"/>
              <a:t>2019 Standing Committee</a:t>
            </a:r>
            <a:r>
              <a:rPr lang="en-GB" sz="2200" dirty="0"/>
              <a:t>:</a:t>
            </a:r>
            <a:endParaRPr lang="en-US" altLang="fr-FR" sz="2200" dirty="0"/>
          </a:p>
          <a:p>
            <a:pPr lvl="1" algn="just"/>
            <a:r>
              <a:rPr lang="en-US" altLang="fr-FR" sz="1900" dirty="0"/>
              <a:t>Concerned about the complainant’s worry about new developments and renewed investment interest in the building of two HPPs, and development of an EIA for one of the plants.</a:t>
            </a:r>
          </a:p>
          <a:p>
            <a:pPr lvl="1" algn="just"/>
            <a:r>
              <a:rPr lang="en-US" altLang="fr-FR" sz="1900" dirty="0"/>
              <a:t>urged authorities to implement Rec. 202 with a programme of work and prepare an integrated River Basin Management Plan and a strategic EIA, before any new development takes place.</a:t>
            </a:r>
          </a:p>
          <a:p>
            <a:pPr lvl="1" algn="just">
              <a:spcAft>
                <a:spcPts val="1200"/>
              </a:spcAft>
            </a:pPr>
            <a:r>
              <a:rPr lang="en-US" altLang="fr-FR" sz="1900" dirty="0"/>
              <a:t>noted with concern reported plans for the decrease of the boundaries of the </a:t>
            </a:r>
            <a:r>
              <a:rPr lang="en-US" altLang="fr-FR" sz="1900" dirty="0" err="1"/>
              <a:t>Vjosë-Nartë</a:t>
            </a:r>
            <a:r>
              <a:rPr lang="en-US" altLang="fr-FR" sz="1900" dirty="0"/>
              <a:t> Protected Landscape which is a candidate Emerald site.</a:t>
            </a:r>
          </a:p>
          <a:p>
            <a:pPr algn="just"/>
            <a:r>
              <a:rPr lang="en-US" sz="2200" b="1" dirty="0"/>
              <a:t>Sep 2020 Bureau:</a:t>
            </a:r>
          </a:p>
          <a:p>
            <a:pPr lvl="1" algn="just"/>
            <a:r>
              <a:rPr lang="en-US" sz="1900" dirty="0"/>
              <a:t>Many delays in 2020 due to </a:t>
            </a:r>
            <a:r>
              <a:rPr lang="en-US" sz="1900" dirty="0" err="1"/>
              <a:t>Covid</a:t>
            </a:r>
            <a:r>
              <a:rPr lang="en-US" sz="1900" dirty="0"/>
              <a:t>- Bureau reiterated previous requests to authorities and asked for update on the EU feasibility study.</a:t>
            </a:r>
          </a:p>
          <a:p>
            <a:pPr lvl="1" algn="just"/>
            <a:endParaRPr lang="en-US" sz="1900" dirty="0"/>
          </a:p>
          <a:p>
            <a:pPr algn="just">
              <a:buFont typeface="Arial" charset="0"/>
              <a:buChar char="•"/>
              <a:defRPr/>
            </a:pPr>
            <a:r>
              <a:rPr lang="en-US" sz="2000" b="1" dirty="0">
                <a:highlight>
                  <a:srgbClr val="00FF00"/>
                </a:highlight>
              </a:rPr>
              <a:t>Government report received in September 2020</a:t>
            </a:r>
            <a:r>
              <a:rPr lang="en-US" sz="2000" b="1" dirty="0"/>
              <a:t> - </a:t>
            </a:r>
            <a:r>
              <a:rPr lang="fr-FR" sz="1700" dirty="0">
                <a:hlinkClick r:id="rId3"/>
              </a:rPr>
              <a:t>T-PVS/Files(2020)15</a:t>
            </a:r>
            <a:endParaRPr lang="en-US" sz="2000" b="1" dirty="0"/>
          </a:p>
          <a:p>
            <a:pPr algn="just">
              <a:buFont typeface="Arial" charset="0"/>
              <a:buChar char="•"/>
              <a:defRPr/>
            </a:pPr>
            <a:r>
              <a:rPr lang="en-US" sz="2000" b="1" dirty="0">
                <a:highlight>
                  <a:srgbClr val="00FF00"/>
                </a:highlight>
              </a:rPr>
              <a:t>Complainant report received in September 2020</a:t>
            </a:r>
            <a:r>
              <a:rPr lang="en-US" sz="2000" b="1" dirty="0"/>
              <a:t> - </a:t>
            </a:r>
            <a:r>
              <a:rPr lang="fr-FR" sz="1700" dirty="0">
                <a:hlinkClick r:id="rId4"/>
              </a:rPr>
              <a:t>T-PVS/Files(2020)09</a:t>
            </a:r>
            <a:endParaRPr lang="en-US" sz="2000" b="1" dirty="0"/>
          </a:p>
        </p:txBody>
      </p:sp>
      <p:sp>
        <p:nvSpPr>
          <p:cNvPr id="72707" name="Rectangle 2">
            <a:extLst>
              <a:ext uri="{FF2B5EF4-FFF2-40B4-BE49-F238E27FC236}">
                <a16:creationId xmlns:a16="http://schemas.microsoft.com/office/drawing/2014/main" id="{F77A4B60-BFCE-42AA-AB56-DF95DEFA360F}"/>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2708" name="Rectangle 2">
            <a:extLst>
              <a:ext uri="{FF2B5EF4-FFF2-40B4-BE49-F238E27FC236}">
                <a16:creationId xmlns:a16="http://schemas.microsoft.com/office/drawing/2014/main" id="{CC6B0DC3-87BC-4123-94BB-4402381C88AF}"/>
              </a:ext>
            </a:extLst>
          </p:cNvPr>
          <p:cNvSpPr txBox="1">
            <a:spLocks noChangeArrowheads="1"/>
          </p:cNvSpPr>
          <p:nvPr/>
        </p:nvSpPr>
        <p:spPr bwMode="auto">
          <a:xfrm>
            <a:off x="526257" y="1074738"/>
            <a:ext cx="8091487"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2016/5: Albania: Presumed negative impact of hydro-power plant development on the </a:t>
            </a:r>
            <a:r>
              <a:rPr lang="en-GB"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Vjosa</a:t>
            </a: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river</a:t>
            </a:r>
          </a:p>
        </p:txBody>
      </p:sp>
      <p:pic>
        <p:nvPicPr>
          <p:cNvPr id="6" name="Picture 5">
            <a:extLst>
              <a:ext uri="{FF2B5EF4-FFF2-40B4-BE49-F238E27FC236}">
                <a16:creationId xmlns:a16="http://schemas.microsoft.com/office/drawing/2014/main" id="{7935B0D6-C68A-4048-8BF5-E5DFDC9FAB70}"/>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contenu 1">
            <a:extLst>
              <a:ext uri="{FF2B5EF4-FFF2-40B4-BE49-F238E27FC236}">
                <a16:creationId xmlns:a16="http://schemas.microsoft.com/office/drawing/2014/main" id="{1E77BAD3-8645-4EA6-B3C5-F90BACB78C1C}"/>
              </a:ext>
            </a:extLst>
          </p:cNvPr>
          <p:cNvSpPr>
            <a:spLocks noGrp="1"/>
          </p:cNvSpPr>
          <p:nvPr>
            <p:ph idx="1"/>
          </p:nvPr>
        </p:nvSpPr>
        <p:spPr>
          <a:xfrm>
            <a:off x="536575" y="2160270"/>
            <a:ext cx="8004175" cy="4606290"/>
          </a:xfrm>
        </p:spPr>
        <p:txBody>
          <a:bodyPr>
            <a:normAutofit fontScale="85000" lnSpcReduction="20000"/>
          </a:bodyPr>
          <a:lstStyle/>
          <a:p>
            <a:pPr marL="0" indent="0" algn="just">
              <a:spcAft>
                <a:spcPts val="600"/>
              </a:spcAft>
              <a:buNone/>
            </a:pPr>
            <a:r>
              <a:rPr lang="en-GB" altLang="fr-FR" sz="2000" i="1" dirty="0"/>
              <a:t>Threat to the site due to approval of Porto </a:t>
            </a:r>
            <a:r>
              <a:rPr lang="en-GB" altLang="fr-FR" sz="2000" i="1" dirty="0" err="1"/>
              <a:t>Skadar</a:t>
            </a:r>
            <a:r>
              <a:rPr lang="en-GB" altLang="fr-FR" sz="2000" i="1" dirty="0"/>
              <a:t> Lake project within the Zone III of the </a:t>
            </a:r>
            <a:r>
              <a:rPr lang="en-GB" altLang="fr-FR" sz="2000" i="1" dirty="0" err="1"/>
              <a:t>Skadar</a:t>
            </a:r>
            <a:r>
              <a:rPr lang="en-GB" altLang="fr-FR" sz="2000" i="1" dirty="0"/>
              <a:t> Lake NP; OSA and Rec. 201 in 2018</a:t>
            </a:r>
            <a:endParaRPr lang="en-GB" altLang="fr-FR" sz="2000" dirty="0"/>
          </a:p>
          <a:p>
            <a:pPr algn="just"/>
            <a:r>
              <a:rPr lang="en-GB" sz="2400" b="1" dirty="0"/>
              <a:t>2019 Standing Committee</a:t>
            </a:r>
            <a:r>
              <a:rPr lang="en-GB" sz="2400" dirty="0"/>
              <a:t>:</a:t>
            </a:r>
            <a:endParaRPr lang="en-US" altLang="fr-FR" sz="2400" dirty="0"/>
          </a:p>
          <a:p>
            <a:pPr lvl="1" algn="just"/>
            <a:r>
              <a:rPr lang="en-US" altLang="fr-FR" sz="2000" dirty="0"/>
              <a:t>noted efforts of the authorities including on mapping the area and its habitats.</a:t>
            </a:r>
          </a:p>
          <a:p>
            <a:pPr lvl="1" algn="just"/>
            <a:r>
              <a:rPr lang="en-US" altLang="fr-FR" sz="2000" dirty="0"/>
              <a:t>considering evidence submitted by the NGO regarding building works at White Village and lack of concrete implementation of Rec. 201, decided to open a case-file.</a:t>
            </a:r>
          </a:p>
          <a:p>
            <a:pPr lvl="1" algn="just"/>
            <a:r>
              <a:rPr lang="en-US" altLang="fr-FR" sz="2000" dirty="0"/>
              <a:t>urged authorities to halt any further development in the area and to speed up the implementation of Rec. 201.</a:t>
            </a:r>
          </a:p>
          <a:p>
            <a:pPr algn="just"/>
            <a:r>
              <a:rPr lang="en-US" sz="2400" b="1" dirty="0"/>
              <a:t>Sep 2020 Bureau:</a:t>
            </a:r>
          </a:p>
          <a:p>
            <a:pPr lvl="1" algn="just"/>
            <a:r>
              <a:rPr lang="en-US" altLang="fr-FR" sz="2000" dirty="0"/>
              <a:t>welcomed progress in certain areas of the authorities and their responses to some of the allegations of the complainant. However, also noted the continued concern of the complainant that no meaningful progress has been achieved.</a:t>
            </a:r>
          </a:p>
          <a:p>
            <a:pPr lvl="1" algn="just">
              <a:spcAft>
                <a:spcPts val="1200"/>
              </a:spcAft>
            </a:pPr>
            <a:r>
              <a:rPr lang="en-US" altLang="fr-FR" sz="2000" dirty="0"/>
              <a:t>asked authorities to update on the implementation of Rec 201, including on the status of the proposed highway and construction of new ports and marinas.</a:t>
            </a:r>
            <a:endParaRPr lang="en-GB" altLang="fr-FR" sz="2000" dirty="0"/>
          </a:p>
          <a:p>
            <a:pPr algn="just">
              <a:buFont typeface="Arial" charset="0"/>
              <a:buChar char="•"/>
              <a:defRPr/>
            </a:pPr>
            <a:r>
              <a:rPr lang="en-US" sz="2100" b="1" dirty="0">
                <a:highlight>
                  <a:srgbClr val="00FF00"/>
                </a:highlight>
              </a:rPr>
              <a:t>Government report received in October 2020</a:t>
            </a:r>
            <a:r>
              <a:rPr lang="en-US" sz="2100" b="1" dirty="0"/>
              <a:t> - </a:t>
            </a:r>
            <a:r>
              <a:rPr lang="fr-FR" sz="1900" dirty="0">
                <a:hlinkClick r:id="rId3"/>
              </a:rPr>
              <a:t>T-PVS/Files(2020)20</a:t>
            </a:r>
            <a:endParaRPr lang="en-US" sz="2100" b="1" dirty="0"/>
          </a:p>
          <a:p>
            <a:pPr algn="just">
              <a:buFont typeface="Arial" charset="0"/>
              <a:buChar char="•"/>
              <a:defRPr/>
            </a:pPr>
            <a:r>
              <a:rPr lang="en-US" sz="2100" b="1" dirty="0">
                <a:highlight>
                  <a:srgbClr val="00FF00"/>
                </a:highlight>
              </a:rPr>
              <a:t>Complainant report received in October 2020</a:t>
            </a:r>
            <a:r>
              <a:rPr lang="en-US" sz="2100" b="1" dirty="0"/>
              <a:t> </a:t>
            </a:r>
            <a:r>
              <a:rPr lang="fr-FR" sz="2100" dirty="0"/>
              <a:t>-</a:t>
            </a:r>
            <a:r>
              <a:rPr lang="fr-FR" dirty="0"/>
              <a:t> </a:t>
            </a:r>
            <a:r>
              <a:rPr lang="fr-FR" sz="1900" dirty="0">
                <a:hlinkClick r:id="rId4"/>
              </a:rPr>
              <a:t>T-PVS/Files(2020)7</a:t>
            </a:r>
            <a:endParaRPr lang="en-US" sz="2100" b="1" dirty="0"/>
          </a:p>
        </p:txBody>
      </p:sp>
      <p:sp>
        <p:nvSpPr>
          <p:cNvPr id="70659" name="Rectangle 2">
            <a:extLst>
              <a:ext uri="{FF2B5EF4-FFF2-40B4-BE49-F238E27FC236}">
                <a16:creationId xmlns:a16="http://schemas.microsoft.com/office/drawing/2014/main" id="{4F4D7359-21E4-427F-AF3B-862CCD47F7DB}"/>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0660" name="Rectangle 2">
            <a:extLst>
              <a:ext uri="{FF2B5EF4-FFF2-40B4-BE49-F238E27FC236}">
                <a16:creationId xmlns:a16="http://schemas.microsoft.com/office/drawing/2014/main" id="{28BEBD7E-78EC-4E52-A87C-1CEAE619C844}"/>
              </a:ext>
            </a:extLst>
          </p:cNvPr>
          <p:cNvSpPr txBox="1">
            <a:spLocks noChangeArrowheads="1"/>
          </p:cNvSpPr>
          <p:nvPr/>
        </p:nvSpPr>
        <p:spPr bwMode="auto">
          <a:xfrm>
            <a:off x="261992" y="1074738"/>
            <a:ext cx="8620017" cy="96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2016/4: Montenegro: Development of a commercial project in </a:t>
            </a:r>
            <a:r>
              <a:rPr lang="en-GB"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Skadar</a:t>
            </a: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Lake NP and candidate Emerald site</a:t>
            </a:r>
          </a:p>
        </p:txBody>
      </p:sp>
      <p:pic>
        <p:nvPicPr>
          <p:cNvPr id="6" name="Picture 5">
            <a:extLst>
              <a:ext uri="{FF2B5EF4-FFF2-40B4-BE49-F238E27FC236}">
                <a16:creationId xmlns:a16="http://schemas.microsoft.com/office/drawing/2014/main" id="{602DD399-2771-4CCB-98F8-C08E13D8C6ED}"/>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contenu 1">
            <a:extLst>
              <a:ext uri="{FF2B5EF4-FFF2-40B4-BE49-F238E27FC236}">
                <a16:creationId xmlns:a16="http://schemas.microsoft.com/office/drawing/2014/main" id="{B45D9AB9-05BB-41ED-8181-DE053E4B0E51}"/>
              </a:ext>
            </a:extLst>
          </p:cNvPr>
          <p:cNvSpPr>
            <a:spLocks noGrp="1"/>
          </p:cNvSpPr>
          <p:nvPr>
            <p:ph idx="1"/>
          </p:nvPr>
        </p:nvSpPr>
        <p:spPr>
          <a:xfrm>
            <a:off x="457200" y="2097088"/>
            <a:ext cx="8229600" cy="4680902"/>
          </a:xfrm>
        </p:spPr>
        <p:txBody>
          <a:bodyPr>
            <a:normAutofit fontScale="62500" lnSpcReduction="20000"/>
          </a:bodyPr>
          <a:lstStyle/>
          <a:p>
            <a:pPr marL="0" indent="0" algn="just">
              <a:spcAft>
                <a:spcPts val="600"/>
              </a:spcAft>
              <a:buNone/>
            </a:pPr>
            <a:r>
              <a:rPr lang="en-GB" altLang="fr-FR" sz="2700" i="1" dirty="0"/>
              <a:t>Alleged threat to the unique biodiversity of the </a:t>
            </a:r>
            <a:r>
              <a:rPr lang="en-GB" altLang="fr-FR" sz="2700" i="1" dirty="0" err="1"/>
              <a:t>Kresna</a:t>
            </a:r>
            <a:r>
              <a:rPr lang="en-GB" altLang="fr-FR" sz="2700" i="1" dirty="0"/>
              <a:t> Gorge due to construction of the 17 km-long Struma motorway</a:t>
            </a:r>
          </a:p>
          <a:p>
            <a:pPr algn="just"/>
            <a:r>
              <a:rPr lang="en-GB" sz="3200" b="1" dirty="0"/>
              <a:t>2019 Standing Committee</a:t>
            </a:r>
            <a:r>
              <a:rPr lang="en-GB" sz="3200" dirty="0"/>
              <a:t>:</a:t>
            </a:r>
            <a:endParaRPr lang="en-US" altLang="fr-FR" sz="3200" dirty="0"/>
          </a:p>
          <a:p>
            <a:pPr lvl="1" algn="just"/>
            <a:r>
              <a:rPr lang="en-US" altLang="fr-FR" sz="2700" dirty="0"/>
              <a:t>noted complainant’s concern that the European Commission (EC) observations point to serious failures in the implementation of EU acquis on nature conservation. </a:t>
            </a:r>
          </a:p>
          <a:p>
            <a:pPr lvl="1" algn="just"/>
            <a:r>
              <a:rPr lang="en-US" altLang="fr-FR" sz="2700" dirty="0"/>
              <a:t>decided to keep the file as possible and to mandate an OSA subject to agreement of the authorities; </a:t>
            </a:r>
            <a:r>
              <a:rPr lang="en-US" altLang="fr-FR" sz="2700" dirty="0" err="1"/>
              <a:t>ToR</a:t>
            </a:r>
            <a:r>
              <a:rPr lang="en-US" altLang="fr-FR" sz="2700" dirty="0"/>
              <a:t> would be discussed at 2020 Bureau meetings.</a:t>
            </a:r>
          </a:p>
          <a:p>
            <a:r>
              <a:rPr lang="en-US" sz="3200" b="1" dirty="0"/>
              <a:t>Sep 2020 Bureau:</a:t>
            </a:r>
          </a:p>
          <a:p>
            <a:pPr lvl="1" algn="just"/>
            <a:r>
              <a:rPr lang="en-US" sz="2700" dirty="0"/>
              <a:t>noted that authorities are taking measures to improve the safety and environmental conditions of the existing road, and that experts from the EC will support development of the project on the ground, up to March 2021.</a:t>
            </a:r>
          </a:p>
          <a:p>
            <a:pPr lvl="1" algn="just"/>
            <a:r>
              <a:rPr lang="en-US" sz="2700" dirty="0"/>
              <a:t>noted that the authorities suggest awaiting the results of this EC consultation before seeing if a specific Bern Convention OSA would still be required.</a:t>
            </a:r>
          </a:p>
          <a:p>
            <a:pPr lvl="1" algn="just">
              <a:spcAft>
                <a:spcPts val="1200"/>
              </a:spcAft>
            </a:pPr>
            <a:r>
              <a:rPr lang="en-US" sz="2700" dirty="0"/>
              <a:t>remained concerned with the situation and lack of information on concrete mitigation measures and preferred to maintain an OSA in 2021 as per the 39th Standing Committee decision, pending the outcome of the EC findings.</a:t>
            </a:r>
          </a:p>
          <a:p>
            <a:pPr algn="just">
              <a:buFont typeface="Arial" charset="0"/>
              <a:buChar char="•"/>
              <a:defRPr/>
            </a:pPr>
            <a:r>
              <a:rPr lang="en-US" sz="2900" b="1" dirty="0">
                <a:highlight>
                  <a:srgbClr val="00FF00"/>
                </a:highlight>
              </a:rPr>
              <a:t>Government report received in November 2020</a:t>
            </a:r>
            <a:r>
              <a:rPr lang="en-US" sz="2900" b="1" dirty="0"/>
              <a:t> - </a:t>
            </a:r>
            <a:r>
              <a:rPr lang="fr-FR" sz="2600" u="sng" dirty="0">
                <a:hlinkClick r:id="rId3"/>
              </a:rPr>
              <a:t>T-PVS/Files(2020)36</a:t>
            </a:r>
            <a:endParaRPr lang="en-US" sz="2900" b="1" dirty="0"/>
          </a:p>
          <a:p>
            <a:pPr algn="just">
              <a:buFont typeface="Arial" charset="0"/>
              <a:buChar char="•"/>
              <a:defRPr/>
            </a:pPr>
            <a:r>
              <a:rPr lang="en-US" sz="2900" b="1" dirty="0">
                <a:highlight>
                  <a:srgbClr val="00FF00"/>
                </a:highlight>
              </a:rPr>
              <a:t>Complainant report received in October 2020</a:t>
            </a:r>
            <a:r>
              <a:rPr lang="en-US" sz="2900" b="1" dirty="0"/>
              <a:t> - </a:t>
            </a:r>
            <a:r>
              <a:rPr lang="fr-FR" sz="2600" dirty="0">
                <a:hlinkClick r:id="rId4"/>
              </a:rPr>
              <a:t>T-PVS/Files(2020)65</a:t>
            </a:r>
            <a:endParaRPr lang="en-US" sz="2900" b="1" dirty="0"/>
          </a:p>
          <a:p>
            <a:pPr algn="just"/>
            <a:endParaRPr lang="en-GB" altLang="fr-FR" sz="1800" dirty="0"/>
          </a:p>
        </p:txBody>
      </p:sp>
      <p:sp>
        <p:nvSpPr>
          <p:cNvPr id="64515" name="Rectangle 2">
            <a:extLst>
              <a:ext uri="{FF2B5EF4-FFF2-40B4-BE49-F238E27FC236}">
                <a16:creationId xmlns:a16="http://schemas.microsoft.com/office/drawing/2014/main" id="{AA2F6438-23E9-460A-890D-1C607BA57E54}"/>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4516" name="Rectangle 2">
            <a:extLst>
              <a:ext uri="{FF2B5EF4-FFF2-40B4-BE49-F238E27FC236}">
                <a16:creationId xmlns:a16="http://schemas.microsoft.com/office/drawing/2014/main" id="{FB76010F-133C-435F-8834-9593F4FF5A74}"/>
              </a:ext>
            </a:extLst>
          </p:cNvPr>
          <p:cNvSpPr txBox="1">
            <a:spLocks noChangeArrowheads="1"/>
          </p:cNvSpPr>
          <p:nvPr/>
        </p:nvSpPr>
        <p:spPr bwMode="auto">
          <a:xfrm>
            <a:off x="526257" y="1074738"/>
            <a:ext cx="80914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2001/4: Bulgaria: Motorway through the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Kresna</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Gorge</a:t>
            </a:r>
          </a:p>
        </p:txBody>
      </p:sp>
      <p:pic>
        <p:nvPicPr>
          <p:cNvPr id="6" name="Picture 5">
            <a:extLst>
              <a:ext uri="{FF2B5EF4-FFF2-40B4-BE49-F238E27FC236}">
                <a16:creationId xmlns:a16="http://schemas.microsoft.com/office/drawing/2014/main" id="{B4CA0FBE-6FD1-4AEE-9179-32D09BF8B4EF}"/>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contenu 1">
            <a:extLst>
              <a:ext uri="{FF2B5EF4-FFF2-40B4-BE49-F238E27FC236}">
                <a16:creationId xmlns:a16="http://schemas.microsoft.com/office/drawing/2014/main" id="{A10A86ED-1814-46AE-AD9F-4A4C479F3C82}"/>
              </a:ext>
            </a:extLst>
          </p:cNvPr>
          <p:cNvSpPr>
            <a:spLocks noGrp="1"/>
          </p:cNvSpPr>
          <p:nvPr>
            <p:ph idx="1"/>
          </p:nvPr>
        </p:nvSpPr>
        <p:spPr>
          <a:xfrm>
            <a:off x="536575" y="2173287"/>
            <a:ext cx="8091487" cy="4604703"/>
          </a:xfrm>
        </p:spPr>
        <p:txBody>
          <a:bodyPr>
            <a:normAutofit fontScale="85000" lnSpcReduction="20000"/>
          </a:bodyPr>
          <a:lstStyle/>
          <a:p>
            <a:pPr marL="0" indent="0">
              <a:spcAft>
                <a:spcPts val="600"/>
              </a:spcAft>
              <a:buNone/>
            </a:pPr>
            <a:r>
              <a:rPr lang="en-GB" altLang="fr-FR" sz="2000" i="1" dirty="0"/>
              <a:t>A loophole in the Nature Diversity Act opens protected raptors for destruction as a precautionary measure, under the cover of a self-defence clause</a:t>
            </a:r>
          </a:p>
          <a:p>
            <a:r>
              <a:rPr lang="en-GB" sz="2400" b="1" dirty="0"/>
              <a:t>2019 Standing Committee</a:t>
            </a:r>
            <a:r>
              <a:rPr lang="en-GB" sz="2400" dirty="0"/>
              <a:t>:</a:t>
            </a:r>
            <a:endParaRPr lang="en-US" altLang="fr-FR" sz="2400" dirty="0"/>
          </a:p>
          <a:p>
            <a:pPr lvl="1" algn="just"/>
            <a:r>
              <a:rPr lang="en-US" altLang="fr-FR" sz="2000" dirty="0"/>
              <a:t>acknowledged progress in the revision process of the national legislation and took note that the public consultation initiated in 2019 had ended in October and that replies were currently being assessed. Pending the results of the public consultation, the Norwegian Parliament could be invited to examine the revised Nature Diversity Act in 2020</a:t>
            </a:r>
            <a:r>
              <a:rPr lang="en-US" altLang="fr-FR" sz="1900" dirty="0"/>
              <a:t>.</a:t>
            </a:r>
          </a:p>
          <a:p>
            <a:r>
              <a:rPr lang="en-US" sz="2400" b="1" dirty="0"/>
              <a:t>Sep 2020 Bureau:</a:t>
            </a:r>
          </a:p>
          <a:p>
            <a:pPr lvl="1" algn="just">
              <a:spcAft>
                <a:spcPts val="600"/>
              </a:spcAft>
            </a:pPr>
            <a:r>
              <a:rPr lang="en-US" altLang="fr-FR" sz="2000" dirty="0"/>
              <a:t>welcomed the amendment of Article 17 of the Nature Diversity Act and considered the matter resolved. </a:t>
            </a:r>
          </a:p>
          <a:p>
            <a:pPr lvl="1" algn="just">
              <a:spcAft>
                <a:spcPts val="600"/>
              </a:spcAft>
            </a:pPr>
            <a:r>
              <a:rPr lang="en-US" altLang="fr-FR" sz="2000" dirty="0"/>
              <a:t>noted complainant’s concern with parts of the wording of the law and that they recommended to wait and see how it may be interpreted in court.</a:t>
            </a:r>
          </a:p>
          <a:p>
            <a:pPr lvl="1" algn="just">
              <a:spcAft>
                <a:spcPts val="1200"/>
              </a:spcAft>
            </a:pPr>
            <a:r>
              <a:rPr lang="en-US" altLang="fr-FR" sz="2000" dirty="0"/>
              <a:t>Acknowledging the role of the Bern Convention in this success, the Bureau </a:t>
            </a:r>
            <a:r>
              <a:rPr lang="en-US" altLang="fr-FR" sz="2000" b="1" dirty="0"/>
              <a:t>recommended to the Standing Committee to close the case</a:t>
            </a:r>
            <a:r>
              <a:rPr lang="en-US" altLang="fr-FR" sz="2000" dirty="0"/>
              <a:t>.</a:t>
            </a:r>
          </a:p>
          <a:p>
            <a:pPr algn="just">
              <a:buFont typeface="Arial" charset="0"/>
              <a:buChar char="•"/>
              <a:defRPr/>
            </a:pPr>
            <a:r>
              <a:rPr lang="en-US" sz="2100" b="1" dirty="0">
                <a:highlight>
                  <a:srgbClr val="00FF00"/>
                </a:highlight>
              </a:rPr>
              <a:t>Government report received in September 2020</a:t>
            </a:r>
            <a:r>
              <a:rPr lang="en-US" sz="2100" b="1" dirty="0"/>
              <a:t> - </a:t>
            </a:r>
            <a:r>
              <a:rPr lang="fr-FR" sz="1900" dirty="0">
                <a:hlinkClick r:id="rId3"/>
              </a:rPr>
              <a:t>T-PVS/Files(2020)51</a:t>
            </a:r>
            <a:endParaRPr lang="en-US" sz="2100" b="1" dirty="0"/>
          </a:p>
          <a:p>
            <a:pPr algn="just">
              <a:buFont typeface="Arial" charset="0"/>
              <a:buChar char="•"/>
              <a:defRPr/>
            </a:pPr>
            <a:r>
              <a:rPr lang="en-US" sz="2100" b="1" dirty="0">
                <a:highlight>
                  <a:srgbClr val="00FF00"/>
                </a:highlight>
              </a:rPr>
              <a:t>Complainant report received in September 2020</a:t>
            </a:r>
            <a:r>
              <a:rPr lang="en-US" sz="2100" b="1" dirty="0"/>
              <a:t> -</a:t>
            </a:r>
            <a:r>
              <a:rPr lang="en-US" sz="1900" b="1" dirty="0"/>
              <a:t> </a:t>
            </a:r>
            <a:r>
              <a:rPr lang="fr-FR" sz="1900" dirty="0">
                <a:hlinkClick r:id="rId4"/>
              </a:rPr>
              <a:t>T-PVS/Files(2020)53</a:t>
            </a:r>
            <a:endParaRPr lang="en-US" sz="1900" b="1" dirty="0"/>
          </a:p>
          <a:p>
            <a:endParaRPr lang="en-GB" altLang="fr-FR" sz="2000" dirty="0"/>
          </a:p>
        </p:txBody>
      </p:sp>
      <p:sp>
        <p:nvSpPr>
          <p:cNvPr id="68611" name="Rectangle 2">
            <a:extLst>
              <a:ext uri="{FF2B5EF4-FFF2-40B4-BE49-F238E27FC236}">
                <a16:creationId xmlns:a16="http://schemas.microsoft.com/office/drawing/2014/main" id="{E529B6D2-823B-4CC2-983E-8DB62BBBB73A}"/>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8612" name="Rectangle 2">
            <a:extLst>
              <a:ext uri="{FF2B5EF4-FFF2-40B4-BE49-F238E27FC236}">
                <a16:creationId xmlns:a16="http://schemas.microsoft.com/office/drawing/2014/main" id="{BA2DB013-E483-4DD5-AB7C-CAE3998FBCA0}"/>
              </a:ext>
            </a:extLst>
          </p:cNvPr>
          <p:cNvSpPr txBox="1">
            <a:spLocks noChangeArrowheads="1"/>
          </p:cNvSpPr>
          <p:nvPr/>
        </p:nvSpPr>
        <p:spPr bwMode="auto">
          <a:xfrm>
            <a:off x="526257" y="1074738"/>
            <a:ext cx="80914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2017/1: Norway: Lack of legal protection for Northern goshawk and birds of prey</a:t>
            </a:r>
          </a:p>
        </p:txBody>
      </p:sp>
      <p:pic>
        <p:nvPicPr>
          <p:cNvPr id="6" name="Picture 5">
            <a:extLst>
              <a:ext uri="{FF2B5EF4-FFF2-40B4-BE49-F238E27FC236}">
                <a16:creationId xmlns:a16="http://schemas.microsoft.com/office/drawing/2014/main" id="{D8BB287A-26E3-4046-AD4B-EBAC1CE3EC30}"/>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468630" y="2167847"/>
            <a:ext cx="8218169" cy="4598713"/>
          </a:xfrm>
        </p:spPr>
        <p:txBody>
          <a:bodyPr>
            <a:normAutofit fontScale="85000" lnSpcReduction="20000"/>
          </a:bodyPr>
          <a:lstStyle/>
          <a:p>
            <a:pPr marL="0" indent="0" algn="just">
              <a:spcAft>
                <a:spcPts val="600"/>
              </a:spcAft>
              <a:buNone/>
            </a:pPr>
            <a:r>
              <a:rPr lang="en-GB" sz="2100" i="1" dirty="0"/>
              <a:t>Oldest active case-file: unsustainable developments affecting valuable turtle nesting habitat; Rec. No. 9 (1987)</a:t>
            </a:r>
            <a:endParaRPr lang="en-GB" sz="2100" b="1" i="1" dirty="0"/>
          </a:p>
          <a:p>
            <a:pPr algn="just">
              <a:spcAft>
                <a:spcPts val="600"/>
              </a:spcAft>
            </a:pPr>
            <a:r>
              <a:rPr lang="en-GB" sz="2400" b="1" dirty="0"/>
              <a:t>2019 Standing Committee</a:t>
            </a:r>
            <a:r>
              <a:rPr lang="en-GB" sz="2400" dirty="0"/>
              <a:t>:</a:t>
            </a:r>
          </a:p>
          <a:p>
            <a:pPr lvl="1" algn="just">
              <a:spcAft>
                <a:spcPts val="0"/>
              </a:spcAft>
            </a:pPr>
            <a:r>
              <a:rPr lang="en-US" sz="2000" dirty="0"/>
              <a:t>took note of the updated information provided by the Greek authorities as well as the concerning presentation of the situation by the complainant. </a:t>
            </a:r>
          </a:p>
          <a:p>
            <a:pPr lvl="1" algn="just">
              <a:spcAft>
                <a:spcPts val="600"/>
              </a:spcAft>
            </a:pPr>
            <a:r>
              <a:rPr lang="en-US" sz="2000" dirty="0"/>
              <a:t>concerned with the continuous issues facing the area, decided to consider this closed file as a possible file.</a:t>
            </a:r>
            <a:r>
              <a:rPr lang="en-US" sz="1800" dirty="0"/>
              <a:t> </a:t>
            </a:r>
          </a:p>
          <a:p>
            <a:r>
              <a:rPr lang="en-US" sz="2400" b="1" dirty="0"/>
              <a:t>Sep 2020 Bureau:</a:t>
            </a:r>
          </a:p>
          <a:p>
            <a:pPr lvl="1" algn="just">
              <a:spcAft>
                <a:spcPts val="0"/>
              </a:spcAft>
            </a:pPr>
            <a:r>
              <a:rPr lang="en-US" sz="2000" dirty="0"/>
              <a:t>noted complainant’s ongoing concerns about inadequate enforcement of the protective management measures within the protected area, backed their urging to co-design and implement the national action plan for </a:t>
            </a:r>
            <a:r>
              <a:rPr lang="en-US" sz="2000" i="1" dirty="0"/>
              <a:t>Caretta </a:t>
            </a:r>
            <a:r>
              <a:rPr lang="en-US" sz="2000" i="1" dirty="0" err="1"/>
              <a:t>caretta</a:t>
            </a:r>
            <a:r>
              <a:rPr lang="en-US" sz="2000" dirty="0"/>
              <a:t>.</a:t>
            </a:r>
          </a:p>
          <a:p>
            <a:pPr lvl="1" algn="just">
              <a:spcAft>
                <a:spcPts val="0"/>
              </a:spcAft>
            </a:pPr>
            <a:r>
              <a:rPr lang="en-US" sz="2000" dirty="0"/>
              <a:t>deeply concerned with the deteriorating situation and general lack of progress and regretted not receiving a governmental report.</a:t>
            </a:r>
          </a:p>
          <a:p>
            <a:pPr lvl="1" algn="just">
              <a:spcAft>
                <a:spcPts val="600"/>
              </a:spcAft>
            </a:pPr>
            <a:r>
              <a:rPr lang="en-US" sz="2000" dirty="0"/>
              <a:t>urged the authorities to update the Standing Committee including on the status of the EU LIFE project, and urged them to ensure that all stakeholders are involved in projects and decisions.</a:t>
            </a:r>
          </a:p>
          <a:p>
            <a:pPr algn="just"/>
            <a:r>
              <a:rPr lang="en-US" sz="2100" b="1" dirty="0">
                <a:highlight>
                  <a:srgbClr val="FF0000"/>
                </a:highlight>
              </a:rPr>
              <a:t>Last Government report from March 2020</a:t>
            </a:r>
            <a:r>
              <a:rPr lang="en-US" sz="2100" b="1" dirty="0"/>
              <a:t> - </a:t>
            </a:r>
            <a:r>
              <a:rPr lang="fr-FR" sz="2100" dirty="0"/>
              <a:t> </a:t>
            </a:r>
            <a:r>
              <a:rPr lang="fr-FR" sz="1900" dirty="0">
                <a:hlinkClick r:id="rId3"/>
              </a:rPr>
              <a:t>T-PVS/Files(2020)31</a:t>
            </a:r>
            <a:endParaRPr lang="en-US" sz="2100" b="1" dirty="0"/>
          </a:p>
          <a:p>
            <a:pPr algn="just">
              <a:spcBef>
                <a:spcPts val="600"/>
              </a:spcBef>
            </a:pPr>
            <a:r>
              <a:rPr lang="en-US" sz="2100" b="1" dirty="0">
                <a:highlight>
                  <a:srgbClr val="00FF00"/>
                </a:highlight>
              </a:rPr>
              <a:t>Complainant report received in October 2020</a:t>
            </a:r>
            <a:r>
              <a:rPr lang="en-US" sz="2100" b="1" dirty="0"/>
              <a:t> - </a:t>
            </a:r>
            <a:r>
              <a:rPr lang="fr-FR" sz="1900" dirty="0">
                <a:hlinkClick r:id="rId4"/>
              </a:rPr>
              <a:t>T-PVS/Files(2020)10</a:t>
            </a:r>
            <a:r>
              <a:rPr lang="fr-FR" sz="1900" dirty="0"/>
              <a:t> + </a:t>
            </a:r>
            <a:r>
              <a:rPr lang="fr-FR" sz="1900" dirty="0">
                <a:hlinkClick r:id="rId5"/>
              </a:rPr>
              <a:t>63</a:t>
            </a:r>
            <a:endParaRPr lang="en-US" sz="2100" b="1" dirty="0"/>
          </a:p>
          <a:p>
            <a:pPr marL="0" indent="0" algn="just">
              <a:spcAft>
                <a:spcPts val="600"/>
              </a:spcAft>
              <a:buNone/>
            </a:pPr>
            <a:endParaRPr lang="en-US" sz="2000" dirty="0"/>
          </a:p>
          <a:p>
            <a:pPr algn="just"/>
            <a:endParaRPr lang="en-GB" altLang="fr-FR" sz="2200"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0" y="1074738"/>
            <a:ext cx="9144000" cy="10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1986/8: </a:t>
            </a:r>
            <a:r>
              <a:rPr lang="en-US"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Greece: Recommendation No. 9 (1987) on the protection of Caretta </a:t>
            </a:r>
            <a:r>
              <a:rPr lang="en-US"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Caretta</a:t>
            </a:r>
            <a:r>
              <a:rPr lang="en-US"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in </a:t>
            </a:r>
            <a:r>
              <a:rPr lang="en-US"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Laganas</a:t>
            </a:r>
            <a:r>
              <a:rPr lang="en-US"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bay, Zakynthos</a:t>
            </a:r>
            <a:endPar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41128398-0EBF-415F-834B-AD9B1C7AB0A1}"/>
              </a:ext>
            </a:extLst>
          </p:cNvPr>
          <p:cNvPicPr>
            <a:picLocks noChangeAspect="1"/>
          </p:cNvPicPr>
          <p:nvPr/>
        </p:nvPicPr>
        <p:blipFill>
          <a:blip r:embed="rId6"/>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186618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365760" y="2085655"/>
            <a:ext cx="8435340" cy="4680906"/>
          </a:xfrm>
        </p:spPr>
        <p:txBody>
          <a:bodyPr>
            <a:normAutofit fontScale="70000" lnSpcReduction="20000"/>
          </a:bodyPr>
          <a:lstStyle/>
          <a:p>
            <a:pPr marL="0" indent="0" algn="just">
              <a:spcAft>
                <a:spcPts val="600"/>
              </a:spcAft>
              <a:buNone/>
            </a:pPr>
            <a:r>
              <a:rPr lang="en-GB" sz="2400" i="1" dirty="0"/>
              <a:t>Unsustainable developments affecting extremely valuable turtle nesting habitats</a:t>
            </a:r>
            <a:endParaRPr lang="en-GB" sz="2400" b="1" i="1" dirty="0"/>
          </a:p>
          <a:p>
            <a:r>
              <a:rPr lang="en-US" sz="2900" b="1" dirty="0"/>
              <a:t>April 2020 Bureau:</a:t>
            </a:r>
          </a:p>
          <a:p>
            <a:pPr lvl="1" algn="just">
              <a:spcAft>
                <a:spcPts val="0"/>
              </a:spcAft>
            </a:pPr>
            <a:r>
              <a:rPr lang="en-US" dirty="0"/>
              <a:t>Noted the facts of the case confirmed also by the authorities: illegal works had been done on and near beaches where turtles and others inhabit- Municipality fined but it appealed and was never charged. </a:t>
            </a:r>
          </a:p>
          <a:p>
            <a:pPr lvl="1" algn="just">
              <a:spcAft>
                <a:spcPts val="600"/>
              </a:spcAft>
            </a:pPr>
            <a:r>
              <a:rPr lang="en-US" dirty="0"/>
              <a:t>Urged authorities to forbid all further actions and enforce fine on the Municipality; also raise awareness on importance of nesting beaches. </a:t>
            </a:r>
          </a:p>
          <a:p>
            <a:r>
              <a:rPr lang="en-US" sz="2900" b="1" dirty="0"/>
              <a:t>Sep 2020 Bureau:</a:t>
            </a:r>
          </a:p>
          <a:p>
            <a:pPr lvl="1" algn="just">
              <a:spcAft>
                <a:spcPts val="0"/>
              </a:spcAft>
            </a:pPr>
            <a:r>
              <a:rPr lang="en-US" dirty="0"/>
              <a:t>noted that administrative court decision on whether to fine the Municipality is ongoing, and that the authorities have initiated bilateral discussions with the Municipality to find a solution.</a:t>
            </a:r>
          </a:p>
          <a:p>
            <a:pPr lvl="1" algn="just">
              <a:spcAft>
                <a:spcPts val="0"/>
              </a:spcAft>
            </a:pPr>
            <a:r>
              <a:rPr lang="en-US" dirty="0"/>
              <a:t>very concerned with complainant allegations that no rehabilitation work has begun and that an even larger project was planned to begin in September 2020.</a:t>
            </a:r>
          </a:p>
          <a:p>
            <a:pPr lvl="1" algn="just">
              <a:spcAft>
                <a:spcPts val="1200"/>
              </a:spcAft>
            </a:pPr>
            <a:r>
              <a:rPr lang="en-US" dirty="0"/>
              <a:t>acknowledged that national authorities were making efforts to comply with the Bern Convention, however, given the fragility of the species and actions of the Municipality, decided it must take urgent action and </a:t>
            </a:r>
            <a:r>
              <a:rPr lang="en-US" b="1" dirty="0"/>
              <a:t>elevated the complaint to a Possible File</a:t>
            </a:r>
            <a:r>
              <a:rPr lang="en-US" dirty="0"/>
              <a:t>.</a:t>
            </a:r>
          </a:p>
          <a:p>
            <a:pPr algn="just">
              <a:buFont typeface="Arial" charset="0"/>
              <a:buChar char="•"/>
              <a:defRPr/>
            </a:pPr>
            <a:r>
              <a:rPr lang="en-US" sz="2600" b="1" dirty="0">
                <a:highlight>
                  <a:srgbClr val="00FF00"/>
                </a:highlight>
              </a:rPr>
              <a:t>Government report received in September 2020</a:t>
            </a:r>
            <a:r>
              <a:rPr lang="en-US" sz="2600" b="1" dirty="0"/>
              <a:t> - </a:t>
            </a:r>
            <a:r>
              <a:rPr lang="fr-FR" sz="2300" dirty="0">
                <a:hlinkClick r:id="rId3"/>
              </a:rPr>
              <a:t>T-PVS/Files(2020)33</a:t>
            </a:r>
            <a:endParaRPr lang="en-US" sz="2600" b="1" dirty="0"/>
          </a:p>
          <a:p>
            <a:pPr algn="just">
              <a:buFont typeface="Arial" charset="0"/>
              <a:buChar char="•"/>
              <a:defRPr/>
            </a:pPr>
            <a:r>
              <a:rPr lang="en-US" sz="2600" b="1" dirty="0">
                <a:highlight>
                  <a:srgbClr val="00FF00"/>
                </a:highlight>
              </a:rPr>
              <a:t>Complainant report received in September 2020</a:t>
            </a:r>
            <a:r>
              <a:rPr lang="en-US" sz="2600" b="1" dirty="0"/>
              <a:t> - </a:t>
            </a:r>
            <a:r>
              <a:rPr lang="fr-FR" sz="2300" dirty="0">
                <a:hlinkClick r:id="rId4"/>
              </a:rPr>
              <a:t>T-PVS/Files(2020)54</a:t>
            </a:r>
            <a:endParaRPr lang="en-US" sz="2600" b="1"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0" y="1074738"/>
            <a:ext cx="9144000" cy="10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a:t>
            </a: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2019/05: Turkey: Habitat destruction in Mersin </a:t>
            </a:r>
            <a:r>
              <a:rPr lang="en-US"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Anamur</a:t>
            </a: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Beach</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7" name="Picture 6">
            <a:extLst>
              <a:ext uri="{FF2B5EF4-FFF2-40B4-BE49-F238E27FC236}">
                <a16:creationId xmlns:a16="http://schemas.microsoft.com/office/drawing/2014/main" id="{A8E3D3D9-EB5B-44B7-9FD3-F8D609FC0162}"/>
              </a:ext>
            </a:extLst>
          </p:cNvPr>
          <p:cNvPicPr>
            <a:picLocks noChangeAspect="1"/>
          </p:cNvPicPr>
          <p:nvPr/>
        </p:nvPicPr>
        <p:blipFill>
          <a:blip r:embed="rId5"/>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244480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365760" y="2000249"/>
            <a:ext cx="8435340" cy="4766311"/>
          </a:xfrm>
        </p:spPr>
        <p:txBody>
          <a:bodyPr>
            <a:normAutofit fontScale="70000" lnSpcReduction="20000"/>
          </a:bodyPr>
          <a:lstStyle/>
          <a:p>
            <a:pPr marL="0" indent="0" algn="just">
              <a:spcAft>
                <a:spcPts val="600"/>
              </a:spcAft>
              <a:buNone/>
            </a:pPr>
            <a:r>
              <a:rPr lang="en-GB" sz="2400" i="1" dirty="0"/>
              <a:t>New road to be built through potential candidate Emerald Site of high biodiversity value</a:t>
            </a:r>
            <a:endParaRPr lang="en-GB" sz="2400" b="1" i="1" dirty="0"/>
          </a:p>
          <a:p>
            <a:r>
              <a:rPr lang="en-US" sz="2900" b="1" dirty="0"/>
              <a:t>April 2020 Bureau:</a:t>
            </a:r>
          </a:p>
          <a:p>
            <a:pPr lvl="1" algn="just">
              <a:spcAft>
                <a:spcPts val="600"/>
              </a:spcAft>
            </a:pPr>
            <a:r>
              <a:rPr lang="en-US" dirty="0"/>
              <a:t>Regretted that the road construction is going ahead with no alternatives considered, despite numerous calls of the Bureau to halt development;</a:t>
            </a:r>
          </a:p>
          <a:p>
            <a:pPr lvl="1" algn="just">
              <a:spcAft>
                <a:spcPts val="600"/>
              </a:spcAft>
            </a:pPr>
            <a:r>
              <a:rPr lang="en-GB" dirty="0"/>
              <a:t>Recalled that this </a:t>
            </a:r>
            <a:r>
              <a:rPr lang="en-US" dirty="0"/>
              <a:t>important and fragile Nature Reserve is qualified to be an Emerald Network site, and possible Ramsar and World Heritage Property;</a:t>
            </a:r>
          </a:p>
          <a:p>
            <a:pPr lvl="1" algn="just">
              <a:spcAft>
                <a:spcPts val="600"/>
              </a:spcAft>
            </a:pPr>
            <a:r>
              <a:rPr lang="en-US" dirty="0"/>
              <a:t>Strongly called on the authorities to guarantee compensatory and mitigation measures during eventual construction;</a:t>
            </a:r>
          </a:p>
          <a:p>
            <a:pPr lvl="1" algn="just">
              <a:spcAft>
                <a:spcPts val="600"/>
              </a:spcAft>
            </a:pPr>
            <a:r>
              <a:rPr lang="en-GB" dirty="0"/>
              <a:t>Also concerned about ongoing lack of Emerald progress: mandated secretariat to write to the Ministry calling for better cooperation.</a:t>
            </a:r>
            <a:r>
              <a:rPr lang="en-US" dirty="0"/>
              <a:t> </a:t>
            </a:r>
          </a:p>
          <a:p>
            <a:r>
              <a:rPr lang="en-US" sz="2900" b="1" dirty="0"/>
              <a:t>Sep 2020 Bureau:</a:t>
            </a:r>
          </a:p>
          <a:p>
            <a:pPr lvl="1" algn="just">
              <a:spcAft>
                <a:spcPts val="1200"/>
              </a:spcAft>
            </a:pPr>
            <a:r>
              <a:rPr lang="en-US" dirty="0"/>
              <a:t>deeply concerned with the situation and lack of cooperation from the Icelandic Ministry as well as the lack of commitment towards the Emerald Network, decided to </a:t>
            </a:r>
            <a:r>
              <a:rPr lang="en-US" b="1" dirty="0"/>
              <a:t>exceptionally bring the complaint to the agenda of the Standing Committee</a:t>
            </a:r>
            <a:r>
              <a:rPr lang="en-US" dirty="0"/>
              <a:t>.</a:t>
            </a:r>
          </a:p>
          <a:p>
            <a:pPr algn="just">
              <a:buFont typeface="Arial" charset="0"/>
              <a:buChar char="•"/>
              <a:defRPr/>
            </a:pPr>
            <a:r>
              <a:rPr lang="en-US" sz="2600" b="1" dirty="0">
                <a:highlight>
                  <a:srgbClr val="00FF00"/>
                </a:highlight>
              </a:rPr>
              <a:t>Government report received in September 2020</a:t>
            </a:r>
            <a:r>
              <a:rPr lang="en-US" sz="2600" b="1" dirty="0"/>
              <a:t> - </a:t>
            </a:r>
            <a:r>
              <a:rPr lang="fr-FR" sz="2300" dirty="0">
                <a:hlinkClick r:id="rId3"/>
              </a:rPr>
              <a:t>T-PVS/Files(2020)13</a:t>
            </a:r>
            <a:endParaRPr lang="en-US" sz="2600" b="1" dirty="0"/>
          </a:p>
          <a:p>
            <a:pPr algn="just">
              <a:buFont typeface="Arial" charset="0"/>
              <a:buChar char="•"/>
              <a:defRPr/>
            </a:pPr>
            <a:r>
              <a:rPr lang="en-US" sz="2600" b="1" dirty="0">
                <a:highlight>
                  <a:srgbClr val="00FF00"/>
                </a:highlight>
              </a:rPr>
              <a:t>Complainant report received in September 2020</a:t>
            </a:r>
            <a:r>
              <a:rPr lang="en-US" sz="2600" b="1" dirty="0"/>
              <a:t> - </a:t>
            </a:r>
            <a:r>
              <a:rPr lang="fr-FR" sz="2300" dirty="0">
                <a:hlinkClick r:id="rId4"/>
              </a:rPr>
              <a:t>T-PVS/Files(2020)8</a:t>
            </a:r>
            <a:endParaRPr lang="en-US" sz="2600" b="1"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6.3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0" y="1074738"/>
            <a:ext cx="9144000" cy="8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fr-FR" sz="27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Stand-by complaint 2017/6: Iceland: Possible negative impact on </a:t>
            </a:r>
            <a:r>
              <a:rPr lang="en-US" altLang="fr-FR" sz="27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Breiðafjörður</a:t>
            </a:r>
            <a:r>
              <a:rPr lang="en-US" altLang="fr-FR" sz="27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NR’s authentic birch woods from new road infrastructure</a:t>
            </a:r>
          </a:p>
        </p:txBody>
      </p:sp>
      <p:pic>
        <p:nvPicPr>
          <p:cNvPr id="7" name="Picture 6">
            <a:extLst>
              <a:ext uri="{FF2B5EF4-FFF2-40B4-BE49-F238E27FC236}">
                <a16:creationId xmlns:a16="http://schemas.microsoft.com/office/drawing/2014/main" id="{66458392-51C0-481B-BF58-2C886A4952F4}"/>
              </a:ext>
            </a:extLst>
          </p:cNvPr>
          <p:cNvPicPr>
            <a:picLocks noChangeAspect="1"/>
          </p:cNvPicPr>
          <p:nvPr/>
        </p:nvPicPr>
        <p:blipFill>
          <a:blip r:embed="rId5"/>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186474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365760" y="2167847"/>
            <a:ext cx="8435340" cy="4598713"/>
          </a:xfrm>
        </p:spPr>
        <p:txBody>
          <a:bodyPr>
            <a:normAutofit fontScale="70000" lnSpcReduction="20000"/>
          </a:bodyPr>
          <a:lstStyle/>
          <a:p>
            <a:pPr marL="0" indent="0" algn="just">
              <a:spcAft>
                <a:spcPts val="600"/>
              </a:spcAft>
              <a:buNone/>
            </a:pPr>
            <a:r>
              <a:rPr lang="en-GB" sz="2400" i="1" dirty="0"/>
              <a:t>Development of wind farms threatening valuable Emerald Site</a:t>
            </a:r>
            <a:endParaRPr lang="en-GB" sz="2400" b="1" i="1" dirty="0"/>
          </a:p>
          <a:p>
            <a:r>
              <a:rPr lang="en-US" sz="2900" b="1" dirty="0"/>
              <a:t>April 2020 Bureau:</a:t>
            </a:r>
          </a:p>
          <a:p>
            <a:pPr lvl="1" algn="just">
              <a:spcAft>
                <a:spcPts val="600"/>
              </a:spcAft>
            </a:pPr>
            <a:r>
              <a:rPr lang="en-US" dirty="0"/>
              <a:t>OSA would be postponed to 2021- could be combined with visits to other Ukrainian sites. 40</a:t>
            </a:r>
            <a:r>
              <a:rPr lang="en-US" baseline="30000" dirty="0"/>
              <a:t>th</a:t>
            </a:r>
            <a:r>
              <a:rPr lang="en-US" dirty="0"/>
              <a:t> SC would need to mandate such an OSA;</a:t>
            </a:r>
          </a:p>
          <a:p>
            <a:pPr lvl="1" algn="just">
              <a:spcAft>
                <a:spcPts val="600"/>
              </a:spcAft>
            </a:pPr>
            <a:r>
              <a:rPr lang="en-US" dirty="0"/>
              <a:t>Asked authorities if an independent evaluation of the relevant legislation on SEA in line with Recommendation No. 208 (2019) exists. </a:t>
            </a:r>
          </a:p>
          <a:p>
            <a:r>
              <a:rPr lang="en-US" sz="2900" b="1" dirty="0"/>
              <a:t>Sep 2020 Bureau:</a:t>
            </a:r>
          </a:p>
          <a:p>
            <a:pPr lvl="1" algn="just">
              <a:spcAft>
                <a:spcPts val="0"/>
              </a:spcAft>
            </a:pPr>
            <a:r>
              <a:rPr lang="en-US" dirty="0"/>
              <a:t>welcomed the fact that the EIA conclusion favouring the development of the wind farm had been cancelled in court, but noting that the decision would go to an appeal.</a:t>
            </a:r>
          </a:p>
          <a:p>
            <a:pPr lvl="1" algn="just">
              <a:spcAft>
                <a:spcPts val="0"/>
              </a:spcAft>
            </a:pPr>
            <a:r>
              <a:rPr lang="en-US" dirty="0"/>
              <a:t>Very concerned with ongoing lack of communication and progress for this and other Ukrainian Emerald Network complaints, decided to </a:t>
            </a:r>
            <a:r>
              <a:rPr lang="en-US" b="1" dirty="0"/>
              <a:t>exceptionally bring this complaint to the 40th Standing Committee agenda</a:t>
            </a:r>
            <a:r>
              <a:rPr lang="en-US" dirty="0"/>
              <a:t>.</a:t>
            </a:r>
          </a:p>
          <a:p>
            <a:pPr lvl="1" algn="just">
              <a:spcAft>
                <a:spcPts val="1200"/>
              </a:spcAft>
            </a:pPr>
            <a:r>
              <a:rPr lang="en-US" dirty="0"/>
              <a:t>Standing Committee would be invited to take a position on the complaint and consider mandating an on-the-spot-appraisal</a:t>
            </a:r>
          </a:p>
          <a:p>
            <a:pPr algn="just">
              <a:buFont typeface="Arial" charset="0"/>
              <a:buChar char="•"/>
              <a:defRPr/>
            </a:pPr>
            <a:r>
              <a:rPr lang="en-US" sz="2600" b="1" dirty="0">
                <a:highlight>
                  <a:srgbClr val="00FF00"/>
                </a:highlight>
              </a:rPr>
              <a:t>Government report received in November 2020</a:t>
            </a:r>
            <a:r>
              <a:rPr lang="en-US" sz="2600" b="1" dirty="0"/>
              <a:t> - </a:t>
            </a:r>
            <a:r>
              <a:rPr lang="fr-FR" sz="2300" u="sng" dirty="0">
                <a:hlinkClick r:id="rId3"/>
              </a:rPr>
              <a:t>T-PVS/Files(2020)68</a:t>
            </a:r>
            <a:endParaRPr lang="en-US" sz="2600" b="1" dirty="0"/>
          </a:p>
          <a:p>
            <a:pPr algn="just">
              <a:buFont typeface="Arial" charset="0"/>
              <a:buChar char="•"/>
              <a:defRPr/>
            </a:pPr>
            <a:r>
              <a:rPr lang="en-US" sz="2600" b="1" dirty="0">
                <a:highlight>
                  <a:srgbClr val="00FF00"/>
                </a:highlight>
              </a:rPr>
              <a:t>Complainant report received in September 2020</a:t>
            </a:r>
            <a:r>
              <a:rPr lang="en-US" sz="2600" b="1" dirty="0"/>
              <a:t> - </a:t>
            </a:r>
            <a:r>
              <a:rPr lang="fr-FR" sz="2300" dirty="0">
                <a:hlinkClick r:id="rId4"/>
              </a:rPr>
              <a:t>T-PVS/Files(2020)14</a:t>
            </a:r>
            <a:endParaRPr lang="en-US" sz="2600" b="1"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6.3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0" y="1074738"/>
            <a:ext cx="9144000" cy="10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fr-FR" sz="29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Stand-by complaint 2018/1: Ukraine: Presumed threat to Emerald site “</a:t>
            </a:r>
            <a:r>
              <a:rPr lang="en-US" altLang="fr-FR" sz="29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Polonina</a:t>
            </a:r>
            <a:r>
              <a:rPr lang="en-US" altLang="fr-FR" sz="29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en-US" altLang="fr-FR" sz="29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Borzhava</a:t>
            </a:r>
            <a:r>
              <a:rPr lang="en-US" altLang="fr-FR" sz="29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from wind energy development</a:t>
            </a:r>
          </a:p>
        </p:txBody>
      </p:sp>
      <p:pic>
        <p:nvPicPr>
          <p:cNvPr id="7" name="Picture 6">
            <a:extLst>
              <a:ext uri="{FF2B5EF4-FFF2-40B4-BE49-F238E27FC236}">
                <a16:creationId xmlns:a16="http://schemas.microsoft.com/office/drawing/2014/main" id="{D2B61D02-483A-44D6-8398-D7D77E11E735}"/>
              </a:ext>
            </a:extLst>
          </p:cNvPr>
          <p:cNvPicPr>
            <a:picLocks noChangeAspect="1"/>
          </p:cNvPicPr>
          <p:nvPr/>
        </p:nvPicPr>
        <p:blipFill>
          <a:blip r:embed="rId5"/>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354804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6EB91B09-3E1F-4F2B-A9D1-30B4A92054DA}"/>
              </a:ext>
            </a:extLst>
          </p:cNvPr>
          <p:cNvSpPr>
            <a:spLocks noGrp="1"/>
          </p:cNvSpPr>
          <p:nvPr>
            <p:ph idx="1"/>
          </p:nvPr>
        </p:nvSpPr>
        <p:spPr>
          <a:xfrm>
            <a:off x="381000" y="2001836"/>
            <a:ext cx="7494270" cy="4501705"/>
          </a:xfrm>
        </p:spPr>
        <p:txBody>
          <a:bodyPr>
            <a:normAutofit/>
          </a:bodyPr>
          <a:lstStyle/>
          <a:p>
            <a:pPr>
              <a:spcAft>
                <a:spcPts val="1800"/>
              </a:spcAft>
            </a:pPr>
            <a:r>
              <a:rPr lang="en-US" altLang="en-US" sz="2400" dirty="0"/>
              <a:t>Proposals on financing the implementation of the work programme of the Bern Convention</a:t>
            </a:r>
            <a:br>
              <a:rPr lang="en-US" altLang="en-US" sz="2000" dirty="0"/>
            </a:br>
            <a:r>
              <a:rPr lang="en-US" altLang="en-US" sz="1800" dirty="0">
                <a:solidFill>
                  <a:schemeClr val="bg1">
                    <a:lumMod val="50000"/>
                  </a:schemeClr>
                </a:solidFill>
                <a:hlinkClick r:id="rId2"/>
              </a:rPr>
              <a:t>T-PVS/Inf(2020)3</a:t>
            </a:r>
            <a:endParaRPr lang="en-US" altLang="en-US" sz="2000" dirty="0">
              <a:solidFill>
                <a:schemeClr val="bg1">
                  <a:lumMod val="50000"/>
                </a:schemeClr>
              </a:solidFill>
            </a:endParaRPr>
          </a:p>
          <a:p>
            <a:pPr>
              <a:spcAft>
                <a:spcPts val="1800"/>
              </a:spcAft>
            </a:pPr>
            <a:r>
              <a:rPr lang="en-US" altLang="en-US" sz="2400" dirty="0"/>
              <a:t>Explanatory notes to the proposals of setting up a sustainable funding mechanism for the Bern Convention</a:t>
            </a:r>
            <a:br>
              <a:rPr lang="en-US" altLang="en-US" sz="2000" dirty="0"/>
            </a:br>
            <a:r>
              <a:rPr lang="en-US" altLang="en-US" sz="1800" dirty="0">
                <a:solidFill>
                  <a:schemeClr val="bg1">
                    <a:lumMod val="50000"/>
                  </a:schemeClr>
                </a:solidFill>
                <a:hlinkClick r:id="rId3"/>
              </a:rPr>
              <a:t>T-PVS/Inf(2020)4</a:t>
            </a:r>
            <a:endParaRPr lang="en-US" altLang="en-US" sz="1800" dirty="0">
              <a:solidFill>
                <a:schemeClr val="bg1">
                  <a:lumMod val="50000"/>
                </a:schemeClr>
              </a:solidFill>
            </a:endParaRPr>
          </a:p>
          <a:p>
            <a:pPr>
              <a:spcAft>
                <a:spcPts val="1200"/>
              </a:spcAft>
            </a:pPr>
            <a:r>
              <a:rPr lang="en-US" altLang="en-US" sz="2400" dirty="0">
                <a:hlinkClick r:id="rId4"/>
              </a:rPr>
              <a:t>Resolution No. 9 (2019)</a:t>
            </a:r>
            <a:r>
              <a:rPr lang="en-US" altLang="en-US" sz="2400" dirty="0"/>
              <a:t> on the financing of the Bern Convention</a:t>
            </a:r>
            <a:br>
              <a:rPr lang="en-US" altLang="en-US" sz="2000" dirty="0"/>
            </a:br>
            <a:endParaRPr lang="en-US" altLang="en-US" sz="1800" dirty="0">
              <a:solidFill>
                <a:schemeClr val="bg1">
                  <a:lumMod val="50000"/>
                </a:schemeClr>
              </a:solidFill>
            </a:endParaRPr>
          </a:p>
          <a:p>
            <a:pPr>
              <a:spcAft>
                <a:spcPts val="600"/>
              </a:spcAft>
            </a:pPr>
            <a:r>
              <a:rPr lang="en-US" altLang="en-US" sz="2400" dirty="0"/>
              <a:t>Voluntary Contributions received in 2020</a:t>
            </a:r>
            <a:br>
              <a:rPr lang="en-US" altLang="en-US" sz="2400" dirty="0"/>
            </a:br>
            <a:r>
              <a:rPr lang="en-US" altLang="en-US" sz="1800" dirty="0">
                <a:solidFill>
                  <a:schemeClr val="bg1">
                    <a:lumMod val="50000"/>
                  </a:schemeClr>
                </a:solidFill>
                <a:hlinkClick r:id="rId5"/>
              </a:rPr>
              <a:t>T-PVS/Inf(2020)10</a:t>
            </a:r>
            <a:endParaRPr lang="en-US" altLang="en-US" sz="1800" dirty="0">
              <a:solidFill>
                <a:schemeClr val="bg1">
                  <a:lumMod val="50000"/>
                </a:schemeClr>
              </a:solidFill>
            </a:endParaRPr>
          </a:p>
        </p:txBody>
      </p:sp>
      <p:sp>
        <p:nvSpPr>
          <p:cNvPr id="11267" name="Rectangle 2">
            <a:extLst>
              <a:ext uri="{FF2B5EF4-FFF2-40B4-BE49-F238E27FC236}">
                <a16:creationId xmlns:a16="http://schemas.microsoft.com/office/drawing/2014/main" id="{3B9CC2B1-C4D9-493C-86EF-5CF26B433EA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3.1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1A33976-D9F7-49FA-9AC2-E59B583A5C04}"/>
              </a:ext>
            </a:extLst>
          </p:cNvPr>
          <p:cNvSpPr txBox="1">
            <a:spLocks noChangeArrowheads="1"/>
          </p:cNvSpPr>
          <p:nvPr/>
        </p:nvSpPr>
        <p:spPr bwMode="auto">
          <a:xfrm>
            <a:off x="1138839" y="1132460"/>
            <a:ext cx="686632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rPr>
              <a:t>Financing</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of the Bern Convention</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7" name="Picture 6">
            <a:extLst>
              <a:ext uri="{FF2B5EF4-FFF2-40B4-BE49-F238E27FC236}">
                <a16:creationId xmlns:a16="http://schemas.microsoft.com/office/drawing/2014/main" id="{9ED709D7-CE62-4FA0-9FFB-64C84BB6333A}"/>
              </a:ext>
            </a:extLst>
          </p:cNvPr>
          <p:cNvPicPr>
            <a:picLocks noChangeAspect="1"/>
          </p:cNvPicPr>
          <p:nvPr/>
        </p:nvPicPr>
        <p:blipFill>
          <a:blip r:embed="rId6"/>
          <a:stretch>
            <a:fillRect/>
          </a:stretch>
        </p:blipFill>
        <p:spPr>
          <a:xfrm>
            <a:off x="7875270" y="5859856"/>
            <a:ext cx="1134440" cy="820824"/>
          </a:xfrm>
          <a:prstGeom prst="rect">
            <a:avLst/>
          </a:prstGeom>
        </p:spPr>
      </p:pic>
    </p:spTree>
    <p:extLst>
      <p:ext uri="{BB962C8B-B14F-4D97-AF65-F5344CB8AC3E}">
        <p14:creationId xmlns:p14="http://schemas.microsoft.com/office/powerpoint/2010/main" val="61448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contenu 1">
            <a:extLst>
              <a:ext uri="{FF2B5EF4-FFF2-40B4-BE49-F238E27FC236}">
                <a16:creationId xmlns:a16="http://schemas.microsoft.com/office/drawing/2014/main" id="{017C38DB-5C5C-439B-A539-77A4FB8905A4}"/>
              </a:ext>
            </a:extLst>
          </p:cNvPr>
          <p:cNvSpPr>
            <a:spLocks noGrp="1"/>
          </p:cNvSpPr>
          <p:nvPr>
            <p:ph idx="1"/>
          </p:nvPr>
        </p:nvSpPr>
        <p:spPr>
          <a:xfrm>
            <a:off x="595313" y="2274570"/>
            <a:ext cx="8004175" cy="4402455"/>
          </a:xfrm>
        </p:spPr>
        <p:txBody>
          <a:bodyPr>
            <a:normAutofit/>
          </a:bodyPr>
          <a:lstStyle/>
          <a:p>
            <a:pPr algn="just">
              <a:defRPr/>
            </a:pPr>
            <a:endParaRPr lang="en-GB" altLang="fr-FR" sz="2000" dirty="0"/>
          </a:p>
          <a:p>
            <a:pPr algn="just">
              <a:defRPr/>
            </a:pPr>
            <a:r>
              <a:rPr lang="en-GB" sz="2400" b="1" dirty="0"/>
              <a:t>2018 Standing Committee</a:t>
            </a:r>
            <a:r>
              <a:rPr lang="en-GB" sz="2400" dirty="0"/>
              <a:t>:</a:t>
            </a:r>
            <a:endParaRPr lang="en-US" altLang="fr-FR" sz="2400" dirty="0"/>
          </a:p>
          <a:p>
            <a:pPr lvl="1" algn="just">
              <a:defRPr/>
            </a:pPr>
            <a:r>
              <a:rPr lang="en-US" altLang="fr-FR" sz="1800" dirty="0"/>
              <a:t>took note of the report provided by the Turkish authorities on the issue and requested that a new progress report is provided to the Committee in two years (2020), as per the decision of the Committee from 2016.</a:t>
            </a:r>
          </a:p>
          <a:p>
            <a:pPr lvl="1" algn="just">
              <a:defRPr/>
            </a:pPr>
            <a:endParaRPr lang="en-US" altLang="fr-FR" sz="1800" dirty="0"/>
          </a:p>
          <a:p>
            <a:pPr lvl="1" algn="just">
              <a:defRPr/>
            </a:pPr>
            <a:endParaRPr lang="en-US" altLang="fr-FR" sz="1800" dirty="0"/>
          </a:p>
          <a:p>
            <a:pPr lvl="1" algn="just">
              <a:defRPr/>
            </a:pPr>
            <a:endParaRPr lang="en-US" altLang="fr-FR" sz="1800" dirty="0"/>
          </a:p>
          <a:p>
            <a:pPr lvl="1" algn="just">
              <a:defRPr/>
            </a:pPr>
            <a:endParaRPr lang="en-US" altLang="fr-FR" sz="1800" dirty="0"/>
          </a:p>
          <a:p>
            <a:pPr algn="just">
              <a:defRPr/>
            </a:pPr>
            <a:endParaRPr lang="en-US" sz="1800" b="1" dirty="0">
              <a:highlight>
                <a:srgbClr val="00FF00"/>
              </a:highlight>
            </a:endParaRPr>
          </a:p>
          <a:p>
            <a:pPr algn="just">
              <a:defRPr/>
            </a:pPr>
            <a:endParaRPr lang="en-US" sz="1800" b="1" dirty="0">
              <a:highlight>
                <a:srgbClr val="00FF00"/>
              </a:highlight>
            </a:endParaRPr>
          </a:p>
          <a:p>
            <a:pPr algn="just">
              <a:defRPr/>
            </a:pPr>
            <a:r>
              <a:rPr lang="en-US" sz="1800" b="1" dirty="0">
                <a:highlight>
                  <a:srgbClr val="00FF00"/>
                </a:highlight>
              </a:rPr>
              <a:t>Government report received in October 2020</a:t>
            </a:r>
            <a:r>
              <a:rPr lang="en-US" sz="1800" b="1" dirty="0"/>
              <a:t> - </a:t>
            </a:r>
            <a:r>
              <a:rPr lang="fr-FR" sz="1600" dirty="0">
                <a:hlinkClick r:id="rId3"/>
              </a:rPr>
              <a:t>T-PVS/Files(2020)66</a:t>
            </a:r>
            <a:endParaRPr lang="en-US" sz="1800" b="1" dirty="0"/>
          </a:p>
          <a:p>
            <a:pPr algn="just">
              <a:defRPr/>
            </a:pPr>
            <a:endParaRPr lang="en-GB" altLang="fr-FR" sz="2200" dirty="0"/>
          </a:p>
          <a:p>
            <a:pPr algn="just">
              <a:defRPr/>
            </a:pPr>
            <a:endParaRPr lang="en-GB" altLang="fr-FR" sz="2000" dirty="0">
              <a:highlight>
                <a:srgbClr val="FFFF00"/>
              </a:highlight>
            </a:endParaRPr>
          </a:p>
        </p:txBody>
      </p:sp>
      <p:sp>
        <p:nvSpPr>
          <p:cNvPr id="78851" name="Rectangle 2">
            <a:extLst>
              <a:ext uri="{FF2B5EF4-FFF2-40B4-BE49-F238E27FC236}">
                <a16:creationId xmlns:a16="http://schemas.microsoft.com/office/drawing/2014/main" id="{93EBF722-ECB5-44CB-8B24-5D9ACD66BF7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6.4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8852" name="Rectangle 2">
            <a:extLst>
              <a:ext uri="{FF2B5EF4-FFF2-40B4-BE49-F238E27FC236}">
                <a16:creationId xmlns:a16="http://schemas.microsoft.com/office/drawing/2014/main" id="{86B049E8-9F71-4AC5-A1A5-F0E1E71DFB87}"/>
              </a:ext>
            </a:extLst>
          </p:cNvPr>
          <p:cNvSpPr txBox="1">
            <a:spLocks noChangeArrowheads="1"/>
          </p:cNvSpPr>
          <p:nvPr/>
        </p:nvSpPr>
        <p:spPr bwMode="auto">
          <a:xfrm>
            <a:off x="526256" y="990601"/>
            <a:ext cx="8091488"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Closed file 2011/4: Turkey: Threat to the Mediterranean monk seal (</a:t>
            </a:r>
            <a:r>
              <a:rPr lang="en-US" altLang="fr-FR" sz="3200" i="1"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Monachus</a:t>
            </a:r>
            <a:r>
              <a:rPr lang="en-US" altLang="fr-FR" sz="3200"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en-US" altLang="fr-FR" sz="3200" i="1"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monachus</a:t>
            </a: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9A745FBC-BC3D-439A-8F3A-45B7535B2DB9}"/>
              </a:ext>
            </a:extLst>
          </p:cNvPr>
          <p:cNvPicPr>
            <a:picLocks noChangeAspect="1"/>
          </p:cNvPicPr>
          <p:nvPr/>
        </p:nvPicPr>
        <p:blipFill>
          <a:blip r:embed="rId4"/>
          <a:stretch>
            <a:fillRect/>
          </a:stretch>
        </p:blipFill>
        <p:spPr>
          <a:xfrm>
            <a:off x="7875270" y="5859856"/>
            <a:ext cx="1134440" cy="8208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a:extLst>
              <a:ext uri="{FF2B5EF4-FFF2-40B4-BE49-F238E27FC236}">
                <a16:creationId xmlns:a16="http://schemas.microsoft.com/office/drawing/2014/main" id="{C9EFD90F-DE8E-4646-A6FD-47F1CEC48F79}"/>
              </a:ext>
            </a:extLst>
          </p:cNvPr>
          <p:cNvSpPr>
            <a:spLocks noGrp="1"/>
          </p:cNvSpPr>
          <p:nvPr>
            <p:ph idx="1"/>
          </p:nvPr>
        </p:nvSpPr>
        <p:spPr>
          <a:xfrm>
            <a:off x="369870" y="2446020"/>
            <a:ext cx="8454090" cy="4331970"/>
          </a:xfrm>
        </p:spPr>
        <p:txBody>
          <a:bodyPr>
            <a:noAutofit/>
          </a:bodyPr>
          <a:lstStyle/>
          <a:p>
            <a:pPr algn="just"/>
            <a:r>
              <a:rPr lang="en-GB" sz="2200" b="1" dirty="0"/>
              <a:t>2018 Standing Committee</a:t>
            </a:r>
            <a:r>
              <a:rPr lang="en-GB" sz="2200" dirty="0"/>
              <a:t>:</a:t>
            </a:r>
          </a:p>
          <a:p>
            <a:pPr lvl="1" algn="just"/>
            <a:r>
              <a:rPr lang="en-US" altLang="en-US" sz="1700" dirty="0"/>
              <a:t>Given that the situation of the Apron is still dire and has not improved, that much of the permitted projects have yet to be implemented on the ground and in view of the obstacles that still need to be overcome at all levels, the Committee decided to keep the file on stand-by.</a:t>
            </a:r>
            <a:r>
              <a:rPr lang="en-US" altLang="en-US" sz="1800" dirty="0"/>
              <a:t>	</a:t>
            </a:r>
            <a:endParaRPr lang="en-GB" altLang="en-US" sz="1600" dirty="0"/>
          </a:p>
          <a:p>
            <a:pPr algn="just"/>
            <a:r>
              <a:rPr lang="en-US" sz="2200" b="1" dirty="0"/>
              <a:t>Sep 2020 Bureau:</a:t>
            </a:r>
          </a:p>
          <a:p>
            <a:pPr lvl="1" algn="just">
              <a:defRPr/>
            </a:pPr>
            <a:r>
              <a:rPr lang="en-US" sz="1700" dirty="0"/>
              <a:t>noted that all parties agree that activities continue to be undertaken toward improving the conservation situation, however according to the complainant the species remains on the brink of extinction. The measures need time to result in benefits.</a:t>
            </a:r>
          </a:p>
          <a:p>
            <a:pPr lvl="1" algn="just">
              <a:spcAft>
                <a:spcPts val="1200"/>
              </a:spcAft>
              <a:defRPr/>
            </a:pPr>
            <a:r>
              <a:rPr lang="en-US" sz="1700" dirty="0"/>
              <a:t>encouraged continued collaboration and activities amongst the authorities, NGOs, local communities and private companies (HPPs) of both countries in order to save this critically endangered species</a:t>
            </a:r>
          </a:p>
          <a:p>
            <a:pPr algn="just">
              <a:spcBef>
                <a:spcPts val="0"/>
              </a:spcBef>
              <a:buFont typeface="Arial" charset="0"/>
              <a:buChar char="•"/>
              <a:defRPr/>
            </a:pPr>
            <a:r>
              <a:rPr lang="en-US" sz="1800" b="1" dirty="0">
                <a:highlight>
                  <a:srgbClr val="00FF00"/>
                </a:highlight>
              </a:rPr>
              <a:t>Government reports received in September 2020</a:t>
            </a:r>
            <a:r>
              <a:rPr lang="en-US" sz="1800" b="1" dirty="0"/>
              <a:t> - </a:t>
            </a:r>
            <a:r>
              <a:rPr lang="fr-FR" sz="1600" u="sng" dirty="0">
                <a:hlinkClick r:id="rId3"/>
              </a:rPr>
              <a:t>T-PVS/Files(2020)37</a:t>
            </a:r>
            <a:r>
              <a:rPr lang="fr-FR" sz="1600" dirty="0"/>
              <a:t> + </a:t>
            </a:r>
            <a:r>
              <a:rPr lang="fr-FR" sz="1600" dirty="0">
                <a:hlinkClick r:id="rId4"/>
              </a:rPr>
              <a:t>48</a:t>
            </a:r>
            <a:endParaRPr lang="en-US" sz="1800" b="1" dirty="0"/>
          </a:p>
          <a:p>
            <a:pPr algn="just">
              <a:spcBef>
                <a:spcPts val="0"/>
              </a:spcBef>
              <a:buFont typeface="Arial" charset="0"/>
              <a:buChar char="•"/>
              <a:defRPr/>
            </a:pPr>
            <a:r>
              <a:rPr lang="en-US" sz="1800" b="1" dirty="0">
                <a:highlight>
                  <a:srgbClr val="00FF00"/>
                </a:highlight>
              </a:rPr>
              <a:t>Complainant reports received in Sep / Nov 2020</a:t>
            </a:r>
            <a:r>
              <a:rPr lang="en-US" sz="1800" b="1" dirty="0"/>
              <a:t> - </a:t>
            </a:r>
            <a:r>
              <a:rPr lang="fr-FR" sz="1600" u="sng" dirty="0">
                <a:hlinkClick r:id="rId5"/>
              </a:rPr>
              <a:t>T-PVS/Files(2020)49</a:t>
            </a:r>
            <a:r>
              <a:rPr lang="fr-FR" sz="1600" dirty="0"/>
              <a:t> + </a:t>
            </a:r>
            <a:r>
              <a:rPr lang="fr-FR" sz="1600" u="sng" dirty="0">
                <a:hlinkClick r:id="rId6"/>
              </a:rPr>
              <a:t>58</a:t>
            </a:r>
            <a:endParaRPr lang="en-US" sz="1800" b="1" dirty="0"/>
          </a:p>
          <a:p>
            <a:pPr marL="457200" lvl="1" indent="0">
              <a:buNone/>
              <a:defRPr/>
            </a:pPr>
            <a:endParaRPr lang="en-GB" sz="1800" dirty="0">
              <a:highlight>
                <a:srgbClr val="FFFF00"/>
              </a:highlight>
            </a:endParaRPr>
          </a:p>
        </p:txBody>
      </p:sp>
      <p:sp>
        <p:nvSpPr>
          <p:cNvPr id="76803" name="Rectangle 2">
            <a:extLst>
              <a:ext uri="{FF2B5EF4-FFF2-40B4-BE49-F238E27FC236}">
                <a16:creationId xmlns:a16="http://schemas.microsoft.com/office/drawing/2014/main" id="{87389FC3-13C2-4BA0-8B50-B326C8C1FBA2}"/>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6.4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6804" name="Rectangle 2">
            <a:extLst>
              <a:ext uri="{FF2B5EF4-FFF2-40B4-BE49-F238E27FC236}">
                <a16:creationId xmlns:a16="http://schemas.microsoft.com/office/drawing/2014/main" id="{BD23C6BE-C033-46AD-ABE5-D5FE6244EA7E}"/>
              </a:ext>
            </a:extLst>
          </p:cNvPr>
          <p:cNvSpPr txBox="1">
            <a:spLocks noChangeArrowheads="1"/>
          </p:cNvSpPr>
          <p:nvPr/>
        </p:nvSpPr>
        <p:spPr bwMode="auto">
          <a:xfrm>
            <a:off x="0" y="1074738"/>
            <a:ext cx="9144000" cy="127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fr-FR"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Recommendation No. 169 (2013) on the Rhone </a:t>
            </a:r>
            <a:r>
              <a:rPr lang="en-US" altLang="fr-FR"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streber</a:t>
            </a:r>
            <a:r>
              <a:rPr lang="en-US" altLang="fr-FR"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en-US" altLang="fr-FR" i="1"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Zingel</a:t>
            </a:r>
            <a:r>
              <a:rPr lang="en-US" altLang="fr-FR"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asper</a:t>
            </a:r>
            <a:r>
              <a:rPr lang="en-US" altLang="fr-FR"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in the Doubs (France) and in the canton of Jura (Switzerland) in the framework of a case-file on stand-by 2011/5</a:t>
            </a:r>
          </a:p>
        </p:txBody>
      </p:sp>
      <p:pic>
        <p:nvPicPr>
          <p:cNvPr id="6" name="Picture 5">
            <a:extLst>
              <a:ext uri="{FF2B5EF4-FFF2-40B4-BE49-F238E27FC236}">
                <a16:creationId xmlns:a16="http://schemas.microsoft.com/office/drawing/2014/main" id="{BA7238B0-CBF6-4B87-BC72-28259DB4E7D6}"/>
              </a:ext>
            </a:extLst>
          </p:cNvPr>
          <p:cNvPicPr>
            <a:picLocks noChangeAspect="1"/>
          </p:cNvPicPr>
          <p:nvPr/>
        </p:nvPicPr>
        <p:blipFill>
          <a:blip r:embed="rId7"/>
          <a:stretch>
            <a:fillRect/>
          </a:stretch>
        </p:blipFill>
        <p:spPr>
          <a:xfrm>
            <a:off x="7875270" y="5859856"/>
            <a:ext cx="1134440" cy="8208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595313" y="2732925"/>
            <a:ext cx="8004175" cy="3836149"/>
          </a:xfrm>
        </p:spPr>
        <p:txBody>
          <a:bodyPr>
            <a:normAutofit/>
          </a:bodyPr>
          <a:lstStyle/>
          <a:p>
            <a:pPr>
              <a:spcAft>
                <a:spcPts val="1800"/>
              </a:spcAft>
            </a:pPr>
            <a:r>
              <a:rPr lang="en-US" altLang="en-US" sz="2400" dirty="0"/>
              <a:t>Draft Programme of Activities for 2021</a:t>
            </a:r>
            <a:br>
              <a:rPr lang="en-US" altLang="en-US" sz="2000" dirty="0"/>
            </a:br>
            <a:r>
              <a:rPr lang="en-US" altLang="en-US" sz="1800" dirty="0">
                <a:solidFill>
                  <a:schemeClr val="bg1">
                    <a:lumMod val="50000"/>
                  </a:schemeClr>
                </a:solidFill>
                <a:hlinkClick r:id="rId3"/>
              </a:rPr>
              <a:t>T-PVS(2020)7</a:t>
            </a:r>
            <a:endParaRPr lang="en-US" altLang="en-US" sz="2000" dirty="0">
              <a:solidFill>
                <a:schemeClr val="bg1">
                  <a:lumMod val="50000"/>
                </a:schemeClr>
              </a:solidFill>
            </a:endParaRPr>
          </a:p>
          <a:p>
            <a:pPr>
              <a:spcAft>
                <a:spcPts val="1800"/>
              </a:spcAft>
            </a:pPr>
            <a:r>
              <a:rPr lang="en-US" altLang="en-US" sz="2400" dirty="0"/>
              <a:t>Draft Calendar of meetings for 2021</a:t>
            </a:r>
            <a:br>
              <a:rPr lang="en-US" altLang="en-US" sz="2000" dirty="0"/>
            </a:br>
            <a:r>
              <a:rPr lang="en-US" altLang="en-US" sz="1800" dirty="0">
                <a:solidFill>
                  <a:schemeClr val="bg1">
                    <a:lumMod val="50000"/>
                  </a:schemeClr>
                </a:solidFill>
                <a:hlinkClick r:id="rId4"/>
              </a:rPr>
              <a:t>T-PVS/Inf(2020)9</a:t>
            </a:r>
            <a:endParaRPr lang="en-US" altLang="en-US" sz="1800" dirty="0">
              <a:solidFill>
                <a:schemeClr val="bg1">
                  <a:lumMod val="50000"/>
                </a:schemeClr>
              </a:solidFill>
            </a:endParaRPr>
          </a:p>
          <a:p>
            <a:pPr marL="0" indent="0" algn="just">
              <a:buNone/>
            </a:pPr>
            <a:endParaRPr lang="en-US" altLang="fr-FR" sz="2200"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9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526257" y="1074738"/>
            <a:ext cx="80914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Draft Programme of Activities and Budget for 2021</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B2EC47FB-AEB8-4167-BC1C-F2CB1C412D49}"/>
              </a:ext>
            </a:extLst>
          </p:cNvPr>
          <p:cNvPicPr>
            <a:picLocks noChangeAspect="1"/>
          </p:cNvPicPr>
          <p:nvPr/>
        </p:nvPicPr>
        <p:blipFill>
          <a:blip r:embed="rId5"/>
          <a:stretch>
            <a:fillRect/>
          </a:stretch>
        </p:blipFill>
        <p:spPr>
          <a:xfrm>
            <a:off x="7875270" y="5859856"/>
            <a:ext cx="1134440" cy="8208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17DD327-0E09-4FC2-9141-0E297907A08A}"/>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3.2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3DBF9E97-6686-4945-89E9-3BAABB1C2DF9}"/>
              </a:ext>
            </a:extLst>
          </p:cNvPr>
          <p:cNvSpPr>
            <a:spLocks noGrp="1"/>
          </p:cNvSpPr>
          <p:nvPr>
            <p:ph idx="1"/>
          </p:nvPr>
        </p:nvSpPr>
        <p:spPr>
          <a:xfrm>
            <a:off x="381000" y="2894558"/>
            <a:ext cx="7494270" cy="3033642"/>
          </a:xfrm>
        </p:spPr>
        <p:txBody>
          <a:bodyPr/>
          <a:lstStyle/>
          <a:p>
            <a:endParaRPr lang="en-US" altLang="en-US" dirty="0"/>
          </a:p>
          <a:p>
            <a:r>
              <a:rPr lang="en-US" altLang="en-US" dirty="0"/>
              <a:t>Draft Terms of Reference of a Working Group on a Vision for the Bern Convention 2021-2030                                                                 </a:t>
            </a:r>
            <a:r>
              <a:rPr lang="en-GB" altLang="en-US" sz="2000" dirty="0">
                <a:solidFill>
                  <a:schemeClr val="bg1">
                    <a:lumMod val="50000"/>
                  </a:schemeClr>
                </a:solidFill>
                <a:hlinkClick r:id="rId3"/>
              </a:rPr>
              <a:t>T-PVS/Inf(2020)08</a:t>
            </a:r>
            <a:endParaRPr lang="en-GB" altLang="en-US" sz="2000" dirty="0">
              <a:solidFill>
                <a:schemeClr val="bg1">
                  <a:lumMod val="50000"/>
                </a:schemeClr>
              </a:solidFill>
            </a:endParaRPr>
          </a:p>
          <a:p>
            <a:pPr marL="0" indent="0">
              <a:buNone/>
            </a:pPr>
            <a:endParaRPr lang="en-GB" altLang="en-US" sz="2000" dirty="0"/>
          </a:p>
          <a:p>
            <a:pPr marL="0" indent="0">
              <a:buNone/>
            </a:pPr>
            <a:endParaRPr lang="fr-FR" dirty="0"/>
          </a:p>
        </p:txBody>
      </p:sp>
      <p:sp>
        <p:nvSpPr>
          <p:cNvPr id="4" name="Rectangle 2">
            <a:extLst>
              <a:ext uri="{FF2B5EF4-FFF2-40B4-BE49-F238E27FC236}">
                <a16:creationId xmlns:a16="http://schemas.microsoft.com/office/drawing/2014/main" id="{A5F4DBB5-ACB7-426B-990F-C360C70A9DE9}"/>
              </a:ext>
            </a:extLst>
          </p:cNvPr>
          <p:cNvSpPr txBox="1">
            <a:spLocks noChangeArrowheads="1"/>
          </p:cNvSpPr>
          <p:nvPr/>
        </p:nvSpPr>
        <p:spPr bwMode="auto">
          <a:xfrm>
            <a:off x="681831" y="1127125"/>
            <a:ext cx="7780338" cy="109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Vision for the Bern Convention for the post-2020 decade</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020DA4C6-BAC0-432C-92AD-3E6B1325F8AD}"/>
              </a:ext>
            </a:extLst>
          </p:cNvPr>
          <p:cNvPicPr>
            <a:picLocks noChangeAspect="1"/>
          </p:cNvPicPr>
          <p:nvPr/>
        </p:nvPicPr>
        <p:blipFill>
          <a:blip r:embed="rId4"/>
          <a:stretch>
            <a:fillRect/>
          </a:stretch>
        </p:blipFill>
        <p:spPr>
          <a:xfrm>
            <a:off x="7875270" y="5859856"/>
            <a:ext cx="1134440" cy="8208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1">
            <a:extLst>
              <a:ext uri="{FF2B5EF4-FFF2-40B4-BE49-F238E27FC236}">
                <a16:creationId xmlns:a16="http://schemas.microsoft.com/office/drawing/2014/main" id="{41186565-BC9C-4EB1-A3BA-F03365CDD7BD}"/>
              </a:ext>
            </a:extLst>
          </p:cNvPr>
          <p:cNvSpPr>
            <a:spLocks noGrp="1"/>
          </p:cNvSpPr>
          <p:nvPr>
            <p:ph idx="1"/>
          </p:nvPr>
        </p:nvSpPr>
        <p:spPr>
          <a:xfrm>
            <a:off x="403225" y="1657350"/>
            <a:ext cx="8283575" cy="4524375"/>
          </a:xfrm>
        </p:spPr>
        <p:txBody>
          <a:bodyPr>
            <a:normAutofit/>
          </a:bodyPr>
          <a:lstStyle/>
          <a:p>
            <a:pPr algn="ctr">
              <a:spcAft>
                <a:spcPts val="600"/>
              </a:spcAft>
            </a:pPr>
            <a:r>
              <a:rPr lang="en-GB" altLang="en-US" sz="2400" i="1" dirty="0"/>
              <a:t>Summary tables of reporting</a:t>
            </a:r>
            <a:r>
              <a:rPr lang="en-GB" altLang="en-US" i="1" dirty="0"/>
              <a:t>                                                    </a:t>
            </a:r>
            <a:r>
              <a:rPr lang="en-GB" altLang="en-US" sz="1600" i="1" dirty="0">
                <a:solidFill>
                  <a:schemeClr val="bg1">
                    <a:lumMod val="50000"/>
                  </a:schemeClr>
                </a:solidFill>
                <a:hlinkClick r:id="rId3"/>
              </a:rPr>
              <a:t>T-PVS/Inf(2020)07 </a:t>
            </a:r>
            <a:endParaRPr lang="en-GB" altLang="en-US" sz="1600" i="1" dirty="0">
              <a:solidFill>
                <a:schemeClr val="bg1">
                  <a:lumMod val="50000"/>
                </a:schemeClr>
              </a:solidFill>
            </a:endParaRPr>
          </a:p>
          <a:p>
            <a:pPr algn="ctr">
              <a:spcBef>
                <a:spcPts val="0"/>
              </a:spcBef>
              <a:spcAft>
                <a:spcPts val="0"/>
              </a:spcAft>
            </a:pPr>
            <a:r>
              <a:rPr lang="en-US" altLang="en-US" sz="2400" i="1" dirty="0">
                <a:hlinkClick r:id="rId4"/>
              </a:rPr>
              <a:t>Joint Note</a:t>
            </a:r>
            <a:r>
              <a:rPr lang="en-US" altLang="en-US" sz="2400" i="1" dirty="0"/>
              <a:t> from the EU and Bern Convention</a:t>
            </a:r>
          </a:p>
          <a:p>
            <a:pPr marL="0" indent="0" algn="ctr">
              <a:spcBef>
                <a:spcPts val="0"/>
              </a:spcBef>
              <a:spcAft>
                <a:spcPts val="0"/>
              </a:spcAft>
              <a:buNone/>
            </a:pPr>
            <a:endParaRPr lang="en-GB" altLang="en-US" sz="2000" dirty="0">
              <a:solidFill>
                <a:schemeClr val="bg1">
                  <a:lumMod val="50000"/>
                </a:schemeClr>
              </a:solidFill>
            </a:endParaRPr>
          </a:p>
          <a:p>
            <a:pPr marL="0" indent="0" algn="ctr">
              <a:spcBef>
                <a:spcPts val="0"/>
              </a:spcBef>
              <a:spcAft>
                <a:spcPts val="0"/>
              </a:spcAft>
              <a:buNone/>
            </a:pPr>
            <a:endParaRPr lang="en-GB" altLang="en-US" sz="2000" dirty="0">
              <a:solidFill>
                <a:schemeClr val="bg1">
                  <a:lumMod val="50000"/>
                </a:schemeClr>
              </a:solidFill>
            </a:endParaRPr>
          </a:p>
          <a:p>
            <a:pPr>
              <a:spcAft>
                <a:spcPts val="600"/>
              </a:spcAft>
            </a:pPr>
            <a:r>
              <a:rPr lang="en-GB" altLang="en-US" sz="2000" dirty="0"/>
              <a:t>33 Parties submitted for 2015/2016</a:t>
            </a:r>
          </a:p>
          <a:p>
            <a:pPr>
              <a:spcAft>
                <a:spcPts val="600"/>
              </a:spcAft>
            </a:pPr>
            <a:r>
              <a:rPr lang="en-GB" altLang="en-US" sz="2000" dirty="0"/>
              <a:t>31 Parties submitted for 2017/2018</a:t>
            </a:r>
          </a:p>
          <a:p>
            <a:pPr>
              <a:spcAft>
                <a:spcPts val="600"/>
              </a:spcAft>
            </a:pPr>
            <a:r>
              <a:rPr lang="en-GB" altLang="en-US" sz="2000" dirty="0"/>
              <a:t>2019/2020 will be launched during next year</a:t>
            </a:r>
          </a:p>
          <a:p>
            <a:pPr>
              <a:spcAft>
                <a:spcPts val="600"/>
              </a:spcAft>
            </a:pPr>
            <a:r>
              <a:rPr lang="en-GB" altLang="en-US" sz="2000" dirty="0"/>
              <a:t>Collaboration with WCMC to improve the ORS</a:t>
            </a:r>
          </a:p>
          <a:p>
            <a:pPr>
              <a:spcAft>
                <a:spcPts val="600"/>
              </a:spcAft>
            </a:pPr>
            <a:r>
              <a:rPr lang="en-GB" altLang="en-US" sz="2000" dirty="0">
                <a:hlinkClick r:id="rId5"/>
              </a:rPr>
              <a:t>Birdlife report</a:t>
            </a:r>
            <a:r>
              <a:rPr lang="en-GB" altLang="en-US" sz="2000" dirty="0"/>
              <a:t> / Possible future analysis of the biennial reports</a:t>
            </a:r>
          </a:p>
          <a:p>
            <a:pPr>
              <a:spcAft>
                <a:spcPts val="600"/>
              </a:spcAft>
            </a:pPr>
            <a:r>
              <a:rPr lang="en-GB" altLang="en-US" sz="2000" dirty="0"/>
              <a:t>Possible revival of the quadrennial reports</a:t>
            </a:r>
          </a:p>
          <a:p>
            <a:pPr>
              <a:spcAft>
                <a:spcPts val="600"/>
              </a:spcAft>
            </a:pPr>
            <a:endParaRPr lang="en-GB" altLang="en-US" sz="2400" dirty="0">
              <a:solidFill>
                <a:schemeClr val="bg1">
                  <a:lumMod val="50000"/>
                </a:schemeClr>
              </a:solidFill>
            </a:endParaRPr>
          </a:p>
        </p:txBody>
      </p:sp>
      <p:sp>
        <p:nvSpPr>
          <p:cNvPr id="21507" name="Rectangle 2">
            <a:extLst>
              <a:ext uri="{FF2B5EF4-FFF2-40B4-BE49-F238E27FC236}">
                <a16:creationId xmlns:a16="http://schemas.microsoft.com/office/drawing/2014/main" id="{54C53946-8760-4E85-BA12-92965FA165D6}"/>
              </a:ext>
            </a:extLst>
          </p:cNvPr>
          <p:cNvSpPr txBox="1">
            <a:spLocks noChangeArrowheads="1"/>
          </p:cNvSpPr>
          <p:nvPr/>
        </p:nvSpPr>
        <p:spPr bwMode="auto">
          <a:xfrm>
            <a:off x="0" y="1033463"/>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fr-FR"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Biennial</a:t>
            </a:r>
            <a:r>
              <a:rPr lang="fr-FR"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fr-FR"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reporting</a:t>
            </a:r>
            <a:r>
              <a:rPr lang="fr-FR"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fr-FR"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under</a:t>
            </a:r>
            <a:r>
              <a:rPr lang="fr-FR"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Article 9 and </a:t>
            </a:r>
            <a:r>
              <a:rPr lang="fr-FR"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quadrennial</a:t>
            </a:r>
            <a:r>
              <a:rPr lang="fr-FR"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reports</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1508" name="Rectangle 2">
            <a:extLst>
              <a:ext uri="{FF2B5EF4-FFF2-40B4-BE49-F238E27FC236}">
                <a16:creationId xmlns:a16="http://schemas.microsoft.com/office/drawing/2014/main" id="{B8087C50-D116-4CA9-96F2-6D562F1A6CF3}"/>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4.1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20283A78-C2A9-4177-9A30-18C8092DA144}"/>
              </a:ext>
            </a:extLst>
          </p:cNvPr>
          <p:cNvPicPr>
            <a:picLocks noChangeAspect="1"/>
          </p:cNvPicPr>
          <p:nvPr/>
        </p:nvPicPr>
        <p:blipFill>
          <a:blip r:embed="rId6"/>
          <a:stretch>
            <a:fillRect/>
          </a:stretch>
        </p:blipFill>
        <p:spPr>
          <a:xfrm>
            <a:off x="7875270" y="5859856"/>
            <a:ext cx="1134440" cy="8208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1">
            <a:extLst>
              <a:ext uri="{FF2B5EF4-FFF2-40B4-BE49-F238E27FC236}">
                <a16:creationId xmlns:a16="http://schemas.microsoft.com/office/drawing/2014/main" id="{51B3E959-BD50-4C38-8018-0AB8BD0ED776}"/>
              </a:ext>
            </a:extLst>
          </p:cNvPr>
          <p:cNvSpPr>
            <a:spLocks noGrp="1"/>
          </p:cNvSpPr>
          <p:nvPr>
            <p:ph idx="1"/>
          </p:nvPr>
        </p:nvSpPr>
        <p:spPr>
          <a:xfrm>
            <a:off x="503238" y="1963738"/>
            <a:ext cx="8020050" cy="4416514"/>
          </a:xfrm>
        </p:spPr>
        <p:txBody>
          <a:bodyPr>
            <a:normAutofit/>
          </a:bodyPr>
          <a:lstStyle/>
          <a:p>
            <a:pPr marL="0" indent="0">
              <a:spcAft>
                <a:spcPts val="600"/>
              </a:spcAft>
              <a:buNone/>
            </a:pPr>
            <a:endParaRPr lang="en-GB" altLang="en-US" sz="3200" dirty="0"/>
          </a:p>
          <a:p>
            <a:pPr marL="0" indent="0">
              <a:spcAft>
                <a:spcPts val="600"/>
              </a:spcAft>
              <a:buNone/>
            </a:pPr>
            <a:r>
              <a:rPr lang="en-GB" altLang="en-US" dirty="0"/>
              <a:t>Ongoing work of 3 studies; postponement of adoption to next year:</a:t>
            </a:r>
          </a:p>
          <a:p>
            <a:pPr>
              <a:spcAft>
                <a:spcPts val="600"/>
              </a:spcAft>
            </a:pPr>
            <a:r>
              <a:rPr lang="en-US" altLang="en-US" sz="2400" dirty="0"/>
              <a:t>Guidance on communication and IAS </a:t>
            </a:r>
          </a:p>
          <a:p>
            <a:pPr>
              <a:spcAft>
                <a:spcPts val="600"/>
              </a:spcAft>
            </a:pPr>
            <a:r>
              <a:rPr lang="en-US" altLang="en-US" sz="2400" dirty="0"/>
              <a:t>Guidance on e-commerce and IAS </a:t>
            </a:r>
          </a:p>
          <a:p>
            <a:pPr>
              <a:spcAft>
                <a:spcPts val="600"/>
              </a:spcAft>
            </a:pPr>
            <a:r>
              <a:rPr lang="en-US" altLang="en-US" sz="2400" dirty="0"/>
              <a:t>Study on Alien Pathogens and Pathogens spread by IAS</a:t>
            </a:r>
            <a:endParaRPr lang="en-GB" altLang="en-US" sz="2400" dirty="0"/>
          </a:p>
        </p:txBody>
      </p:sp>
      <p:sp>
        <p:nvSpPr>
          <p:cNvPr id="31747" name="Rectangle 2">
            <a:extLst>
              <a:ext uri="{FF2B5EF4-FFF2-40B4-BE49-F238E27FC236}">
                <a16:creationId xmlns:a16="http://schemas.microsoft.com/office/drawing/2014/main" id="{F644D09A-DC7A-4534-BA1A-52609292B1BE}"/>
              </a:ext>
            </a:extLst>
          </p:cNvPr>
          <p:cNvSpPr txBox="1">
            <a:spLocks noChangeArrowheads="1"/>
          </p:cNvSpPr>
          <p:nvPr/>
        </p:nvSpPr>
        <p:spPr bwMode="auto">
          <a:xfrm>
            <a:off x="613881" y="1208088"/>
            <a:ext cx="7916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Invasive Alien Species</a:t>
            </a:r>
          </a:p>
        </p:txBody>
      </p:sp>
      <p:sp>
        <p:nvSpPr>
          <p:cNvPr id="31748" name="Rectangle 2">
            <a:extLst>
              <a:ext uri="{FF2B5EF4-FFF2-40B4-BE49-F238E27FC236}">
                <a16:creationId xmlns:a16="http://schemas.microsoft.com/office/drawing/2014/main" id="{E80D81A2-21C9-4056-87FA-41DB0D81BBD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A3431D75-4A2E-4B98-86DE-BBC70AEA3E7E}"/>
              </a:ext>
            </a:extLst>
          </p:cNvPr>
          <p:cNvPicPr>
            <a:picLocks noChangeAspect="1"/>
          </p:cNvPicPr>
          <p:nvPr/>
        </p:nvPicPr>
        <p:blipFill>
          <a:blip r:embed="rId3"/>
          <a:stretch>
            <a:fillRect/>
          </a:stretch>
        </p:blipFill>
        <p:spPr>
          <a:xfrm>
            <a:off x="7875270" y="5859856"/>
            <a:ext cx="1134440" cy="820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DB2772CE-7137-42E9-A01D-69E612625152}"/>
              </a:ext>
            </a:extLst>
          </p:cNvPr>
          <p:cNvSpPr>
            <a:spLocks noGrp="1"/>
          </p:cNvSpPr>
          <p:nvPr>
            <p:ph idx="1"/>
          </p:nvPr>
        </p:nvSpPr>
        <p:spPr>
          <a:xfrm>
            <a:off x="452438" y="2225479"/>
            <a:ext cx="7422832" cy="4504093"/>
          </a:xfrm>
        </p:spPr>
        <p:txBody>
          <a:bodyPr>
            <a:normAutofit/>
          </a:bodyPr>
          <a:lstStyle/>
          <a:p>
            <a:endParaRPr lang="en-US" dirty="0"/>
          </a:p>
          <a:p>
            <a:pPr algn="just"/>
            <a:r>
              <a:rPr lang="en-US" dirty="0"/>
              <a:t>Preliminary assessment report of the 2nd Scoreboard reporting				        </a:t>
            </a:r>
            <a:r>
              <a:rPr lang="en-US" sz="2000" dirty="0">
                <a:solidFill>
                  <a:schemeClr val="bg1">
                    <a:lumMod val="50000"/>
                  </a:schemeClr>
                </a:solidFill>
                <a:hlinkClick r:id="rId3"/>
              </a:rPr>
              <a:t>T-PVS(2020)09</a:t>
            </a:r>
            <a:endParaRPr lang="en-US" sz="2000" dirty="0">
              <a:solidFill>
                <a:schemeClr val="bg1">
                  <a:lumMod val="50000"/>
                </a:schemeClr>
              </a:solidFill>
            </a:endParaRPr>
          </a:p>
          <a:p>
            <a:endParaRPr lang="en-US" sz="2000" dirty="0">
              <a:solidFill>
                <a:schemeClr val="bg1">
                  <a:lumMod val="50000"/>
                </a:schemeClr>
              </a:solidFill>
            </a:endParaRPr>
          </a:p>
          <a:p>
            <a:pPr algn="just"/>
            <a:r>
              <a:rPr lang="en-US" dirty="0"/>
              <a:t>Postponement of joint meeting of the Bern Convention Network of Special Focal Points on IKB and CMS Task Force to 2021</a:t>
            </a:r>
          </a:p>
        </p:txBody>
      </p:sp>
      <p:sp>
        <p:nvSpPr>
          <p:cNvPr id="35843" name="Rectangle 2">
            <a:extLst>
              <a:ext uri="{FF2B5EF4-FFF2-40B4-BE49-F238E27FC236}">
                <a16:creationId xmlns:a16="http://schemas.microsoft.com/office/drawing/2014/main" id="{ECC26F73-80FF-4EA3-8481-27C694F083B2}"/>
              </a:ext>
            </a:extLst>
          </p:cNvPr>
          <p:cNvSpPr txBox="1">
            <a:spLocks noChangeArrowheads="1"/>
          </p:cNvSpPr>
          <p:nvPr/>
        </p:nvSpPr>
        <p:spPr bwMode="auto">
          <a:xfrm>
            <a:off x="583059" y="1085850"/>
            <a:ext cx="7977883" cy="113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birds: eradication of illegal killing, trapping and trade of wild birds</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5844" name="Rectangle 2">
            <a:extLst>
              <a:ext uri="{FF2B5EF4-FFF2-40B4-BE49-F238E27FC236}">
                <a16:creationId xmlns:a16="http://schemas.microsoft.com/office/drawing/2014/main" id="{43945DE5-33BC-4A29-A3C1-2ACEB64024E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58E2FE76-96FE-4CA5-B0A3-B4881E6675CE}"/>
              </a:ext>
            </a:extLst>
          </p:cNvPr>
          <p:cNvPicPr>
            <a:picLocks noChangeAspect="1"/>
          </p:cNvPicPr>
          <p:nvPr/>
        </p:nvPicPr>
        <p:blipFill>
          <a:blip r:embed="rId4"/>
          <a:stretch>
            <a:fillRect/>
          </a:stretch>
        </p:blipFill>
        <p:spPr>
          <a:xfrm>
            <a:off x="7875270" y="5859856"/>
            <a:ext cx="1134440" cy="820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093151E7-D08B-4BB2-8E11-A94727AC5332}"/>
              </a:ext>
            </a:extLst>
          </p:cNvPr>
          <p:cNvSpPr>
            <a:spLocks noGrp="1"/>
          </p:cNvSpPr>
          <p:nvPr>
            <p:ph idx="1"/>
          </p:nvPr>
        </p:nvSpPr>
        <p:spPr>
          <a:xfrm>
            <a:off x="420242" y="1904642"/>
            <a:ext cx="7455028" cy="3955213"/>
          </a:xfrm>
        </p:spPr>
        <p:txBody>
          <a:bodyPr>
            <a:normAutofit fontScale="92500" lnSpcReduction="20000"/>
          </a:bodyPr>
          <a:lstStyle/>
          <a:p>
            <a:pPr marL="0" indent="0">
              <a:buNone/>
              <a:defRPr/>
            </a:pPr>
            <a:endParaRPr lang="en-US" dirty="0"/>
          </a:p>
          <a:p>
            <a:pPr>
              <a:buFont typeface="Arial" charset="0"/>
              <a:buChar char="•"/>
              <a:defRPr/>
            </a:pPr>
            <a:r>
              <a:rPr lang="en-US" sz="2600" dirty="0"/>
              <a:t>Report of the meeting on the Implementation of the Action Plan for the Eradication of the Ruddy Duck in Europe – February 2020</a:t>
            </a:r>
            <a:r>
              <a:rPr lang="en-GB" sz="2400" dirty="0"/>
              <a:t>                                                                                              </a:t>
            </a:r>
            <a:r>
              <a:rPr lang="en-US" sz="2000" dirty="0">
                <a:solidFill>
                  <a:schemeClr val="bg1">
                    <a:lumMod val="50000"/>
                  </a:schemeClr>
                </a:solidFill>
                <a:hlinkClick r:id="rId3"/>
              </a:rPr>
              <a:t>T-PVS(2020)02</a:t>
            </a:r>
            <a:endParaRPr lang="en-US" sz="2000" dirty="0">
              <a:solidFill>
                <a:schemeClr val="bg1">
                  <a:lumMod val="50000"/>
                </a:schemeClr>
              </a:solidFill>
            </a:endParaRPr>
          </a:p>
          <a:p>
            <a:pPr>
              <a:buFont typeface="Arial" charset="0"/>
              <a:buChar char="•"/>
              <a:defRPr/>
            </a:pPr>
            <a:endParaRPr lang="en-US" sz="2000" dirty="0">
              <a:solidFill>
                <a:schemeClr val="bg1">
                  <a:lumMod val="50000"/>
                </a:schemeClr>
              </a:solidFill>
            </a:endParaRPr>
          </a:p>
          <a:p>
            <a:pPr>
              <a:buFont typeface="Arial" charset="0"/>
              <a:buChar char="•"/>
              <a:defRPr/>
            </a:pPr>
            <a:r>
              <a:rPr lang="en-US" sz="2600" dirty="0"/>
              <a:t>Eradication of the Ruddy Duck: review of progress 2016 – 2020 and revised Action plan 2021-2025</a:t>
            </a:r>
            <a:r>
              <a:rPr lang="en-US" sz="2400" dirty="0"/>
              <a:t>                                     </a:t>
            </a:r>
            <a:r>
              <a:rPr lang="en-US" sz="2000" dirty="0">
                <a:solidFill>
                  <a:schemeClr val="bg1">
                    <a:lumMod val="50000"/>
                  </a:schemeClr>
                </a:solidFill>
                <a:hlinkClick r:id="rId4"/>
              </a:rPr>
              <a:t>T-PVS/Inf(2020)11</a:t>
            </a:r>
            <a:endParaRPr lang="en-US" sz="2400" dirty="0"/>
          </a:p>
          <a:p>
            <a:pPr marL="0" indent="0">
              <a:buNone/>
              <a:defRPr/>
            </a:pPr>
            <a:endParaRPr lang="en-US" sz="2000" dirty="0">
              <a:solidFill>
                <a:schemeClr val="bg1">
                  <a:lumMod val="50000"/>
                </a:schemeClr>
              </a:solidFill>
            </a:endParaRPr>
          </a:p>
          <a:p>
            <a:pPr>
              <a:buFont typeface="Arial" charset="0"/>
              <a:buChar char="•"/>
              <a:defRPr/>
            </a:pPr>
            <a:r>
              <a:rPr lang="en-US" sz="2600" dirty="0"/>
              <a:t>Draft Recommendation on the eradication of the Ruddy Duck</a:t>
            </a:r>
            <a:r>
              <a:rPr lang="en-US" sz="2400" dirty="0"/>
              <a:t>                                                                                                   </a:t>
            </a:r>
            <a:r>
              <a:rPr lang="en-US" sz="2000" dirty="0">
                <a:solidFill>
                  <a:schemeClr val="bg1">
                    <a:lumMod val="50000"/>
                  </a:schemeClr>
                </a:solidFill>
                <a:hlinkClick r:id="rId5"/>
              </a:rPr>
              <a:t>T-PVS(2020)08</a:t>
            </a:r>
            <a:endParaRPr lang="en-GB" sz="2000" dirty="0">
              <a:solidFill>
                <a:schemeClr val="bg1">
                  <a:lumMod val="50000"/>
                </a:schemeClr>
              </a:solidFill>
            </a:endParaRPr>
          </a:p>
        </p:txBody>
      </p:sp>
      <p:sp>
        <p:nvSpPr>
          <p:cNvPr id="33795" name="Rectangle 2">
            <a:extLst>
              <a:ext uri="{FF2B5EF4-FFF2-40B4-BE49-F238E27FC236}">
                <a16:creationId xmlns:a16="http://schemas.microsoft.com/office/drawing/2014/main" id="{C8C5174C-96BC-48C9-8176-05D1227AFD2E}"/>
              </a:ext>
            </a:extLst>
          </p:cNvPr>
          <p:cNvSpPr txBox="1">
            <a:spLocks noChangeArrowheads="1"/>
          </p:cNvSpPr>
          <p:nvPr/>
        </p:nvSpPr>
        <p:spPr bwMode="auto">
          <a:xfrm>
            <a:off x="579661" y="1148993"/>
            <a:ext cx="7984679"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Eradication of the Ruddy Duck</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3796" name="Rectangle 2">
            <a:extLst>
              <a:ext uri="{FF2B5EF4-FFF2-40B4-BE49-F238E27FC236}">
                <a16:creationId xmlns:a16="http://schemas.microsoft.com/office/drawing/2014/main" id="{A7806E18-36C1-45F6-9B50-04ED43679E77}"/>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5.3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EB78601C-35DF-4C8F-949E-AEB92A6C19D2}"/>
              </a:ext>
            </a:extLst>
          </p:cNvPr>
          <p:cNvPicPr>
            <a:picLocks noChangeAspect="1"/>
          </p:cNvPicPr>
          <p:nvPr/>
        </p:nvPicPr>
        <p:blipFill>
          <a:blip r:embed="rId6"/>
          <a:stretch>
            <a:fillRect/>
          </a:stretch>
        </p:blipFill>
        <p:spPr>
          <a:xfrm>
            <a:off x="7875270" y="5859856"/>
            <a:ext cx="1134440" cy="8208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48347E90-B212-4F60-963D-48905D1E2D6E}"/>
              </a:ext>
            </a:extLst>
          </p:cNvPr>
          <p:cNvSpPr>
            <a:spLocks noGrp="1"/>
          </p:cNvSpPr>
          <p:nvPr>
            <p:ph idx="1"/>
          </p:nvPr>
        </p:nvSpPr>
        <p:spPr>
          <a:xfrm>
            <a:off x="452438" y="2105025"/>
            <a:ext cx="8004175" cy="4321175"/>
          </a:xfrm>
        </p:spPr>
        <p:txBody>
          <a:bodyPr>
            <a:normAutofit/>
          </a:bodyPr>
          <a:lstStyle/>
          <a:p>
            <a:pPr>
              <a:buFont typeface="Arial" charset="0"/>
              <a:buChar char="•"/>
              <a:defRPr/>
            </a:pPr>
            <a:endParaRPr lang="en-US" dirty="0"/>
          </a:p>
          <a:p>
            <a:pPr>
              <a:buFont typeface="Arial" charset="0"/>
              <a:buChar char="•"/>
              <a:defRPr/>
            </a:pPr>
            <a:r>
              <a:rPr lang="en-US" dirty="0"/>
              <a:t>A Review of European progress towards the Global Strategy for Plant Conservation 2011-2020 (</a:t>
            </a:r>
            <a:r>
              <a:rPr lang="en-US" dirty="0">
                <a:hlinkClick r:id="rId3"/>
              </a:rPr>
              <a:t>draft</a:t>
            </a:r>
            <a:r>
              <a:rPr lang="en-US" dirty="0"/>
              <a:t>)</a:t>
            </a:r>
            <a:endParaRPr lang="en-US" sz="2200" dirty="0">
              <a:solidFill>
                <a:schemeClr val="bg1">
                  <a:lumMod val="50000"/>
                </a:schemeClr>
              </a:solidFill>
            </a:endParaRPr>
          </a:p>
        </p:txBody>
      </p:sp>
      <p:sp>
        <p:nvSpPr>
          <p:cNvPr id="44035" name="Rectangle 2">
            <a:extLst>
              <a:ext uri="{FF2B5EF4-FFF2-40B4-BE49-F238E27FC236}">
                <a16:creationId xmlns:a16="http://schemas.microsoft.com/office/drawing/2014/main" id="{22380ECC-22E3-4CFE-91E5-13392E1914C2}"/>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5.4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4036" name="Rectangle 2">
            <a:extLst>
              <a:ext uri="{FF2B5EF4-FFF2-40B4-BE49-F238E27FC236}">
                <a16:creationId xmlns:a16="http://schemas.microsoft.com/office/drawing/2014/main" id="{DA3A1D2D-1E44-4151-95CA-DC5EA48E490F}"/>
              </a:ext>
            </a:extLst>
          </p:cNvPr>
          <p:cNvSpPr txBox="1">
            <a:spLocks noChangeArrowheads="1"/>
          </p:cNvSpPr>
          <p:nvPr/>
        </p:nvSpPr>
        <p:spPr bwMode="auto">
          <a:xfrm>
            <a:off x="569913" y="1201738"/>
            <a:ext cx="80041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Review of the Plant Conservation Strategy</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A36DFFA7-6043-48AF-8C10-7656C02416E4}"/>
              </a:ext>
            </a:extLst>
          </p:cNvPr>
          <p:cNvPicPr>
            <a:picLocks noChangeAspect="1"/>
          </p:cNvPicPr>
          <p:nvPr/>
        </p:nvPicPr>
        <p:blipFill>
          <a:blip r:embed="rId4"/>
          <a:stretch>
            <a:fillRect/>
          </a:stretch>
        </p:blipFill>
        <p:spPr>
          <a:xfrm>
            <a:off x="7875270" y="5859856"/>
            <a:ext cx="1134440" cy="820824"/>
          </a:xfrm>
          <a:prstGeom prst="rect">
            <a:avLst/>
          </a:prstGeom>
        </p:spPr>
      </p:pic>
    </p:spTree>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3641</Words>
  <Application>Microsoft Office PowerPoint</Application>
  <PresentationFormat>On-screen Show (4:3)</PresentationFormat>
  <Paragraphs>305</Paragraphs>
  <Slides>32</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Arial Narrow</vt:lpstr>
      <vt:lpstr>Calibri</vt:lpstr>
      <vt:lpstr>Calibri Light</vt:lpstr>
      <vt:lpstr>Century Gothic</vt:lpstr>
      <vt:lpstr>1_Conception personnalisée</vt:lpstr>
      <vt:lpstr>Conception personnalisée</vt:lpstr>
      <vt:lpstr>4_Conception personnalisée</vt:lpstr>
      <vt:lpstr>3_Conception personnalisée</vt:lpstr>
      <vt:lpstr>40th meeting of the Standing Committee to the  Bern Convention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2020-11-27T09:49:02Z</dcterms:modified>
</cp:coreProperties>
</file>