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405" r:id="rId1"/>
  </p:sldMasterIdLst>
  <p:notesMasterIdLst>
    <p:notesMasterId r:id="rId23"/>
  </p:notesMasterIdLst>
  <p:handoutMasterIdLst>
    <p:handoutMasterId r:id="rId24"/>
  </p:handoutMasterIdLst>
  <p:sldIdLst>
    <p:sldId id="256" r:id="rId2"/>
    <p:sldId id="323" r:id="rId3"/>
    <p:sldId id="361" r:id="rId4"/>
    <p:sldId id="322" r:id="rId5"/>
    <p:sldId id="284" r:id="rId6"/>
    <p:sldId id="339" r:id="rId7"/>
    <p:sldId id="342" r:id="rId8"/>
    <p:sldId id="343" r:id="rId9"/>
    <p:sldId id="345" r:id="rId10"/>
    <p:sldId id="344" r:id="rId11"/>
    <p:sldId id="341" r:id="rId12"/>
    <p:sldId id="359" r:id="rId13"/>
    <p:sldId id="347" r:id="rId14"/>
    <p:sldId id="348" r:id="rId15"/>
    <p:sldId id="353" r:id="rId16"/>
    <p:sldId id="350" r:id="rId17"/>
    <p:sldId id="354" r:id="rId18"/>
    <p:sldId id="355" r:id="rId19"/>
    <p:sldId id="356" r:id="rId20"/>
    <p:sldId id="357" r:id="rId21"/>
    <p:sldId id="358" r:id="rId22"/>
  </p:sldIdLst>
  <p:sldSz cx="9144000" cy="6858000" type="screen4x3"/>
  <p:notesSz cx="6797675" cy="9928225"/>
  <p:defaultTex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a:srgbClr val="99FF66"/>
    <a:srgbClr val="FFCC99"/>
    <a:srgbClr val="FF9999"/>
    <a:srgbClr val="ED181E"/>
    <a:srgbClr val="F0F5FD"/>
    <a:srgbClr val="E8F0F8"/>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024" autoAdjust="0"/>
  </p:normalViewPr>
  <p:slideViewPr>
    <p:cSldViewPr>
      <p:cViewPr varScale="1">
        <p:scale>
          <a:sx n="86" d="100"/>
          <a:sy n="86" d="100"/>
        </p:scale>
        <p:origin x="108" y="948"/>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Times" pitchFamily="18" charset="0"/>
              </a:defRPr>
            </a:lvl1pPr>
          </a:lstStyle>
          <a:p>
            <a:pPr>
              <a:defRPr/>
            </a:pPr>
            <a:endParaRPr lang="en-GB"/>
          </a:p>
        </p:txBody>
      </p:sp>
      <p:sp>
        <p:nvSpPr>
          <p:cNvPr id="20483"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Times" pitchFamily="18" charset="0"/>
              </a:defRPr>
            </a:lvl1pPr>
          </a:lstStyle>
          <a:p>
            <a:pPr>
              <a:defRPr/>
            </a:pPr>
            <a:endParaRPr lang="en-GB"/>
          </a:p>
        </p:txBody>
      </p:sp>
      <p:sp>
        <p:nvSpPr>
          <p:cNvPr id="20484" name="Rectangle 4"/>
          <p:cNvSpPr>
            <a:spLocks noGrp="1" noChangeArrowheads="1"/>
          </p:cNvSpPr>
          <p:nvPr>
            <p:ph type="ftr" sz="quarter" idx="2"/>
          </p:nvPr>
        </p:nvSpPr>
        <p:spPr bwMode="auto">
          <a:xfrm>
            <a:off x="0" y="9431338"/>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Times" pitchFamily="18" charset="0"/>
              </a:defRPr>
            </a:lvl1pPr>
          </a:lstStyle>
          <a:p>
            <a:pPr>
              <a:defRPr/>
            </a:pPr>
            <a:endParaRPr lang="en-GB"/>
          </a:p>
        </p:txBody>
      </p:sp>
      <p:sp>
        <p:nvSpPr>
          <p:cNvPr id="20485" name="Rectangle 5"/>
          <p:cNvSpPr>
            <a:spLocks noGrp="1" noChangeArrowheads="1"/>
          </p:cNvSpPr>
          <p:nvPr>
            <p:ph type="sldNum" sz="quarter" idx="3"/>
          </p:nvPr>
        </p:nvSpPr>
        <p:spPr bwMode="auto">
          <a:xfrm>
            <a:off x="3851275" y="9431338"/>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Times" panose="02020603050405020304" pitchFamily="18" charset="0"/>
              </a:defRPr>
            </a:lvl1pPr>
          </a:lstStyle>
          <a:p>
            <a:pPr>
              <a:defRPr/>
            </a:pPr>
            <a:fld id="{D26EAD2C-A4DB-4D6E-ABA2-12C707A3A4FA}"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Times" pitchFamily="18" charset="0"/>
              </a:defRPr>
            </a:lvl1pPr>
          </a:lstStyle>
          <a:p>
            <a:pPr>
              <a:defRPr/>
            </a:pPr>
            <a:endParaRPr lang="de-CH"/>
          </a:p>
        </p:txBody>
      </p:sp>
      <p:sp>
        <p:nvSpPr>
          <p:cNvPr id="8195"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Times" pitchFamily="18" charset="0"/>
              </a:defRPr>
            </a:lvl1pPr>
          </a:lstStyle>
          <a:p>
            <a:pPr>
              <a:defRPr/>
            </a:pPr>
            <a:endParaRPr lang="de-CH"/>
          </a:p>
        </p:txBody>
      </p:sp>
      <p:sp>
        <p:nvSpPr>
          <p:cNvPr id="205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906463" y="4716463"/>
            <a:ext cx="4984750"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CH" noProof="0"/>
              <a:t>Mastertextformat bearbeiten</a:t>
            </a:r>
          </a:p>
          <a:p>
            <a:pPr lvl="1"/>
            <a:r>
              <a:rPr lang="de-CH" noProof="0"/>
              <a:t>Zweite Ebene</a:t>
            </a:r>
          </a:p>
          <a:p>
            <a:pPr lvl="2"/>
            <a:r>
              <a:rPr lang="de-CH" noProof="0"/>
              <a:t>Dritte Ebene</a:t>
            </a:r>
          </a:p>
          <a:p>
            <a:pPr lvl="3"/>
            <a:r>
              <a:rPr lang="de-CH" noProof="0"/>
              <a:t>Vierte Ebene</a:t>
            </a:r>
          </a:p>
          <a:p>
            <a:pPr lvl="4"/>
            <a:r>
              <a:rPr lang="de-CH" noProof="0"/>
              <a:t>Fünfte Ebene</a:t>
            </a:r>
          </a:p>
        </p:txBody>
      </p:sp>
      <p:sp>
        <p:nvSpPr>
          <p:cNvPr id="8198" name="Rectangle 6"/>
          <p:cNvSpPr>
            <a:spLocks noGrp="1" noChangeArrowheads="1"/>
          </p:cNvSpPr>
          <p:nvPr>
            <p:ph type="ftr" sz="quarter" idx="4"/>
          </p:nvPr>
        </p:nvSpPr>
        <p:spPr bwMode="auto">
          <a:xfrm>
            <a:off x="0" y="9431338"/>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Times" pitchFamily="18" charset="0"/>
              </a:defRPr>
            </a:lvl1pPr>
          </a:lstStyle>
          <a:p>
            <a:pPr>
              <a:defRPr/>
            </a:pPr>
            <a:endParaRPr lang="de-CH"/>
          </a:p>
        </p:txBody>
      </p:sp>
      <p:sp>
        <p:nvSpPr>
          <p:cNvPr id="8199" name="Rectangle 7"/>
          <p:cNvSpPr>
            <a:spLocks noGrp="1" noChangeArrowheads="1"/>
          </p:cNvSpPr>
          <p:nvPr>
            <p:ph type="sldNum" sz="quarter" idx="5"/>
          </p:nvPr>
        </p:nvSpPr>
        <p:spPr bwMode="auto">
          <a:xfrm>
            <a:off x="3851275" y="9431338"/>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Times" panose="02020603050405020304" pitchFamily="18" charset="0"/>
              </a:defRPr>
            </a:lvl1pPr>
          </a:lstStyle>
          <a:p>
            <a:pPr>
              <a:defRPr/>
            </a:pPr>
            <a:fld id="{BC00C427-35A8-4C3A-87C1-5A01A9A246D8}" type="slidenum">
              <a:rPr lang="de-CH" altLang="en-US"/>
              <a:pPr>
                <a:defRPr/>
              </a:pPr>
              <a:t>‹#›</a:t>
            </a:fld>
            <a:endParaRPr lang="de-CH"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pPr>
              <a:defRPr/>
            </a:pPr>
            <a:fld id="{BC00C427-35A8-4C3A-87C1-5A01A9A246D8}" type="slidenum">
              <a:rPr lang="de-CH" altLang="en-US" smtClean="0"/>
              <a:pPr>
                <a:defRPr/>
              </a:pPr>
              <a:t>1</a:t>
            </a:fld>
            <a:endParaRPr lang="de-CH" altLang="en-US"/>
          </a:p>
        </p:txBody>
      </p:sp>
    </p:spTree>
    <p:extLst>
      <p:ext uri="{BB962C8B-B14F-4D97-AF65-F5344CB8AC3E}">
        <p14:creationId xmlns:p14="http://schemas.microsoft.com/office/powerpoint/2010/main" val="4249900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BC00C427-35A8-4C3A-87C1-5A01A9A246D8}" type="slidenum">
              <a:rPr lang="de-CH" altLang="en-US" smtClean="0"/>
              <a:pPr>
                <a:defRPr/>
              </a:pPr>
              <a:t>11</a:t>
            </a:fld>
            <a:endParaRPr lang="de-CH" altLang="en-US"/>
          </a:p>
        </p:txBody>
      </p:sp>
    </p:spTree>
    <p:extLst>
      <p:ext uri="{BB962C8B-B14F-4D97-AF65-F5344CB8AC3E}">
        <p14:creationId xmlns:p14="http://schemas.microsoft.com/office/powerpoint/2010/main" val="4178818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BC00C427-35A8-4C3A-87C1-5A01A9A246D8}" type="slidenum">
              <a:rPr lang="de-CH" altLang="en-US" smtClean="0"/>
              <a:pPr>
                <a:defRPr/>
              </a:pPr>
              <a:t>12</a:t>
            </a:fld>
            <a:endParaRPr lang="de-CH" altLang="en-US"/>
          </a:p>
        </p:txBody>
      </p:sp>
    </p:spTree>
    <p:extLst>
      <p:ext uri="{BB962C8B-B14F-4D97-AF65-F5344CB8AC3E}">
        <p14:creationId xmlns:p14="http://schemas.microsoft.com/office/powerpoint/2010/main" val="1753961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pPr>
              <a:defRPr/>
            </a:pPr>
            <a:fld id="{BC00C427-35A8-4C3A-87C1-5A01A9A246D8}" type="slidenum">
              <a:rPr lang="de-CH" altLang="en-US" smtClean="0"/>
              <a:pPr>
                <a:defRPr/>
              </a:pPr>
              <a:t>13</a:t>
            </a:fld>
            <a:endParaRPr lang="de-CH" altLang="en-US"/>
          </a:p>
        </p:txBody>
      </p:sp>
    </p:spTree>
    <p:extLst>
      <p:ext uri="{BB962C8B-B14F-4D97-AF65-F5344CB8AC3E}">
        <p14:creationId xmlns:p14="http://schemas.microsoft.com/office/powerpoint/2010/main" val="40519146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pPr>
              <a:defRPr/>
            </a:pPr>
            <a:fld id="{BC00C427-35A8-4C3A-87C1-5A01A9A246D8}" type="slidenum">
              <a:rPr lang="de-CH" altLang="en-US" smtClean="0"/>
              <a:pPr>
                <a:defRPr/>
              </a:pPr>
              <a:t>14</a:t>
            </a:fld>
            <a:endParaRPr lang="de-CH" altLang="en-US"/>
          </a:p>
        </p:txBody>
      </p:sp>
    </p:spTree>
    <p:extLst>
      <p:ext uri="{BB962C8B-B14F-4D97-AF65-F5344CB8AC3E}">
        <p14:creationId xmlns:p14="http://schemas.microsoft.com/office/powerpoint/2010/main" val="32727865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pPr>
              <a:defRPr/>
            </a:pPr>
            <a:fld id="{BC00C427-35A8-4C3A-87C1-5A01A9A246D8}" type="slidenum">
              <a:rPr lang="de-CH" altLang="en-US" smtClean="0"/>
              <a:pPr>
                <a:defRPr/>
              </a:pPr>
              <a:t>15</a:t>
            </a:fld>
            <a:endParaRPr lang="de-CH" altLang="en-US"/>
          </a:p>
        </p:txBody>
      </p:sp>
    </p:spTree>
    <p:extLst>
      <p:ext uri="{BB962C8B-B14F-4D97-AF65-F5344CB8AC3E}">
        <p14:creationId xmlns:p14="http://schemas.microsoft.com/office/powerpoint/2010/main" val="19120510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pPr>
              <a:defRPr/>
            </a:pPr>
            <a:fld id="{BC00C427-35A8-4C3A-87C1-5A01A9A246D8}" type="slidenum">
              <a:rPr lang="de-CH" altLang="en-US" smtClean="0"/>
              <a:pPr>
                <a:defRPr/>
              </a:pPr>
              <a:t>16</a:t>
            </a:fld>
            <a:endParaRPr lang="de-CH" altLang="en-US"/>
          </a:p>
        </p:txBody>
      </p:sp>
    </p:spTree>
    <p:extLst>
      <p:ext uri="{BB962C8B-B14F-4D97-AF65-F5344CB8AC3E}">
        <p14:creationId xmlns:p14="http://schemas.microsoft.com/office/powerpoint/2010/main" val="30922231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pPr>
              <a:defRPr/>
            </a:pPr>
            <a:fld id="{BC00C427-35A8-4C3A-87C1-5A01A9A246D8}" type="slidenum">
              <a:rPr lang="de-CH" altLang="en-US" smtClean="0"/>
              <a:pPr>
                <a:defRPr/>
              </a:pPr>
              <a:t>17</a:t>
            </a:fld>
            <a:endParaRPr lang="de-CH" altLang="en-US"/>
          </a:p>
        </p:txBody>
      </p:sp>
    </p:spTree>
    <p:extLst>
      <p:ext uri="{BB962C8B-B14F-4D97-AF65-F5344CB8AC3E}">
        <p14:creationId xmlns:p14="http://schemas.microsoft.com/office/powerpoint/2010/main" val="1279346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pPr>
              <a:defRPr/>
            </a:pPr>
            <a:fld id="{BC00C427-35A8-4C3A-87C1-5A01A9A246D8}" type="slidenum">
              <a:rPr lang="de-CH" altLang="en-US" smtClean="0"/>
              <a:pPr>
                <a:defRPr/>
              </a:pPr>
              <a:t>18</a:t>
            </a:fld>
            <a:endParaRPr lang="de-CH" altLang="en-US"/>
          </a:p>
        </p:txBody>
      </p:sp>
    </p:spTree>
    <p:extLst>
      <p:ext uri="{BB962C8B-B14F-4D97-AF65-F5344CB8AC3E}">
        <p14:creationId xmlns:p14="http://schemas.microsoft.com/office/powerpoint/2010/main" val="10170257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pPr>
              <a:defRPr/>
            </a:pPr>
            <a:fld id="{BC00C427-35A8-4C3A-87C1-5A01A9A246D8}" type="slidenum">
              <a:rPr lang="de-CH" altLang="en-US" smtClean="0"/>
              <a:pPr>
                <a:defRPr/>
              </a:pPr>
              <a:t>19</a:t>
            </a:fld>
            <a:endParaRPr lang="de-CH" altLang="en-US"/>
          </a:p>
        </p:txBody>
      </p:sp>
    </p:spTree>
    <p:extLst>
      <p:ext uri="{BB962C8B-B14F-4D97-AF65-F5344CB8AC3E}">
        <p14:creationId xmlns:p14="http://schemas.microsoft.com/office/powerpoint/2010/main" val="41144838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pPr>
              <a:defRPr/>
            </a:pPr>
            <a:fld id="{BC00C427-35A8-4C3A-87C1-5A01A9A246D8}" type="slidenum">
              <a:rPr lang="de-CH" altLang="en-US" smtClean="0"/>
              <a:pPr>
                <a:defRPr/>
              </a:pPr>
              <a:t>20</a:t>
            </a:fld>
            <a:endParaRPr lang="de-CH" altLang="en-US"/>
          </a:p>
        </p:txBody>
      </p:sp>
    </p:spTree>
    <p:extLst>
      <p:ext uri="{BB962C8B-B14F-4D97-AF65-F5344CB8AC3E}">
        <p14:creationId xmlns:p14="http://schemas.microsoft.com/office/powerpoint/2010/main" val="1181835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BC00C427-35A8-4C3A-87C1-5A01A9A246D8}" type="slidenum">
              <a:rPr lang="de-CH" altLang="en-US" smtClean="0"/>
              <a:pPr>
                <a:defRPr/>
              </a:pPr>
              <a:t>2</a:t>
            </a:fld>
            <a:endParaRPr lang="de-CH" altLang="en-US"/>
          </a:p>
        </p:txBody>
      </p:sp>
    </p:spTree>
    <p:extLst>
      <p:ext uri="{BB962C8B-B14F-4D97-AF65-F5344CB8AC3E}">
        <p14:creationId xmlns:p14="http://schemas.microsoft.com/office/powerpoint/2010/main" val="6320230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pPr>
              <a:defRPr/>
            </a:pPr>
            <a:fld id="{BC00C427-35A8-4C3A-87C1-5A01A9A246D8}" type="slidenum">
              <a:rPr lang="de-CH" altLang="en-US" smtClean="0"/>
              <a:pPr>
                <a:defRPr/>
              </a:pPr>
              <a:t>21</a:t>
            </a:fld>
            <a:endParaRPr lang="de-CH" altLang="en-US"/>
          </a:p>
        </p:txBody>
      </p:sp>
    </p:spTree>
    <p:extLst>
      <p:ext uri="{BB962C8B-B14F-4D97-AF65-F5344CB8AC3E}">
        <p14:creationId xmlns:p14="http://schemas.microsoft.com/office/powerpoint/2010/main" val="723586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BC00C427-35A8-4C3A-87C1-5A01A9A246D8}" type="slidenum">
              <a:rPr lang="de-CH" altLang="en-US" smtClean="0"/>
              <a:pPr>
                <a:defRPr/>
              </a:pPr>
              <a:t>4</a:t>
            </a:fld>
            <a:endParaRPr lang="de-CH" altLang="en-US"/>
          </a:p>
        </p:txBody>
      </p:sp>
    </p:spTree>
    <p:extLst>
      <p:ext uri="{BB962C8B-B14F-4D97-AF65-F5344CB8AC3E}">
        <p14:creationId xmlns:p14="http://schemas.microsoft.com/office/powerpoint/2010/main" val="1813148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e l'image des diapositives 1"/>
          <p:cNvSpPr>
            <a:spLocks noGrp="1" noRot="1" noChangeAspect="1" noTextEdit="1"/>
          </p:cNvSpPr>
          <p:nvPr>
            <p:ph type="sldImg"/>
          </p:nvPr>
        </p:nvSpPr>
        <p:spPr>
          <a:ln/>
        </p:spPr>
      </p:sp>
      <p:sp>
        <p:nvSpPr>
          <p:cNvPr id="819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8196"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B35126B-5FD5-4303-9EEF-AA7E055FBC9C}" type="slidenum">
              <a:rPr lang="de-CH" altLang="en-US" smtClean="0">
                <a:latin typeface="Times" pitchFamily="18" charset="0"/>
              </a:rPr>
              <a:pPr fontAlgn="base">
                <a:spcBef>
                  <a:spcPct val="0"/>
                </a:spcBef>
                <a:spcAft>
                  <a:spcPct val="0"/>
                </a:spcAft>
              </a:pPr>
              <a:t>5</a:t>
            </a:fld>
            <a:endParaRPr lang="de-CH" altLang="en-US">
              <a:latin typeface="Times"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BC00C427-35A8-4C3A-87C1-5A01A9A246D8}" type="slidenum">
              <a:rPr lang="de-CH" altLang="en-US" smtClean="0"/>
              <a:pPr>
                <a:defRPr/>
              </a:pPr>
              <a:t>6</a:t>
            </a:fld>
            <a:endParaRPr lang="de-CH" altLang="en-US"/>
          </a:p>
        </p:txBody>
      </p:sp>
    </p:spTree>
    <p:extLst>
      <p:ext uri="{BB962C8B-B14F-4D97-AF65-F5344CB8AC3E}">
        <p14:creationId xmlns:p14="http://schemas.microsoft.com/office/powerpoint/2010/main" val="3543276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e l'image des diapositives 1"/>
          <p:cNvSpPr>
            <a:spLocks noGrp="1" noRot="1" noChangeAspect="1" noTextEdit="1"/>
          </p:cNvSpPr>
          <p:nvPr>
            <p:ph type="sldImg"/>
          </p:nvPr>
        </p:nvSpPr>
        <p:spPr>
          <a:ln/>
        </p:spPr>
      </p:sp>
      <p:sp>
        <p:nvSpPr>
          <p:cNvPr id="11267" name="Espace réservé des not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126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2DD315A-7F1C-42AF-8BFC-1F23D6A96CE6}" type="slidenum">
              <a:rPr lang="de-CH" altLang="en-US" smtClean="0">
                <a:latin typeface="Times" pitchFamily="18" charset="0"/>
              </a:rPr>
              <a:pPr fontAlgn="base">
                <a:spcBef>
                  <a:spcPct val="0"/>
                </a:spcBef>
                <a:spcAft>
                  <a:spcPct val="0"/>
                </a:spcAft>
              </a:pPr>
              <a:t>7</a:t>
            </a:fld>
            <a:endParaRPr lang="de-CH" altLang="en-US">
              <a:latin typeface="Times"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BC00C427-35A8-4C3A-87C1-5A01A9A246D8}" type="slidenum">
              <a:rPr lang="de-CH" altLang="en-US" smtClean="0"/>
              <a:pPr>
                <a:defRPr/>
              </a:pPr>
              <a:t>8</a:t>
            </a:fld>
            <a:endParaRPr lang="de-CH" altLang="en-US"/>
          </a:p>
        </p:txBody>
      </p:sp>
    </p:spTree>
    <p:extLst>
      <p:ext uri="{BB962C8B-B14F-4D97-AF65-F5344CB8AC3E}">
        <p14:creationId xmlns:p14="http://schemas.microsoft.com/office/powerpoint/2010/main" val="382693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BC00C427-35A8-4C3A-87C1-5A01A9A246D8}" type="slidenum">
              <a:rPr lang="de-CH" altLang="en-US" smtClean="0"/>
              <a:pPr>
                <a:defRPr/>
              </a:pPr>
              <a:t>9</a:t>
            </a:fld>
            <a:endParaRPr lang="de-CH" altLang="en-US"/>
          </a:p>
        </p:txBody>
      </p:sp>
    </p:spTree>
    <p:extLst>
      <p:ext uri="{BB962C8B-B14F-4D97-AF65-F5344CB8AC3E}">
        <p14:creationId xmlns:p14="http://schemas.microsoft.com/office/powerpoint/2010/main" val="4195315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e l'image des diapositives 1"/>
          <p:cNvSpPr>
            <a:spLocks noGrp="1" noRot="1" noChangeAspect="1" noTextEdit="1"/>
          </p:cNvSpPr>
          <p:nvPr>
            <p:ph type="sldImg"/>
          </p:nvPr>
        </p:nvSpPr>
        <p:spPr>
          <a:ln/>
        </p:spPr>
      </p:sp>
      <p:sp>
        <p:nvSpPr>
          <p:cNvPr id="15363" name="Espace réservé des not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H" altLang="en-US" baseline="0" dirty="0"/>
          </a:p>
        </p:txBody>
      </p:sp>
      <p:sp>
        <p:nvSpPr>
          <p:cNvPr id="15364"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32CFE9C-A5CA-4F31-8EF0-E045641E9FC3}" type="slidenum">
              <a:rPr lang="de-CH" altLang="en-US" smtClean="0">
                <a:latin typeface="Times" pitchFamily="18" charset="0"/>
              </a:rPr>
              <a:pPr fontAlgn="base">
                <a:spcBef>
                  <a:spcPct val="0"/>
                </a:spcBef>
                <a:spcAft>
                  <a:spcPct val="0"/>
                </a:spcAft>
              </a:pPr>
              <a:t>10</a:t>
            </a:fld>
            <a:endParaRPr lang="de-CH" altLang="en-US">
              <a:latin typeface="Times"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4500"/>
            </a:lvl1pPr>
          </a:lstStyle>
          <a:p>
            <a:r>
              <a:rPr lang="fr-FR"/>
              <a:t>Modifiez le style du titre</a:t>
            </a:r>
          </a:p>
        </p:txBody>
      </p:sp>
      <p:sp>
        <p:nvSpPr>
          <p:cNvPr id="3" name="Sous-titr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0BD4765D-D98C-456D-B807-7507078C2F36}" type="datetimeFigureOut">
              <a:rPr lang="fr-FR"/>
              <a:pPr>
                <a:defRPr/>
              </a:pPr>
              <a:t>16/12/2020</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15F04E3F-D5F8-4AF2-A1E3-FBD1F182B507}" type="slidenum">
              <a:rPr lang="fr-FR"/>
              <a:pPr>
                <a:defRPr/>
              </a:pPr>
              <a:t>‹#›</a:t>
            </a:fld>
            <a:endParaRPr lang="fr-FR"/>
          </a:p>
        </p:txBody>
      </p:sp>
    </p:spTree>
    <p:extLst>
      <p:ext uri="{BB962C8B-B14F-4D97-AF65-F5344CB8AC3E}">
        <p14:creationId xmlns:p14="http://schemas.microsoft.com/office/powerpoint/2010/main" val="4285116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297183BD-60AE-4B27-9806-CC019B16358E}" type="datetimeFigureOut">
              <a:rPr lang="fr-FR"/>
              <a:pPr>
                <a:defRPr/>
              </a:pPr>
              <a:t>16/12/2020</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2A00485D-6481-4C10-AAEB-8067CFC6464B}" type="slidenum">
              <a:rPr lang="fr-FR"/>
              <a:pPr>
                <a:defRPr/>
              </a:pPr>
              <a:t>‹#›</a:t>
            </a:fld>
            <a:endParaRPr lang="fr-FR"/>
          </a:p>
        </p:txBody>
      </p:sp>
    </p:spTree>
    <p:extLst>
      <p:ext uri="{BB962C8B-B14F-4D97-AF65-F5344CB8AC3E}">
        <p14:creationId xmlns:p14="http://schemas.microsoft.com/office/powerpoint/2010/main" val="3315492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365125"/>
            <a:ext cx="1971675"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28650" y="365125"/>
            <a:ext cx="5800725"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D1EDB0FC-1A5C-40B6-896F-B9770DFA7430}" type="datetimeFigureOut">
              <a:rPr lang="fr-FR"/>
              <a:pPr>
                <a:defRPr/>
              </a:pPr>
              <a:t>16/12/2020</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30658DEB-13E5-4CB7-8852-A7BDD08D7B50}" type="slidenum">
              <a:rPr lang="fr-FR"/>
              <a:pPr>
                <a:defRPr/>
              </a:pPr>
              <a:t>‹#›</a:t>
            </a:fld>
            <a:endParaRPr lang="fr-FR"/>
          </a:p>
        </p:txBody>
      </p:sp>
    </p:spTree>
    <p:extLst>
      <p:ext uri="{BB962C8B-B14F-4D97-AF65-F5344CB8AC3E}">
        <p14:creationId xmlns:p14="http://schemas.microsoft.com/office/powerpoint/2010/main" val="3286186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AF6C185C-C4B6-4EB4-BA80-76CCED6DC32F}" type="datetimeFigureOut">
              <a:rPr lang="fr-FR"/>
              <a:pPr>
                <a:defRPr/>
              </a:pPr>
              <a:t>16/12/2020</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BF10BFD1-6F60-4FB4-A654-77D35EEBD374}" type="slidenum">
              <a:rPr lang="fr-FR"/>
              <a:pPr>
                <a:defRPr/>
              </a:pPr>
              <a:t>‹#›</a:t>
            </a:fld>
            <a:endParaRPr lang="fr-FR"/>
          </a:p>
        </p:txBody>
      </p:sp>
    </p:spTree>
    <p:extLst>
      <p:ext uri="{BB962C8B-B14F-4D97-AF65-F5344CB8AC3E}">
        <p14:creationId xmlns:p14="http://schemas.microsoft.com/office/powerpoint/2010/main" val="1579851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9"/>
            <a:ext cx="7886700" cy="2852737"/>
          </a:xfrm>
        </p:spPr>
        <p:txBody>
          <a:bodyPr anchor="b"/>
          <a:lstStyle>
            <a:lvl1pPr>
              <a:defRPr sz="4500"/>
            </a:lvl1pPr>
          </a:lstStyle>
          <a:p>
            <a:r>
              <a:rPr lang="fr-FR"/>
              <a:t>Modifiez le style du titre</a:t>
            </a:r>
          </a:p>
        </p:txBody>
      </p:sp>
      <p:sp>
        <p:nvSpPr>
          <p:cNvPr id="3" name="Espace réservé du texte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F0E1DA6F-70ED-40EB-A230-6F2B05E2A3AA}" type="datetimeFigureOut">
              <a:rPr lang="fr-FR"/>
              <a:pPr>
                <a:defRPr/>
              </a:pPr>
              <a:t>16/12/2020</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D999D003-A82C-4619-BD52-FB098233CF95}" type="slidenum">
              <a:rPr lang="fr-FR"/>
              <a:pPr>
                <a:defRPr/>
              </a:pPr>
              <a:t>‹#›</a:t>
            </a:fld>
            <a:endParaRPr lang="fr-FR"/>
          </a:p>
        </p:txBody>
      </p:sp>
    </p:spTree>
    <p:extLst>
      <p:ext uri="{BB962C8B-B14F-4D97-AF65-F5344CB8AC3E}">
        <p14:creationId xmlns:p14="http://schemas.microsoft.com/office/powerpoint/2010/main" val="1488992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286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291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3993A875-EC45-4CFE-8C61-5AFFDC7F7BB4}" type="datetimeFigureOut">
              <a:rPr lang="fr-FR"/>
              <a:pPr>
                <a:defRPr/>
              </a:pPr>
              <a:t>16/12/2020</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0313AAD3-21E1-4961-82BE-190534B4B64A}" type="slidenum">
              <a:rPr lang="fr-FR"/>
              <a:pPr>
                <a:defRPr/>
              </a:pPr>
              <a:t>‹#›</a:t>
            </a:fld>
            <a:endParaRPr lang="fr-FR"/>
          </a:p>
        </p:txBody>
      </p:sp>
    </p:spTree>
    <p:extLst>
      <p:ext uri="{BB962C8B-B14F-4D97-AF65-F5344CB8AC3E}">
        <p14:creationId xmlns:p14="http://schemas.microsoft.com/office/powerpoint/2010/main" val="224447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365126"/>
            <a:ext cx="7886700" cy="1325563"/>
          </a:xfrm>
        </p:spPr>
        <p:txBody>
          <a:bodyPr/>
          <a:lstStyle/>
          <a:p>
            <a:r>
              <a:rPr lang="fr-FR"/>
              <a:t>Modifiez le style du titre</a:t>
            </a:r>
          </a:p>
        </p:txBody>
      </p:sp>
      <p:sp>
        <p:nvSpPr>
          <p:cNvPr id="3" name="Espace réservé du texte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4" name="Espace réservé du contenu 3"/>
          <p:cNvSpPr>
            <a:spLocks noGrp="1"/>
          </p:cNvSpPr>
          <p:nvPr>
            <p:ph sz="half" idx="2"/>
          </p:nvPr>
        </p:nvSpPr>
        <p:spPr>
          <a:xfrm>
            <a:off x="629842" y="2505075"/>
            <a:ext cx="3868340"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6" name="Espace réservé du contenu 5"/>
          <p:cNvSpPr>
            <a:spLocks noGrp="1"/>
          </p:cNvSpPr>
          <p:nvPr>
            <p:ph sz="quarter" idx="4"/>
          </p:nvPr>
        </p:nvSpPr>
        <p:spPr>
          <a:xfrm>
            <a:off x="4629150" y="2505075"/>
            <a:ext cx="3887391"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008444BA-0AE6-459E-97C0-F310D770E731}" type="datetimeFigureOut">
              <a:rPr lang="fr-FR"/>
              <a:pPr>
                <a:defRPr/>
              </a:pPr>
              <a:t>16/12/2020</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F63C1E82-3A1C-44D2-8E94-3E3EC754030A}" type="slidenum">
              <a:rPr lang="fr-FR"/>
              <a:pPr>
                <a:defRPr/>
              </a:pPr>
              <a:t>‹#›</a:t>
            </a:fld>
            <a:endParaRPr lang="fr-FR"/>
          </a:p>
        </p:txBody>
      </p:sp>
    </p:spTree>
    <p:extLst>
      <p:ext uri="{BB962C8B-B14F-4D97-AF65-F5344CB8AC3E}">
        <p14:creationId xmlns:p14="http://schemas.microsoft.com/office/powerpoint/2010/main" val="2293747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3"/>
          <p:cNvSpPr>
            <a:spLocks noGrp="1"/>
          </p:cNvSpPr>
          <p:nvPr>
            <p:ph type="dt" sz="half" idx="10"/>
          </p:nvPr>
        </p:nvSpPr>
        <p:spPr/>
        <p:txBody>
          <a:bodyPr/>
          <a:lstStyle>
            <a:lvl1pPr>
              <a:defRPr/>
            </a:lvl1pPr>
          </a:lstStyle>
          <a:p>
            <a:pPr>
              <a:defRPr/>
            </a:pPr>
            <a:fld id="{3D5B07B0-8E8B-498A-83B5-9ED02A976381}" type="datetimeFigureOut">
              <a:rPr lang="fr-FR"/>
              <a:pPr>
                <a:defRPr/>
              </a:pPr>
              <a:t>16/12/2020</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4751540B-E0BE-40CB-819F-54AFEDE520A8}" type="slidenum">
              <a:rPr lang="fr-FR"/>
              <a:pPr>
                <a:defRPr/>
              </a:pPr>
              <a:t>‹#›</a:t>
            </a:fld>
            <a:endParaRPr lang="fr-FR"/>
          </a:p>
        </p:txBody>
      </p:sp>
    </p:spTree>
    <p:extLst>
      <p:ext uri="{BB962C8B-B14F-4D97-AF65-F5344CB8AC3E}">
        <p14:creationId xmlns:p14="http://schemas.microsoft.com/office/powerpoint/2010/main" val="738560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E3A88252-91A3-418E-8835-2EA0ECCF92D4}" type="datetimeFigureOut">
              <a:rPr lang="fr-FR"/>
              <a:pPr>
                <a:defRPr/>
              </a:pPr>
              <a:t>16/12/2020</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BD24391E-B64F-4B85-9486-F4CA8A21406B}" type="slidenum">
              <a:rPr lang="fr-FR"/>
              <a:pPr>
                <a:defRPr/>
              </a:pPr>
              <a:t>‹#›</a:t>
            </a:fld>
            <a:endParaRPr lang="fr-FR"/>
          </a:p>
        </p:txBody>
      </p:sp>
    </p:spTree>
    <p:extLst>
      <p:ext uri="{BB962C8B-B14F-4D97-AF65-F5344CB8AC3E}">
        <p14:creationId xmlns:p14="http://schemas.microsoft.com/office/powerpoint/2010/main" val="158901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du conten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317D592B-0BC7-4785-96E2-64FC4D6C4B25}" type="datetimeFigureOut">
              <a:rPr lang="fr-FR"/>
              <a:pPr>
                <a:defRPr/>
              </a:pPr>
              <a:t>16/12/2020</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BED71397-CA1D-4399-8184-951A1CB8041F}" type="slidenum">
              <a:rPr lang="fr-FR"/>
              <a:pPr>
                <a:defRPr/>
              </a:pPr>
              <a:t>‹#›</a:t>
            </a:fld>
            <a:endParaRPr lang="fr-FR"/>
          </a:p>
        </p:txBody>
      </p:sp>
    </p:spTree>
    <p:extLst>
      <p:ext uri="{BB962C8B-B14F-4D97-AF65-F5344CB8AC3E}">
        <p14:creationId xmlns:p14="http://schemas.microsoft.com/office/powerpoint/2010/main" val="2124986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pour une imag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fr-FR" noProof="0"/>
              <a:t>Cliquez sur l'icône pour ajouter une image</a:t>
            </a: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55DBA527-DC6E-44C1-9BE5-F07E457D6C97}" type="datetimeFigureOut">
              <a:rPr lang="fr-FR"/>
              <a:pPr>
                <a:defRPr/>
              </a:pPr>
              <a:t>16/12/2020</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E8782BD0-2644-4F0F-9AED-9538A4289618}" type="slidenum">
              <a:rPr lang="fr-FR"/>
              <a:pPr>
                <a:defRPr/>
              </a:pPr>
              <a:t>‹#›</a:t>
            </a:fld>
            <a:endParaRPr lang="fr-FR"/>
          </a:p>
        </p:txBody>
      </p:sp>
    </p:spTree>
    <p:extLst>
      <p:ext uri="{BB962C8B-B14F-4D97-AF65-F5344CB8AC3E}">
        <p14:creationId xmlns:p14="http://schemas.microsoft.com/office/powerpoint/2010/main" val="3113761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smtClean="0">
                <a:solidFill>
                  <a:schemeClr val="tx1">
                    <a:tint val="75000"/>
                  </a:schemeClr>
                </a:solidFill>
                <a:latin typeface="+mn-lt"/>
              </a:defRPr>
            </a:lvl1pPr>
          </a:lstStyle>
          <a:p>
            <a:pPr>
              <a:defRPr/>
            </a:pPr>
            <a:fld id="{493D6DA9-B5B2-4460-9BBB-BFF9CF380A47}" type="datetimeFigureOut">
              <a:rPr lang="fr-FR"/>
              <a:pPr>
                <a:defRPr/>
              </a:pPr>
              <a:t>16/12/2020</a:t>
            </a:fld>
            <a:endParaRPr lang="fr-FR"/>
          </a:p>
        </p:txBody>
      </p:sp>
      <p:sp>
        <p:nvSpPr>
          <p:cNvPr id="5" name="Espace réservé du pied de page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smtClean="0">
                <a:solidFill>
                  <a:schemeClr val="tx1">
                    <a:tint val="75000"/>
                  </a:schemeClr>
                </a:solidFill>
                <a:latin typeface="+mn-lt"/>
              </a:defRPr>
            </a:lvl1pPr>
          </a:lstStyle>
          <a:p>
            <a:pPr>
              <a:defRPr/>
            </a:pPr>
            <a:endParaRPr lang="fr-FR"/>
          </a:p>
        </p:txBody>
      </p:sp>
      <p:sp>
        <p:nvSpPr>
          <p:cNvPr id="6" name="Espace réservé du numéro de diapositive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900" smtClean="0">
                <a:solidFill>
                  <a:schemeClr val="tx1">
                    <a:tint val="75000"/>
                  </a:schemeClr>
                </a:solidFill>
                <a:latin typeface="+mn-lt"/>
              </a:defRPr>
            </a:lvl1pPr>
          </a:lstStyle>
          <a:p>
            <a:pPr>
              <a:defRPr/>
            </a:pPr>
            <a:fld id="{61A0A32D-C020-4860-BCA9-15A6506EC45E}" type="slidenum">
              <a:rPr lang="fr-FR"/>
              <a:pPr>
                <a:defRPr/>
              </a:pPr>
              <a:t>‹#›</a:t>
            </a:fld>
            <a:endParaRPr lang="fr-FR"/>
          </a:p>
        </p:txBody>
      </p:sp>
    </p:spTree>
  </p:cSld>
  <p:clrMap bg1="lt1" tx1="dk1" bg2="lt2" tx2="dk2" accent1="accent1" accent2="accent2" accent3="accent3" accent4="accent4" accent5="accent5" accent6="accent6" hlink="hlink" folHlink="folHlink"/>
  <p:sldLayoutIdLst>
    <p:sldLayoutId id="2147484406" r:id="rId1"/>
    <p:sldLayoutId id="2147484407" r:id="rId2"/>
    <p:sldLayoutId id="2147484408" r:id="rId3"/>
    <p:sldLayoutId id="2147484409" r:id="rId4"/>
    <p:sldLayoutId id="2147484410" r:id="rId5"/>
    <p:sldLayoutId id="2147484411" r:id="rId6"/>
    <p:sldLayoutId id="2147484412" r:id="rId7"/>
    <p:sldLayoutId id="2147484413" r:id="rId8"/>
    <p:sldLayoutId id="2147484414" r:id="rId9"/>
    <p:sldLayoutId id="2147484415" r:id="rId10"/>
    <p:sldLayoutId id="2147484416" r:id="rId11"/>
  </p:sldLayoutIdLst>
  <p:txStyles>
    <p:titleStyle>
      <a:lvl1pPr algn="l" defTabSz="685800"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 y="1314450"/>
            <a:ext cx="9159875" cy="558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ZoneTexte 1"/>
          <p:cNvSpPr txBox="1">
            <a:spLocks noChangeArrowheads="1"/>
          </p:cNvSpPr>
          <p:nvPr/>
        </p:nvSpPr>
        <p:spPr bwMode="auto">
          <a:xfrm>
            <a:off x="439738" y="1552575"/>
            <a:ext cx="8247062" cy="2554288"/>
          </a:xfrm>
          <a:prstGeom prst="rect">
            <a:avLst/>
          </a:prstGeom>
          <a:solidFill>
            <a:schemeClr val="accent1">
              <a:alpha val="4901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fr-CH" altLang="en-US" sz="4800" b="1">
                <a:latin typeface="Arial" panose="020B0604020202020204" pitchFamily="34" charset="0"/>
              </a:rPr>
              <a:t>Swiss National Action Plan </a:t>
            </a:r>
          </a:p>
          <a:p>
            <a:pPr algn="ctr" eaLnBrk="1" hangingPunct="1">
              <a:lnSpc>
                <a:spcPct val="100000"/>
              </a:lnSpc>
              <a:spcBef>
                <a:spcPct val="0"/>
              </a:spcBef>
              <a:buFontTx/>
              <a:buNone/>
            </a:pPr>
            <a:r>
              <a:rPr lang="fr-CH" altLang="en-US" sz="4800" b="1">
                <a:latin typeface="Arial" panose="020B0604020202020204" pitchFamily="34" charset="0"/>
              </a:rPr>
              <a:t>for the Restoration</a:t>
            </a:r>
          </a:p>
          <a:p>
            <a:pPr algn="ctr" eaLnBrk="1" hangingPunct="1">
              <a:lnSpc>
                <a:spcPct val="100000"/>
              </a:lnSpc>
              <a:spcBef>
                <a:spcPct val="0"/>
              </a:spcBef>
              <a:buFontTx/>
              <a:buNone/>
            </a:pPr>
            <a:r>
              <a:rPr lang="fr-CH" altLang="en-US" sz="4800" b="1">
                <a:latin typeface="Arial" panose="020B0604020202020204" pitchFamily="34" charset="0"/>
              </a:rPr>
              <a:t>of the River Doubs</a:t>
            </a:r>
          </a:p>
          <a:p>
            <a:pPr algn="ctr" eaLnBrk="1" hangingPunct="1">
              <a:lnSpc>
                <a:spcPct val="100000"/>
              </a:lnSpc>
              <a:spcBef>
                <a:spcPct val="0"/>
              </a:spcBef>
              <a:buFontTx/>
              <a:buNone/>
            </a:pPr>
            <a:endParaRPr lang="fr-CH" altLang="en-US" sz="1600" b="1">
              <a:latin typeface="Arial" panose="020B0604020202020204" pitchFamily="34" charset="0"/>
            </a:endParaRPr>
          </a:p>
        </p:txBody>
      </p:sp>
      <p:sp>
        <p:nvSpPr>
          <p:cNvPr id="4101" name="ZoneTexte 3"/>
          <p:cNvSpPr txBox="1">
            <a:spLocks noChangeArrowheads="1"/>
          </p:cNvSpPr>
          <p:nvPr/>
        </p:nvSpPr>
        <p:spPr bwMode="auto">
          <a:xfrm>
            <a:off x="7572375" y="6594475"/>
            <a:ext cx="1568450" cy="307975"/>
          </a:xfrm>
          <a:prstGeom prst="rect">
            <a:avLst/>
          </a:prstGeom>
          <a:solidFill>
            <a:schemeClr val="bg1">
              <a:alpha val="5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fr-CH" altLang="en-US" sz="1400" b="1">
                <a:latin typeface="Arial" panose="020B0604020202020204" pitchFamily="34" charset="0"/>
              </a:rPr>
              <a:t>Photo: Aquarius</a:t>
            </a:r>
            <a:endParaRPr lang="en-US" altLang="en-US" sz="1400" b="1">
              <a:latin typeface="Arial" panose="020B0604020202020204" pitchFamily="34" charset="0"/>
            </a:endParaRPr>
          </a:p>
        </p:txBody>
      </p:sp>
      <p:sp>
        <p:nvSpPr>
          <p:cNvPr id="4102" name="ZoneTexte 1"/>
          <p:cNvSpPr txBox="1">
            <a:spLocks noChangeArrowheads="1"/>
          </p:cNvSpPr>
          <p:nvPr/>
        </p:nvSpPr>
        <p:spPr bwMode="auto">
          <a:xfrm>
            <a:off x="782638" y="5133975"/>
            <a:ext cx="7561262" cy="830263"/>
          </a:xfrm>
          <a:prstGeom prst="rect">
            <a:avLst/>
          </a:prstGeom>
          <a:solidFill>
            <a:schemeClr val="accent1">
              <a:alpha val="4901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fr-CH" altLang="en-US" sz="2000" b="1" dirty="0">
                <a:latin typeface="Arial" panose="020B0604020202020204" pitchFamily="34" charset="0"/>
              </a:rPr>
              <a:t>40</a:t>
            </a:r>
            <a:r>
              <a:rPr lang="fr-CH" altLang="en-US" sz="2000" b="1" baseline="30000" dirty="0">
                <a:latin typeface="Arial" panose="020B0604020202020204" pitchFamily="34" charset="0"/>
              </a:rPr>
              <a:t>ème</a:t>
            </a:r>
            <a:r>
              <a:rPr lang="fr-CH" altLang="en-US" sz="2000" b="1" dirty="0">
                <a:latin typeface="Arial" panose="020B0604020202020204" pitchFamily="34" charset="0"/>
              </a:rPr>
              <a:t> Session of the standing </a:t>
            </a:r>
            <a:r>
              <a:rPr lang="fr-CH" altLang="en-US" sz="2000" b="1" dirty="0" err="1">
                <a:latin typeface="Arial" panose="020B0604020202020204" pitchFamily="34" charset="0"/>
              </a:rPr>
              <a:t>commitee</a:t>
            </a:r>
            <a:r>
              <a:rPr lang="fr-CH" altLang="en-US" sz="2000" b="1" dirty="0">
                <a:latin typeface="Arial" panose="020B0604020202020204" pitchFamily="34" charset="0"/>
              </a:rPr>
              <a:t> of Bern Convention </a:t>
            </a:r>
          </a:p>
          <a:p>
            <a:pPr algn="ctr" eaLnBrk="1" hangingPunct="1">
              <a:lnSpc>
                <a:spcPct val="100000"/>
              </a:lnSpc>
              <a:spcBef>
                <a:spcPct val="0"/>
              </a:spcBef>
              <a:buFontTx/>
              <a:buNone/>
            </a:pPr>
            <a:r>
              <a:rPr lang="fr-CH" altLang="en-US" sz="2000" b="1" dirty="0" err="1">
                <a:latin typeface="Arial" panose="020B0604020202020204" pitchFamily="34" charset="0"/>
              </a:rPr>
              <a:t>December</a:t>
            </a:r>
            <a:r>
              <a:rPr lang="fr-CH" altLang="en-US" sz="2000" b="1" dirty="0">
                <a:latin typeface="Arial" panose="020B0604020202020204" pitchFamily="34" charset="0"/>
              </a:rPr>
              <a:t> 2020</a:t>
            </a:r>
          </a:p>
          <a:p>
            <a:pPr algn="ctr" eaLnBrk="1" hangingPunct="1">
              <a:lnSpc>
                <a:spcPct val="100000"/>
              </a:lnSpc>
              <a:spcBef>
                <a:spcPct val="0"/>
              </a:spcBef>
              <a:buFontTx/>
              <a:buNone/>
            </a:pPr>
            <a:endParaRPr lang="fr-CH" altLang="en-US" sz="800" b="1" dirty="0">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ChangeArrowheads="1"/>
          </p:cNvSpPr>
          <p:nvPr/>
        </p:nvSpPr>
        <p:spPr bwMode="auto">
          <a:xfrm>
            <a:off x="1116013" y="333375"/>
            <a:ext cx="4572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fr-CH" altLang="en-US" sz="2400" b="1">
                <a:latin typeface="Arial" panose="020B0604020202020204" pitchFamily="34" charset="0"/>
                <a:sym typeface="Wingdings" panose="05000000000000000000" pitchFamily="2" charset="2"/>
              </a:rPr>
              <a:t>  </a:t>
            </a:r>
            <a:r>
              <a:rPr lang="fr-CH" altLang="en-US" sz="2400" b="1">
                <a:latin typeface="Arial" panose="020B0604020202020204" pitchFamily="34" charset="0"/>
              </a:rPr>
              <a:t>Measures in «stand by»</a:t>
            </a:r>
          </a:p>
        </p:txBody>
      </p:sp>
      <p:sp>
        <p:nvSpPr>
          <p:cNvPr id="14339" name="ZoneTexte 5"/>
          <p:cNvSpPr txBox="1">
            <a:spLocks noChangeArrowheads="1"/>
          </p:cNvSpPr>
          <p:nvPr/>
        </p:nvSpPr>
        <p:spPr bwMode="auto">
          <a:xfrm>
            <a:off x="395288" y="1527175"/>
            <a:ext cx="5507037"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fr-CH" altLang="en-US" sz="1800" b="1">
                <a:latin typeface="Arial" panose="020B0604020202020204" pitchFamily="34" charset="0"/>
              </a:rPr>
              <a:t>306</a:t>
            </a:r>
            <a:r>
              <a:rPr lang="fr-CH" altLang="en-US" sz="1800">
                <a:latin typeface="Arial" panose="020B0604020202020204" pitchFamily="34" charset="0"/>
              </a:rPr>
              <a:t>: Restoration of the tributary Ruisseau du Moulin</a:t>
            </a:r>
          </a:p>
          <a:p>
            <a:pPr eaLnBrk="1" hangingPunct="1">
              <a:lnSpc>
                <a:spcPct val="100000"/>
              </a:lnSpc>
              <a:spcBef>
                <a:spcPct val="0"/>
              </a:spcBef>
              <a:buFontTx/>
              <a:buNone/>
            </a:pPr>
            <a:endParaRPr lang="fr-CH" altLang="en-US" sz="1800">
              <a:latin typeface="Arial" panose="020B0604020202020204" pitchFamily="34" charset="0"/>
            </a:endParaRPr>
          </a:p>
          <a:p>
            <a:pPr eaLnBrk="1" hangingPunct="1">
              <a:lnSpc>
                <a:spcPct val="100000"/>
              </a:lnSpc>
              <a:spcBef>
                <a:spcPct val="0"/>
              </a:spcBef>
              <a:buFontTx/>
              <a:buNone/>
            </a:pPr>
            <a:r>
              <a:rPr lang="fr-CH" altLang="en-US" sz="1800" b="1">
                <a:latin typeface="Arial" panose="020B0604020202020204" pitchFamily="34" charset="0"/>
                <a:sym typeface="Wingdings" panose="05000000000000000000" pitchFamily="2" charset="2"/>
              </a:rPr>
              <a:t>401</a:t>
            </a:r>
            <a:r>
              <a:rPr lang="fr-CH" altLang="en-US" sz="1800">
                <a:latin typeface="Arial" panose="020B0604020202020204" pitchFamily="34" charset="0"/>
                <a:sym typeface="Wingdings" panose="05000000000000000000" pitchFamily="2" charset="2"/>
              </a:rPr>
              <a:t>: Emerald management plan «</a:t>
            </a:r>
            <a:r>
              <a:rPr lang="fr-CH" altLang="en-US" sz="1800" i="1">
                <a:latin typeface="Arial" panose="020B0604020202020204" pitchFamily="34" charset="0"/>
                <a:sym typeface="Wingdings" panose="05000000000000000000" pitchFamily="2" charset="2"/>
              </a:rPr>
              <a:t>Clos du Doubs</a:t>
            </a:r>
            <a:r>
              <a:rPr lang="fr-CH" altLang="en-US" sz="1800">
                <a:latin typeface="Arial" panose="020B0604020202020204" pitchFamily="34" charset="0"/>
                <a:sym typeface="Wingdings" panose="05000000000000000000" pitchFamily="2" charset="2"/>
              </a:rPr>
              <a:t>»</a:t>
            </a:r>
          </a:p>
          <a:p>
            <a:pPr eaLnBrk="1" hangingPunct="1">
              <a:lnSpc>
                <a:spcPct val="100000"/>
              </a:lnSpc>
              <a:spcBef>
                <a:spcPct val="0"/>
              </a:spcBef>
              <a:buFontTx/>
              <a:buNone/>
            </a:pPr>
            <a:endParaRPr lang="fr-CH" altLang="en-US" sz="2400">
              <a:latin typeface="Arial" panose="020B0604020202020204" pitchFamily="34" charset="0"/>
            </a:endParaRPr>
          </a:p>
          <a:p>
            <a:pPr eaLnBrk="1" hangingPunct="1">
              <a:lnSpc>
                <a:spcPct val="100000"/>
              </a:lnSpc>
              <a:spcBef>
                <a:spcPct val="0"/>
              </a:spcBef>
              <a:buFontTx/>
              <a:buNone/>
            </a:pPr>
            <a:endParaRPr lang="en-US" altLang="en-US" sz="2400">
              <a:latin typeface="Arial" panose="020B0604020202020204" pitchFamily="34" charset="0"/>
            </a:endParaRPr>
          </a:p>
        </p:txBody>
      </p:sp>
      <p:pic>
        <p:nvPicPr>
          <p:cNvPr id="14340" name="Image 6"/>
          <p:cNvPicPr>
            <a:picLocks noChangeAspect="1"/>
          </p:cNvPicPr>
          <p:nvPr/>
        </p:nvPicPr>
        <p:blipFill>
          <a:blip r:embed="rId3">
            <a:extLst>
              <a:ext uri="{28A0092B-C50C-407E-A947-70E740481C1C}">
                <a14:useLocalDpi xmlns:a14="http://schemas.microsoft.com/office/drawing/2010/main" val="0"/>
              </a:ext>
            </a:extLst>
          </a:blip>
          <a:srcRect l="57651" t="43951" r="26151" b="25809"/>
          <a:stretch>
            <a:fillRect/>
          </a:stretch>
        </p:blipFill>
        <p:spPr bwMode="auto">
          <a:xfrm>
            <a:off x="6300788" y="309563"/>
            <a:ext cx="2592387"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900113" y="549275"/>
            <a:ext cx="6299225" cy="4524315"/>
          </a:xfrm>
          <a:prstGeom prst="rect">
            <a:avLst/>
          </a:prstGeom>
          <a:noFill/>
        </p:spPr>
        <p:txBody>
          <a:bodyPr wrap="none">
            <a:spAutoFit/>
          </a:bodyPr>
          <a:lstStyle/>
          <a:p>
            <a:pPr eaLnBrk="1" fontAlgn="auto" hangingPunct="1">
              <a:spcBef>
                <a:spcPts val="0"/>
              </a:spcBef>
              <a:spcAft>
                <a:spcPts val="0"/>
              </a:spcAft>
              <a:defRPr/>
            </a:pPr>
            <a:endParaRPr lang="fr-CH" dirty="0">
              <a:latin typeface="+mn-lt"/>
            </a:endParaRPr>
          </a:p>
          <a:p>
            <a:pPr eaLnBrk="1" fontAlgn="auto" hangingPunct="1">
              <a:spcBef>
                <a:spcPts val="0"/>
              </a:spcBef>
              <a:spcAft>
                <a:spcPts val="0"/>
              </a:spcAft>
              <a:defRPr/>
            </a:pPr>
            <a:endParaRPr lang="fr-CH" dirty="0">
              <a:latin typeface="+mn-lt"/>
              <a:sym typeface="Wingdings" panose="05000000000000000000" pitchFamily="2" charset="2"/>
            </a:endParaRPr>
          </a:p>
          <a:p>
            <a:pPr marL="342900" indent="-342900" eaLnBrk="1" fontAlgn="auto" hangingPunct="1">
              <a:spcBef>
                <a:spcPts val="0"/>
              </a:spcBef>
              <a:spcAft>
                <a:spcPts val="0"/>
              </a:spcAft>
              <a:buFont typeface="Wingdings" panose="05000000000000000000" pitchFamily="2" charset="2"/>
              <a:buChar char="à"/>
              <a:defRPr/>
            </a:pPr>
            <a:r>
              <a:rPr lang="fr-CH" sz="2400" b="1" dirty="0" err="1">
                <a:latin typeface="+mn-lt"/>
                <a:sym typeface="Wingdings" panose="05000000000000000000" pitchFamily="2" charset="2"/>
              </a:rPr>
              <a:t>Implementation</a:t>
            </a:r>
            <a:r>
              <a:rPr lang="fr-CH" sz="2400" b="1" dirty="0">
                <a:latin typeface="+mn-lt"/>
                <a:sym typeface="Wingdings" panose="05000000000000000000" pitchFamily="2" charset="2"/>
              </a:rPr>
              <a:t> of </a:t>
            </a:r>
            <a:r>
              <a:rPr lang="fr-CH" sz="2400" b="1" dirty="0" err="1">
                <a:latin typeface="+mn-lt"/>
                <a:sym typeface="Wingdings" panose="05000000000000000000" pitchFamily="2" charset="2"/>
              </a:rPr>
              <a:t>measures</a:t>
            </a:r>
            <a:r>
              <a:rPr lang="fr-CH" sz="2400" b="1" dirty="0">
                <a:latin typeface="+mn-lt"/>
                <a:sym typeface="Wingdings" panose="05000000000000000000" pitchFamily="2" charset="2"/>
              </a:rPr>
              <a:t> on a good </a:t>
            </a:r>
            <a:r>
              <a:rPr lang="fr-CH" sz="2400" b="1" dirty="0" err="1">
                <a:latin typeface="+mn-lt"/>
                <a:sym typeface="Wingdings" panose="05000000000000000000" pitchFamily="2" charset="2"/>
              </a:rPr>
              <a:t>way</a:t>
            </a:r>
            <a:endParaRPr lang="fr-CH" sz="2400" b="1" dirty="0">
              <a:latin typeface="+mn-lt"/>
              <a:sym typeface="Wingdings" panose="05000000000000000000" pitchFamily="2" charset="2"/>
            </a:endParaRPr>
          </a:p>
          <a:p>
            <a:pPr eaLnBrk="1" fontAlgn="auto" hangingPunct="1">
              <a:spcBef>
                <a:spcPts val="0"/>
              </a:spcBef>
              <a:spcAft>
                <a:spcPts val="0"/>
              </a:spcAft>
              <a:defRPr/>
            </a:pPr>
            <a:endParaRPr lang="fr-CH" dirty="0">
              <a:latin typeface="+mn-lt"/>
              <a:sym typeface="Wingdings" panose="05000000000000000000" pitchFamily="2" charset="2"/>
            </a:endParaRPr>
          </a:p>
          <a:p>
            <a:pPr marL="342900" indent="-342900" eaLnBrk="1" fontAlgn="auto" hangingPunct="1">
              <a:spcBef>
                <a:spcPts val="0"/>
              </a:spcBef>
              <a:spcAft>
                <a:spcPts val="0"/>
              </a:spcAft>
              <a:buFont typeface="Wingdings" panose="05000000000000000000" pitchFamily="2" charset="2"/>
              <a:buChar char="à"/>
              <a:defRPr/>
            </a:pPr>
            <a:endParaRPr lang="fr-CH" dirty="0">
              <a:latin typeface="+mn-lt"/>
              <a:sym typeface="Wingdings" panose="05000000000000000000" pitchFamily="2" charset="2"/>
            </a:endParaRPr>
          </a:p>
          <a:p>
            <a:pPr eaLnBrk="1" fontAlgn="auto" hangingPunct="1">
              <a:spcBef>
                <a:spcPts val="0"/>
              </a:spcBef>
              <a:spcAft>
                <a:spcPts val="0"/>
              </a:spcAft>
              <a:defRPr/>
            </a:pPr>
            <a:r>
              <a:rPr lang="fr-CH" dirty="0">
                <a:latin typeface="+mn-lt"/>
                <a:sym typeface="Wingdings" panose="05000000000000000000" pitchFamily="2" charset="2"/>
              </a:rPr>
              <a:t> </a:t>
            </a:r>
            <a:r>
              <a:rPr lang="fr-CH" sz="2400" b="1" dirty="0">
                <a:latin typeface="+mn-lt"/>
                <a:sym typeface="Wingdings" panose="05000000000000000000" pitchFamily="2" charset="2"/>
              </a:rPr>
              <a:t>Collaboration </a:t>
            </a:r>
            <a:r>
              <a:rPr lang="fr-CH" sz="2400" b="1" dirty="0" err="1">
                <a:latin typeface="+mn-lt"/>
                <a:sym typeface="Wingdings" panose="05000000000000000000" pitchFamily="2" charset="2"/>
              </a:rPr>
              <a:t>with</a:t>
            </a:r>
            <a:r>
              <a:rPr lang="fr-CH" sz="2400" b="1" dirty="0">
                <a:latin typeface="+mn-lt"/>
                <a:sym typeface="Wingdings" panose="05000000000000000000" pitchFamily="2" charset="2"/>
              </a:rPr>
              <a:t> NGO </a:t>
            </a:r>
            <a:r>
              <a:rPr lang="fr-CH" sz="2400" b="1" dirty="0" err="1">
                <a:latin typeface="+mn-lt"/>
                <a:sym typeface="Wingdings" panose="05000000000000000000" pitchFamily="2" charset="2"/>
              </a:rPr>
              <a:t>established</a:t>
            </a:r>
            <a:endParaRPr lang="fr-CH" sz="2400" b="1" dirty="0">
              <a:latin typeface="+mn-lt"/>
              <a:sym typeface="Wingdings" panose="05000000000000000000" pitchFamily="2" charset="2"/>
            </a:endParaRPr>
          </a:p>
          <a:p>
            <a:pPr marL="342900" indent="-342900" eaLnBrk="1" fontAlgn="auto" hangingPunct="1">
              <a:spcBef>
                <a:spcPts val="0"/>
              </a:spcBef>
              <a:spcAft>
                <a:spcPts val="0"/>
              </a:spcAft>
              <a:buFont typeface="Wingdings" panose="05000000000000000000" pitchFamily="2" charset="2"/>
              <a:buChar char="à"/>
              <a:defRPr/>
            </a:pPr>
            <a:endParaRPr lang="fr-CH" dirty="0">
              <a:latin typeface="+mn-lt"/>
              <a:sym typeface="Wingdings" panose="05000000000000000000" pitchFamily="2" charset="2"/>
            </a:endParaRPr>
          </a:p>
          <a:p>
            <a:pPr marL="342900" indent="-342900" eaLnBrk="1" fontAlgn="auto" hangingPunct="1">
              <a:spcBef>
                <a:spcPts val="0"/>
              </a:spcBef>
              <a:spcAft>
                <a:spcPts val="0"/>
              </a:spcAft>
              <a:buFont typeface="Wingdings" panose="05000000000000000000" pitchFamily="2" charset="2"/>
              <a:buChar char="à"/>
              <a:defRPr/>
            </a:pPr>
            <a:endParaRPr lang="fr-CH" dirty="0">
              <a:latin typeface="+mn-lt"/>
              <a:sym typeface="Wingdings" panose="05000000000000000000" pitchFamily="2" charset="2"/>
            </a:endParaRPr>
          </a:p>
          <a:p>
            <a:pPr eaLnBrk="1" fontAlgn="auto" hangingPunct="1">
              <a:spcBef>
                <a:spcPts val="0"/>
              </a:spcBef>
              <a:spcAft>
                <a:spcPts val="0"/>
              </a:spcAft>
              <a:defRPr/>
            </a:pPr>
            <a:r>
              <a:rPr lang="fr-CH" sz="3600" b="1" dirty="0">
                <a:latin typeface="+mn-lt"/>
                <a:sym typeface="Wingdings" panose="05000000000000000000" pitchFamily="2" charset="2"/>
              </a:rPr>
              <a:t>                     ……  BUT……..</a:t>
            </a:r>
          </a:p>
          <a:p>
            <a:pPr eaLnBrk="1" fontAlgn="auto" hangingPunct="1">
              <a:spcBef>
                <a:spcPts val="0"/>
              </a:spcBef>
              <a:spcAft>
                <a:spcPts val="0"/>
              </a:spcAft>
              <a:defRPr/>
            </a:pPr>
            <a:endParaRPr lang="fr-CH" b="1" dirty="0">
              <a:latin typeface="+mn-lt"/>
              <a:sym typeface="Wingdings" panose="05000000000000000000" pitchFamily="2" charset="2"/>
            </a:endParaRPr>
          </a:p>
          <a:p>
            <a:pPr marL="342900" indent="-342900" eaLnBrk="1" fontAlgn="auto" hangingPunct="1">
              <a:spcBef>
                <a:spcPts val="0"/>
              </a:spcBef>
              <a:spcAft>
                <a:spcPts val="0"/>
              </a:spcAft>
              <a:buFont typeface="Wingdings" panose="05000000000000000000" pitchFamily="2" charset="2"/>
              <a:buChar char="à"/>
              <a:defRPr/>
            </a:pPr>
            <a:endParaRPr lang="fr-CH" dirty="0">
              <a:latin typeface="+mn-lt"/>
              <a:sym typeface="Wingdings" panose="05000000000000000000" pitchFamily="2" charset="2"/>
            </a:endParaRPr>
          </a:p>
          <a:p>
            <a:pPr eaLnBrk="1" fontAlgn="auto" hangingPunct="1">
              <a:spcBef>
                <a:spcPts val="0"/>
              </a:spcBef>
              <a:spcAft>
                <a:spcPts val="0"/>
              </a:spcAft>
              <a:defRPr/>
            </a:pPr>
            <a:endParaRPr lang="fr-CH" dirty="0">
              <a:latin typeface="+mn-lt"/>
              <a:sym typeface="Wingdings" panose="05000000000000000000" pitchFamily="2" charset="2"/>
            </a:endParaRPr>
          </a:p>
          <a:p>
            <a:pPr marL="342900" indent="-342900" eaLnBrk="1" fontAlgn="auto" hangingPunct="1">
              <a:spcBef>
                <a:spcPts val="0"/>
              </a:spcBef>
              <a:spcAft>
                <a:spcPts val="0"/>
              </a:spcAft>
              <a:buFont typeface="Wingdings" panose="05000000000000000000" pitchFamily="2" charset="2"/>
              <a:buChar char="à"/>
              <a:defRPr/>
            </a:pPr>
            <a:r>
              <a:rPr lang="fr-CH" sz="2400" b="1" dirty="0">
                <a:latin typeface="+mn-lt"/>
                <a:sym typeface="Wingdings" panose="05000000000000000000" pitchFamily="2" charset="2"/>
              </a:rPr>
              <a:t>Situation of apron </a:t>
            </a:r>
            <a:r>
              <a:rPr lang="fr-CH" sz="2400" b="1" dirty="0" err="1">
                <a:latin typeface="+mn-lt"/>
                <a:sym typeface="Wingdings" panose="05000000000000000000" pitchFamily="2" charset="2"/>
              </a:rPr>
              <a:t>remains</a:t>
            </a:r>
            <a:r>
              <a:rPr lang="fr-CH" sz="2400" b="1" dirty="0">
                <a:latin typeface="+mn-lt"/>
                <a:sym typeface="Wingdings" panose="05000000000000000000" pitchFamily="2" charset="2"/>
              </a:rPr>
              <a:t> in a </a:t>
            </a:r>
            <a:r>
              <a:rPr lang="fr-CH" sz="2400" b="1" dirty="0" err="1">
                <a:latin typeface="+mn-lt"/>
                <a:sym typeface="Wingdings" panose="05000000000000000000" pitchFamily="2" charset="2"/>
              </a:rPr>
              <a:t>critical</a:t>
            </a:r>
            <a:r>
              <a:rPr lang="fr-CH" sz="2400" b="1" dirty="0">
                <a:latin typeface="+mn-lt"/>
                <a:sym typeface="Wingdings" panose="05000000000000000000" pitchFamily="2" charset="2"/>
              </a:rPr>
              <a:t> stage !</a:t>
            </a:r>
          </a:p>
          <a:p>
            <a:pPr eaLnBrk="1" fontAlgn="auto" hangingPunct="1">
              <a:spcBef>
                <a:spcPts val="0"/>
              </a:spcBef>
              <a:spcAft>
                <a:spcPts val="0"/>
              </a:spcAft>
              <a:defRPr/>
            </a:pPr>
            <a:endParaRPr lang="fr-CH" dirty="0">
              <a:latin typeface="+mn-lt"/>
              <a:sym typeface="Wingdings" panose="05000000000000000000" pitchFamily="2" charset="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A06363A-2AF4-45DC-8E1F-81B35CCEC843}"/>
              </a:ext>
            </a:extLst>
          </p:cNvPr>
          <p:cNvPicPr>
            <a:picLocks noChangeAspect="1"/>
          </p:cNvPicPr>
          <p:nvPr/>
        </p:nvPicPr>
        <p:blipFill>
          <a:blip r:embed="rId3"/>
          <a:stretch>
            <a:fillRect/>
          </a:stretch>
        </p:blipFill>
        <p:spPr>
          <a:xfrm>
            <a:off x="107504" y="332656"/>
            <a:ext cx="8802074" cy="4797152"/>
          </a:xfrm>
          <a:prstGeom prst="rect">
            <a:avLst/>
          </a:prstGeom>
        </p:spPr>
      </p:pic>
      <p:sp>
        <p:nvSpPr>
          <p:cNvPr id="5" name="ZoneTexte 4"/>
          <p:cNvSpPr txBox="1"/>
          <p:nvPr/>
        </p:nvSpPr>
        <p:spPr>
          <a:xfrm>
            <a:off x="218427" y="5661248"/>
            <a:ext cx="8924046" cy="523220"/>
          </a:xfrm>
          <a:prstGeom prst="rect">
            <a:avLst/>
          </a:prstGeom>
          <a:noFill/>
        </p:spPr>
        <p:txBody>
          <a:bodyPr wrap="none" rtlCol="0">
            <a:spAutoFit/>
          </a:bodyPr>
          <a:lstStyle/>
          <a:p>
            <a:r>
              <a:rPr lang="fr-CH" sz="2800" b="1" dirty="0"/>
              <a:t>No Apron </a:t>
            </a:r>
            <a:r>
              <a:rPr lang="fr-CH" sz="2800" b="1" dirty="0" err="1"/>
              <a:t>had</a:t>
            </a:r>
            <a:r>
              <a:rPr lang="fr-CH" sz="2800" b="1" dirty="0"/>
              <a:t> been </a:t>
            </a:r>
            <a:r>
              <a:rPr lang="fr-CH" sz="2800" b="1" dirty="0" err="1"/>
              <a:t>observed</a:t>
            </a:r>
            <a:r>
              <a:rPr lang="fr-CH" sz="2800" b="1" dirty="0"/>
              <a:t> </a:t>
            </a:r>
            <a:r>
              <a:rPr lang="fr-CH" sz="2800" b="1" dirty="0" err="1"/>
              <a:t>during</a:t>
            </a:r>
            <a:r>
              <a:rPr lang="fr-CH" sz="2800" b="1" dirty="0"/>
              <a:t> the monitoring 2020 </a:t>
            </a:r>
            <a:r>
              <a:rPr lang="fr-CH" sz="2800" b="1" dirty="0">
                <a:sym typeface="Wingdings" panose="05000000000000000000" pitchFamily="2" charset="2"/>
              </a:rPr>
              <a:t>!</a:t>
            </a:r>
            <a:endParaRPr lang="en-US" sz="2800" b="1" dirty="0"/>
          </a:p>
        </p:txBody>
      </p:sp>
    </p:spTree>
    <p:extLst>
      <p:ext uri="{BB962C8B-B14F-4D97-AF65-F5344CB8AC3E}">
        <p14:creationId xmlns:p14="http://schemas.microsoft.com/office/powerpoint/2010/main" val="1073222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4067175" y="1016000"/>
            <a:ext cx="45720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ts val="1750"/>
              </a:spcBef>
            </a:pPr>
            <a:r>
              <a:rPr lang="fr-FR" altLang="fr-FR" sz="2400" b="1">
                <a:latin typeface="Arial" panose="020B0604020202020204" pitchFamily="34" charset="0"/>
              </a:rPr>
              <a:t>Plainte en attente France/Suisse :</a:t>
            </a:r>
            <a:r>
              <a:rPr lang="fr-FR" altLang="fr-FR" sz="2400">
                <a:latin typeface="Arial" panose="020B0604020202020204" pitchFamily="34" charset="0"/>
              </a:rPr>
              <a:t> Menaces sur l'Apron du Rhône (</a:t>
            </a:r>
            <a:r>
              <a:rPr lang="fr-FR" altLang="fr-FR" sz="2400" i="1">
                <a:latin typeface="Arial" panose="020B0604020202020204" pitchFamily="34" charset="0"/>
              </a:rPr>
              <a:t>Zingel asper</a:t>
            </a:r>
            <a:r>
              <a:rPr lang="fr-FR" altLang="fr-FR" sz="2400">
                <a:latin typeface="Arial" panose="020B0604020202020204" pitchFamily="34" charset="0"/>
              </a:rPr>
              <a:t>) dans le Doubs (France) et dans le canton du Jura (Suisse) </a:t>
            </a:r>
          </a:p>
        </p:txBody>
      </p:sp>
      <p:sp>
        <p:nvSpPr>
          <p:cNvPr id="17411" name="Rectangle 2"/>
          <p:cNvSpPr>
            <a:spLocks noChangeArrowheads="1"/>
          </p:cNvSpPr>
          <p:nvPr/>
        </p:nvSpPr>
        <p:spPr bwMode="auto">
          <a:xfrm>
            <a:off x="4211638" y="3789363"/>
            <a:ext cx="4572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ts val="1625"/>
              </a:spcBef>
            </a:pPr>
            <a:r>
              <a:rPr lang="fr-FR" altLang="fr-FR" sz="2400" dirty="0">
                <a:latin typeface="Arial" panose="020B0604020202020204" pitchFamily="34" charset="0"/>
              </a:rPr>
              <a:t>Rapport de la France à la Convention de Berne</a:t>
            </a:r>
          </a:p>
        </p:txBody>
      </p:sp>
      <p:sp>
        <p:nvSpPr>
          <p:cNvPr id="17412" name="Rectangle 3"/>
          <p:cNvSpPr>
            <a:spLocks noChangeArrowheads="1"/>
          </p:cNvSpPr>
          <p:nvPr/>
        </p:nvSpPr>
        <p:spPr bwMode="auto">
          <a:xfrm>
            <a:off x="468313" y="5002213"/>
            <a:ext cx="4572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2400" i="1" dirty="0">
                <a:latin typeface="Arial" panose="020B0604020202020204" pitchFamily="34" charset="0"/>
              </a:rPr>
              <a:t>Direction de l’eau et de la biodiversité</a:t>
            </a:r>
          </a:p>
        </p:txBody>
      </p:sp>
      <p:pic>
        <p:nvPicPr>
          <p:cNvPr id="6" name="Image 5"/>
          <p:cNvPicPr/>
          <p:nvPr/>
        </p:nvPicPr>
        <p:blipFill>
          <a:blip r:embed="rId3">
            <a:extLst>
              <a:ext uri="{28A0092B-C50C-407E-A947-70E740481C1C}">
                <a14:useLocalDpi xmlns:a14="http://schemas.microsoft.com/office/drawing/2010/main" val="0"/>
              </a:ext>
            </a:extLst>
          </a:blip>
          <a:srcRect/>
          <a:stretch>
            <a:fillRect/>
          </a:stretch>
        </p:blipFill>
        <p:spPr bwMode="auto">
          <a:xfrm>
            <a:off x="683568" y="949642"/>
            <a:ext cx="2160240" cy="168727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ChangeArrowheads="1"/>
          </p:cNvSpPr>
          <p:nvPr/>
        </p:nvSpPr>
        <p:spPr bwMode="auto">
          <a:xfrm>
            <a:off x="2195513" y="333375"/>
            <a:ext cx="54721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sz="2400" b="1">
                <a:solidFill>
                  <a:srgbClr val="999999"/>
                </a:solidFill>
                <a:latin typeface="Arial" panose="020B0604020202020204" pitchFamily="34" charset="0"/>
                <a:ea typeface="Microsoft YaHei" panose="020B0503020204020204" pitchFamily="34" charset="-122"/>
              </a:rPr>
              <a:t>Remarque liminaire</a:t>
            </a:r>
          </a:p>
        </p:txBody>
      </p:sp>
      <p:sp>
        <p:nvSpPr>
          <p:cNvPr id="18435" name="Rectangle 2"/>
          <p:cNvSpPr>
            <a:spLocks noChangeArrowheads="1"/>
          </p:cNvSpPr>
          <p:nvPr/>
        </p:nvSpPr>
        <p:spPr bwMode="auto">
          <a:xfrm>
            <a:off x="3635375" y="1268413"/>
            <a:ext cx="4683125" cy="506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spcAft>
                <a:spcPts val="1400"/>
              </a:spcAft>
            </a:pPr>
            <a:r>
              <a:rPr lang="fr-FR" altLang="fr-FR">
                <a:latin typeface="Arial" panose="020B0604020202020204" pitchFamily="34" charset="0"/>
              </a:rPr>
              <a:t>Toutes les actions menées en France en faveur de la restauration dans un état de conservation favorable des populations d'Apron s’insèrent dans le cadre du plan national d’actions (PNA) en faveur de l’Apron du Rhône (2012-2016). Ce PNA est en cours de reconduction 2020-2030. </a:t>
            </a:r>
          </a:p>
          <a:p>
            <a:pPr algn="just" eaLnBrk="1" hangingPunct="1">
              <a:spcAft>
                <a:spcPts val="1400"/>
              </a:spcAft>
            </a:pPr>
            <a:r>
              <a:rPr lang="fr-FR" altLang="fr-FR">
                <a:latin typeface="Arial" panose="020B0604020202020204" pitchFamily="34" charset="0"/>
              </a:rPr>
              <a:t>Le projet est accessible sur le site des consultations du ministère:</a:t>
            </a:r>
          </a:p>
          <a:p>
            <a:pPr algn="just" eaLnBrk="1" hangingPunct="1">
              <a:spcAft>
                <a:spcPts val="1400"/>
              </a:spcAft>
            </a:pPr>
            <a:r>
              <a:rPr lang="fr-FR" altLang="fr-FR">
                <a:solidFill>
                  <a:schemeClr val="accent2"/>
                </a:solidFill>
                <a:latin typeface="Arial" panose="020B0604020202020204" pitchFamily="34" charset="0"/>
              </a:rPr>
              <a:t>http://www.consultations-publiques.developpement-durable.gouv.fr/plan-national-d-actions-en-faveur-de-l-apron-du-a2259.html?id_rubrique=2</a:t>
            </a:r>
          </a:p>
          <a:p>
            <a:pPr algn="just" eaLnBrk="1" hangingPunct="1">
              <a:spcAft>
                <a:spcPts val="1400"/>
              </a:spcAft>
            </a:pPr>
            <a:r>
              <a:rPr lang="fr-FR" altLang="fr-FR">
                <a:latin typeface="Arial" panose="020B0604020202020204" pitchFamily="34" charset="0"/>
              </a:rPr>
              <a:t>Les autres documents du PNA : </a:t>
            </a:r>
            <a:r>
              <a:rPr lang="fr-FR" altLang="fr-FR">
                <a:solidFill>
                  <a:schemeClr val="accent2"/>
                </a:solidFill>
                <a:latin typeface="Arial" panose="020B0604020202020204" pitchFamily="34" charset="0"/>
              </a:rPr>
              <a:t>http://www.aprondurhone.fr/</a:t>
            </a:r>
          </a:p>
        </p:txBody>
      </p:sp>
      <p:pic>
        <p:nvPicPr>
          <p:cNvPr id="184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3963" y="1341438"/>
            <a:ext cx="1944687" cy="274478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p:cNvSpPr>
            <a:spLocks noGrp="1"/>
          </p:cNvSpPr>
          <p:nvPr>
            <p:ph type="title"/>
          </p:nvPr>
        </p:nvSpPr>
        <p:spPr/>
        <p:txBody>
          <a:bodyPr/>
          <a:lstStyle/>
          <a:p>
            <a:r>
              <a:rPr lang="fr-FR" altLang="fr-FR" sz="2700" b="1">
                <a:solidFill>
                  <a:srgbClr val="999999"/>
                </a:solidFill>
                <a:latin typeface="Arial" panose="020B0604020202020204" pitchFamily="34" charset="0"/>
                <a:ea typeface="Microsoft YaHei" panose="020B0503020204020204" pitchFamily="34" charset="-122"/>
                <a:cs typeface="Arial" panose="020B0604020202020204" pitchFamily="34" charset="0"/>
              </a:rPr>
              <a:t>Les acquis du PNA Apron 2012-2016</a:t>
            </a:r>
            <a:endParaRPr lang="fr-FR" altLang="fr-FR" sz="2700">
              <a:ea typeface="Microsoft YaHei" panose="020B0503020204020204" pitchFamily="34" charset="-122"/>
              <a:cs typeface="Arial" panose="020B0604020202020204" pitchFamily="34" charset="0"/>
            </a:endParaRPr>
          </a:p>
        </p:txBody>
      </p:sp>
      <p:sp>
        <p:nvSpPr>
          <p:cNvPr id="3" name="Espace réservé du contenu 2"/>
          <p:cNvSpPr>
            <a:spLocks noGrp="1"/>
          </p:cNvSpPr>
          <p:nvPr>
            <p:ph idx="1"/>
          </p:nvPr>
        </p:nvSpPr>
        <p:spPr/>
        <p:txBody>
          <a:bodyPr/>
          <a:lstStyle/>
          <a:p>
            <a:pPr marL="0" indent="0" defTabSz="449263" hangingPunct="0">
              <a:lnSpc>
                <a:spcPct val="100000"/>
              </a:lnSpc>
              <a:spcBef>
                <a:spcPct val="0"/>
              </a:spcBef>
              <a:buFont typeface="Arial" panose="020B0604020202020204" pitchFamily="34" charset="0"/>
              <a:buNone/>
              <a:defRPr/>
            </a:pPr>
            <a:r>
              <a:rPr lang="fr-FR" altLang="fr-FR" sz="1800" b="1" dirty="0">
                <a:solidFill>
                  <a:srgbClr val="000000"/>
                </a:solidFill>
                <a:latin typeface="Arial" panose="020B0604020202020204" pitchFamily="34" charset="0"/>
                <a:ea typeface="SimSun" panose="02010600030101010101" pitchFamily="2" charset="-122"/>
              </a:rPr>
              <a:t>Progression de l’espèce.</a:t>
            </a:r>
            <a:r>
              <a:rPr lang="fr-FR" altLang="fr-FR" sz="1800" dirty="0">
                <a:solidFill>
                  <a:srgbClr val="000000"/>
                </a:solidFill>
                <a:latin typeface="Arial" panose="020B0604020202020204" pitchFamily="34" charset="0"/>
                <a:ea typeface="SimSun" panose="02010600030101010101" pitchFamily="2" charset="-122"/>
              </a:rPr>
              <a:t> </a:t>
            </a:r>
          </a:p>
          <a:p>
            <a:pPr marL="0" indent="0" defTabSz="449263" hangingPunct="0">
              <a:lnSpc>
                <a:spcPct val="100000"/>
              </a:lnSpc>
              <a:spcBef>
                <a:spcPct val="0"/>
              </a:spcBef>
              <a:buFont typeface="Arial" panose="020B0604020202020204" pitchFamily="34" charset="0"/>
              <a:buNone/>
              <a:defRPr/>
            </a:pPr>
            <a:endParaRPr lang="fr-FR" altLang="fr-FR" sz="800" dirty="0">
              <a:solidFill>
                <a:srgbClr val="000000"/>
              </a:solidFill>
              <a:latin typeface="Arial" panose="020B0604020202020204" pitchFamily="34" charset="0"/>
              <a:ea typeface="SimSun" panose="02010600030101010101" pitchFamily="2" charset="-122"/>
            </a:endParaRPr>
          </a:p>
          <a:p>
            <a:pPr marL="0" indent="0" algn="just" defTabSz="449263" hangingPunct="0">
              <a:lnSpc>
                <a:spcPct val="100000"/>
              </a:lnSpc>
              <a:spcBef>
                <a:spcPct val="0"/>
              </a:spcBef>
              <a:buFont typeface="Arial" panose="020B0604020202020204" pitchFamily="34" charset="0"/>
              <a:buNone/>
              <a:defRPr/>
            </a:pPr>
            <a:r>
              <a:rPr lang="fr-FR" altLang="fr-FR" sz="1800" dirty="0">
                <a:solidFill>
                  <a:srgbClr val="000000"/>
                </a:solidFill>
                <a:latin typeface="Arial" panose="020B0604020202020204" pitchFamily="34" charset="0"/>
                <a:ea typeface="SimSun" panose="02010600030101010101" pitchFamily="2" charset="-122"/>
              </a:rPr>
              <a:t>Les résultats obtenus par l’ Observatoire Apron grâce aux prospections selon les méthodes classiques (prospections nocturnes à la lampe ou prospections à l’électricité) et aux détections par l’ADN environnemental, montrent que l’apron reconquiert du terrain : augmentation du linéaire de présence, dans la Loue (45 km en 2012 – 48 en 2017) et dans le Doubs franco-suisse (9 km en 2017 contre 0 en 2012).</a:t>
            </a:r>
          </a:p>
          <a:p>
            <a:pPr marL="0" indent="0" algn="just" defTabSz="449263" hangingPunct="0">
              <a:lnSpc>
                <a:spcPct val="100000"/>
              </a:lnSpc>
              <a:spcBef>
                <a:spcPct val="0"/>
              </a:spcBef>
              <a:buFont typeface="Arial" panose="020B0604020202020204" pitchFamily="34" charset="0"/>
              <a:buNone/>
              <a:defRPr/>
            </a:pPr>
            <a:endParaRPr lang="fr-FR" altLang="fr-FR" sz="1800" dirty="0">
              <a:solidFill>
                <a:srgbClr val="000000"/>
              </a:solidFill>
              <a:latin typeface="Arial" panose="020B0604020202020204" pitchFamily="34" charset="0"/>
              <a:ea typeface="SimSun" panose="02010600030101010101" pitchFamily="2" charset="-122"/>
            </a:endParaRPr>
          </a:p>
          <a:p>
            <a:pPr marL="0" indent="0" defTabSz="449263" hangingPunct="0">
              <a:lnSpc>
                <a:spcPct val="100000"/>
              </a:lnSpc>
              <a:spcBef>
                <a:spcPct val="0"/>
              </a:spcBef>
              <a:buFont typeface="Arial" panose="020B0604020202020204" pitchFamily="34" charset="0"/>
              <a:buNone/>
              <a:defRPr/>
            </a:pPr>
            <a:r>
              <a:rPr lang="fr-FR" altLang="fr-FR" sz="1800" b="1" dirty="0">
                <a:solidFill>
                  <a:srgbClr val="000000"/>
                </a:solidFill>
                <a:latin typeface="Arial" panose="020B0604020202020204" pitchFamily="34" charset="0"/>
                <a:ea typeface="SimSun" panose="02010600030101010101" pitchFamily="2" charset="-122"/>
              </a:rPr>
              <a:t>Ouvrages équipés en passes à Apron ou aménagés</a:t>
            </a:r>
          </a:p>
          <a:p>
            <a:pPr marL="0" indent="0" defTabSz="449263" hangingPunct="0">
              <a:lnSpc>
                <a:spcPct val="100000"/>
              </a:lnSpc>
              <a:spcBef>
                <a:spcPct val="0"/>
              </a:spcBef>
              <a:buFont typeface="Arial" panose="020B0604020202020204" pitchFamily="34" charset="0"/>
              <a:buNone/>
              <a:defRPr/>
            </a:pPr>
            <a:endParaRPr lang="fr-FR" altLang="fr-FR" sz="800" dirty="0">
              <a:solidFill>
                <a:srgbClr val="000000"/>
              </a:solidFill>
              <a:latin typeface="Arial" panose="020B0604020202020204" pitchFamily="34" charset="0"/>
              <a:ea typeface="SimSun" panose="02010600030101010101" pitchFamily="2" charset="-122"/>
            </a:endParaRPr>
          </a:p>
          <a:p>
            <a:pPr marL="0" indent="0" algn="just" defTabSz="449263" hangingPunct="0">
              <a:lnSpc>
                <a:spcPct val="100000"/>
              </a:lnSpc>
              <a:spcBef>
                <a:spcPct val="0"/>
              </a:spcBef>
              <a:buFont typeface="Arial" panose="020B0604020202020204" pitchFamily="34" charset="0"/>
              <a:buNone/>
              <a:defRPr/>
            </a:pPr>
            <a:r>
              <a:rPr lang="fr-FR" altLang="fr-FR" sz="1800" dirty="0">
                <a:solidFill>
                  <a:srgbClr val="000000"/>
                </a:solidFill>
                <a:latin typeface="Arial" panose="020B0604020202020204" pitchFamily="34" charset="0"/>
                <a:ea typeface="SimSun" panose="02010600030101010101" pitchFamily="2" charset="-122"/>
              </a:rPr>
              <a:t>Le linéaire décloisonné est passé de 12 km en 2012 à 16 km à l’issue du PNA, grâce a l’équipement du barrage de </a:t>
            </a:r>
            <a:r>
              <a:rPr lang="fr-FR" altLang="fr-FR" sz="1800" dirty="0" err="1">
                <a:solidFill>
                  <a:srgbClr val="000000"/>
                </a:solidFill>
                <a:latin typeface="Arial" panose="020B0604020202020204" pitchFamily="34" charset="0"/>
                <a:ea typeface="SimSun" panose="02010600030101010101" pitchFamily="2" charset="-122"/>
              </a:rPr>
              <a:t>Bellerive</a:t>
            </a:r>
            <a:r>
              <a:rPr lang="fr-FR" altLang="fr-FR" sz="1800" dirty="0">
                <a:solidFill>
                  <a:srgbClr val="000000"/>
                </a:solidFill>
                <a:latin typeface="Arial" panose="020B0604020202020204" pitchFamily="34" charset="0"/>
                <a:ea typeface="SimSun" panose="02010600030101010101" pitchFamily="2" charset="-122"/>
              </a:rPr>
              <a:t>. </a:t>
            </a:r>
          </a:p>
          <a:p>
            <a:pPr marL="0" indent="0" algn="just" defTabSz="449263" hangingPunct="0">
              <a:lnSpc>
                <a:spcPct val="100000"/>
              </a:lnSpc>
              <a:spcBef>
                <a:spcPct val="0"/>
              </a:spcBef>
              <a:buFont typeface="Arial" panose="020B0604020202020204" pitchFamily="34" charset="0"/>
              <a:buNone/>
              <a:defRPr/>
            </a:pPr>
            <a:r>
              <a:rPr lang="fr-FR" altLang="fr-FR" sz="1800" dirty="0">
                <a:solidFill>
                  <a:srgbClr val="000000"/>
                </a:solidFill>
                <a:latin typeface="Arial" panose="020B0604020202020204" pitchFamily="34" charset="0"/>
                <a:ea typeface="SimSun" panose="02010600030101010101" pitchFamily="2" charset="-122"/>
              </a:rPr>
              <a:t>Il pourra être porté à 27 km avec le projet du barrage de </a:t>
            </a:r>
            <a:r>
              <a:rPr lang="fr-FR" altLang="fr-FR" sz="1800" dirty="0" err="1">
                <a:solidFill>
                  <a:srgbClr val="000000"/>
                </a:solidFill>
                <a:latin typeface="Arial" panose="020B0604020202020204" pitchFamily="34" charset="0"/>
                <a:ea typeface="SimSun" panose="02010600030101010101" pitchFamily="2" charset="-122"/>
              </a:rPr>
              <a:t>Chenecey-Buillon</a:t>
            </a:r>
            <a:r>
              <a:rPr lang="fr-FR" altLang="fr-FR" sz="1800" dirty="0">
                <a:solidFill>
                  <a:srgbClr val="000000"/>
                </a:solidFill>
                <a:latin typeface="Arial" panose="020B0604020202020204" pitchFamily="34" charset="0"/>
                <a:ea typeface="SimSun" panose="02010600030101010101" pitchFamily="2" charset="-122"/>
              </a:rPr>
              <a:t> à l’amont, puis à 43 km au total avec les projets à venir sur les barrages de </a:t>
            </a:r>
            <a:r>
              <a:rPr lang="fr-FR" altLang="fr-FR" sz="1800" dirty="0" err="1">
                <a:solidFill>
                  <a:srgbClr val="000000"/>
                </a:solidFill>
                <a:latin typeface="Arial" panose="020B0604020202020204" pitchFamily="34" charset="0"/>
                <a:ea typeface="SimSun" panose="02010600030101010101" pitchFamily="2" charset="-122"/>
              </a:rPr>
              <a:t>Breres</a:t>
            </a:r>
            <a:r>
              <a:rPr lang="fr-FR" altLang="fr-FR" sz="1800" dirty="0">
                <a:solidFill>
                  <a:srgbClr val="000000"/>
                </a:solidFill>
                <a:latin typeface="Arial" panose="020B0604020202020204" pitchFamily="34" charset="0"/>
                <a:ea typeface="SimSun" panose="02010600030101010101" pitchFamily="2" charset="-122"/>
              </a:rPr>
              <a:t>, </a:t>
            </a:r>
            <a:r>
              <a:rPr lang="fr-FR" altLang="fr-FR" sz="1800" dirty="0" err="1">
                <a:solidFill>
                  <a:srgbClr val="000000"/>
                </a:solidFill>
                <a:latin typeface="Arial" panose="020B0604020202020204" pitchFamily="34" charset="0"/>
                <a:ea typeface="SimSun" panose="02010600030101010101" pitchFamily="2" charset="-122"/>
              </a:rPr>
              <a:t>Chay</a:t>
            </a:r>
            <a:r>
              <a:rPr lang="fr-FR" altLang="fr-FR" sz="1800" dirty="0">
                <a:solidFill>
                  <a:srgbClr val="000000"/>
                </a:solidFill>
                <a:latin typeface="Arial" panose="020B0604020202020204" pitchFamily="34" charset="0"/>
                <a:ea typeface="SimSun" panose="02010600030101010101" pitchFamily="2" charset="-122"/>
              </a:rPr>
              <a:t>, Rennes-sur-Loue, Port-</a:t>
            </a:r>
            <a:r>
              <a:rPr lang="fr-FR" altLang="fr-FR" sz="1800" dirty="0" err="1">
                <a:solidFill>
                  <a:srgbClr val="000000"/>
                </a:solidFill>
                <a:latin typeface="Arial" panose="020B0604020202020204" pitchFamily="34" charset="0"/>
                <a:ea typeface="SimSun" panose="02010600030101010101" pitchFamily="2" charset="-122"/>
              </a:rPr>
              <a:t>Lesney</a:t>
            </a:r>
            <a:r>
              <a:rPr lang="fr-FR" altLang="fr-FR" sz="1800" dirty="0">
                <a:solidFill>
                  <a:srgbClr val="000000"/>
                </a:solidFill>
                <a:latin typeface="Arial" panose="020B0604020202020204" pitchFamily="34" charset="0"/>
                <a:ea typeface="SimSun" panose="02010600030101010101" pitchFamily="2" charset="-122"/>
              </a:rPr>
              <a:t> et Champagne.</a:t>
            </a:r>
          </a:p>
          <a:p>
            <a:pPr fontAlgn="auto">
              <a:spcAft>
                <a:spcPts val="0"/>
              </a:spcAft>
              <a:defRPr/>
            </a:pPr>
            <a:endParaRPr lang="fr-F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1"/>
          <p:cNvSpPr>
            <a:spLocks noGrp="1"/>
          </p:cNvSpPr>
          <p:nvPr>
            <p:ph type="title"/>
          </p:nvPr>
        </p:nvSpPr>
        <p:spPr/>
        <p:txBody>
          <a:bodyPr/>
          <a:lstStyle/>
          <a:p>
            <a:r>
              <a:rPr lang="fr-FR" altLang="fr-FR" sz="2700" b="1">
                <a:solidFill>
                  <a:srgbClr val="999999"/>
                </a:solidFill>
                <a:latin typeface="Arial" panose="020B0604020202020204" pitchFamily="34" charset="0"/>
                <a:ea typeface="Microsoft YaHei" panose="020B0503020204020204" pitchFamily="34" charset="-122"/>
                <a:cs typeface="Arial" panose="020B0604020202020204" pitchFamily="34" charset="0"/>
              </a:rPr>
              <a:t>Le PNA Apron II</a:t>
            </a:r>
            <a:endParaRPr lang="fr-FR" altLang="fr-FR" sz="2700">
              <a:latin typeface="Arial" panose="020B0604020202020204" pitchFamily="34" charset="0"/>
              <a:ea typeface="Microsoft YaHei" panose="020B0503020204020204" pitchFamily="34" charset="-122"/>
              <a:cs typeface="Arial" panose="020B0604020202020204" pitchFamily="34" charset="0"/>
            </a:endParaRPr>
          </a:p>
        </p:txBody>
      </p:sp>
      <p:sp>
        <p:nvSpPr>
          <p:cNvPr id="3" name="Espace réservé du contenu 2"/>
          <p:cNvSpPr>
            <a:spLocks noGrp="1"/>
          </p:cNvSpPr>
          <p:nvPr>
            <p:ph idx="1"/>
          </p:nvPr>
        </p:nvSpPr>
        <p:spPr>
          <a:xfrm>
            <a:off x="628650" y="1341438"/>
            <a:ext cx="7886700" cy="4351337"/>
          </a:xfrm>
        </p:spPr>
        <p:txBody>
          <a:bodyPr>
            <a:normAutofit fontScale="85000" lnSpcReduction="20000"/>
          </a:bodyPr>
          <a:lstStyle/>
          <a:p>
            <a:pPr fontAlgn="auto">
              <a:spcAft>
                <a:spcPts val="0"/>
              </a:spcAft>
              <a:defRPr/>
            </a:pPr>
            <a:r>
              <a:rPr lang="fr-FR" sz="2400" dirty="0">
                <a:latin typeface="Arial" panose="020B0604020202020204" pitchFamily="34" charset="0"/>
                <a:cs typeface="Arial" panose="020B0604020202020204" pitchFamily="34" charset="0"/>
              </a:rPr>
              <a:t>Stratégie à long terme</a:t>
            </a:r>
          </a:p>
          <a:p>
            <a:pPr marL="0" indent="0" fontAlgn="auto">
              <a:spcAft>
                <a:spcPts val="0"/>
              </a:spcAft>
              <a:buFont typeface="Arial" panose="020B0604020202020204" pitchFamily="34" charset="0"/>
              <a:buNone/>
              <a:defRPr/>
            </a:pPr>
            <a:endParaRPr lang="fr-FR" sz="2000" dirty="0">
              <a:latin typeface="Arial" panose="020B0604020202020204" pitchFamily="34" charset="0"/>
              <a:cs typeface="Arial" panose="020B0604020202020204" pitchFamily="34" charset="0"/>
            </a:endParaRPr>
          </a:p>
          <a:p>
            <a:pPr marL="0" indent="0" fontAlgn="auto">
              <a:spcAft>
                <a:spcPts val="0"/>
              </a:spcAft>
              <a:buFont typeface="Arial" panose="020B0604020202020204" pitchFamily="34" charset="0"/>
              <a:buNone/>
              <a:defRPr/>
            </a:pPr>
            <a:r>
              <a:rPr lang="fr-FR" sz="2000" b="1" dirty="0">
                <a:latin typeface="Arial" panose="020B0604020202020204" pitchFamily="34" charset="0"/>
                <a:cs typeface="Arial" panose="020B0604020202020204" pitchFamily="34" charset="0"/>
              </a:rPr>
              <a:t>Conserver et étendre l’aire de répartition de l’apron sur le bassin du Rhône</a:t>
            </a:r>
          </a:p>
          <a:p>
            <a:pPr marL="0" indent="0" fontAlgn="auto">
              <a:spcAft>
                <a:spcPts val="0"/>
              </a:spcAft>
              <a:buFont typeface="Arial" panose="020B0604020202020204" pitchFamily="34" charset="0"/>
              <a:buNone/>
              <a:defRPr/>
            </a:pPr>
            <a:endParaRPr lang="fr-FR" sz="2000" dirty="0">
              <a:latin typeface="Arial" panose="020B0604020202020204" pitchFamily="34" charset="0"/>
              <a:cs typeface="Arial" panose="020B0604020202020204" pitchFamily="34" charset="0"/>
            </a:endParaRPr>
          </a:p>
          <a:p>
            <a:pPr fontAlgn="auto">
              <a:spcAft>
                <a:spcPts val="0"/>
              </a:spcAft>
              <a:buFont typeface="Wingdings" panose="05000000000000000000" pitchFamily="2" charset="2"/>
              <a:buChar char="v"/>
              <a:defRPr/>
            </a:pPr>
            <a:r>
              <a:rPr lang="fr-FR" sz="2000" dirty="0">
                <a:latin typeface="Arial" panose="020B0604020202020204" pitchFamily="34" charset="0"/>
                <a:cs typeface="Arial" panose="020B0604020202020204" pitchFamily="34" charset="0"/>
              </a:rPr>
              <a:t> Mise en œuvre d’une gestion des cours d’eau adaptée à l’espèce pour son maintien et son extension</a:t>
            </a:r>
          </a:p>
          <a:p>
            <a:pPr fontAlgn="auto">
              <a:spcAft>
                <a:spcPts val="0"/>
              </a:spcAft>
              <a:buFont typeface="Wingdings" panose="05000000000000000000" pitchFamily="2" charset="2"/>
              <a:buChar char="v"/>
              <a:defRPr/>
            </a:pPr>
            <a:r>
              <a:rPr lang="fr-FR" sz="2000" dirty="0">
                <a:latin typeface="Arial" panose="020B0604020202020204" pitchFamily="34" charset="0"/>
                <a:cs typeface="Arial" panose="020B0604020202020204" pitchFamily="34" charset="0"/>
              </a:rPr>
              <a:t> Acquérir les connaissances indispensables qui régissent le cycle biologique de l’apron afin d’optimiser la gestion des cours d’eau</a:t>
            </a:r>
          </a:p>
          <a:p>
            <a:pPr fontAlgn="auto">
              <a:spcAft>
                <a:spcPts val="0"/>
              </a:spcAft>
              <a:buFont typeface="Wingdings" panose="05000000000000000000" pitchFamily="2" charset="2"/>
              <a:buChar char="v"/>
              <a:defRPr/>
            </a:pPr>
            <a:r>
              <a:rPr lang="fr-FR" sz="2000" dirty="0">
                <a:latin typeface="Arial" panose="020B0604020202020204" pitchFamily="34" charset="0"/>
                <a:cs typeface="Arial" panose="020B0604020202020204" pitchFamily="34" charset="0"/>
              </a:rPr>
              <a:t> Améliorer l’image de l’apron auprès du grand public ainsi que sa prise en compte dans les politiques publiques</a:t>
            </a:r>
          </a:p>
          <a:p>
            <a:pPr marL="0" indent="0" fontAlgn="auto">
              <a:spcAft>
                <a:spcPts val="0"/>
              </a:spcAft>
              <a:buFont typeface="Arial" panose="020B0604020202020204" pitchFamily="34" charset="0"/>
              <a:buNone/>
              <a:defRPr/>
            </a:pPr>
            <a:endParaRPr lang="fr-FR" sz="2000" dirty="0">
              <a:latin typeface="Arial" panose="020B0604020202020204" pitchFamily="34" charset="0"/>
              <a:cs typeface="Arial" panose="020B0604020202020204" pitchFamily="34" charset="0"/>
            </a:endParaRPr>
          </a:p>
          <a:p>
            <a:pPr fontAlgn="auto">
              <a:spcAft>
                <a:spcPts val="0"/>
              </a:spcAft>
              <a:defRPr/>
            </a:pPr>
            <a:r>
              <a:rPr lang="fr-FR" sz="2400" dirty="0">
                <a:solidFill>
                  <a:prstClr val="black"/>
                </a:solidFill>
                <a:latin typeface="Arial" panose="020B0604020202020204" pitchFamily="34" charset="0"/>
                <a:cs typeface="Arial" panose="020B0604020202020204" pitchFamily="34" charset="0"/>
              </a:rPr>
              <a:t>Durée : 2020-2030</a:t>
            </a:r>
          </a:p>
          <a:p>
            <a:pPr fontAlgn="auto">
              <a:spcAft>
                <a:spcPts val="0"/>
              </a:spcAft>
              <a:defRPr/>
            </a:pPr>
            <a:endParaRPr lang="fr-FR" sz="2400" dirty="0">
              <a:solidFill>
                <a:prstClr val="black"/>
              </a:solidFill>
              <a:latin typeface="Arial" panose="020B0604020202020204" pitchFamily="34" charset="0"/>
              <a:cs typeface="Arial" panose="020B0604020202020204" pitchFamily="34" charset="0"/>
            </a:endParaRPr>
          </a:p>
          <a:p>
            <a:pPr fontAlgn="auto">
              <a:spcAft>
                <a:spcPts val="0"/>
              </a:spcAft>
              <a:buFont typeface="Wingdings" panose="05000000000000000000" pitchFamily="2" charset="2"/>
              <a:buChar char="v"/>
              <a:defRPr/>
            </a:pPr>
            <a:r>
              <a:rPr lang="fr-FR" sz="2000" dirty="0">
                <a:solidFill>
                  <a:prstClr val="black"/>
                </a:solidFill>
                <a:latin typeface="Arial" panose="020B0604020202020204" pitchFamily="34" charset="0"/>
                <a:cs typeface="Arial" panose="020B0604020202020204" pitchFamily="34" charset="0"/>
              </a:rPr>
              <a:t> 7 objectifs spécifiques et 21 objectifs opérationnels</a:t>
            </a:r>
          </a:p>
          <a:p>
            <a:pPr fontAlgn="auto">
              <a:spcAft>
                <a:spcPts val="0"/>
              </a:spcAft>
              <a:buFont typeface="Wingdings" panose="05000000000000000000" pitchFamily="2" charset="2"/>
              <a:buChar char="v"/>
              <a:defRPr/>
            </a:pPr>
            <a:r>
              <a:rPr lang="fr-FR" sz="2000" dirty="0">
                <a:solidFill>
                  <a:prstClr val="black"/>
                </a:solidFill>
                <a:latin typeface="Arial" panose="020B0604020202020204" pitchFamily="34" charset="0"/>
                <a:cs typeface="Arial" panose="020B0604020202020204" pitchFamily="34" charset="0"/>
              </a:rPr>
              <a:t> 40 fiches action</a:t>
            </a:r>
          </a:p>
          <a:p>
            <a:pPr fontAlgn="auto">
              <a:spcAft>
                <a:spcPts val="0"/>
              </a:spcAft>
              <a:defRPr/>
            </a:pPr>
            <a:endParaRPr lang="fr-FR"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476672"/>
            <a:ext cx="7886700" cy="1656184"/>
          </a:xfrm>
        </p:spPr>
        <p:txBody>
          <a:bodyPr/>
          <a:lstStyle/>
          <a:p>
            <a:pPr lvl="0" defTabSz="449263" hangingPunct="0">
              <a:lnSpc>
                <a:spcPct val="93000"/>
              </a:lnSpc>
            </a:pPr>
            <a:r>
              <a:rPr lang="fr-FR" altLang="fr-FR" sz="2400" b="1" dirty="0">
                <a:solidFill>
                  <a:srgbClr val="999999"/>
                </a:solidFill>
                <a:latin typeface="Arial" panose="020B0604020202020204" pitchFamily="34" charset="0"/>
                <a:ea typeface="Microsoft YaHei" panose="020B0503020204020204" pitchFamily="34" charset="-122"/>
                <a:cs typeface="+mn-cs"/>
              </a:rPr>
              <a:t>Suivi des recommandations (</a:t>
            </a:r>
            <a:r>
              <a:rPr lang="fr-FR" altLang="fr-FR" sz="2000" b="1" dirty="0">
                <a:solidFill>
                  <a:srgbClr val="999999"/>
                </a:solidFill>
                <a:latin typeface="Arial" panose="020B0604020202020204" pitchFamily="34" charset="0"/>
                <a:ea typeface="Microsoft YaHei" panose="020B0503020204020204" pitchFamily="34" charset="-122"/>
                <a:cs typeface="+mn-cs"/>
              </a:rPr>
              <a:t>seules les actions récentes sont signalées dans cette présentation</a:t>
            </a:r>
            <a:r>
              <a:rPr lang="fr-FR" altLang="fr-FR" sz="2400" b="1" dirty="0">
                <a:solidFill>
                  <a:srgbClr val="999999"/>
                </a:solidFill>
                <a:latin typeface="Arial" panose="020B0604020202020204" pitchFamily="34" charset="0"/>
                <a:ea typeface="Microsoft YaHei" panose="020B0503020204020204" pitchFamily="34" charset="-122"/>
                <a:cs typeface="+mn-cs"/>
              </a:rPr>
              <a:t>)</a:t>
            </a:r>
            <a:br>
              <a:rPr lang="fr-FR" altLang="fr-FR" sz="2400" b="1" dirty="0">
                <a:solidFill>
                  <a:srgbClr val="999999"/>
                </a:solidFill>
                <a:latin typeface="Arial" panose="020B0604020202020204" pitchFamily="34" charset="0"/>
                <a:ea typeface="Microsoft YaHei" panose="020B0503020204020204" pitchFamily="34" charset="-122"/>
                <a:cs typeface="+mn-cs"/>
              </a:rPr>
            </a:br>
            <a:br>
              <a:rPr lang="fr-FR" altLang="fr-FR" sz="1800" b="1" dirty="0">
                <a:solidFill>
                  <a:srgbClr val="999999"/>
                </a:solidFill>
                <a:latin typeface="Arial" panose="020B0604020202020204" pitchFamily="34" charset="0"/>
                <a:ea typeface="Microsoft YaHei" panose="020B0503020204020204" pitchFamily="34" charset="-122"/>
                <a:cs typeface="+mn-cs"/>
              </a:rPr>
            </a:br>
            <a:r>
              <a:rPr lang="fr-FR" altLang="fr-FR" sz="1800" b="1" dirty="0">
                <a:solidFill>
                  <a:srgbClr val="999999"/>
                </a:solidFill>
                <a:latin typeface="Arial" panose="020B0604020202020204" pitchFamily="34" charset="0"/>
                <a:ea typeface="Microsoft YaHei" panose="020B0503020204020204" pitchFamily="34" charset="-122"/>
                <a:cs typeface="+mn-cs"/>
              </a:rPr>
              <a:t>1. Améliorer la mise en œuvre des mesures de conservation de l’Apron du Rhône.</a:t>
            </a:r>
            <a:endParaRPr lang="fr-FR" dirty="0"/>
          </a:p>
        </p:txBody>
      </p:sp>
      <p:sp>
        <p:nvSpPr>
          <p:cNvPr id="3" name="Espace réservé du contenu 2"/>
          <p:cNvSpPr>
            <a:spLocks noGrp="1"/>
          </p:cNvSpPr>
          <p:nvPr>
            <p:ph idx="1"/>
          </p:nvPr>
        </p:nvSpPr>
        <p:spPr>
          <a:xfrm>
            <a:off x="628650" y="2348880"/>
            <a:ext cx="7886700" cy="3828082"/>
          </a:xfrm>
        </p:spPr>
        <p:txBody>
          <a:bodyPr>
            <a:normAutofit/>
          </a:bodyPr>
          <a:lstStyle/>
          <a:p>
            <a:pPr algn="just"/>
            <a:r>
              <a:rPr lang="fr-FR" dirty="0"/>
              <a:t>Confirmation de l’augmentation de l’aire de répartition de l’espèce.</a:t>
            </a:r>
          </a:p>
          <a:p>
            <a:pPr algn="just"/>
            <a:r>
              <a:rPr lang="fr-FR" dirty="0"/>
              <a:t>Point sur les dispositifs de suivi de l’espèce et leur adaptation :</a:t>
            </a:r>
          </a:p>
          <a:p>
            <a:pPr marL="0" indent="0" algn="just">
              <a:buNone/>
            </a:pPr>
            <a:r>
              <a:rPr lang="fr-FR" dirty="0"/>
              <a:t>- Sur le Doubs, les résultats de l’étude par </a:t>
            </a:r>
            <a:r>
              <a:rPr lang="fr-FR" dirty="0" err="1"/>
              <a:t>ADNe</a:t>
            </a:r>
            <a:r>
              <a:rPr lang="fr-FR" dirty="0"/>
              <a:t> confirment les observations menées par l’OFEV : les densités d’Apron apparaissent trop faibles pour générer un signal détectable par cette technique. </a:t>
            </a:r>
          </a:p>
          <a:p>
            <a:pPr marL="0" indent="0" algn="just">
              <a:buNone/>
            </a:pPr>
            <a:r>
              <a:rPr lang="fr-FR" dirty="0"/>
              <a:t>- Dans le cadre du PNA II, proposition de mise en place d’un suivi des migrations de l’ensemble des individus sur le site de </a:t>
            </a:r>
            <a:r>
              <a:rPr lang="fr-FR" dirty="0" err="1"/>
              <a:t>Quingey</a:t>
            </a:r>
            <a:r>
              <a:rPr lang="fr-FR" dirty="0"/>
              <a:t> à l’aide d’un système de suivi vidéo en continu.</a:t>
            </a:r>
          </a:p>
        </p:txBody>
      </p:sp>
    </p:spTree>
    <p:extLst>
      <p:ext uri="{BB962C8B-B14F-4D97-AF65-F5344CB8AC3E}">
        <p14:creationId xmlns:p14="http://schemas.microsoft.com/office/powerpoint/2010/main" val="2403905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692696"/>
            <a:ext cx="7886700" cy="792088"/>
          </a:xfrm>
        </p:spPr>
        <p:txBody>
          <a:bodyPr/>
          <a:lstStyle/>
          <a:p>
            <a:pPr lvl="0" defTabSz="449263" hangingPunct="0">
              <a:lnSpc>
                <a:spcPct val="93000"/>
              </a:lnSpc>
            </a:pPr>
            <a:r>
              <a:rPr lang="fr-FR" altLang="fr-FR" sz="1800" b="1" dirty="0">
                <a:solidFill>
                  <a:srgbClr val="999999"/>
                </a:solidFill>
                <a:latin typeface="Arial" panose="020B0604020202020204" pitchFamily="34" charset="0"/>
                <a:ea typeface="Microsoft YaHei" panose="020B0503020204020204" pitchFamily="34" charset="-122"/>
                <a:cs typeface="+mn-cs"/>
              </a:rPr>
              <a:t>4. Œuvrer en faveur d’une modification de la gestion des centrales (</a:t>
            </a:r>
            <a:r>
              <a:rPr lang="fr-FR" altLang="fr-FR" sz="1800" b="1" dirty="0" err="1">
                <a:solidFill>
                  <a:srgbClr val="999999"/>
                </a:solidFill>
                <a:latin typeface="Arial" panose="020B0604020202020204" pitchFamily="34" charset="0"/>
                <a:ea typeface="Microsoft YaHei" panose="020B0503020204020204" pitchFamily="34" charset="-122"/>
                <a:cs typeface="+mn-cs"/>
              </a:rPr>
              <a:t>Châtelot</a:t>
            </a:r>
            <a:r>
              <a:rPr lang="fr-FR" altLang="fr-FR" sz="1800" b="1" dirty="0">
                <a:solidFill>
                  <a:srgbClr val="999999"/>
                </a:solidFill>
                <a:latin typeface="Arial" panose="020B0604020202020204" pitchFamily="34" charset="0"/>
                <a:ea typeface="Microsoft YaHei" panose="020B0503020204020204" pitchFamily="34" charset="-122"/>
                <a:cs typeface="+mn-cs"/>
              </a:rPr>
              <a:t>, Refrain et La Goule) afin de les placer sous le contrôle d’un seul opérateur (au lieu de 3 à ce jour).</a:t>
            </a:r>
            <a:br>
              <a:rPr lang="fr-FR" altLang="fr-FR" sz="1800" b="1" dirty="0">
                <a:solidFill>
                  <a:srgbClr val="999999"/>
                </a:solidFill>
                <a:latin typeface="Arial" panose="020B0604020202020204" pitchFamily="34" charset="0"/>
                <a:ea typeface="Microsoft YaHei" panose="020B0503020204020204" pitchFamily="34" charset="-122"/>
                <a:cs typeface="+mn-cs"/>
              </a:rPr>
            </a:br>
            <a:endParaRPr lang="fr-FR" dirty="0"/>
          </a:p>
        </p:txBody>
      </p:sp>
      <p:sp>
        <p:nvSpPr>
          <p:cNvPr id="3" name="Espace réservé du contenu 2"/>
          <p:cNvSpPr>
            <a:spLocks noGrp="1"/>
          </p:cNvSpPr>
          <p:nvPr>
            <p:ph idx="1"/>
          </p:nvPr>
        </p:nvSpPr>
        <p:spPr>
          <a:xfrm>
            <a:off x="628650" y="1340768"/>
            <a:ext cx="7886700" cy="4836195"/>
          </a:xfrm>
        </p:spPr>
        <p:txBody>
          <a:bodyPr>
            <a:normAutofit/>
          </a:bodyPr>
          <a:lstStyle/>
          <a:p>
            <a:pPr algn="just"/>
            <a:r>
              <a:rPr lang="fr-FR" dirty="0"/>
              <a:t>Travail en cours dans le cadre du renouvellement des trois concessions (qui arrivent à leur terme entre 2024 et 2032). </a:t>
            </a:r>
          </a:p>
          <a:p>
            <a:pPr algn="just"/>
            <a:r>
              <a:rPr lang="fr-FR" dirty="0"/>
              <a:t>Approche conjointe franco-suisse pour lever les obstacles juridiques pour l’octroi d’une concession unique dans le cadre d’une convention couvrant l’ensemble du Doubs Franco-Suisse.</a:t>
            </a:r>
          </a:p>
          <a:p>
            <a:pPr marL="0" indent="0" algn="just">
              <a:buNone/>
            </a:pPr>
            <a:endParaRPr lang="fr-FR" altLang="fr-FR" b="1" dirty="0">
              <a:solidFill>
                <a:srgbClr val="999999"/>
              </a:solidFill>
              <a:ea typeface="Microsoft YaHei" panose="020B0503020204020204" pitchFamily="34" charset="-122"/>
            </a:endParaRPr>
          </a:p>
          <a:p>
            <a:pPr marL="0" indent="0" algn="just">
              <a:buNone/>
            </a:pPr>
            <a:r>
              <a:rPr lang="fr-FR" altLang="fr-FR" b="1" dirty="0">
                <a:solidFill>
                  <a:srgbClr val="999999"/>
                </a:solidFill>
                <a:ea typeface="Microsoft YaHei" panose="020B0503020204020204" pitchFamily="34" charset="-122"/>
              </a:rPr>
              <a:t>5. Accélérer l’application des dispositions relatives à la qualité des eaux du Doubs</a:t>
            </a:r>
          </a:p>
          <a:p>
            <a:pPr algn="just"/>
            <a:r>
              <a:rPr lang="fr-FR" dirty="0"/>
              <a:t>Groupe </a:t>
            </a:r>
            <a:r>
              <a:rPr lang="fr-FR" dirty="0" err="1"/>
              <a:t>bi-national</a:t>
            </a:r>
            <a:r>
              <a:rPr lang="fr-FR" dirty="0"/>
              <a:t> pour l’amélioration de la qualité des eaux et des milieux aquatiques du Doubs franco-suisse</a:t>
            </a:r>
          </a:p>
          <a:p>
            <a:pPr algn="just"/>
            <a:r>
              <a:rPr lang="fr-FR" dirty="0"/>
              <a:t>Assainissement : normes de rejets plus contraignantes, adaptées à la sensibilité des milieux karstiques</a:t>
            </a:r>
          </a:p>
        </p:txBody>
      </p:sp>
    </p:spTree>
    <p:extLst>
      <p:ext uri="{BB962C8B-B14F-4D97-AF65-F5344CB8AC3E}">
        <p14:creationId xmlns:p14="http://schemas.microsoft.com/office/powerpoint/2010/main" val="4052206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28650" y="1124744"/>
            <a:ext cx="7886700" cy="5052219"/>
          </a:xfrm>
        </p:spPr>
        <p:txBody>
          <a:bodyPr>
            <a:normAutofit/>
          </a:bodyPr>
          <a:lstStyle/>
          <a:p>
            <a:pPr marL="0" indent="0" algn="just">
              <a:buNone/>
            </a:pPr>
            <a:endParaRPr lang="fr-FR" dirty="0"/>
          </a:p>
          <a:p>
            <a:pPr lvl="0"/>
            <a:r>
              <a:rPr lang="fr-FR" dirty="0"/>
              <a:t>Perspective(2021) d’un nouveau porteur de projet (Syndicat Mixte du </a:t>
            </a:r>
            <a:r>
              <a:rPr lang="fr-FR" dirty="0" err="1"/>
              <a:t>Dessoubre</a:t>
            </a:r>
            <a:r>
              <a:rPr lang="fr-FR" dirty="0"/>
              <a:t>), dans le cadre d'une nouvelle compétence obligatoire (GEMAPI) pour </a:t>
            </a:r>
            <a:r>
              <a:rPr lang="fr-FR"/>
              <a:t>les collectivités françaises</a:t>
            </a:r>
            <a:r>
              <a:rPr lang="fr-FR" dirty="0"/>
              <a:t> pour la gestion de l'eau, des milieux aquatiques et de la prévention des inondations :</a:t>
            </a:r>
          </a:p>
          <a:p>
            <a:pPr marL="0" lvl="0" indent="0">
              <a:buNone/>
            </a:pPr>
            <a:r>
              <a:rPr lang="fr-FR" dirty="0">
                <a:sym typeface="Wingdings" panose="05000000000000000000" pitchFamily="2" charset="2"/>
              </a:rPr>
              <a:t></a:t>
            </a:r>
            <a:r>
              <a:rPr lang="fr-FR" dirty="0"/>
              <a:t>  priorité donnée dans ce cadre aux projets d’effacement des ouvrages  Moulin du Plain et seuil du </a:t>
            </a:r>
            <a:r>
              <a:rPr lang="fr-FR" dirty="0" err="1"/>
              <a:t>Theusseret</a:t>
            </a:r>
            <a:endParaRPr lang="fr-FR" dirty="0"/>
          </a:p>
          <a:p>
            <a:pPr marL="0" lvl="0" indent="0">
              <a:buNone/>
            </a:pPr>
            <a:endParaRPr lang="fr-FR" dirty="0"/>
          </a:p>
          <a:p>
            <a:pPr lvl="0"/>
            <a:r>
              <a:rPr lang="fr-FR" dirty="0"/>
              <a:t>Avancement des travaux d’équipement du barrage de </a:t>
            </a:r>
            <a:r>
              <a:rPr lang="fr-FR" dirty="0" err="1"/>
              <a:t>Chenecey-Buillon</a:t>
            </a:r>
            <a:r>
              <a:rPr lang="fr-FR" dirty="0"/>
              <a:t> et du site du Moulin </a:t>
            </a:r>
            <a:r>
              <a:rPr lang="fr-FR" dirty="0" err="1"/>
              <a:t>Larnaude</a:t>
            </a:r>
            <a:r>
              <a:rPr lang="fr-FR" dirty="0"/>
              <a:t>.</a:t>
            </a:r>
          </a:p>
          <a:p>
            <a:pPr algn="just"/>
            <a:endParaRPr lang="fr-FR" dirty="0"/>
          </a:p>
        </p:txBody>
      </p:sp>
    </p:spTree>
    <p:extLst>
      <p:ext uri="{BB962C8B-B14F-4D97-AF65-F5344CB8AC3E}">
        <p14:creationId xmlns:p14="http://schemas.microsoft.com/office/powerpoint/2010/main" val="2870318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Grafik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404813"/>
            <a:ext cx="7920037" cy="568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123" name="Connecteur droit 5"/>
          <p:cNvCxnSpPr>
            <a:cxnSpLocks noChangeShapeType="1"/>
          </p:cNvCxnSpPr>
          <p:nvPr/>
        </p:nvCxnSpPr>
        <p:spPr bwMode="auto">
          <a:xfrm flipH="1" flipV="1">
            <a:off x="6732588" y="981075"/>
            <a:ext cx="1368425"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124" name="Connecteur droit 3"/>
          <p:cNvCxnSpPr>
            <a:cxnSpLocks noChangeShapeType="1"/>
          </p:cNvCxnSpPr>
          <p:nvPr/>
        </p:nvCxnSpPr>
        <p:spPr bwMode="auto">
          <a:xfrm flipH="1">
            <a:off x="5867400" y="1484313"/>
            <a:ext cx="2160588" cy="72072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 name="Connecteur droit 4"/>
          <p:cNvCxnSpPr/>
          <p:nvPr/>
        </p:nvCxnSpPr>
        <p:spPr bwMode="auto">
          <a:xfrm>
            <a:off x="3635375" y="3789363"/>
            <a:ext cx="431800" cy="1008062"/>
          </a:xfrm>
          <a:prstGeom prst="line">
            <a:avLst/>
          </a:prstGeom>
          <a:solidFill>
            <a:schemeClr val="accent1"/>
          </a:solidFill>
          <a:ln w="44450" cap="flat" cmpd="sng" algn="ctr">
            <a:solidFill>
              <a:schemeClr val="accent6">
                <a:lumMod val="40000"/>
                <a:lumOff val="60000"/>
              </a:schemeClr>
            </a:solidFill>
            <a:prstDash val="solid"/>
            <a:round/>
            <a:headEnd type="none" w="med" len="med"/>
            <a:tailEnd type="none" w="med" len="med"/>
          </a:ln>
          <a:effectLst/>
        </p:spPr>
      </p:cxnSp>
      <p:cxnSp>
        <p:nvCxnSpPr>
          <p:cNvPr id="6" name="Connecteur droit 5"/>
          <p:cNvCxnSpPr/>
          <p:nvPr/>
        </p:nvCxnSpPr>
        <p:spPr bwMode="auto">
          <a:xfrm>
            <a:off x="6443663" y="549275"/>
            <a:ext cx="360362" cy="755650"/>
          </a:xfrm>
          <a:prstGeom prst="line">
            <a:avLst/>
          </a:prstGeom>
          <a:solidFill>
            <a:schemeClr val="accent1"/>
          </a:solidFill>
          <a:ln w="44450" cap="flat" cmpd="sng" algn="ctr">
            <a:solidFill>
              <a:schemeClr val="accent6">
                <a:lumMod val="40000"/>
                <a:lumOff val="60000"/>
              </a:schemeClr>
            </a:solidFill>
            <a:prstDash val="solid"/>
            <a:round/>
            <a:headEnd type="none" w="med" len="med"/>
            <a:tailEnd type="none" w="med" len="med"/>
          </a:ln>
          <a:effectLst/>
        </p:spPr>
      </p:cxnSp>
      <p:pic>
        <p:nvPicPr>
          <p:cNvPr id="5127" name="Grafik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8" y="1989138"/>
            <a:ext cx="942975"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128" name="Connecteur droit avec flèche 8"/>
          <p:cNvCxnSpPr>
            <a:cxnSpLocks noChangeShapeType="1"/>
          </p:cNvCxnSpPr>
          <p:nvPr/>
        </p:nvCxnSpPr>
        <p:spPr bwMode="auto">
          <a:xfrm flipV="1">
            <a:off x="107950" y="2524125"/>
            <a:ext cx="0" cy="1655763"/>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129" name="Connecteur droit avec flèche 10"/>
          <p:cNvCxnSpPr>
            <a:cxnSpLocks noChangeShapeType="1"/>
          </p:cNvCxnSpPr>
          <p:nvPr/>
        </p:nvCxnSpPr>
        <p:spPr bwMode="auto">
          <a:xfrm flipV="1">
            <a:off x="3635375" y="2565400"/>
            <a:ext cx="1081088" cy="863600"/>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5130" name="ZoneTexte 11"/>
          <p:cNvSpPr txBox="1">
            <a:spLocks noChangeArrowheads="1"/>
          </p:cNvSpPr>
          <p:nvPr/>
        </p:nvSpPr>
        <p:spPr bwMode="auto">
          <a:xfrm>
            <a:off x="863600" y="2520950"/>
            <a:ext cx="1282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fr-CH" altLang="en-US" sz="1200">
                <a:latin typeface="Arial" panose="020B0604020202020204" pitchFamily="34" charset="0"/>
              </a:rPr>
              <a:t>Doubs jurassien</a:t>
            </a:r>
            <a:endParaRPr lang="en-US" altLang="en-US" sz="1200">
              <a:latin typeface="Arial" panose="020B0604020202020204" pitchFamily="34" charset="0"/>
            </a:endParaRPr>
          </a:p>
        </p:txBody>
      </p:sp>
      <p:sp>
        <p:nvSpPr>
          <p:cNvPr id="5131" name="ZoneTexte 12"/>
          <p:cNvSpPr txBox="1">
            <a:spLocks noChangeArrowheads="1"/>
          </p:cNvSpPr>
          <p:nvPr/>
        </p:nvSpPr>
        <p:spPr bwMode="auto">
          <a:xfrm>
            <a:off x="858838" y="3268663"/>
            <a:ext cx="12080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fr-CH" altLang="en-US" sz="1200">
                <a:latin typeface="Arial" panose="020B0604020202020204" pitchFamily="34" charset="0"/>
              </a:rPr>
              <a:t>Doubs français</a:t>
            </a:r>
            <a:endParaRPr lang="en-US" altLang="en-US" sz="1200">
              <a:latin typeface="Arial" panose="020B0604020202020204" pitchFamily="34" charset="0"/>
            </a:endParaRPr>
          </a:p>
        </p:txBody>
      </p:sp>
      <p:sp>
        <p:nvSpPr>
          <p:cNvPr id="5132" name="ZoneTexte 13"/>
          <p:cNvSpPr txBox="1">
            <a:spLocks noChangeArrowheads="1"/>
          </p:cNvSpPr>
          <p:nvPr/>
        </p:nvSpPr>
        <p:spPr bwMode="auto">
          <a:xfrm>
            <a:off x="860425" y="4041775"/>
            <a:ext cx="12080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fr-CH" altLang="en-US" sz="1200">
                <a:latin typeface="Arial" panose="020B0604020202020204" pitchFamily="34" charset="0"/>
              </a:rPr>
              <a:t>Doubs mitoyen</a:t>
            </a:r>
            <a:endParaRPr lang="en-US" altLang="en-US" sz="1200">
              <a:latin typeface="Arial" panose="020B0604020202020204" pitchFamily="34" charset="0"/>
            </a:endParaRPr>
          </a:p>
        </p:txBody>
      </p:sp>
      <p:sp>
        <p:nvSpPr>
          <p:cNvPr id="5133" name="ZoneTexte 1"/>
          <p:cNvSpPr txBox="1">
            <a:spLocks noChangeArrowheads="1"/>
          </p:cNvSpPr>
          <p:nvPr/>
        </p:nvSpPr>
        <p:spPr bwMode="auto">
          <a:xfrm>
            <a:off x="5035550" y="5359400"/>
            <a:ext cx="35163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fr-CH" altLang="en-US" sz="2400" b="1">
                <a:latin typeface="Arial" panose="020B0604020202020204" pitchFamily="34" charset="0"/>
              </a:rPr>
              <a:t>Reminder: </a:t>
            </a:r>
          </a:p>
          <a:p>
            <a:pPr eaLnBrk="1" hangingPunct="1">
              <a:lnSpc>
                <a:spcPct val="100000"/>
              </a:lnSpc>
              <a:spcBef>
                <a:spcPct val="0"/>
              </a:spcBef>
              <a:buFontTx/>
              <a:buNone/>
            </a:pPr>
            <a:r>
              <a:rPr lang="fr-CH" altLang="en-US" sz="2400" b="1">
                <a:latin typeface="Arial" panose="020B0604020202020204" pitchFamily="34" charset="0"/>
              </a:rPr>
              <a:t>Geographical situation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2487811"/>
          </a:xfrm>
        </p:spPr>
        <p:txBody>
          <a:bodyPr/>
          <a:lstStyle/>
          <a:p>
            <a:pPr lvl="0" defTabSz="449263" hangingPunct="0">
              <a:lnSpc>
                <a:spcPct val="93000"/>
              </a:lnSpc>
            </a:pPr>
            <a:r>
              <a:rPr lang="fr-FR" altLang="fr-FR" sz="1800" b="1" dirty="0">
                <a:solidFill>
                  <a:srgbClr val="999999"/>
                </a:solidFill>
                <a:latin typeface="Arial" panose="020B0604020202020204" pitchFamily="34" charset="0"/>
                <a:ea typeface="Microsoft YaHei" panose="020B0503020204020204" pitchFamily="34" charset="-122"/>
                <a:cs typeface="+mn-cs"/>
              </a:rPr>
              <a:t>6. Renforcer la lutte contre les émissions et les rejets de polluants</a:t>
            </a:r>
          </a:p>
        </p:txBody>
      </p:sp>
      <p:sp>
        <p:nvSpPr>
          <p:cNvPr id="3" name="Espace réservé du contenu 2"/>
          <p:cNvSpPr>
            <a:spLocks noGrp="1"/>
          </p:cNvSpPr>
          <p:nvPr>
            <p:ph idx="1"/>
          </p:nvPr>
        </p:nvSpPr>
        <p:spPr>
          <a:xfrm>
            <a:off x="628650" y="2996951"/>
            <a:ext cx="7886700" cy="3180011"/>
          </a:xfrm>
        </p:spPr>
        <p:txBody>
          <a:bodyPr>
            <a:normAutofit/>
          </a:bodyPr>
          <a:lstStyle/>
          <a:p>
            <a:r>
              <a:rPr lang="fr-FR" dirty="0"/>
              <a:t>Le recours à des alternatives à la pratique de l'épandage des effluents d’élevage est en cours de réflexion dans le contexte de la risque sanitaire (COVID 19) et du cahier des charges de l'AOP Comté qui prévoit d'interdire l’épandage des boues issues des stations d’épuration en zone AOP.</a:t>
            </a:r>
          </a:p>
          <a:p>
            <a:r>
              <a:rPr lang="fr-FR" dirty="0"/>
              <a:t>Prévention du risque de contamination par des toxiques lié aux activités sylvicoles :  signature ( 28 juin 2019) d’une charte de bonnes pratiques pour le traitement des bois en forêt publique.</a:t>
            </a:r>
          </a:p>
        </p:txBody>
      </p:sp>
    </p:spTree>
    <p:extLst>
      <p:ext uri="{BB962C8B-B14F-4D97-AF65-F5344CB8AC3E}">
        <p14:creationId xmlns:p14="http://schemas.microsoft.com/office/powerpoint/2010/main" val="4005766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lgn="ctr">
              <a:buNone/>
            </a:pPr>
            <a:endParaRPr lang="fr-FR" b="1" dirty="0"/>
          </a:p>
          <a:p>
            <a:pPr marL="0" indent="0" algn="ctr">
              <a:buNone/>
            </a:pPr>
            <a:endParaRPr lang="fr-FR" b="1" dirty="0"/>
          </a:p>
          <a:p>
            <a:pPr marL="0" indent="0" algn="ctr">
              <a:buNone/>
            </a:pPr>
            <a:endParaRPr lang="fr-FR" b="1" dirty="0"/>
          </a:p>
          <a:p>
            <a:pPr marL="0" indent="0" algn="ctr">
              <a:buNone/>
            </a:pPr>
            <a:endParaRPr lang="fr-FR" b="1" dirty="0"/>
          </a:p>
          <a:p>
            <a:pPr marL="0" indent="0" algn="ctr">
              <a:buNone/>
            </a:pPr>
            <a:r>
              <a:rPr lang="fr-FR" sz="3600" b="1" dirty="0"/>
              <a:t>FIN</a:t>
            </a:r>
          </a:p>
          <a:p>
            <a:endParaRPr lang="fr-FR" dirty="0"/>
          </a:p>
        </p:txBody>
      </p:sp>
    </p:spTree>
    <p:extLst>
      <p:ext uri="{BB962C8B-B14F-4D97-AF65-F5344CB8AC3E}">
        <p14:creationId xmlns:p14="http://schemas.microsoft.com/office/powerpoint/2010/main" val="2717394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z="2700" b="1" dirty="0">
                <a:latin typeface="Arial" panose="020B0604020202020204" pitchFamily="34" charset="0"/>
                <a:ea typeface="+mn-ea"/>
                <a:cs typeface="+mn-cs"/>
              </a:rPr>
              <a:t>International</a:t>
            </a:r>
            <a:r>
              <a:rPr lang="en-US" dirty="0"/>
              <a:t> </a:t>
            </a:r>
            <a:r>
              <a:rPr lang="en-US" sz="2700" b="1" dirty="0">
                <a:latin typeface="Arial" panose="020B0604020202020204" pitchFamily="34" charset="0"/>
                <a:ea typeface="+mn-ea"/>
                <a:cs typeface="+mn-cs"/>
              </a:rPr>
              <a:t>governance Doubs</a:t>
            </a:r>
          </a:p>
        </p:txBody>
      </p:sp>
      <p:sp>
        <p:nvSpPr>
          <p:cNvPr id="3" name="Espace réservé du contenu 2"/>
          <p:cNvSpPr>
            <a:spLocks noGrp="1"/>
          </p:cNvSpPr>
          <p:nvPr>
            <p:ph idx="1"/>
          </p:nvPr>
        </p:nvSpPr>
        <p:spPr>
          <a:xfrm>
            <a:off x="538595" y="2125266"/>
            <a:ext cx="7886700" cy="3263504"/>
          </a:xfrm>
        </p:spPr>
        <p:txBody>
          <a:bodyPr>
            <a:normAutofit fontScale="77500" lnSpcReduction="20000"/>
          </a:bodyPr>
          <a:lstStyle/>
          <a:p>
            <a:pPr marL="342900" indent="-342900">
              <a:buFont typeface="+mj-lt"/>
              <a:buAutoNum type="arabicPeriod"/>
            </a:pPr>
            <a:r>
              <a:rPr lang="en-US" sz="2250" b="1" dirty="0"/>
              <a:t>Fisheries Commission </a:t>
            </a:r>
          </a:p>
          <a:p>
            <a:pPr marL="0" indent="0">
              <a:buNone/>
            </a:pPr>
            <a:r>
              <a:rPr lang="fr-CH" sz="1800" dirty="0"/>
              <a:t>	</a:t>
            </a:r>
            <a:r>
              <a:rPr lang="fr-CH" sz="1800" dirty="0">
                <a:sym typeface="Wingdings" panose="05000000000000000000" pitchFamily="2" charset="2"/>
              </a:rPr>
              <a:t> </a:t>
            </a:r>
            <a:r>
              <a:rPr lang="fr-CH" sz="1800" dirty="0" err="1">
                <a:sym typeface="Wingdings" panose="05000000000000000000" pitchFamily="2" charset="2"/>
              </a:rPr>
              <a:t>Plenar</a:t>
            </a:r>
            <a:r>
              <a:rPr lang="fr-CH" sz="1800" dirty="0">
                <a:sym typeface="Wingdings" panose="05000000000000000000" pitchFamily="2" charset="2"/>
              </a:rPr>
              <a:t> Session (1x/</a:t>
            </a:r>
            <a:r>
              <a:rPr lang="fr-CH" sz="1800" dirty="0" err="1">
                <a:sym typeface="Wingdings" panose="05000000000000000000" pitchFamily="2" charset="2"/>
              </a:rPr>
              <a:t>year</a:t>
            </a:r>
            <a:r>
              <a:rPr lang="fr-CH" sz="1800" dirty="0">
                <a:sym typeface="Wingdings" panose="05000000000000000000" pitchFamily="2" charset="2"/>
              </a:rPr>
              <a:t>)</a:t>
            </a:r>
          </a:p>
          <a:p>
            <a:pPr marL="0" indent="0">
              <a:buNone/>
            </a:pPr>
            <a:r>
              <a:rPr lang="fr-CH" sz="1800" dirty="0">
                <a:sym typeface="Wingdings" panose="05000000000000000000" pitchFamily="2" charset="2"/>
              </a:rPr>
              <a:t>	 </a:t>
            </a:r>
            <a:r>
              <a:rPr lang="fr-CH" sz="1800" dirty="0" err="1">
                <a:sym typeface="Wingdings" panose="05000000000000000000" pitchFamily="2" charset="2"/>
              </a:rPr>
              <a:t>Technical</a:t>
            </a:r>
            <a:r>
              <a:rPr lang="fr-CH" sz="1800" dirty="0">
                <a:sym typeface="Wingdings" panose="05000000000000000000" pitchFamily="2" charset="2"/>
              </a:rPr>
              <a:t> </a:t>
            </a:r>
            <a:r>
              <a:rPr lang="fr-CH" sz="1800" dirty="0" err="1">
                <a:sym typeface="Wingdings" panose="05000000000000000000" pitchFamily="2" charset="2"/>
              </a:rPr>
              <a:t>Sub</a:t>
            </a:r>
            <a:r>
              <a:rPr lang="fr-CH" sz="1800" dirty="0">
                <a:sym typeface="Wingdings" panose="05000000000000000000" pitchFamily="2" charset="2"/>
              </a:rPr>
              <a:t>-commission (2x/</a:t>
            </a:r>
            <a:r>
              <a:rPr lang="fr-CH" sz="1800" dirty="0" err="1">
                <a:sym typeface="Wingdings" panose="05000000000000000000" pitchFamily="2" charset="2"/>
              </a:rPr>
              <a:t>year</a:t>
            </a:r>
            <a:r>
              <a:rPr lang="fr-CH" sz="1800" dirty="0">
                <a:sym typeface="Wingdings" panose="05000000000000000000" pitchFamily="2" charset="2"/>
              </a:rPr>
              <a:t>)</a:t>
            </a:r>
            <a:endParaRPr lang="en-US" sz="1800" dirty="0"/>
          </a:p>
          <a:p>
            <a:pPr marL="342900" indent="-342900">
              <a:buFont typeface="+mj-lt"/>
              <a:buAutoNum type="arabicPeriod"/>
            </a:pPr>
            <a:endParaRPr lang="en-US" dirty="0"/>
          </a:p>
          <a:p>
            <a:pPr marL="457200" indent="-457200">
              <a:buFont typeface="+mj-lt"/>
              <a:buAutoNum type="arabicPeriod" startAt="2"/>
            </a:pPr>
            <a:r>
              <a:rPr lang="en-US" sz="2250" b="1" dirty="0"/>
              <a:t>Water management regime </a:t>
            </a:r>
          </a:p>
          <a:p>
            <a:pPr marL="0" indent="0">
              <a:buNone/>
            </a:pPr>
            <a:r>
              <a:rPr lang="en-US" sz="1800" dirty="0"/>
              <a:t>	</a:t>
            </a:r>
            <a:r>
              <a:rPr lang="en-US" sz="1800" dirty="0">
                <a:sym typeface="Wingdings" panose="05000000000000000000" pitchFamily="2" charset="2"/>
              </a:rPr>
              <a:t> Steering Committee </a:t>
            </a:r>
            <a:r>
              <a:rPr lang="en-US" sz="1800" dirty="0"/>
              <a:t>(2x/year) </a:t>
            </a:r>
          </a:p>
          <a:p>
            <a:pPr marL="0" indent="0">
              <a:buNone/>
            </a:pPr>
            <a:r>
              <a:rPr lang="en-US" dirty="0"/>
              <a:t>	</a:t>
            </a:r>
            <a:r>
              <a:rPr lang="en-US" sz="1950" dirty="0">
                <a:sym typeface="Wingdings" panose="05000000000000000000" pitchFamily="2" charset="2"/>
              </a:rPr>
              <a:t></a:t>
            </a:r>
            <a:r>
              <a:rPr lang="en-US" dirty="0">
                <a:sym typeface="Wingdings" panose="05000000000000000000" pitchFamily="2" charset="2"/>
              </a:rPr>
              <a:t> </a:t>
            </a:r>
            <a:r>
              <a:rPr lang="en-US" sz="1800" dirty="0">
                <a:sym typeface="Wingdings" panose="05000000000000000000" pitchFamily="2" charset="2"/>
              </a:rPr>
              <a:t>E</a:t>
            </a:r>
            <a:r>
              <a:rPr lang="en-US" sz="1800" dirty="0"/>
              <a:t>nvironmental committee (1x/year)</a:t>
            </a:r>
          </a:p>
          <a:p>
            <a:pPr marL="0" indent="0">
              <a:buNone/>
            </a:pPr>
            <a:r>
              <a:rPr lang="fr-CH" sz="1800" dirty="0"/>
              <a:t>	</a:t>
            </a:r>
            <a:r>
              <a:rPr lang="fr-CH" sz="1800" dirty="0">
                <a:sym typeface="Wingdings" panose="05000000000000000000" pitchFamily="2" charset="2"/>
              </a:rPr>
              <a:t> </a:t>
            </a:r>
            <a:r>
              <a:rPr lang="fr-CH" sz="1800" dirty="0" err="1">
                <a:sym typeface="Wingdings" panose="05000000000000000000" pitchFamily="2" charset="2"/>
              </a:rPr>
              <a:t>Specific</a:t>
            </a:r>
            <a:r>
              <a:rPr lang="fr-CH" sz="1800" dirty="0">
                <a:sym typeface="Wingdings" panose="05000000000000000000" pitchFamily="2" charset="2"/>
              </a:rPr>
              <a:t> </a:t>
            </a:r>
            <a:r>
              <a:rPr lang="fr-CH" sz="1800" dirty="0" err="1">
                <a:sym typeface="Wingdings" panose="05000000000000000000" pitchFamily="2" charset="2"/>
              </a:rPr>
              <a:t>technical</a:t>
            </a:r>
            <a:r>
              <a:rPr lang="fr-CH" sz="1800" dirty="0">
                <a:sym typeface="Wingdings" panose="05000000000000000000" pitchFamily="2" charset="2"/>
              </a:rPr>
              <a:t> </a:t>
            </a:r>
            <a:r>
              <a:rPr lang="fr-CH" sz="1800" dirty="0" err="1">
                <a:sym typeface="Wingdings" panose="05000000000000000000" pitchFamily="2" charset="2"/>
              </a:rPr>
              <a:t>sub</a:t>
            </a:r>
            <a:r>
              <a:rPr lang="fr-CH" sz="1800" dirty="0">
                <a:sym typeface="Wingdings" panose="05000000000000000000" pitchFamily="2" charset="2"/>
              </a:rPr>
              <a:t>-groups (</a:t>
            </a:r>
            <a:r>
              <a:rPr lang="fr-CH" sz="1800" dirty="0" err="1">
                <a:sym typeface="Wingdings" panose="05000000000000000000" pitchFamily="2" charset="2"/>
              </a:rPr>
              <a:t>e.g</a:t>
            </a:r>
            <a:r>
              <a:rPr lang="fr-CH" sz="1800" dirty="0">
                <a:sym typeface="Wingdings" panose="05000000000000000000" pitchFamily="2" charset="2"/>
              </a:rPr>
              <a:t>. monitoring, </a:t>
            </a:r>
            <a:r>
              <a:rPr lang="fr-CH" sz="1800" dirty="0" err="1">
                <a:sym typeface="Wingdings" panose="05000000000000000000" pitchFamily="2" charset="2"/>
              </a:rPr>
              <a:t>electric</a:t>
            </a:r>
            <a:r>
              <a:rPr lang="fr-CH" sz="1800" dirty="0">
                <a:sym typeface="Wingdings" panose="05000000000000000000" pitchFamily="2" charset="2"/>
              </a:rPr>
              <a:t> </a:t>
            </a:r>
            <a:r>
              <a:rPr lang="fr-CH" sz="1800" dirty="0" err="1">
                <a:sym typeface="Wingdings" panose="05000000000000000000" pitchFamily="2" charset="2"/>
              </a:rPr>
              <a:t>fishing</a:t>
            </a:r>
            <a:r>
              <a:rPr lang="fr-CH" sz="1800" dirty="0">
                <a:sym typeface="Wingdings" panose="05000000000000000000" pitchFamily="2" charset="2"/>
              </a:rPr>
              <a:t>, ….)</a:t>
            </a:r>
            <a:endParaRPr lang="en-US" sz="1800" dirty="0"/>
          </a:p>
          <a:p>
            <a:pPr marL="0" indent="0">
              <a:buNone/>
            </a:pPr>
            <a:endParaRPr lang="en-US" dirty="0"/>
          </a:p>
          <a:p>
            <a:pPr marL="342900" indent="-342900">
              <a:buFont typeface="+mj-lt"/>
              <a:buAutoNum type="arabicPeriod" startAt="3"/>
            </a:pPr>
            <a:r>
              <a:rPr lang="fr-CH" sz="2250" b="1" dirty="0"/>
              <a:t>Water </a:t>
            </a:r>
            <a:r>
              <a:rPr lang="fr-CH" sz="2250" b="1" dirty="0" err="1"/>
              <a:t>quality</a:t>
            </a:r>
            <a:endParaRPr lang="fr-CH" sz="2250" b="1" dirty="0"/>
          </a:p>
          <a:p>
            <a:pPr marL="891000" lvl="2">
              <a:spcBef>
                <a:spcPts val="750"/>
              </a:spcBef>
              <a:buFont typeface="Wingdings" panose="05000000000000000000" pitchFamily="2" charset="2"/>
              <a:buChar char="à"/>
            </a:pPr>
            <a:r>
              <a:rPr lang="en-US" sz="1875" dirty="0">
                <a:sym typeface="Wingdings" panose="05000000000000000000" pitchFamily="2" charset="2"/>
              </a:rPr>
              <a:t>Steering Committee (s</a:t>
            </a:r>
            <a:r>
              <a:rPr lang="fr-CH" sz="1875" dirty="0" err="1"/>
              <a:t>trategic</a:t>
            </a:r>
            <a:r>
              <a:rPr lang="fr-CH" sz="1875" dirty="0"/>
              <a:t> group) =&gt; Binational Action Plan</a:t>
            </a:r>
          </a:p>
          <a:p>
            <a:pPr marL="891000" lvl="2">
              <a:spcBef>
                <a:spcPts val="750"/>
              </a:spcBef>
              <a:buFont typeface="Wingdings" panose="05000000000000000000" pitchFamily="2" charset="2"/>
              <a:buChar char="à"/>
            </a:pPr>
            <a:r>
              <a:rPr lang="fr-CH" sz="1875" dirty="0"/>
              <a:t> </a:t>
            </a:r>
            <a:r>
              <a:rPr lang="fr-CH" sz="1875" dirty="0" err="1"/>
              <a:t>Technical</a:t>
            </a:r>
            <a:r>
              <a:rPr lang="fr-CH" sz="1875" dirty="0"/>
              <a:t> group</a:t>
            </a:r>
          </a:p>
          <a:p>
            <a:pPr marL="514350" lvl="2" indent="0">
              <a:buNone/>
            </a:pPr>
            <a:endParaRPr lang="fr-CH" dirty="0"/>
          </a:p>
          <a:p>
            <a:pPr marL="342900" indent="-342900">
              <a:buFont typeface="+mj-lt"/>
              <a:buAutoNum type="arabicPeriod" startAt="3"/>
            </a:pPr>
            <a:endParaRPr lang="en-US" dirty="0"/>
          </a:p>
        </p:txBody>
      </p:sp>
    </p:spTree>
    <p:extLst>
      <p:ext uri="{BB962C8B-B14F-4D97-AF65-F5344CB8AC3E}">
        <p14:creationId xmlns:p14="http://schemas.microsoft.com/office/powerpoint/2010/main" val="98902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ChangeArrowheads="1"/>
          </p:cNvSpPr>
          <p:nvPr/>
        </p:nvSpPr>
        <p:spPr bwMode="auto">
          <a:xfrm>
            <a:off x="539750" y="1268413"/>
            <a:ext cx="7848600"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lr>
                <a:schemeClr val="bg2"/>
              </a:buClr>
              <a:buChar char="•"/>
              <a:defRPr sz="2400">
                <a:solidFill>
                  <a:schemeClr val="tx1"/>
                </a:solidFill>
                <a:latin typeface="Arial" panose="020B0604020202020204" pitchFamily="34" charset="0"/>
              </a:defRPr>
            </a:lvl2pPr>
            <a:lvl3pPr marL="1143000" indent="-228600">
              <a:spcBef>
                <a:spcPct val="20000"/>
              </a:spcBef>
              <a:buClr>
                <a:srgbClr val="B2B2B2"/>
              </a:buClr>
              <a:buChar char="•"/>
              <a:defRPr sz="2400">
                <a:solidFill>
                  <a:schemeClr val="tx1"/>
                </a:solidFill>
                <a:latin typeface="Arial" panose="020B0604020202020204" pitchFamily="34" charset="0"/>
              </a:defRPr>
            </a:lvl3pPr>
            <a:lvl4pPr marL="1600200" indent="-228600">
              <a:spcBef>
                <a:spcPct val="20000"/>
              </a:spcBef>
              <a:buClr>
                <a:srgbClr val="C0C0C0"/>
              </a:buClr>
              <a:buChar char="•"/>
              <a:defRPr sz="2400">
                <a:solidFill>
                  <a:schemeClr val="tx1"/>
                </a:solidFill>
                <a:latin typeface="Arial" panose="020B0604020202020204" pitchFamily="34" charset="0"/>
              </a:defRPr>
            </a:lvl4pPr>
            <a:lvl5pPr marL="2057400" indent="-228600">
              <a:spcBef>
                <a:spcPct val="20000"/>
              </a:spcBef>
              <a:buClr>
                <a:srgbClr val="DDDDDD"/>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9pPr>
          </a:lstStyle>
          <a:p>
            <a:pPr eaLnBrk="1" fontAlgn="auto" hangingPunct="1">
              <a:spcBef>
                <a:spcPct val="0"/>
              </a:spcBef>
              <a:spcAft>
                <a:spcPts val="0"/>
              </a:spcAft>
              <a:buFontTx/>
              <a:buNone/>
              <a:defRPr/>
            </a:pPr>
            <a:r>
              <a:rPr lang="fr-CH" altLang="en-US" dirty="0" err="1">
                <a:sym typeface="Wingdings" panose="05000000000000000000" pitchFamily="2" charset="2"/>
              </a:rPr>
              <a:t>Response</a:t>
            </a:r>
            <a:r>
              <a:rPr lang="fr-CH" altLang="en-US" dirty="0">
                <a:sym typeface="Wingdings" panose="05000000000000000000" pitchFamily="2" charset="2"/>
              </a:rPr>
              <a:t> of the </a:t>
            </a:r>
            <a:r>
              <a:rPr lang="fr-CH" altLang="en-US" dirty="0" err="1">
                <a:sym typeface="Wingdings" panose="05000000000000000000" pitchFamily="2" charset="2"/>
              </a:rPr>
              <a:t>Swiss</a:t>
            </a:r>
            <a:r>
              <a:rPr lang="fr-CH" altLang="en-US" dirty="0">
                <a:sym typeface="Wingdings" panose="05000000000000000000" pitchFamily="2" charset="2"/>
              </a:rPr>
              <a:t> </a:t>
            </a:r>
            <a:r>
              <a:rPr lang="fr-CH" altLang="en-US" dirty="0" err="1">
                <a:sym typeface="Wingdings" panose="05000000000000000000" pitchFamily="2" charset="2"/>
              </a:rPr>
              <a:t>Confederation</a:t>
            </a:r>
            <a:r>
              <a:rPr lang="fr-CH" altLang="en-US" dirty="0">
                <a:sym typeface="Wingdings" panose="05000000000000000000" pitchFamily="2" charset="2"/>
              </a:rPr>
              <a:t> and cantons NE and JU to the 14 recommandations of the Bern Convention (169)</a:t>
            </a:r>
          </a:p>
          <a:p>
            <a:pPr eaLnBrk="1" fontAlgn="auto" hangingPunct="1">
              <a:spcBef>
                <a:spcPct val="0"/>
              </a:spcBef>
              <a:spcAft>
                <a:spcPts val="0"/>
              </a:spcAft>
              <a:buFontTx/>
              <a:buNone/>
              <a:defRPr/>
            </a:pPr>
            <a:endParaRPr lang="fr-CH" altLang="en-US" dirty="0">
              <a:sym typeface="Wingdings" panose="05000000000000000000" pitchFamily="2" charset="2"/>
            </a:endParaRPr>
          </a:p>
          <a:p>
            <a:pPr eaLnBrk="1" fontAlgn="auto" hangingPunct="1">
              <a:spcBef>
                <a:spcPct val="0"/>
              </a:spcBef>
              <a:spcAft>
                <a:spcPts val="0"/>
              </a:spcAft>
              <a:buFontTx/>
              <a:buNone/>
              <a:defRPr/>
            </a:pPr>
            <a:r>
              <a:rPr lang="fr-CH" altLang="en-US" b="1" dirty="0">
                <a:sym typeface="Wingdings" panose="05000000000000000000" pitchFamily="2" charset="2"/>
              </a:rPr>
              <a:t>Main Objectives</a:t>
            </a:r>
            <a:endParaRPr lang="fr-CH" altLang="en-US" dirty="0">
              <a:sym typeface="Wingdings" panose="05000000000000000000" pitchFamily="2" charset="2"/>
            </a:endParaRPr>
          </a:p>
          <a:p>
            <a:pPr eaLnBrk="1" fontAlgn="auto" hangingPunct="1">
              <a:spcBef>
                <a:spcPct val="0"/>
              </a:spcBef>
              <a:spcAft>
                <a:spcPts val="0"/>
              </a:spcAft>
              <a:buFontTx/>
              <a:buNone/>
              <a:defRPr/>
            </a:pPr>
            <a:endParaRPr lang="fr-CH" altLang="en-US" sz="1200" dirty="0">
              <a:sym typeface="Wingdings" panose="05000000000000000000" pitchFamily="2" charset="2"/>
            </a:endParaRPr>
          </a:p>
          <a:p>
            <a:pPr marL="342900" indent="-342900" eaLnBrk="1" fontAlgn="auto" hangingPunct="1">
              <a:spcBef>
                <a:spcPct val="0"/>
              </a:spcBef>
              <a:spcAft>
                <a:spcPts val="0"/>
              </a:spcAft>
              <a:buFontTx/>
              <a:buChar char="-"/>
              <a:defRPr/>
            </a:pPr>
            <a:r>
              <a:rPr lang="fr-CH" altLang="en-US" dirty="0">
                <a:sym typeface="Wingdings" panose="05000000000000000000" pitchFamily="2" charset="2"/>
              </a:rPr>
              <a:t>To restore the </a:t>
            </a:r>
            <a:r>
              <a:rPr lang="fr-CH" altLang="en-US" dirty="0" err="1">
                <a:sym typeface="Wingdings" panose="05000000000000000000" pitchFamily="2" charset="2"/>
              </a:rPr>
              <a:t>functions</a:t>
            </a:r>
            <a:r>
              <a:rPr lang="fr-CH" altLang="en-US" dirty="0">
                <a:sym typeface="Wingdings" panose="05000000000000000000" pitchFamily="2" charset="2"/>
              </a:rPr>
              <a:t> of the Doubs </a:t>
            </a:r>
            <a:r>
              <a:rPr lang="fr-CH" altLang="en-US" dirty="0" err="1">
                <a:sym typeface="Wingdings" panose="05000000000000000000" pitchFamily="2" charset="2"/>
              </a:rPr>
              <a:t>ecosystems</a:t>
            </a:r>
            <a:r>
              <a:rPr lang="fr-CH" altLang="en-US" dirty="0">
                <a:sym typeface="Wingdings" panose="05000000000000000000" pitchFamily="2" charset="2"/>
              </a:rPr>
              <a:t> </a:t>
            </a:r>
          </a:p>
          <a:p>
            <a:pPr eaLnBrk="1" fontAlgn="auto" hangingPunct="1">
              <a:spcBef>
                <a:spcPct val="0"/>
              </a:spcBef>
              <a:spcAft>
                <a:spcPts val="0"/>
              </a:spcAft>
              <a:buFontTx/>
              <a:buNone/>
              <a:defRPr/>
            </a:pPr>
            <a:r>
              <a:rPr lang="fr-CH" altLang="en-US" dirty="0">
                <a:sym typeface="Wingdings" panose="05000000000000000000" pitchFamily="2" charset="2"/>
              </a:rPr>
              <a:t>    (</a:t>
            </a:r>
            <a:r>
              <a:rPr lang="fr-CH" altLang="en-US" dirty="0" err="1">
                <a:sym typeface="Wingdings" panose="05000000000000000000" pitchFamily="2" charset="2"/>
              </a:rPr>
              <a:t>frontiers</a:t>
            </a:r>
            <a:r>
              <a:rPr lang="fr-CH" altLang="en-US" dirty="0">
                <a:sym typeface="Wingdings" panose="05000000000000000000" pitchFamily="2" charset="2"/>
              </a:rPr>
              <a:t> and Jura) and to conserve the </a:t>
            </a:r>
            <a:r>
              <a:rPr lang="fr-CH" altLang="en-US" dirty="0" err="1">
                <a:sym typeface="Wingdings" panose="05000000000000000000" pitchFamily="2" charset="2"/>
              </a:rPr>
              <a:t>typical</a:t>
            </a:r>
            <a:r>
              <a:rPr lang="fr-CH" altLang="en-US" dirty="0">
                <a:sym typeface="Wingdings" panose="05000000000000000000" pitchFamily="2" charset="2"/>
              </a:rPr>
              <a:t>   </a:t>
            </a:r>
          </a:p>
          <a:p>
            <a:pPr eaLnBrk="1" fontAlgn="auto" hangingPunct="1">
              <a:spcBef>
                <a:spcPct val="0"/>
              </a:spcBef>
              <a:spcAft>
                <a:spcPts val="0"/>
              </a:spcAft>
              <a:buFontTx/>
              <a:buNone/>
              <a:defRPr/>
            </a:pPr>
            <a:r>
              <a:rPr lang="fr-CH" altLang="en-US" dirty="0">
                <a:sym typeface="Wingdings" panose="05000000000000000000" pitchFamily="2" charset="2"/>
              </a:rPr>
              <a:t>    </a:t>
            </a:r>
            <a:r>
              <a:rPr lang="fr-CH" altLang="en-US" dirty="0" err="1">
                <a:sym typeface="Wingdings" panose="05000000000000000000" pitchFamily="2" charset="2"/>
              </a:rPr>
              <a:t>biocenosis</a:t>
            </a:r>
            <a:r>
              <a:rPr lang="fr-CH" altLang="en-US" dirty="0">
                <a:sym typeface="Wingdings" panose="05000000000000000000" pitchFamily="2" charset="2"/>
              </a:rPr>
              <a:t> of the Doubs and </a:t>
            </a:r>
            <a:r>
              <a:rPr lang="fr-CH" altLang="en-US" dirty="0" err="1">
                <a:sym typeface="Wingdings" panose="05000000000000000000" pitchFamily="2" charset="2"/>
              </a:rPr>
              <a:t>its</a:t>
            </a:r>
            <a:r>
              <a:rPr lang="fr-CH" altLang="en-US" dirty="0">
                <a:sym typeface="Wingdings" panose="05000000000000000000" pitchFamily="2" charset="2"/>
              </a:rPr>
              <a:t> </a:t>
            </a:r>
            <a:r>
              <a:rPr lang="fr-CH" altLang="en-US" dirty="0" err="1">
                <a:sym typeface="Wingdings" panose="05000000000000000000" pitchFamily="2" charset="2"/>
              </a:rPr>
              <a:t>tributaries</a:t>
            </a:r>
            <a:endParaRPr lang="fr-CH" altLang="en-US" dirty="0">
              <a:sym typeface="Wingdings" panose="05000000000000000000" pitchFamily="2" charset="2"/>
            </a:endParaRPr>
          </a:p>
          <a:p>
            <a:pPr marL="342900" indent="-342900" eaLnBrk="1" fontAlgn="auto" hangingPunct="1">
              <a:spcBef>
                <a:spcPct val="0"/>
              </a:spcBef>
              <a:spcAft>
                <a:spcPts val="0"/>
              </a:spcAft>
              <a:buFontTx/>
              <a:buChar char="-"/>
              <a:defRPr/>
            </a:pPr>
            <a:r>
              <a:rPr lang="fr-CH" altLang="en-US" dirty="0">
                <a:sym typeface="Wingdings" panose="05000000000000000000" pitchFamily="2" charset="2"/>
              </a:rPr>
              <a:t>Long </a:t>
            </a:r>
            <a:r>
              <a:rPr lang="fr-CH" altLang="en-US" dirty="0" err="1">
                <a:sym typeface="Wingdings" panose="05000000000000000000" pitchFamily="2" charset="2"/>
              </a:rPr>
              <a:t>term</a:t>
            </a:r>
            <a:r>
              <a:rPr lang="fr-CH" altLang="en-US" dirty="0">
                <a:sym typeface="Wingdings" panose="05000000000000000000" pitchFamily="2" charset="2"/>
              </a:rPr>
              <a:t> conservation of the apron</a:t>
            </a:r>
          </a:p>
          <a:p>
            <a:pPr marL="342900" indent="-342900" eaLnBrk="1" fontAlgn="auto" hangingPunct="1">
              <a:spcBef>
                <a:spcPct val="0"/>
              </a:spcBef>
              <a:spcAft>
                <a:spcPts val="0"/>
              </a:spcAft>
              <a:buFontTx/>
              <a:buChar char="-"/>
              <a:defRPr/>
            </a:pPr>
            <a:endParaRPr lang="fr-CH" altLang="en-US" dirty="0">
              <a:sym typeface="Wingdings" panose="05000000000000000000" pitchFamily="2" charset="2"/>
            </a:endParaRPr>
          </a:p>
          <a:p>
            <a:pPr marL="342900" indent="-342900" eaLnBrk="1" fontAlgn="auto" hangingPunct="1">
              <a:spcBef>
                <a:spcPct val="0"/>
              </a:spcBef>
              <a:spcAft>
                <a:spcPts val="0"/>
              </a:spcAft>
              <a:buFont typeface="Wingdings" panose="05000000000000000000" pitchFamily="2" charset="2"/>
              <a:buChar char="à"/>
              <a:defRPr/>
            </a:pPr>
            <a:r>
              <a:rPr lang="fr-CH" altLang="en-US" dirty="0">
                <a:sym typeface="Wingdings" panose="05000000000000000000" pitchFamily="2" charset="2"/>
              </a:rPr>
              <a:t> Global and </a:t>
            </a:r>
            <a:r>
              <a:rPr lang="fr-CH" altLang="en-US" dirty="0" err="1">
                <a:sym typeface="Wingdings" panose="05000000000000000000" pitchFamily="2" charset="2"/>
              </a:rPr>
              <a:t>pragmatic</a:t>
            </a:r>
            <a:r>
              <a:rPr lang="fr-CH" altLang="en-US" dirty="0">
                <a:sym typeface="Wingdings" panose="05000000000000000000" pitchFamily="2" charset="2"/>
              </a:rPr>
              <a:t> </a:t>
            </a:r>
            <a:r>
              <a:rPr lang="fr-CH" altLang="en-US" dirty="0" err="1">
                <a:sym typeface="Wingdings" panose="05000000000000000000" pitchFamily="2" charset="2"/>
              </a:rPr>
              <a:t>approaches</a:t>
            </a:r>
            <a:endParaRPr lang="fr-CH" altLang="en-US" dirty="0">
              <a:sym typeface="Wingdings" panose="05000000000000000000" pitchFamily="2" charset="2"/>
            </a:endParaRPr>
          </a:p>
          <a:p>
            <a:pPr marL="342900" indent="-342900" eaLnBrk="1" fontAlgn="auto" hangingPunct="1">
              <a:spcBef>
                <a:spcPct val="0"/>
              </a:spcBef>
              <a:spcAft>
                <a:spcPts val="0"/>
              </a:spcAft>
              <a:buFont typeface="Wingdings" panose="05000000000000000000" pitchFamily="2" charset="2"/>
              <a:buChar char="à"/>
              <a:defRPr/>
            </a:pPr>
            <a:r>
              <a:rPr lang="fr-CH" altLang="en-US" dirty="0">
                <a:sym typeface="Wingdings" panose="05000000000000000000" pitchFamily="2" charset="2"/>
              </a:rPr>
              <a:t> </a:t>
            </a:r>
            <a:r>
              <a:rPr lang="fr-CH" altLang="en-US" dirty="0" err="1">
                <a:sym typeface="Wingdings" panose="05000000000000000000" pitchFamily="2" charset="2"/>
              </a:rPr>
              <a:t>Measures</a:t>
            </a:r>
            <a:r>
              <a:rPr lang="fr-CH" altLang="en-US" dirty="0">
                <a:sym typeface="Wingdings" panose="05000000000000000000" pitchFamily="2" charset="2"/>
              </a:rPr>
              <a:t> </a:t>
            </a:r>
            <a:r>
              <a:rPr lang="fr-CH" altLang="en-US" dirty="0" err="1">
                <a:sym typeface="Wingdings" panose="05000000000000000000" pitchFamily="2" charset="2"/>
              </a:rPr>
              <a:t>decided</a:t>
            </a:r>
            <a:r>
              <a:rPr lang="fr-CH" altLang="en-US" dirty="0">
                <a:sym typeface="Wingdings" panose="05000000000000000000" pitchFamily="2" charset="2"/>
              </a:rPr>
              <a:t> at international and national </a:t>
            </a:r>
            <a:r>
              <a:rPr lang="fr-CH" altLang="en-US" dirty="0" err="1">
                <a:sym typeface="Wingdings" panose="05000000000000000000" pitchFamily="2" charset="2"/>
              </a:rPr>
              <a:t>levels</a:t>
            </a:r>
            <a:endParaRPr lang="fr-CH" altLang="en-US" dirty="0">
              <a:sym typeface="Wingdings" panose="05000000000000000000" pitchFamily="2" charset="2"/>
            </a:endParaRPr>
          </a:p>
          <a:p>
            <a:pPr eaLnBrk="1" fontAlgn="auto" hangingPunct="1">
              <a:spcBef>
                <a:spcPct val="0"/>
              </a:spcBef>
              <a:spcAft>
                <a:spcPts val="0"/>
              </a:spcAft>
              <a:buFontTx/>
              <a:buNone/>
              <a:defRPr/>
            </a:pPr>
            <a:endParaRPr lang="fr-CH" altLang="en-US" dirty="0">
              <a:sym typeface="Wingdings" panose="05000000000000000000" pitchFamily="2" charset="2"/>
            </a:endParaRPr>
          </a:p>
          <a:p>
            <a:pPr eaLnBrk="1" fontAlgn="auto" hangingPunct="1">
              <a:spcBef>
                <a:spcPct val="0"/>
              </a:spcBef>
              <a:spcAft>
                <a:spcPts val="0"/>
              </a:spcAft>
              <a:buFontTx/>
              <a:buNone/>
              <a:defRPr/>
            </a:pPr>
            <a:endParaRPr lang="fr-CH" altLang="en-US" dirty="0"/>
          </a:p>
        </p:txBody>
      </p:sp>
      <p:sp>
        <p:nvSpPr>
          <p:cNvPr id="6147" name="Rectangle 1"/>
          <p:cNvSpPr>
            <a:spLocks noChangeArrowheads="1"/>
          </p:cNvSpPr>
          <p:nvPr/>
        </p:nvSpPr>
        <p:spPr bwMode="auto">
          <a:xfrm>
            <a:off x="1619250" y="260350"/>
            <a:ext cx="62214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fr-CH" altLang="en-US" sz="3600" b="1">
                <a:latin typeface="Arial" panose="020B0604020202020204" pitchFamily="34" charset="0"/>
              </a:rPr>
              <a:t>Swiss National Action Plan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ZoneTexte 2"/>
          <p:cNvSpPr txBox="1">
            <a:spLocks noChangeArrowheads="1"/>
          </p:cNvSpPr>
          <p:nvPr/>
        </p:nvSpPr>
        <p:spPr bwMode="auto">
          <a:xfrm>
            <a:off x="307975" y="1557338"/>
            <a:ext cx="1841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CH" altLang="en-US" sz="2400">
              <a:latin typeface="Arial" panose="020B0604020202020204" pitchFamily="34" charset="0"/>
              <a:sym typeface="Wingdings" panose="05000000000000000000" pitchFamily="2" charset="2"/>
            </a:endParaRPr>
          </a:p>
          <a:p>
            <a:pPr eaLnBrk="1" hangingPunct="1">
              <a:lnSpc>
                <a:spcPct val="100000"/>
              </a:lnSpc>
              <a:spcBef>
                <a:spcPct val="0"/>
              </a:spcBef>
              <a:buFontTx/>
              <a:buNone/>
            </a:pPr>
            <a:endParaRPr lang="en-US" altLang="en-US" sz="2400">
              <a:latin typeface="Arial" panose="020B0604020202020204" pitchFamily="34" charset="0"/>
            </a:endParaRPr>
          </a:p>
        </p:txBody>
      </p:sp>
      <p:sp>
        <p:nvSpPr>
          <p:cNvPr id="7171" name="ZoneTexte 3"/>
          <p:cNvSpPr txBox="1">
            <a:spLocks noChangeArrowheads="1"/>
          </p:cNvSpPr>
          <p:nvPr/>
        </p:nvSpPr>
        <p:spPr bwMode="auto">
          <a:xfrm>
            <a:off x="2700338" y="188913"/>
            <a:ext cx="40338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fr-CH" altLang="en-US" sz="4000" b="1">
                <a:latin typeface="Arial" panose="020B0604020202020204" pitchFamily="34" charset="0"/>
              </a:rPr>
              <a:t>General Device </a:t>
            </a:r>
            <a:endParaRPr lang="en-US" altLang="en-US" sz="4000" b="1">
              <a:latin typeface="Arial" panose="020B0604020202020204" pitchFamily="34" charset="0"/>
            </a:endParaRPr>
          </a:p>
        </p:txBody>
      </p:sp>
      <p:sp>
        <p:nvSpPr>
          <p:cNvPr id="5" name="ZoneTexte 4"/>
          <p:cNvSpPr txBox="1"/>
          <p:nvPr/>
        </p:nvSpPr>
        <p:spPr>
          <a:xfrm>
            <a:off x="1835150" y="1020763"/>
            <a:ext cx="5999163" cy="646112"/>
          </a:xfrm>
          <a:prstGeom prst="rect">
            <a:avLst/>
          </a:prstGeom>
          <a:noFill/>
        </p:spPr>
        <p:txBody>
          <a:bodyPr wrap="none">
            <a:spAutoFit/>
          </a:bodyPr>
          <a:lstStyle/>
          <a:p>
            <a:pPr marL="342900" indent="-342900" eaLnBrk="1" fontAlgn="auto" hangingPunct="1">
              <a:spcBef>
                <a:spcPts val="0"/>
              </a:spcBef>
              <a:spcAft>
                <a:spcPts val="0"/>
              </a:spcAft>
              <a:buFont typeface="Wingdings" panose="05000000000000000000" pitchFamily="2" charset="2"/>
              <a:buChar char="à"/>
              <a:defRPr/>
            </a:pPr>
            <a:r>
              <a:rPr lang="fr-CH" b="1" dirty="0">
                <a:latin typeface="+mn-lt"/>
                <a:sym typeface="Wingdings" panose="05000000000000000000" pitchFamily="2" charset="2"/>
              </a:rPr>
              <a:t>One Action Plan = </a:t>
            </a:r>
            <a:r>
              <a:rPr lang="fr-CH" b="1" dirty="0" err="1">
                <a:latin typeface="+mn-lt"/>
                <a:sym typeface="Wingdings" panose="05000000000000000000" pitchFamily="2" charset="2"/>
              </a:rPr>
              <a:t>Two</a:t>
            </a:r>
            <a:r>
              <a:rPr lang="fr-CH" b="1" dirty="0">
                <a:latin typeface="+mn-lt"/>
                <a:sym typeface="Wingdings" panose="05000000000000000000" pitchFamily="2" charset="2"/>
              </a:rPr>
              <a:t> Documents</a:t>
            </a:r>
          </a:p>
          <a:p>
            <a:pPr eaLnBrk="1" fontAlgn="auto" hangingPunct="1">
              <a:spcBef>
                <a:spcPts val="0"/>
              </a:spcBef>
              <a:spcAft>
                <a:spcPts val="0"/>
              </a:spcAft>
              <a:defRPr/>
            </a:pPr>
            <a:r>
              <a:rPr lang="fr-CH" sz="1200" dirty="0">
                <a:latin typeface="+mn-lt"/>
                <a:sym typeface="Wingdings" panose="05000000000000000000" pitchFamily="2" charset="2"/>
              </a:rPr>
              <a:t>        </a:t>
            </a:r>
            <a:r>
              <a:rPr lang="fr-CH" sz="1200" dirty="0">
                <a:solidFill>
                  <a:srgbClr val="C00000"/>
                </a:solidFill>
                <a:latin typeface="+mn-lt"/>
                <a:sym typeface="Wingdings" panose="05000000000000000000" pitchFamily="2" charset="2"/>
              </a:rPr>
              <a:t>http://www.bafu.admin.ch/publikationen/publikation/01826/index.html?lang=fr </a:t>
            </a:r>
            <a:endParaRPr lang="en-US" sz="1200" dirty="0">
              <a:solidFill>
                <a:srgbClr val="C00000"/>
              </a:solidFill>
              <a:latin typeface="+mn-lt"/>
            </a:endParaRPr>
          </a:p>
        </p:txBody>
      </p:sp>
      <p:pic>
        <p:nvPicPr>
          <p:cNvPr id="7173" name="Image 1"/>
          <p:cNvPicPr>
            <a:picLocks noChangeAspect="1"/>
          </p:cNvPicPr>
          <p:nvPr/>
        </p:nvPicPr>
        <p:blipFill>
          <a:blip r:embed="rId3">
            <a:extLst>
              <a:ext uri="{28A0092B-C50C-407E-A947-70E740481C1C}">
                <a14:useLocalDpi xmlns:a14="http://schemas.microsoft.com/office/drawing/2010/main" val="0"/>
              </a:ext>
            </a:extLst>
          </a:blip>
          <a:srcRect l="31175" t="12189" r="10402" b="1529"/>
          <a:stretch>
            <a:fillRect/>
          </a:stretch>
        </p:blipFill>
        <p:spPr bwMode="auto">
          <a:xfrm rot="-347025">
            <a:off x="636588" y="2114550"/>
            <a:ext cx="3549650" cy="478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Image 2"/>
          <p:cNvPicPr>
            <a:picLocks noChangeAspect="1"/>
          </p:cNvPicPr>
          <p:nvPr/>
        </p:nvPicPr>
        <p:blipFill>
          <a:blip r:embed="rId4">
            <a:extLst>
              <a:ext uri="{28A0092B-C50C-407E-A947-70E740481C1C}">
                <a14:useLocalDpi xmlns:a14="http://schemas.microsoft.com/office/drawing/2010/main" val="0"/>
              </a:ext>
            </a:extLst>
          </a:blip>
          <a:srcRect l="31694" t="11905" r="10661" b="1102"/>
          <a:stretch>
            <a:fillRect/>
          </a:stretch>
        </p:blipFill>
        <p:spPr bwMode="auto">
          <a:xfrm rot="440389">
            <a:off x="4879975" y="2049463"/>
            <a:ext cx="3241675" cy="491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Ellipse 1"/>
          <p:cNvSpPr>
            <a:spLocks noChangeArrowheads="1"/>
          </p:cNvSpPr>
          <p:nvPr/>
        </p:nvSpPr>
        <p:spPr bwMode="auto">
          <a:xfrm rot="-413171">
            <a:off x="692150" y="3389313"/>
            <a:ext cx="1944688" cy="215900"/>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400">
              <a:latin typeface="Arial" panose="020B0604020202020204" pitchFamily="34" charset="0"/>
            </a:endParaRPr>
          </a:p>
        </p:txBody>
      </p:sp>
      <p:sp>
        <p:nvSpPr>
          <p:cNvPr id="7176" name="Ellipse 7"/>
          <p:cNvSpPr>
            <a:spLocks noChangeArrowheads="1"/>
          </p:cNvSpPr>
          <p:nvPr/>
        </p:nvSpPr>
        <p:spPr bwMode="auto">
          <a:xfrm rot="474365">
            <a:off x="5035550" y="3213100"/>
            <a:ext cx="1944688" cy="215900"/>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400">
              <a:latin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ZoneTexte 1"/>
          <p:cNvSpPr txBox="1">
            <a:spLocks noChangeArrowheads="1"/>
          </p:cNvSpPr>
          <p:nvPr/>
        </p:nvSpPr>
        <p:spPr bwMode="auto">
          <a:xfrm>
            <a:off x="1547813" y="188913"/>
            <a:ext cx="35448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fr-CH" altLang="en-US" sz="3600" b="1">
                <a:latin typeface="Arial" panose="020B0604020202020204" pitchFamily="34" charset="0"/>
              </a:rPr>
              <a:t>Advising board</a:t>
            </a:r>
          </a:p>
        </p:txBody>
      </p:sp>
      <p:sp>
        <p:nvSpPr>
          <p:cNvPr id="3" name="ZoneTexte 2"/>
          <p:cNvSpPr txBox="1"/>
          <p:nvPr/>
        </p:nvSpPr>
        <p:spPr>
          <a:xfrm>
            <a:off x="488950" y="1052513"/>
            <a:ext cx="8281988" cy="5078412"/>
          </a:xfrm>
          <a:prstGeom prst="rect">
            <a:avLst/>
          </a:prstGeom>
          <a:noFill/>
        </p:spPr>
        <p:txBody>
          <a:bodyPr>
            <a:spAutoFit/>
          </a:bodyPr>
          <a:lstStyle/>
          <a:p>
            <a:pPr eaLnBrk="1" fontAlgn="auto" hangingPunct="1">
              <a:spcBef>
                <a:spcPts val="0"/>
              </a:spcBef>
              <a:spcAft>
                <a:spcPts val="0"/>
              </a:spcAft>
              <a:defRPr/>
            </a:pPr>
            <a:endParaRPr lang="fr-CH" sz="1200" b="1" dirty="0">
              <a:latin typeface="+mn-lt"/>
              <a:sym typeface="Wingdings" panose="05000000000000000000" pitchFamily="2" charset="2"/>
            </a:endParaRPr>
          </a:p>
          <a:p>
            <a:pPr marL="342900" indent="-342900" eaLnBrk="1" fontAlgn="auto" hangingPunct="1">
              <a:spcBef>
                <a:spcPts val="0"/>
              </a:spcBef>
              <a:spcAft>
                <a:spcPts val="0"/>
              </a:spcAft>
              <a:buFont typeface="Wingdings" panose="05000000000000000000" pitchFamily="2" charset="2"/>
              <a:buChar char="à"/>
              <a:defRPr/>
            </a:pPr>
            <a:r>
              <a:rPr lang="fr-CH" dirty="0" err="1">
                <a:latin typeface="+mn-lt"/>
                <a:sym typeface="Wingdings" panose="05000000000000000000" pitchFamily="2" charset="2"/>
              </a:rPr>
              <a:t>Federal</a:t>
            </a:r>
            <a:r>
              <a:rPr lang="fr-CH" dirty="0">
                <a:latin typeface="+mn-lt"/>
                <a:sym typeface="Wingdings" panose="05000000000000000000" pitchFamily="2" charset="2"/>
              </a:rPr>
              <a:t> </a:t>
            </a:r>
            <a:r>
              <a:rPr lang="fr-CH" dirty="0" err="1">
                <a:latin typeface="+mn-lt"/>
                <a:sym typeface="Wingdings" panose="05000000000000000000" pitchFamily="2" charset="2"/>
              </a:rPr>
              <a:t>authorities</a:t>
            </a:r>
            <a:r>
              <a:rPr lang="fr-CH" dirty="0">
                <a:latin typeface="+mn-lt"/>
                <a:sym typeface="Wingdings" panose="05000000000000000000" pitchFamily="2" charset="2"/>
              </a:rPr>
              <a:t> </a:t>
            </a:r>
          </a:p>
          <a:p>
            <a:pPr eaLnBrk="1" fontAlgn="auto" hangingPunct="1">
              <a:spcBef>
                <a:spcPts val="0"/>
              </a:spcBef>
              <a:spcAft>
                <a:spcPts val="0"/>
              </a:spcAft>
              <a:defRPr/>
            </a:pPr>
            <a:r>
              <a:rPr lang="fr-CH" dirty="0">
                <a:latin typeface="+mn-lt"/>
                <a:sym typeface="Wingdings" panose="05000000000000000000" pitchFamily="2" charset="2"/>
              </a:rPr>
              <a:t>    (OFEV, OFEN)</a:t>
            </a:r>
          </a:p>
          <a:p>
            <a:pPr marL="342900" indent="-342900" eaLnBrk="1" fontAlgn="auto" hangingPunct="1">
              <a:spcBef>
                <a:spcPts val="0"/>
              </a:spcBef>
              <a:spcAft>
                <a:spcPts val="0"/>
              </a:spcAft>
              <a:buFont typeface="Wingdings" panose="05000000000000000000" pitchFamily="2" charset="2"/>
              <a:buChar char="à"/>
              <a:defRPr/>
            </a:pPr>
            <a:r>
              <a:rPr lang="fr-CH" dirty="0">
                <a:latin typeface="+mn-lt"/>
                <a:sym typeface="Wingdings" panose="05000000000000000000" pitchFamily="2" charset="2"/>
              </a:rPr>
              <a:t>Cantonal </a:t>
            </a:r>
            <a:r>
              <a:rPr lang="fr-CH" dirty="0" err="1">
                <a:latin typeface="+mn-lt"/>
                <a:sym typeface="Wingdings" panose="05000000000000000000" pitchFamily="2" charset="2"/>
              </a:rPr>
              <a:t>authorities</a:t>
            </a:r>
            <a:r>
              <a:rPr lang="fr-CH" dirty="0">
                <a:latin typeface="+mn-lt"/>
                <a:sym typeface="Wingdings" panose="05000000000000000000" pitchFamily="2" charset="2"/>
              </a:rPr>
              <a:t> NE + JU: water protection, </a:t>
            </a:r>
            <a:r>
              <a:rPr lang="fr-CH" dirty="0" err="1">
                <a:latin typeface="+mn-lt"/>
                <a:sym typeface="Wingdings" panose="05000000000000000000" pitchFamily="2" charset="2"/>
              </a:rPr>
              <a:t>fisheries</a:t>
            </a:r>
            <a:r>
              <a:rPr lang="fr-CH" dirty="0">
                <a:latin typeface="+mn-lt"/>
                <a:sym typeface="Wingdings" panose="05000000000000000000" pitchFamily="2" charset="2"/>
              </a:rPr>
              <a:t>,</a:t>
            </a:r>
          </a:p>
          <a:p>
            <a:pPr eaLnBrk="1" fontAlgn="auto" hangingPunct="1">
              <a:spcBef>
                <a:spcPts val="0"/>
              </a:spcBef>
              <a:spcAft>
                <a:spcPts val="0"/>
              </a:spcAft>
              <a:defRPr/>
            </a:pPr>
            <a:r>
              <a:rPr lang="fr-CH" dirty="0">
                <a:latin typeface="+mn-lt"/>
                <a:sym typeface="Wingdings" panose="05000000000000000000" pitchFamily="2" charset="2"/>
              </a:rPr>
              <a:t>     </a:t>
            </a:r>
            <a:r>
              <a:rPr lang="fr-CH" i="1" dirty="0">
                <a:latin typeface="+mn-lt"/>
                <a:sym typeface="Wingdings" panose="05000000000000000000" pitchFamily="2" charset="2"/>
              </a:rPr>
              <a:t>agriculture in 2021 (?)</a:t>
            </a:r>
            <a:r>
              <a:rPr lang="fr-CH" dirty="0">
                <a:latin typeface="+mn-lt"/>
                <a:sym typeface="Wingdings" panose="05000000000000000000" pitchFamily="2" charset="2"/>
              </a:rPr>
              <a:t> </a:t>
            </a:r>
          </a:p>
          <a:p>
            <a:pPr marL="342900" indent="-342900" eaLnBrk="1" fontAlgn="auto" hangingPunct="1">
              <a:spcBef>
                <a:spcPts val="0"/>
              </a:spcBef>
              <a:spcAft>
                <a:spcPts val="0"/>
              </a:spcAft>
              <a:buFont typeface="Wingdings" panose="05000000000000000000" pitchFamily="2" charset="2"/>
              <a:buChar char="à"/>
              <a:defRPr/>
            </a:pPr>
            <a:r>
              <a:rPr lang="fr-CH" dirty="0">
                <a:latin typeface="+mn-lt"/>
                <a:sym typeface="Wingdings" panose="05000000000000000000" pitchFamily="2" charset="2"/>
              </a:rPr>
              <a:t>NGO (WWF – </a:t>
            </a:r>
            <a:r>
              <a:rPr lang="fr-CH" dirty="0" err="1">
                <a:latin typeface="+mn-lt"/>
                <a:sym typeface="Wingdings" panose="05000000000000000000" pitchFamily="2" charset="2"/>
              </a:rPr>
              <a:t>ProNatura</a:t>
            </a:r>
            <a:r>
              <a:rPr lang="fr-CH" dirty="0">
                <a:latin typeface="+mn-lt"/>
                <a:sym typeface="Wingdings" panose="05000000000000000000" pitchFamily="2" charset="2"/>
              </a:rPr>
              <a:t> – FSP)</a:t>
            </a:r>
          </a:p>
          <a:p>
            <a:pPr marL="342900" indent="-342900" eaLnBrk="1" fontAlgn="auto" hangingPunct="1">
              <a:spcBef>
                <a:spcPts val="0"/>
              </a:spcBef>
              <a:spcAft>
                <a:spcPts val="0"/>
              </a:spcAft>
              <a:buFont typeface="Wingdings" panose="05000000000000000000" pitchFamily="2" charset="2"/>
              <a:buChar char="à"/>
              <a:defRPr/>
            </a:pPr>
            <a:r>
              <a:rPr lang="fr-CH" dirty="0">
                <a:latin typeface="+mn-lt"/>
                <a:sym typeface="Wingdings" panose="05000000000000000000" pitchFamily="2" charset="2"/>
              </a:rPr>
              <a:t>PNRD</a:t>
            </a:r>
          </a:p>
          <a:p>
            <a:pPr marL="342900" indent="-342900" eaLnBrk="1" fontAlgn="auto" hangingPunct="1">
              <a:spcBef>
                <a:spcPts val="0"/>
              </a:spcBef>
              <a:spcAft>
                <a:spcPts val="0"/>
              </a:spcAft>
              <a:buFont typeface="Wingdings" panose="05000000000000000000" pitchFamily="2" charset="2"/>
              <a:buChar char="à"/>
              <a:defRPr/>
            </a:pPr>
            <a:endParaRPr lang="fr-CH" dirty="0">
              <a:latin typeface="+mn-lt"/>
              <a:sym typeface="Wingdings" panose="05000000000000000000" pitchFamily="2" charset="2"/>
            </a:endParaRPr>
          </a:p>
          <a:p>
            <a:pPr eaLnBrk="1" fontAlgn="auto" hangingPunct="1">
              <a:spcBef>
                <a:spcPts val="0"/>
              </a:spcBef>
              <a:spcAft>
                <a:spcPts val="0"/>
              </a:spcAft>
              <a:defRPr/>
            </a:pPr>
            <a:r>
              <a:rPr lang="fr-CH" b="1" dirty="0" err="1">
                <a:latin typeface="+mn-lt"/>
                <a:sym typeface="Wingdings" panose="05000000000000000000" pitchFamily="2" charset="2"/>
              </a:rPr>
              <a:t>Tasks</a:t>
            </a:r>
            <a:endParaRPr lang="fr-CH" b="1" dirty="0">
              <a:latin typeface="+mn-lt"/>
              <a:sym typeface="Wingdings" panose="05000000000000000000" pitchFamily="2" charset="2"/>
            </a:endParaRPr>
          </a:p>
          <a:p>
            <a:pPr eaLnBrk="1" fontAlgn="auto" hangingPunct="1">
              <a:spcBef>
                <a:spcPts val="0"/>
              </a:spcBef>
              <a:spcAft>
                <a:spcPts val="0"/>
              </a:spcAft>
              <a:defRPr/>
            </a:pPr>
            <a:endParaRPr lang="fr-CH" sz="1200" dirty="0">
              <a:latin typeface="+mn-lt"/>
              <a:sym typeface="Wingdings" panose="05000000000000000000" pitchFamily="2" charset="2"/>
            </a:endParaRPr>
          </a:p>
          <a:p>
            <a:pPr marL="342900" indent="-342900" eaLnBrk="1" fontAlgn="auto" hangingPunct="1">
              <a:spcBef>
                <a:spcPts val="0"/>
              </a:spcBef>
              <a:spcAft>
                <a:spcPts val="0"/>
              </a:spcAft>
              <a:buFontTx/>
              <a:buChar char="-"/>
              <a:defRPr/>
            </a:pPr>
            <a:r>
              <a:rPr lang="fr-CH" dirty="0">
                <a:latin typeface="+mn-lt"/>
                <a:sym typeface="Wingdings" panose="05000000000000000000" pitchFamily="2" charset="2"/>
              </a:rPr>
              <a:t>To </a:t>
            </a:r>
            <a:r>
              <a:rPr lang="fr-CH" dirty="0" err="1">
                <a:latin typeface="+mn-lt"/>
                <a:sym typeface="Wingdings" panose="05000000000000000000" pitchFamily="2" charset="2"/>
              </a:rPr>
              <a:t>accompain</a:t>
            </a:r>
            <a:r>
              <a:rPr lang="fr-CH" dirty="0">
                <a:latin typeface="+mn-lt"/>
                <a:sym typeface="Wingdings" panose="05000000000000000000" pitchFamily="2" charset="2"/>
              </a:rPr>
              <a:t> the </a:t>
            </a:r>
            <a:r>
              <a:rPr lang="fr-CH" dirty="0" err="1">
                <a:latin typeface="+mn-lt"/>
                <a:sym typeface="Wingdings" panose="05000000000000000000" pitchFamily="2" charset="2"/>
              </a:rPr>
              <a:t>implementation</a:t>
            </a:r>
            <a:r>
              <a:rPr lang="fr-CH" dirty="0">
                <a:latin typeface="+mn-lt"/>
                <a:sym typeface="Wingdings" panose="05000000000000000000" pitchFamily="2" charset="2"/>
              </a:rPr>
              <a:t> </a:t>
            </a:r>
            <a:r>
              <a:rPr lang="fr-CH" dirty="0" err="1">
                <a:latin typeface="+mn-lt"/>
                <a:sym typeface="Wingdings" panose="05000000000000000000" pitchFamily="2" charset="2"/>
              </a:rPr>
              <a:t>process</a:t>
            </a:r>
            <a:endParaRPr lang="fr-CH" dirty="0">
              <a:latin typeface="+mn-lt"/>
              <a:sym typeface="Wingdings" panose="05000000000000000000" pitchFamily="2" charset="2"/>
            </a:endParaRPr>
          </a:p>
          <a:p>
            <a:pPr marL="342900" indent="-342900" eaLnBrk="1" fontAlgn="auto" hangingPunct="1">
              <a:spcBef>
                <a:spcPts val="0"/>
              </a:spcBef>
              <a:spcAft>
                <a:spcPts val="0"/>
              </a:spcAft>
              <a:buFontTx/>
              <a:buChar char="-"/>
              <a:defRPr/>
            </a:pPr>
            <a:r>
              <a:rPr lang="fr-CH" dirty="0">
                <a:latin typeface="+mn-lt"/>
                <a:sym typeface="Wingdings" panose="05000000000000000000" pitchFamily="2" charset="2"/>
              </a:rPr>
              <a:t>To </a:t>
            </a:r>
            <a:r>
              <a:rPr lang="fr-CH" dirty="0" err="1">
                <a:latin typeface="+mn-lt"/>
                <a:sym typeface="Wingdings" panose="05000000000000000000" pitchFamily="2" charset="2"/>
              </a:rPr>
              <a:t>advise</a:t>
            </a:r>
            <a:r>
              <a:rPr lang="fr-CH" dirty="0">
                <a:latin typeface="+mn-lt"/>
                <a:sym typeface="Wingdings" panose="05000000000000000000" pitchFamily="2" charset="2"/>
              </a:rPr>
              <a:t> the </a:t>
            </a:r>
            <a:r>
              <a:rPr lang="fr-CH" dirty="0" err="1">
                <a:latin typeface="+mn-lt"/>
                <a:sym typeface="Wingdings" panose="05000000000000000000" pitchFamily="2" charset="2"/>
              </a:rPr>
              <a:t>authorities</a:t>
            </a:r>
            <a:r>
              <a:rPr lang="fr-CH" dirty="0">
                <a:latin typeface="+mn-lt"/>
                <a:sym typeface="Wingdings" panose="05000000000000000000" pitchFamily="2" charset="2"/>
              </a:rPr>
              <a:t> by the </a:t>
            </a:r>
            <a:r>
              <a:rPr lang="fr-CH" dirty="0" err="1">
                <a:latin typeface="+mn-lt"/>
                <a:sym typeface="Wingdings" panose="05000000000000000000" pitchFamily="2" charset="2"/>
              </a:rPr>
              <a:t>implementation</a:t>
            </a:r>
            <a:endParaRPr lang="fr-CH" dirty="0">
              <a:latin typeface="+mn-lt"/>
              <a:sym typeface="Wingdings" panose="05000000000000000000" pitchFamily="2" charset="2"/>
            </a:endParaRPr>
          </a:p>
          <a:p>
            <a:pPr marL="342900" indent="-342900" eaLnBrk="1" fontAlgn="auto" hangingPunct="1">
              <a:spcBef>
                <a:spcPts val="0"/>
              </a:spcBef>
              <a:spcAft>
                <a:spcPts val="0"/>
              </a:spcAft>
              <a:buFontTx/>
              <a:buChar char="-"/>
              <a:defRPr/>
            </a:pPr>
            <a:r>
              <a:rPr lang="fr-CH" dirty="0">
                <a:latin typeface="+mn-lt"/>
                <a:sym typeface="Wingdings" panose="05000000000000000000" pitchFamily="2" charset="2"/>
              </a:rPr>
              <a:t>To propose new </a:t>
            </a:r>
            <a:r>
              <a:rPr lang="fr-CH" dirty="0" err="1">
                <a:latin typeface="+mn-lt"/>
                <a:sym typeface="Wingdings" panose="05000000000000000000" pitchFamily="2" charset="2"/>
              </a:rPr>
              <a:t>measures</a:t>
            </a:r>
            <a:endParaRPr lang="fr-CH" dirty="0">
              <a:latin typeface="+mn-lt"/>
              <a:sym typeface="Wingdings" panose="05000000000000000000" pitchFamily="2" charset="2"/>
            </a:endParaRPr>
          </a:p>
          <a:p>
            <a:pPr marL="342900" indent="-342900" eaLnBrk="1" fontAlgn="auto" hangingPunct="1">
              <a:spcBef>
                <a:spcPts val="0"/>
              </a:spcBef>
              <a:spcAft>
                <a:spcPts val="0"/>
              </a:spcAft>
              <a:buFontTx/>
              <a:buChar char="-"/>
              <a:defRPr/>
            </a:pPr>
            <a:r>
              <a:rPr lang="fr-CH" dirty="0">
                <a:latin typeface="+mn-lt"/>
                <a:sym typeface="Wingdings" panose="05000000000000000000" pitchFamily="2" charset="2"/>
              </a:rPr>
              <a:t>To </a:t>
            </a:r>
            <a:r>
              <a:rPr lang="fr-CH" dirty="0" err="1">
                <a:latin typeface="+mn-lt"/>
                <a:sym typeface="Wingdings" panose="05000000000000000000" pitchFamily="2" charset="2"/>
              </a:rPr>
              <a:t>promote</a:t>
            </a:r>
            <a:r>
              <a:rPr lang="fr-CH" dirty="0">
                <a:latin typeface="+mn-lt"/>
                <a:sym typeface="Wingdings" panose="05000000000000000000" pitchFamily="2" charset="2"/>
              </a:rPr>
              <a:t> the exchange of information</a:t>
            </a:r>
          </a:p>
          <a:p>
            <a:pPr marL="342900" indent="-342900" eaLnBrk="1" fontAlgn="auto" hangingPunct="1">
              <a:spcBef>
                <a:spcPts val="0"/>
              </a:spcBef>
              <a:spcAft>
                <a:spcPts val="0"/>
              </a:spcAft>
              <a:buFontTx/>
              <a:buChar char="-"/>
              <a:defRPr/>
            </a:pPr>
            <a:r>
              <a:rPr lang="fr-CH" dirty="0">
                <a:latin typeface="+mn-lt"/>
                <a:sym typeface="Wingdings" panose="05000000000000000000" pitchFamily="2" charset="2"/>
              </a:rPr>
              <a:t>To </a:t>
            </a:r>
            <a:r>
              <a:rPr lang="fr-CH" dirty="0" err="1">
                <a:latin typeface="+mn-lt"/>
                <a:sym typeface="Wingdings" panose="05000000000000000000" pitchFamily="2" charset="2"/>
              </a:rPr>
              <a:t>ensure</a:t>
            </a:r>
            <a:r>
              <a:rPr lang="fr-CH" dirty="0">
                <a:latin typeface="+mn-lt"/>
                <a:sym typeface="Wingdings" panose="05000000000000000000" pitchFamily="2" charset="2"/>
              </a:rPr>
              <a:t> the </a:t>
            </a:r>
            <a:r>
              <a:rPr lang="fr-CH" dirty="0" err="1">
                <a:latin typeface="+mn-lt"/>
                <a:sym typeface="Wingdings" panose="05000000000000000000" pitchFamily="2" charset="2"/>
              </a:rPr>
              <a:t>same</a:t>
            </a:r>
            <a:r>
              <a:rPr lang="fr-CH" dirty="0">
                <a:latin typeface="+mn-lt"/>
                <a:sym typeface="Wingdings" panose="05000000000000000000" pitchFamily="2" charset="2"/>
              </a:rPr>
              <a:t> </a:t>
            </a:r>
            <a:r>
              <a:rPr lang="fr-CH" dirty="0" err="1">
                <a:latin typeface="+mn-lt"/>
                <a:sym typeface="Wingdings" panose="05000000000000000000" pitchFamily="2" charset="2"/>
              </a:rPr>
              <a:t>level</a:t>
            </a:r>
            <a:r>
              <a:rPr lang="fr-CH" dirty="0">
                <a:latin typeface="+mn-lt"/>
                <a:sym typeface="Wingdings" panose="05000000000000000000" pitchFamily="2" charset="2"/>
              </a:rPr>
              <a:t> of information </a:t>
            </a:r>
            <a:r>
              <a:rPr lang="fr-CH" dirty="0" err="1">
                <a:latin typeface="+mn-lt"/>
                <a:sym typeface="Wingdings" panose="05000000000000000000" pitchFamily="2" charset="2"/>
              </a:rPr>
              <a:t>between</a:t>
            </a:r>
            <a:r>
              <a:rPr lang="fr-CH" dirty="0">
                <a:latin typeface="+mn-lt"/>
                <a:sym typeface="Wingdings" panose="05000000000000000000" pitchFamily="2" charset="2"/>
              </a:rPr>
              <a:t> the </a:t>
            </a:r>
            <a:r>
              <a:rPr lang="fr-CH" dirty="0" err="1">
                <a:latin typeface="+mn-lt"/>
                <a:sym typeface="Wingdings" panose="05000000000000000000" pitchFamily="2" charset="2"/>
              </a:rPr>
              <a:t>different</a:t>
            </a:r>
            <a:r>
              <a:rPr lang="fr-CH" dirty="0">
                <a:latin typeface="+mn-lt"/>
                <a:sym typeface="Wingdings" panose="05000000000000000000" pitchFamily="2" charset="2"/>
              </a:rPr>
              <a:t> </a:t>
            </a:r>
            <a:r>
              <a:rPr lang="fr-CH" dirty="0" err="1">
                <a:latin typeface="+mn-lt"/>
                <a:sym typeface="Wingdings" panose="05000000000000000000" pitchFamily="2" charset="2"/>
              </a:rPr>
              <a:t>partners</a:t>
            </a:r>
            <a:endParaRPr lang="fr-CH" dirty="0">
              <a:latin typeface="+mn-lt"/>
              <a:sym typeface="Wingdings" panose="05000000000000000000" pitchFamily="2" charset="2"/>
            </a:endParaRPr>
          </a:p>
          <a:p>
            <a:pPr marL="342900" indent="-342900" eaLnBrk="1" fontAlgn="auto" hangingPunct="1">
              <a:spcBef>
                <a:spcPts val="0"/>
              </a:spcBef>
              <a:spcAft>
                <a:spcPts val="0"/>
              </a:spcAft>
              <a:buFontTx/>
              <a:buChar char="-"/>
              <a:defRPr/>
            </a:pPr>
            <a:r>
              <a:rPr lang="fr-CH" dirty="0">
                <a:latin typeface="+mn-lt"/>
                <a:sym typeface="Wingdings" panose="05000000000000000000" pitchFamily="2" charset="2"/>
              </a:rPr>
              <a:t>To check the progression of the action plan</a:t>
            </a:r>
          </a:p>
        </p:txBody>
      </p:sp>
      <p:sp>
        <p:nvSpPr>
          <p:cNvPr id="9220" name="ZoneTexte 3"/>
          <p:cNvSpPr txBox="1">
            <a:spLocks noChangeArrowheads="1"/>
          </p:cNvSpPr>
          <p:nvPr/>
        </p:nvSpPr>
        <p:spPr bwMode="auto">
          <a:xfrm>
            <a:off x="488950" y="4430713"/>
            <a:ext cx="1857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CH" altLang="en-US" sz="2400" b="1">
              <a:latin typeface="Arial" panose="020B0604020202020204" pitchFamily="34" charset="0"/>
            </a:endParaRPr>
          </a:p>
          <a:p>
            <a:pPr eaLnBrk="1" hangingPunct="1">
              <a:lnSpc>
                <a:spcPct val="100000"/>
              </a:lnSpc>
              <a:spcBef>
                <a:spcPct val="0"/>
              </a:spcBef>
              <a:buFontTx/>
              <a:buNone/>
            </a:pPr>
            <a:endParaRPr lang="fr-CH" altLang="en-US" sz="2400">
              <a:latin typeface="Arial" panose="020B0604020202020204" pitchFamily="34" charset="0"/>
            </a:endParaRPr>
          </a:p>
          <a:p>
            <a:pPr eaLnBrk="1" hangingPunct="1">
              <a:lnSpc>
                <a:spcPct val="100000"/>
              </a:lnSpc>
              <a:spcBef>
                <a:spcPct val="0"/>
              </a:spcBef>
              <a:buFontTx/>
              <a:buNone/>
            </a:pPr>
            <a:endParaRPr lang="en-US" altLang="en-US" sz="2400">
              <a:latin typeface="Arial" panose="020B0604020202020204" pitchFamily="34" charset="0"/>
            </a:endParaRPr>
          </a:p>
        </p:txBody>
      </p:sp>
      <p:pic>
        <p:nvPicPr>
          <p:cNvPr id="9221" name="Image 4"/>
          <p:cNvPicPr>
            <a:picLocks noChangeAspect="1"/>
          </p:cNvPicPr>
          <p:nvPr/>
        </p:nvPicPr>
        <p:blipFill>
          <a:blip r:embed="rId3" cstate="print">
            <a:extLst>
              <a:ext uri="{28A0092B-C50C-407E-A947-70E740481C1C}">
                <a14:useLocalDpi xmlns:a14="http://schemas.microsoft.com/office/drawing/2010/main" val="0"/>
              </a:ext>
            </a:extLst>
          </a:blip>
          <a:srcRect l="552" t="47942" r="31448" b="5832"/>
          <a:stretch>
            <a:fillRect/>
          </a:stretch>
        </p:blipFill>
        <p:spPr bwMode="auto">
          <a:xfrm>
            <a:off x="5305425" y="188913"/>
            <a:ext cx="38385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ZoneTexte 3"/>
          <p:cNvSpPr txBox="1">
            <a:spLocks noChangeArrowheads="1"/>
          </p:cNvSpPr>
          <p:nvPr/>
        </p:nvSpPr>
        <p:spPr bwMode="auto">
          <a:xfrm>
            <a:off x="1619250" y="188913"/>
            <a:ext cx="39719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fr-CH" altLang="en-US" sz="3600" b="1">
                <a:latin typeface="Arial" panose="020B0604020202020204" pitchFamily="34" charset="0"/>
              </a:rPr>
              <a:t>Work in progress</a:t>
            </a:r>
            <a:endParaRPr lang="en-US" altLang="en-US" sz="3600" b="1">
              <a:latin typeface="Arial" panose="020B0604020202020204" pitchFamily="34" charset="0"/>
            </a:endParaRPr>
          </a:p>
        </p:txBody>
      </p:sp>
      <p:sp>
        <p:nvSpPr>
          <p:cNvPr id="10243" name="ZoneTexte 4"/>
          <p:cNvSpPr txBox="1">
            <a:spLocks noChangeArrowheads="1"/>
          </p:cNvSpPr>
          <p:nvPr/>
        </p:nvSpPr>
        <p:spPr bwMode="auto">
          <a:xfrm>
            <a:off x="179388" y="965200"/>
            <a:ext cx="8712200" cy="537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fr-CH" altLang="en-US" sz="2400" b="1">
                <a:latin typeface="Arial" panose="020B0604020202020204" pitchFamily="34" charset="0"/>
                <a:sym typeface="Wingdings" panose="05000000000000000000" pitchFamily="2" charset="2"/>
              </a:rPr>
              <a:t> </a:t>
            </a:r>
            <a:r>
              <a:rPr lang="fr-CH" altLang="en-US" sz="2400" b="1">
                <a:latin typeface="Arial" panose="020B0604020202020204" pitchFamily="34" charset="0"/>
              </a:rPr>
              <a:t>Measures achieved or in achievement</a:t>
            </a:r>
            <a:endParaRPr lang="fr-CH" altLang="en-US" sz="2400">
              <a:latin typeface="Arial" panose="020B0604020202020204" pitchFamily="34" charset="0"/>
            </a:endParaRPr>
          </a:p>
          <a:p>
            <a:pPr eaLnBrk="1" hangingPunct="1">
              <a:lnSpc>
                <a:spcPct val="100000"/>
              </a:lnSpc>
              <a:spcBef>
                <a:spcPct val="0"/>
              </a:spcBef>
              <a:buFontTx/>
              <a:buNone/>
            </a:pPr>
            <a:endParaRPr lang="fr-CH" altLang="en-US" sz="1800" b="1">
              <a:latin typeface="Arial" panose="020B0604020202020204" pitchFamily="34" charset="0"/>
              <a:sym typeface="Wingdings" panose="05000000000000000000" pitchFamily="2" charset="2"/>
            </a:endParaRPr>
          </a:p>
          <a:p>
            <a:pPr eaLnBrk="1" hangingPunct="1">
              <a:lnSpc>
                <a:spcPct val="100000"/>
              </a:lnSpc>
              <a:spcBef>
                <a:spcPct val="0"/>
              </a:spcBef>
              <a:buFontTx/>
              <a:buNone/>
            </a:pPr>
            <a:r>
              <a:rPr lang="fr-CH" altLang="en-US" sz="1800" b="1">
                <a:latin typeface="Arial" panose="020B0604020202020204" pitchFamily="34" charset="0"/>
                <a:sym typeface="Wingdings" panose="05000000000000000000" pitchFamily="2" charset="2"/>
              </a:rPr>
              <a:t>101</a:t>
            </a:r>
            <a:r>
              <a:rPr lang="fr-CH" altLang="en-US" sz="1800">
                <a:latin typeface="Arial" panose="020B0604020202020204" pitchFamily="34" charset="0"/>
                <a:sym typeface="Wingdings" panose="05000000000000000000" pitchFamily="2" charset="2"/>
              </a:rPr>
              <a:t>: New «</a:t>
            </a:r>
            <a:r>
              <a:rPr lang="fr-CH" altLang="en-US" sz="1800" i="1">
                <a:latin typeface="Arial" panose="020B0604020202020204" pitchFamily="34" charset="0"/>
                <a:sym typeface="Wingdings" panose="05000000000000000000" pitchFamily="2" charset="2"/>
              </a:rPr>
              <a:t>Water Reglement</a:t>
            </a:r>
            <a:r>
              <a:rPr lang="fr-CH" altLang="en-US" sz="1800">
                <a:latin typeface="Arial" panose="020B0604020202020204" pitchFamily="34" charset="0"/>
                <a:sym typeface="Wingdings" panose="05000000000000000000" pitchFamily="2" charset="2"/>
              </a:rPr>
              <a:t>» regulating three hydroelectric </a:t>
            </a:r>
          </a:p>
          <a:p>
            <a:pPr eaLnBrk="1" hangingPunct="1">
              <a:lnSpc>
                <a:spcPct val="100000"/>
              </a:lnSpc>
              <a:spcBef>
                <a:spcPct val="0"/>
              </a:spcBef>
              <a:buFontTx/>
              <a:buNone/>
            </a:pPr>
            <a:r>
              <a:rPr lang="fr-CH" altLang="en-US" sz="1800">
                <a:latin typeface="Arial" panose="020B0604020202020204" pitchFamily="34" charset="0"/>
                <a:sym typeface="Wingdings" panose="05000000000000000000" pitchFamily="2" charset="2"/>
              </a:rPr>
              <a:t>        plants in force</a:t>
            </a:r>
            <a:endParaRPr lang="fr-CH" altLang="en-US" sz="900">
              <a:latin typeface="Arial" panose="020B0604020202020204" pitchFamily="34" charset="0"/>
              <a:sym typeface="Wingdings" panose="05000000000000000000" pitchFamily="2" charset="2"/>
            </a:endParaRPr>
          </a:p>
          <a:p>
            <a:pPr eaLnBrk="1" hangingPunct="1">
              <a:lnSpc>
                <a:spcPct val="100000"/>
              </a:lnSpc>
              <a:spcBef>
                <a:spcPct val="0"/>
              </a:spcBef>
              <a:buFontTx/>
              <a:buNone/>
            </a:pPr>
            <a:endParaRPr lang="fr-CH" altLang="en-US" sz="1400" b="1">
              <a:latin typeface="Arial" panose="020B0604020202020204" pitchFamily="34" charset="0"/>
              <a:sym typeface="Wingdings" panose="05000000000000000000" pitchFamily="2" charset="2"/>
            </a:endParaRPr>
          </a:p>
          <a:p>
            <a:pPr eaLnBrk="1" hangingPunct="1">
              <a:lnSpc>
                <a:spcPct val="100000"/>
              </a:lnSpc>
              <a:spcBef>
                <a:spcPct val="0"/>
              </a:spcBef>
              <a:buFontTx/>
              <a:buNone/>
            </a:pPr>
            <a:endParaRPr lang="fr-CH" altLang="en-US" sz="800">
              <a:latin typeface="Arial" panose="020B0604020202020204" pitchFamily="34" charset="0"/>
              <a:sym typeface="Wingdings" panose="05000000000000000000" pitchFamily="2" charset="2"/>
            </a:endParaRPr>
          </a:p>
          <a:p>
            <a:pPr eaLnBrk="1" hangingPunct="1">
              <a:lnSpc>
                <a:spcPct val="100000"/>
              </a:lnSpc>
              <a:spcBef>
                <a:spcPct val="0"/>
              </a:spcBef>
              <a:spcAft>
                <a:spcPts val="600"/>
              </a:spcAft>
              <a:buFontTx/>
              <a:buNone/>
            </a:pPr>
            <a:r>
              <a:rPr lang="fr-CH" altLang="en-US" sz="1800" b="1">
                <a:latin typeface="Arial" panose="020B0604020202020204" pitchFamily="34" charset="0"/>
                <a:sym typeface="Wingdings" panose="05000000000000000000" pitchFamily="2" charset="2"/>
              </a:rPr>
              <a:t>201</a:t>
            </a:r>
            <a:r>
              <a:rPr lang="fr-CH" altLang="en-US" sz="1800">
                <a:latin typeface="Arial" panose="020B0604020202020204" pitchFamily="34" charset="0"/>
                <a:sym typeface="Wingdings" panose="05000000000000000000" pitchFamily="2" charset="2"/>
              </a:rPr>
              <a:t>: Improvements of sewage treatment plants in NE and JU</a:t>
            </a:r>
          </a:p>
          <a:p>
            <a:pPr eaLnBrk="1" hangingPunct="1">
              <a:lnSpc>
                <a:spcPct val="100000"/>
              </a:lnSpc>
              <a:spcBef>
                <a:spcPct val="0"/>
              </a:spcBef>
              <a:spcAft>
                <a:spcPts val="600"/>
              </a:spcAft>
              <a:buFontTx/>
              <a:buNone/>
            </a:pPr>
            <a:r>
              <a:rPr lang="fr-CH" altLang="en-US" sz="1800">
                <a:latin typeface="Arial" panose="020B0604020202020204" pitchFamily="34" charset="0"/>
                <a:sym typeface="Wingdings" panose="05000000000000000000" pitchFamily="2" charset="2"/>
              </a:rPr>
              <a:t>        </a:t>
            </a:r>
            <a:r>
              <a:rPr lang="fr-CH" altLang="en-US" sz="1600">
                <a:latin typeface="Arial" panose="020B0604020202020204" pitchFamily="34" charset="0"/>
                <a:sym typeface="Wingdings" panose="05000000000000000000" pitchFamily="2" charset="2"/>
              </a:rPr>
              <a:t></a:t>
            </a:r>
            <a:r>
              <a:rPr lang="fr-CH" altLang="en-US" sz="1800">
                <a:latin typeface="Arial" panose="020B0604020202020204" pitchFamily="34" charset="0"/>
                <a:sym typeface="Wingdings" panose="05000000000000000000" pitchFamily="2" charset="2"/>
              </a:rPr>
              <a:t> </a:t>
            </a:r>
            <a:r>
              <a:rPr lang="fr-CH" altLang="en-US" sz="1400">
                <a:latin typeface="Arial" panose="020B0604020202020204" pitchFamily="34" charset="0"/>
                <a:sym typeface="Wingdings" panose="05000000000000000000" pitchFamily="2" charset="2"/>
              </a:rPr>
              <a:t>Technical adaptations of different wastewater treatment plants </a:t>
            </a:r>
          </a:p>
          <a:p>
            <a:pPr eaLnBrk="1" hangingPunct="1">
              <a:lnSpc>
                <a:spcPct val="100000"/>
              </a:lnSpc>
              <a:spcBef>
                <a:spcPct val="0"/>
              </a:spcBef>
              <a:spcAft>
                <a:spcPts val="600"/>
              </a:spcAft>
              <a:buFontTx/>
              <a:buNone/>
            </a:pPr>
            <a:r>
              <a:rPr lang="fr-CH" altLang="en-US" sz="1400">
                <a:latin typeface="Arial" panose="020B0604020202020204" pitchFamily="34" charset="0"/>
                <a:sym typeface="Wingdings" panose="05000000000000000000" pitchFamily="2" charset="2"/>
              </a:rPr>
              <a:t>            Equipment of micropollutant treatment stage in Chaux-de-Fonds (10 Mio CHF) and Le Locle </a:t>
            </a:r>
          </a:p>
          <a:p>
            <a:pPr eaLnBrk="1" hangingPunct="1">
              <a:lnSpc>
                <a:spcPct val="100000"/>
              </a:lnSpc>
              <a:spcBef>
                <a:spcPct val="0"/>
              </a:spcBef>
              <a:spcAft>
                <a:spcPts val="600"/>
              </a:spcAft>
              <a:buFontTx/>
              <a:buNone/>
            </a:pPr>
            <a:r>
              <a:rPr lang="fr-CH" altLang="en-US" sz="1400">
                <a:latin typeface="Arial" panose="020B0604020202020204" pitchFamily="34" charset="0"/>
                <a:sym typeface="Wingdings" panose="05000000000000000000" pitchFamily="2" charset="2"/>
              </a:rPr>
              <a:t>               (31 Mio CHF)</a:t>
            </a:r>
          </a:p>
          <a:p>
            <a:pPr eaLnBrk="1" hangingPunct="1">
              <a:lnSpc>
                <a:spcPct val="100000"/>
              </a:lnSpc>
              <a:spcBef>
                <a:spcPct val="0"/>
              </a:spcBef>
              <a:spcAft>
                <a:spcPts val="600"/>
              </a:spcAft>
              <a:buFontTx/>
              <a:buNone/>
            </a:pPr>
            <a:endParaRPr lang="fr-CH" altLang="en-US" sz="1400">
              <a:latin typeface="Arial" panose="020B0604020202020204" pitchFamily="34" charset="0"/>
              <a:sym typeface="Wingdings" panose="05000000000000000000" pitchFamily="2" charset="2"/>
            </a:endParaRPr>
          </a:p>
          <a:p>
            <a:pPr eaLnBrk="1" hangingPunct="1">
              <a:lnSpc>
                <a:spcPct val="100000"/>
              </a:lnSpc>
              <a:spcBef>
                <a:spcPct val="0"/>
              </a:spcBef>
              <a:spcAft>
                <a:spcPts val="600"/>
              </a:spcAft>
              <a:buFontTx/>
              <a:buNone/>
            </a:pPr>
            <a:r>
              <a:rPr lang="fr-CH" altLang="en-US" sz="1800" b="1">
                <a:latin typeface="Arial" panose="020B0604020202020204" pitchFamily="34" charset="0"/>
                <a:sym typeface="Wingdings" panose="05000000000000000000" pitchFamily="2" charset="2"/>
              </a:rPr>
              <a:t>202</a:t>
            </a:r>
            <a:r>
              <a:rPr lang="fr-CH" altLang="en-US" sz="1800">
                <a:latin typeface="Arial" panose="020B0604020202020204" pitchFamily="34" charset="0"/>
                <a:sym typeface="Wingdings" panose="05000000000000000000" pitchFamily="2" charset="2"/>
              </a:rPr>
              <a:t>: Improvements of the connecting systems of wastewater in NE and JU</a:t>
            </a:r>
          </a:p>
          <a:p>
            <a:pPr eaLnBrk="1" hangingPunct="1">
              <a:lnSpc>
                <a:spcPct val="100000"/>
              </a:lnSpc>
              <a:spcBef>
                <a:spcPct val="0"/>
              </a:spcBef>
              <a:spcAft>
                <a:spcPts val="600"/>
              </a:spcAft>
              <a:buFontTx/>
              <a:buNone/>
            </a:pPr>
            <a:endParaRPr lang="fr-CH" altLang="en-US" sz="1400">
              <a:latin typeface="Arial" panose="020B0604020202020204" pitchFamily="34" charset="0"/>
              <a:sym typeface="Wingdings" panose="05000000000000000000" pitchFamily="2" charset="2"/>
            </a:endParaRPr>
          </a:p>
          <a:p>
            <a:pPr eaLnBrk="1" hangingPunct="1">
              <a:lnSpc>
                <a:spcPct val="100000"/>
              </a:lnSpc>
              <a:spcBef>
                <a:spcPct val="0"/>
              </a:spcBef>
              <a:spcAft>
                <a:spcPts val="600"/>
              </a:spcAft>
              <a:buFontTx/>
              <a:buNone/>
            </a:pPr>
            <a:r>
              <a:rPr lang="fr-CH" altLang="en-US" sz="1800" b="1">
                <a:latin typeface="Arial" panose="020B0604020202020204" pitchFamily="34" charset="0"/>
                <a:sym typeface="Wingdings" panose="05000000000000000000" pitchFamily="2" charset="2"/>
              </a:rPr>
              <a:t>203, 204, 205, 206, 207</a:t>
            </a:r>
            <a:r>
              <a:rPr lang="fr-CH" altLang="en-US" sz="1800">
                <a:latin typeface="Arial" panose="020B0604020202020204" pitchFamily="34" charset="0"/>
                <a:sym typeface="Wingdings" panose="05000000000000000000" pitchFamily="2" charset="2"/>
              </a:rPr>
              <a:t>: Surveys of the water quality</a:t>
            </a:r>
          </a:p>
          <a:p>
            <a:pPr eaLnBrk="1" hangingPunct="1">
              <a:lnSpc>
                <a:spcPct val="100000"/>
              </a:lnSpc>
              <a:spcBef>
                <a:spcPct val="0"/>
              </a:spcBef>
              <a:spcAft>
                <a:spcPts val="600"/>
              </a:spcAft>
              <a:buFontTx/>
              <a:buNone/>
            </a:pPr>
            <a:r>
              <a:rPr lang="fr-CH" altLang="en-US" sz="1400">
                <a:latin typeface="Arial" panose="020B0604020202020204" pitchFamily="34" charset="0"/>
                <a:sym typeface="Wingdings" panose="05000000000000000000" pitchFamily="2" charset="2"/>
              </a:rPr>
              <a:t>           Assement of the flux of pollutants (priorities identifed)</a:t>
            </a:r>
          </a:p>
          <a:p>
            <a:pPr eaLnBrk="1" hangingPunct="1">
              <a:lnSpc>
                <a:spcPct val="100000"/>
              </a:lnSpc>
              <a:spcBef>
                <a:spcPct val="0"/>
              </a:spcBef>
              <a:spcAft>
                <a:spcPts val="600"/>
              </a:spcAft>
              <a:buFontTx/>
              <a:buNone/>
            </a:pPr>
            <a:r>
              <a:rPr lang="fr-CH" altLang="en-US" sz="1800">
                <a:latin typeface="Arial" panose="020B0604020202020204" pitchFamily="34" charset="0"/>
                <a:sym typeface="Wingdings" panose="05000000000000000000" pitchFamily="2" charset="2"/>
              </a:rPr>
              <a:t>        </a:t>
            </a:r>
            <a:r>
              <a:rPr lang="fr-CH" altLang="en-US" sz="1400">
                <a:latin typeface="Arial" panose="020B0604020202020204" pitchFamily="34" charset="0"/>
                <a:sym typeface="Wingdings" panose="05000000000000000000" pitchFamily="2" charset="2"/>
              </a:rPr>
              <a:t> Fixed station in Ocourt and mobile station, both in operation</a:t>
            </a:r>
          </a:p>
          <a:p>
            <a:pPr eaLnBrk="1" hangingPunct="1">
              <a:lnSpc>
                <a:spcPct val="100000"/>
              </a:lnSpc>
              <a:spcBef>
                <a:spcPct val="0"/>
              </a:spcBef>
              <a:spcAft>
                <a:spcPts val="600"/>
              </a:spcAft>
              <a:buFontTx/>
              <a:buNone/>
            </a:pPr>
            <a:r>
              <a:rPr lang="fr-CH" altLang="en-US" sz="1400">
                <a:latin typeface="Arial" panose="020B0604020202020204" pitchFamily="34" charset="0"/>
                <a:sym typeface="Wingdings" panose="05000000000000000000" pitchFamily="2" charset="2"/>
              </a:rPr>
              <a:t>           New station NAWA on the Doubs</a:t>
            </a:r>
          </a:p>
          <a:p>
            <a:pPr eaLnBrk="1" hangingPunct="1">
              <a:lnSpc>
                <a:spcPct val="100000"/>
              </a:lnSpc>
              <a:spcBef>
                <a:spcPct val="0"/>
              </a:spcBef>
              <a:spcAft>
                <a:spcPts val="600"/>
              </a:spcAft>
              <a:buFontTx/>
              <a:buNone/>
            </a:pPr>
            <a:r>
              <a:rPr lang="fr-CH" altLang="en-US" sz="1400">
                <a:latin typeface="Arial" panose="020B0604020202020204" pitchFamily="34" charset="0"/>
                <a:sym typeface="Wingdings" panose="05000000000000000000" pitchFamily="2" charset="2"/>
              </a:rPr>
              <a:t>          </a:t>
            </a:r>
            <a:r>
              <a:rPr lang="fr-CH" altLang="en-US" sz="1400" b="1">
                <a:latin typeface="Arial" panose="020B0604020202020204" pitchFamily="34" charset="0"/>
                <a:sym typeface="Wingdings" panose="05000000000000000000" pitchFamily="2" charset="2"/>
              </a:rPr>
              <a:t> </a:t>
            </a:r>
            <a:r>
              <a:rPr lang="fr-CH" altLang="en-US" sz="1400">
                <a:latin typeface="Arial" panose="020B0604020202020204" pitchFamily="34" charset="0"/>
                <a:sym typeface="Wingdings" panose="05000000000000000000" pitchFamily="2" charset="2"/>
              </a:rPr>
              <a:t>Micropollutant surveys MS2Field (2019)</a:t>
            </a:r>
          </a:p>
        </p:txBody>
      </p:sp>
      <p:pic>
        <p:nvPicPr>
          <p:cNvPr id="10244" name="Image 6"/>
          <p:cNvPicPr>
            <a:picLocks noChangeAspect="1"/>
          </p:cNvPicPr>
          <p:nvPr/>
        </p:nvPicPr>
        <p:blipFill>
          <a:blip r:embed="rId3">
            <a:extLst>
              <a:ext uri="{28A0092B-C50C-407E-A947-70E740481C1C}">
                <a14:useLocalDpi xmlns:a14="http://schemas.microsoft.com/office/drawing/2010/main" val="0"/>
              </a:ext>
            </a:extLst>
          </a:blip>
          <a:srcRect l="25700" t="43951" r="57201" b="28477"/>
          <a:stretch>
            <a:fillRect/>
          </a:stretch>
        </p:blipFill>
        <p:spPr bwMode="auto">
          <a:xfrm>
            <a:off x="6777038" y="-171450"/>
            <a:ext cx="2366962"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ZoneTexte 4"/>
          <p:cNvSpPr txBox="1">
            <a:spLocks noChangeArrowheads="1"/>
          </p:cNvSpPr>
          <p:nvPr/>
        </p:nvSpPr>
        <p:spPr bwMode="auto">
          <a:xfrm>
            <a:off x="379413" y="333375"/>
            <a:ext cx="8713787" cy="618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fr-CH" altLang="en-US" sz="2400" b="1">
                <a:latin typeface="Arial" panose="020B0604020202020204" pitchFamily="34" charset="0"/>
                <a:sym typeface="Wingdings" panose="05000000000000000000" pitchFamily="2" charset="2"/>
              </a:rPr>
              <a:t>      </a:t>
            </a:r>
            <a:r>
              <a:rPr lang="fr-CH" altLang="en-US" sz="2400" b="1">
                <a:latin typeface="Arial" panose="020B0604020202020204" pitchFamily="34" charset="0"/>
              </a:rPr>
              <a:t>Measures achieved or in achievement</a:t>
            </a:r>
            <a:endParaRPr lang="fr-CH" altLang="en-US" sz="2400">
              <a:latin typeface="Arial" panose="020B0604020202020204" pitchFamily="34" charset="0"/>
            </a:endParaRPr>
          </a:p>
          <a:p>
            <a:pPr eaLnBrk="1" hangingPunct="1">
              <a:lnSpc>
                <a:spcPct val="100000"/>
              </a:lnSpc>
              <a:spcBef>
                <a:spcPct val="0"/>
              </a:spcBef>
              <a:buFontTx/>
              <a:buNone/>
            </a:pPr>
            <a:endParaRPr lang="fr-CH" altLang="en-US" sz="1200" b="1">
              <a:latin typeface="Arial" panose="020B0604020202020204" pitchFamily="34" charset="0"/>
              <a:sym typeface="Wingdings" panose="05000000000000000000" pitchFamily="2" charset="2"/>
            </a:endParaRPr>
          </a:p>
          <a:p>
            <a:pPr eaLnBrk="1" hangingPunct="1">
              <a:lnSpc>
                <a:spcPct val="100000"/>
              </a:lnSpc>
              <a:spcBef>
                <a:spcPct val="0"/>
              </a:spcBef>
              <a:spcAft>
                <a:spcPts val="600"/>
              </a:spcAft>
              <a:buFontTx/>
              <a:buNone/>
            </a:pPr>
            <a:r>
              <a:rPr lang="fr-CH" altLang="en-US" sz="1800" b="1">
                <a:latin typeface="Arial" panose="020B0604020202020204" pitchFamily="34" charset="0"/>
                <a:sym typeface="Wingdings" panose="05000000000000000000" pitchFamily="2" charset="2"/>
              </a:rPr>
              <a:t>301</a:t>
            </a:r>
            <a:r>
              <a:rPr lang="fr-CH" altLang="en-US" sz="1800">
                <a:latin typeface="Arial" panose="020B0604020202020204" pitchFamily="34" charset="0"/>
                <a:sym typeface="Wingdings" panose="05000000000000000000" pitchFamily="2" charset="2"/>
              </a:rPr>
              <a:t>: Definition of a buffer zone along the Doubs</a:t>
            </a:r>
            <a:endParaRPr lang="fr-CH" altLang="en-US" sz="1800" b="1">
              <a:latin typeface="Arial" panose="020B0604020202020204" pitchFamily="34" charset="0"/>
              <a:sym typeface="Wingdings" panose="05000000000000000000" pitchFamily="2" charset="2"/>
            </a:endParaRPr>
          </a:p>
          <a:p>
            <a:pPr eaLnBrk="1" hangingPunct="1">
              <a:lnSpc>
                <a:spcPct val="100000"/>
              </a:lnSpc>
              <a:spcBef>
                <a:spcPct val="0"/>
              </a:spcBef>
              <a:spcAft>
                <a:spcPts val="600"/>
              </a:spcAft>
              <a:buFontTx/>
              <a:buNone/>
            </a:pPr>
            <a:r>
              <a:rPr lang="fr-CH" altLang="en-US" sz="1800" b="1">
                <a:latin typeface="Arial" panose="020B0604020202020204" pitchFamily="34" charset="0"/>
                <a:sym typeface="Wingdings" panose="05000000000000000000" pitchFamily="2" charset="2"/>
              </a:rPr>
              <a:t>302</a:t>
            </a:r>
            <a:r>
              <a:rPr lang="fr-CH" altLang="en-US" sz="1800">
                <a:latin typeface="Arial" panose="020B0604020202020204" pitchFamily="34" charset="0"/>
                <a:sym typeface="Wingdings" panose="05000000000000000000" pitchFamily="2" charset="2"/>
              </a:rPr>
              <a:t>: Restoration of 5 tributaries of the Doubs</a:t>
            </a:r>
          </a:p>
          <a:p>
            <a:pPr eaLnBrk="1" hangingPunct="1">
              <a:lnSpc>
                <a:spcPct val="100000"/>
              </a:lnSpc>
              <a:spcBef>
                <a:spcPct val="0"/>
              </a:spcBef>
              <a:buFontTx/>
              <a:buNone/>
            </a:pPr>
            <a:r>
              <a:rPr lang="fr-CH" altLang="en-US" sz="1800" b="1">
                <a:latin typeface="Arial" panose="020B0604020202020204" pitchFamily="34" charset="0"/>
                <a:sym typeface="Wingdings" panose="05000000000000000000" pitchFamily="2" charset="2"/>
              </a:rPr>
              <a:t>303</a:t>
            </a:r>
            <a:r>
              <a:rPr lang="fr-CH" altLang="en-US" sz="1800">
                <a:latin typeface="Arial" panose="020B0604020202020204" pitchFamily="34" charset="0"/>
                <a:sym typeface="Wingdings" panose="05000000000000000000" pitchFamily="2" charset="2"/>
              </a:rPr>
              <a:t>: Restoration of the free fish-migration in St. Ursanne </a:t>
            </a:r>
          </a:p>
          <a:p>
            <a:pPr eaLnBrk="1" hangingPunct="1">
              <a:lnSpc>
                <a:spcPct val="100000"/>
              </a:lnSpc>
              <a:spcBef>
                <a:spcPct val="0"/>
              </a:spcBef>
              <a:spcAft>
                <a:spcPts val="600"/>
              </a:spcAft>
              <a:buFontTx/>
              <a:buNone/>
            </a:pPr>
            <a:r>
              <a:rPr lang="fr-CH" altLang="en-US" sz="1800" b="1">
                <a:latin typeface="Arial" panose="020B0604020202020204" pitchFamily="34" charset="0"/>
                <a:sym typeface="Wingdings" panose="05000000000000000000" pitchFamily="2" charset="2"/>
              </a:rPr>
              <a:t>         </a:t>
            </a:r>
            <a:r>
              <a:rPr lang="fr-CH" altLang="en-US" sz="1600">
                <a:latin typeface="Arial" panose="020B0604020202020204" pitchFamily="34" charset="0"/>
                <a:sym typeface="Wingdings" panose="05000000000000000000" pitchFamily="2" charset="2"/>
              </a:rPr>
              <a:t>15 species recorded by the monitoring </a:t>
            </a:r>
          </a:p>
          <a:p>
            <a:pPr eaLnBrk="1" hangingPunct="1">
              <a:lnSpc>
                <a:spcPct val="100000"/>
              </a:lnSpc>
              <a:spcBef>
                <a:spcPct val="0"/>
              </a:spcBef>
              <a:spcAft>
                <a:spcPts val="600"/>
              </a:spcAft>
              <a:buFontTx/>
              <a:buNone/>
            </a:pPr>
            <a:r>
              <a:rPr lang="fr-CH" altLang="en-US" sz="1800" b="1">
                <a:latin typeface="Arial" panose="020B0604020202020204" pitchFamily="34" charset="0"/>
                <a:sym typeface="Wingdings" panose="05000000000000000000" pitchFamily="2" charset="2"/>
              </a:rPr>
              <a:t>402</a:t>
            </a:r>
            <a:r>
              <a:rPr lang="fr-CH" altLang="en-US" sz="1600">
                <a:latin typeface="Arial" panose="020B0604020202020204" pitchFamily="34" charset="0"/>
                <a:sym typeface="Wingdings" panose="05000000000000000000" pitchFamily="2" charset="2"/>
              </a:rPr>
              <a:t>: </a:t>
            </a:r>
            <a:r>
              <a:rPr lang="fr-CH" altLang="en-US" sz="1800">
                <a:latin typeface="Arial" panose="020B0604020202020204" pitchFamily="34" charset="0"/>
                <a:sym typeface="Wingdings" panose="05000000000000000000" pitchFamily="2" charset="2"/>
              </a:rPr>
              <a:t>Revitalisation of 3 alluvial zones</a:t>
            </a:r>
          </a:p>
          <a:p>
            <a:pPr eaLnBrk="1" hangingPunct="1">
              <a:lnSpc>
                <a:spcPct val="100000"/>
              </a:lnSpc>
              <a:spcBef>
                <a:spcPct val="0"/>
              </a:spcBef>
              <a:spcAft>
                <a:spcPts val="600"/>
              </a:spcAft>
              <a:buFontTx/>
              <a:buNone/>
            </a:pPr>
            <a:r>
              <a:rPr lang="fr-CH" altLang="en-US" sz="1800" b="1">
                <a:latin typeface="Arial" panose="020B0604020202020204" pitchFamily="34" charset="0"/>
                <a:sym typeface="Wingdings" panose="05000000000000000000" pitchFamily="2" charset="2"/>
              </a:rPr>
              <a:t>403</a:t>
            </a:r>
            <a:r>
              <a:rPr lang="fr-CH" altLang="en-US" sz="1800">
                <a:latin typeface="Arial" panose="020B0604020202020204" pitchFamily="34" charset="0"/>
                <a:sym typeface="Wingdings" panose="05000000000000000000" pitchFamily="2" charset="2"/>
              </a:rPr>
              <a:t>: Base for the implementation of an ecological infrastructure</a:t>
            </a:r>
          </a:p>
          <a:p>
            <a:pPr eaLnBrk="1" hangingPunct="1">
              <a:lnSpc>
                <a:spcPct val="100000"/>
              </a:lnSpc>
              <a:spcBef>
                <a:spcPct val="0"/>
              </a:spcBef>
              <a:spcAft>
                <a:spcPts val="600"/>
              </a:spcAft>
              <a:buFontTx/>
              <a:buNone/>
            </a:pPr>
            <a:r>
              <a:rPr lang="fr-CH" altLang="en-US" sz="1800" b="1">
                <a:latin typeface="Arial" panose="020B0604020202020204" pitchFamily="34" charset="0"/>
                <a:sym typeface="Wingdings" panose="05000000000000000000" pitchFamily="2" charset="2"/>
              </a:rPr>
              <a:t>502, 503</a:t>
            </a:r>
            <a:r>
              <a:rPr lang="fr-CH" altLang="en-US" sz="1800">
                <a:latin typeface="Arial" panose="020B0604020202020204" pitchFamily="34" charset="0"/>
                <a:sym typeface="Wingdings" panose="05000000000000000000" pitchFamily="2" charset="2"/>
              </a:rPr>
              <a:t>: Genetical analysis of the apron </a:t>
            </a:r>
          </a:p>
          <a:p>
            <a:pPr eaLnBrk="1" hangingPunct="1">
              <a:lnSpc>
                <a:spcPct val="100000"/>
              </a:lnSpc>
              <a:spcBef>
                <a:spcPct val="0"/>
              </a:spcBef>
              <a:spcAft>
                <a:spcPts val="600"/>
              </a:spcAft>
              <a:buFontTx/>
              <a:buNone/>
            </a:pPr>
            <a:r>
              <a:rPr lang="fr-CH" altLang="en-US" sz="1800">
                <a:latin typeface="Arial" panose="020B0604020202020204" pitchFamily="34" charset="0"/>
                <a:sym typeface="Wingdings" panose="05000000000000000000" pitchFamily="2" charset="2"/>
              </a:rPr>
              <a:t>        </a:t>
            </a:r>
            <a:r>
              <a:rPr lang="fr-CH" altLang="en-US" sz="1600">
                <a:latin typeface="Arial" panose="020B0604020202020204" pitchFamily="34" charset="0"/>
                <a:sym typeface="Wingdings" panose="05000000000000000000" pitchFamily="2" charset="2"/>
              </a:rPr>
              <a:t> Genetic structure of the Doubs population is known</a:t>
            </a:r>
          </a:p>
          <a:p>
            <a:pPr eaLnBrk="1" hangingPunct="1">
              <a:lnSpc>
                <a:spcPct val="100000"/>
              </a:lnSpc>
              <a:spcBef>
                <a:spcPct val="0"/>
              </a:spcBef>
              <a:spcAft>
                <a:spcPts val="600"/>
              </a:spcAft>
              <a:buFontTx/>
              <a:buNone/>
            </a:pPr>
            <a:r>
              <a:rPr lang="fr-CH" altLang="en-US" sz="1600">
                <a:latin typeface="Arial" panose="020B0604020202020204" pitchFamily="34" charset="0"/>
                <a:sym typeface="Wingdings" panose="05000000000000000000" pitchFamily="2" charset="2"/>
              </a:rPr>
              <a:t>          e-DNA as a new identification method </a:t>
            </a:r>
          </a:p>
          <a:p>
            <a:pPr eaLnBrk="1" hangingPunct="1">
              <a:lnSpc>
                <a:spcPct val="100000"/>
              </a:lnSpc>
              <a:spcBef>
                <a:spcPct val="0"/>
              </a:spcBef>
              <a:spcAft>
                <a:spcPts val="600"/>
              </a:spcAft>
              <a:buFontTx/>
              <a:buNone/>
            </a:pPr>
            <a:r>
              <a:rPr lang="fr-CH" altLang="en-US" sz="1800" b="1">
                <a:latin typeface="Arial" panose="020B0604020202020204" pitchFamily="34" charset="0"/>
                <a:sym typeface="Wingdings" panose="05000000000000000000" pitchFamily="2" charset="2"/>
              </a:rPr>
              <a:t>601</a:t>
            </a:r>
            <a:r>
              <a:rPr lang="fr-CH" altLang="en-US" sz="1800">
                <a:latin typeface="Arial" panose="020B0604020202020204" pitchFamily="34" charset="0"/>
                <a:sym typeface="Wingdings" panose="05000000000000000000" pitchFamily="2" charset="2"/>
              </a:rPr>
              <a:t>: Advising board in operation</a:t>
            </a:r>
          </a:p>
          <a:p>
            <a:pPr eaLnBrk="1" hangingPunct="1">
              <a:lnSpc>
                <a:spcPct val="100000"/>
              </a:lnSpc>
              <a:spcBef>
                <a:spcPct val="0"/>
              </a:spcBef>
              <a:spcAft>
                <a:spcPts val="600"/>
              </a:spcAft>
              <a:buFontTx/>
              <a:buNone/>
            </a:pPr>
            <a:r>
              <a:rPr lang="fr-CH" altLang="en-US" sz="1800" b="1">
                <a:latin typeface="Arial" panose="020B0604020202020204" pitchFamily="34" charset="0"/>
                <a:sym typeface="Wingdings" panose="05000000000000000000" pitchFamily="2" charset="2"/>
              </a:rPr>
              <a:t>602</a:t>
            </a:r>
            <a:r>
              <a:rPr lang="fr-CH" altLang="en-US" sz="1800">
                <a:latin typeface="Arial" panose="020B0604020202020204" pitchFamily="34" charset="0"/>
                <a:sym typeface="Wingdings" panose="05000000000000000000" pitchFamily="2" charset="2"/>
              </a:rPr>
              <a:t>: Documentation about the apron available</a:t>
            </a:r>
          </a:p>
          <a:p>
            <a:pPr eaLnBrk="1" hangingPunct="1">
              <a:lnSpc>
                <a:spcPct val="100000"/>
              </a:lnSpc>
              <a:spcBef>
                <a:spcPct val="0"/>
              </a:spcBef>
              <a:spcAft>
                <a:spcPts val="600"/>
              </a:spcAft>
              <a:buFontTx/>
              <a:buNone/>
            </a:pPr>
            <a:r>
              <a:rPr lang="fr-CH" altLang="en-US" sz="1800" b="1">
                <a:latin typeface="Arial" panose="020B0604020202020204" pitchFamily="34" charset="0"/>
                <a:sym typeface="Wingdings" panose="05000000000000000000" pitchFamily="2" charset="2"/>
              </a:rPr>
              <a:t>603</a:t>
            </a:r>
            <a:r>
              <a:rPr lang="fr-CH" altLang="en-US" sz="1800">
                <a:latin typeface="Arial" panose="020B0604020202020204" pitchFamily="34" charset="0"/>
                <a:sym typeface="Wingdings" panose="05000000000000000000" pitchFamily="2" charset="2"/>
              </a:rPr>
              <a:t>: Communication and sensibilisation by the local population</a:t>
            </a:r>
          </a:p>
          <a:p>
            <a:pPr eaLnBrk="1" hangingPunct="1">
              <a:lnSpc>
                <a:spcPct val="100000"/>
              </a:lnSpc>
              <a:spcBef>
                <a:spcPct val="0"/>
              </a:spcBef>
              <a:spcAft>
                <a:spcPts val="600"/>
              </a:spcAft>
              <a:buFontTx/>
              <a:buNone/>
            </a:pPr>
            <a:r>
              <a:rPr lang="fr-CH" altLang="en-US" sz="1800" b="1">
                <a:latin typeface="Arial" panose="020B0604020202020204" pitchFamily="34" charset="0"/>
                <a:sym typeface="Wingdings" panose="05000000000000000000" pitchFamily="2" charset="2"/>
              </a:rPr>
              <a:t>604</a:t>
            </a:r>
            <a:r>
              <a:rPr lang="fr-CH" altLang="en-US" sz="1800">
                <a:latin typeface="Arial" panose="020B0604020202020204" pitchFamily="34" charset="0"/>
                <a:sym typeface="Wingdings" panose="05000000000000000000" pitchFamily="2" charset="2"/>
              </a:rPr>
              <a:t>: Preventive measures to assure good health of the aquatic fauna</a:t>
            </a:r>
          </a:p>
          <a:p>
            <a:pPr eaLnBrk="1" hangingPunct="1">
              <a:lnSpc>
                <a:spcPct val="100000"/>
              </a:lnSpc>
              <a:spcBef>
                <a:spcPct val="0"/>
              </a:spcBef>
              <a:spcAft>
                <a:spcPts val="600"/>
              </a:spcAft>
              <a:buFontTx/>
              <a:buNone/>
            </a:pPr>
            <a:r>
              <a:rPr lang="fr-CH" altLang="en-US" sz="1800" b="1">
                <a:latin typeface="Arial" panose="020B0604020202020204" pitchFamily="34" charset="0"/>
                <a:sym typeface="Wingdings" panose="05000000000000000000" pitchFamily="2" charset="2"/>
              </a:rPr>
              <a:t>605</a:t>
            </a:r>
            <a:r>
              <a:rPr lang="fr-CH" altLang="en-US" sz="1800">
                <a:latin typeface="Arial" panose="020B0604020202020204" pitchFamily="34" charset="0"/>
                <a:sym typeface="Wingdings" panose="05000000000000000000" pitchFamily="2" charset="2"/>
              </a:rPr>
              <a:t>: Action plan tourism and nature</a:t>
            </a:r>
          </a:p>
          <a:p>
            <a:pPr eaLnBrk="1" hangingPunct="1">
              <a:lnSpc>
                <a:spcPct val="100000"/>
              </a:lnSpc>
              <a:spcBef>
                <a:spcPct val="0"/>
              </a:spcBef>
              <a:spcAft>
                <a:spcPts val="600"/>
              </a:spcAft>
              <a:buFontTx/>
              <a:buNone/>
            </a:pPr>
            <a:endParaRPr lang="fr-CH" altLang="en-US" sz="1200">
              <a:latin typeface="Arial" panose="020B0604020202020204" pitchFamily="34" charset="0"/>
              <a:sym typeface="Wingdings" panose="05000000000000000000" pitchFamily="2" charset="2"/>
            </a:endParaRPr>
          </a:p>
          <a:p>
            <a:pPr eaLnBrk="1" hangingPunct="1">
              <a:lnSpc>
                <a:spcPct val="100000"/>
              </a:lnSpc>
              <a:spcBef>
                <a:spcPct val="0"/>
              </a:spcBef>
              <a:spcAft>
                <a:spcPts val="600"/>
              </a:spcAft>
              <a:buFontTx/>
              <a:buNone/>
            </a:pPr>
            <a:r>
              <a:rPr lang="fr-CH" altLang="en-US" sz="1600" b="1">
                <a:latin typeface="Arial" panose="020B0604020202020204" pitchFamily="34" charset="0"/>
                <a:sym typeface="Wingdings" panose="05000000000000000000" pitchFamily="2" charset="2"/>
              </a:rPr>
              <a:t> </a:t>
            </a:r>
            <a:r>
              <a:rPr lang="fr-CH" altLang="en-US" sz="1800" b="1">
                <a:latin typeface="Arial" panose="020B0604020202020204" pitchFamily="34" charset="0"/>
                <a:sym typeface="Wingdings" panose="05000000000000000000" pitchFamily="2" charset="2"/>
              </a:rPr>
              <a:t>Workshop «Agricultural measures» (29 september 2020)</a:t>
            </a:r>
          </a:p>
        </p:txBody>
      </p:sp>
      <p:pic>
        <p:nvPicPr>
          <p:cNvPr id="12291" name="Image 6"/>
          <p:cNvPicPr>
            <a:picLocks noChangeAspect="1"/>
          </p:cNvPicPr>
          <p:nvPr/>
        </p:nvPicPr>
        <p:blipFill>
          <a:blip r:embed="rId3">
            <a:extLst>
              <a:ext uri="{28A0092B-C50C-407E-A947-70E740481C1C}">
                <a14:useLocalDpi xmlns:a14="http://schemas.microsoft.com/office/drawing/2010/main" val="0"/>
              </a:ext>
            </a:extLst>
          </a:blip>
          <a:srcRect l="25700" t="43951" r="57201" b="25809"/>
          <a:stretch>
            <a:fillRect/>
          </a:stretch>
        </p:blipFill>
        <p:spPr bwMode="auto">
          <a:xfrm>
            <a:off x="6743700" y="-171450"/>
            <a:ext cx="232727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ZoneTexte 4"/>
          <p:cNvSpPr txBox="1">
            <a:spLocks noChangeArrowheads="1"/>
          </p:cNvSpPr>
          <p:nvPr/>
        </p:nvSpPr>
        <p:spPr bwMode="auto">
          <a:xfrm>
            <a:off x="323850" y="333375"/>
            <a:ext cx="8712200" cy="569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fr-CH" altLang="en-US" sz="2400" b="1" dirty="0">
                <a:latin typeface="Arial" panose="020B0604020202020204" pitchFamily="34" charset="0"/>
                <a:sym typeface="Wingdings" panose="05000000000000000000" pitchFamily="2" charset="2"/>
              </a:rPr>
              <a:t>        </a:t>
            </a:r>
            <a:r>
              <a:rPr lang="fr-CH" altLang="en-US" sz="2400" b="1" dirty="0" err="1">
                <a:latin typeface="Arial" panose="020B0604020202020204" pitchFamily="34" charset="0"/>
              </a:rPr>
              <a:t>Measures</a:t>
            </a:r>
            <a:r>
              <a:rPr lang="fr-CH" altLang="en-US" sz="2400" b="1" dirty="0">
                <a:latin typeface="Arial" panose="020B0604020202020204" pitchFamily="34" charset="0"/>
              </a:rPr>
              <a:t> </a:t>
            </a:r>
            <a:r>
              <a:rPr lang="fr-CH" altLang="en-US" sz="2400" b="1" dirty="0" err="1">
                <a:latin typeface="Arial" panose="020B0604020202020204" pitchFamily="34" charset="0"/>
              </a:rPr>
              <a:t>implemented</a:t>
            </a:r>
            <a:r>
              <a:rPr lang="fr-CH" altLang="en-US" sz="2400" b="1" dirty="0">
                <a:latin typeface="Arial" panose="020B0604020202020204" pitchFamily="34" charset="0"/>
              </a:rPr>
              <a:t> and in </a:t>
            </a:r>
            <a:r>
              <a:rPr lang="fr-CH" altLang="en-US" sz="2400" b="1" dirty="0" err="1">
                <a:latin typeface="Arial" panose="020B0604020202020204" pitchFamily="34" charset="0"/>
              </a:rPr>
              <a:t>progress</a:t>
            </a:r>
            <a:endParaRPr lang="fr-CH" altLang="en-US" sz="2400" b="1" dirty="0">
              <a:latin typeface="Arial" panose="020B0604020202020204" pitchFamily="34" charset="0"/>
            </a:endParaRPr>
          </a:p>
          <a:p>
            <a:pPr eaLnBrk="1" hangingPunct="1">
              <a:lnSpc>
                <a:spcPct val="100000"/>
              </a:lnSpc>
              <a:spcBef>
                <a:spcPct val="0"/>
              </a:spcBef>
              <a:buFontTx/>
              <a:buNone/>
            </a:pPr>
            <a:r>
              <a:rPr lang="fr-CH" altLang="en-US" sz="2400" b="1" dirty="0">
                <a:latin typeface="Arial" panose="020B0604020202020204" pitchFamily="34" charset="0"/>
              </a:rPr>
              <a:t>            </a:t>
            </a:r>
          </a:p>
          <a:p>
            <a:pPr eaLnBrk="1" hangingPunct="1">
              <a:lnSpc>
                <a:spcPct val="100000"/>
              </a:lnSpc>
              <a:spcBef>
                <a:spcPct val="0"/>
              </a:spcBef>
              <a:buFontTx/>
              <a:buNone/>
            </a:pPr>
            <a:endParaRPr lang="fr-CH" altLang="en-US" sz="1800" b="1" dirty="0">
              <a:latin typeface="Arial" panose="020B0604020202020204" pitchFamily="34" charset="0"/>
              <a:sym typeface="Wingdings" panose="05000000000000000000" pitchFamily="2" charset="2"/>
            </a:endParaRPr>
          </a:p>
          <a:p>
            <a:pPr eaLnBrk="1" hangingPunct="1">
              <a:lnSpc>
                <a:spcPct val="100000"/>
              </a:lnSpc>
              <a:spcBef>
                <a:spcPct val="0"/>
              </a:spcBef>
              <a:buFontTx/>
              <a:buNone/>
            </a:pPr>
            <a:r>
              <a:rPr lang="fr-CH" altLang="en-US" sz="1800" b="1" dirty="0">
                <a:latin typeface="Arial" panose="020B0604020202020204" pitchFamily="34" charset="0"/>
                <a:sym typeface="Wingdings" panose="05000000000000000000" pitchFamily="2" charset="2"/>
              </a:rPr>
              <a:t>102, 103</a:t>
            </a:r>
            <a:r>
              <a:rPr lang="fr-CH" altLang="en-US" sz="1800" dirty="0">
                <a:latin typeface="Arial" panose="020B0604020202020204" pitchFamily="34" charset="0"/>
                <a:sym typeface="Wingdings" panose="05000000000000000000" pitchFamily="2" charset="2"/>
              </a:rPr>
              <a:t>: Monitoring new «</a:t>
            </a:r>
            <a:r>
              <a:rPr lang="fr-CH" altLang="en-US" sz="1800" i="1" dirty="0">
                <a:latin typeface="Arial" panose="020B0604020202020204" pitchFamily="34" charset="0"/>
                <a:sym typeface="Wingdings" panose="05000000000000000000" pitchFamily="2" charset="2"/>
              </a:rPr>
              <a:t>Water </a:t>
            </a:r>
            <a:r>
              <a:rPr lang="fr-CH" altLang="en-US" sz="1800" i="1" dirty="0" err="1">
                <a:latin typeface="Arial" panose="020B0604020202020204" pitchFamily="34" charset="0"/>
                <a:sym typeface="Wingdings" panose="05000000000000000000" pitchFamily="2" charset="2"/>
              </a:rPr>
              <a:t>reglement</a:t>
            </a:r>
            <a:r>
              <a:rPr lang="fr-CH" altLang="en-US" sz="1800" dirty="0">
                <a:latin typeface="Arial" panose="020B0604020202020204" pitchFamily="34" charset="0"/>
                <a:sym typeface="Wingdings" panose="05000000000000000000" pitchFamily="2" charset="2"/>
              </a:rPr>
              <a:t>» (</a:t>
            </a:r>
            <a:r>
              <a:rPr lang="fr-CH" altLang="en-US" sz="1800" dirty="0" err="1">
                <a:latin typeface="Arial" panose="020B0604020202020204" pitchFamily="34" charset="0"/>
                <a:sym typeface="Wingdings" panose="05000000000000000000" pitchFamily="2" charset="2"/>
              </a:rPr>
              <a:t>temperature</a:t>
            </a:r>
            <a:r>
              <a:rPr lang="fr-CH" altLang="en-US" sz="1800" dirty="0">
                <a:latin typeface="Arial" panose="020B0604020202020204" pitchFamily="34" charset="0"/>
                <a:sym typeface="Wingdings" panose="05000000000000000000" pitchFamily="2" charset="2"/>
              </a:rPr>
              <a:t>, </a:t>
            </a:r>
          </a:p>
          <a:p>
            <a:pPr eaLnBrk="1" hangingPunct="1">
              <a:lnSpc>
                <a:spcPct val="100000"/>
              </a:lnSpc>
              <a:spcBef>
                <a:spcPct val="0"/>
              </a:spcBef>
              <a:buFontTx/>
              <a:buNone/>
            </a:pPr>
            <a:r>
              <a:rPr lang="fr-CH" altLang="en-US" sz="1800" dirty="0" err="1">
                <a:latin typeface="Arial" panose="020B0604020202020204" pitchFamily="34" charset="0"/>
                <a:sym typeface="Wingdings" panose="05000000000000000000" pitchFamily="2" charset="2"/>
              </a:rPr>
              <a:t>discharge</a:t>
            </a:r>
            <a:r>
              <a:rPr lang="fr-CH" altLang="en-US" sz="1800" dirty="0">
                <a:latin typeface="Arial" panose="020B0604020202020204" pitchFamily="34" charset="0"/>
                <a:sym typeface="Wingdings" panose="05000000000000000000" pitchFamily="2" charset="2"/>
              </a:rPr>
              <a:t>, </a:t>
            </a:r>
            <a:r>
              <a:rPr lang="fr-CH" altLang="en-US" sz="1800" dirty="0" err="1">
                <a:latin typeface="Arial" panose="020B0604020202020204" pitchFamily="34" charset="0"/>
                <a:sym typeface="Wingdings" panose="05000000000000000000" pitchFamily="2" charset="2"/>
              </a:rPr>
              <a:t>stranding</a:t>
            </a:r>
            <a:r>
              <a:rPr lang="fr-CH" altLang="en-US" sz="1800" dirty="0">
                <a:latin typeface="Arial" panose="020B0604020202020204" pitchFamily="34" charset="0"/>
                <a:sym typeface="Wingdings" panose="05000000000000000000" pitchFamily="2" charset="2"/>
              </a:rPr>
              <a:t>, </a:t>
            </a:r>
            <a:r>
              <a:rPr lang="fr-CH" altLang="en-US" sz="1800" dirty="0" err="1">
                <a:latin typeface="Arial" panose="020B0604020202020204" pitchFamily="34" charset="0"/>
                <a:sym typeface="Wingdings" panose="05000000000000000000" pitchFamily="2" charset="2"/>
              </a:rPr>
              <a:t>spawning</a:t>
            </a:r>
            <a:r>
              <a:rPr lang="fr-CH" altLang="en-US" sz="1800" dirty="0">
                <a:latin typeface="Arial" panose="020B0604020202020204" pitchFamily="34" charset="0"/>
                <a:sym typeface="Wingdings" panose="05000000000000000000" pitchFamily="2" charset="2"/>
              </a:rPr>
              <a:t> of </a:t>
            </a:r>
            <a:r>
              <a:rPr lang="fr-CH" altLang="en-US" sz="1800" dirty="0" err="1">
                <a:latin typeface="Arial" panose="020B0604020202020204" pitchFamily="34" charset="0"/>
                <a:sym typeface="Wingdings" panose="05000000000000000000" pitchFamily="2" charset="2"/>
              </a:rPr>
              <a:t>trout</a:t>
            </a:r>
            <a:r>
              <a:rPr lang="fr-CH" altLang="en-US" sz="1800" dirty="0">
                <a:latin typeface="Arial" panose="020B0604020202020204" pitchFamily="34" charset="0"/>
                <a:sym typeface="Wingdings" panose="05000000000000000000" pitchFamily="2" charset="2"/>
              </a:rPr>
              <a:t> and </a:t>
            </a:r>
            <a:r>
              <a:rPr lang="fr-CH" altLang="en-US" sz="1800" dirty="0" err="1">
                <a:latin typeface="Arial" panose="020B0604020202020204" pitchFamily="34" charset="0"/>
                <a:sym typeface="Wingdings" panose="05000000000000000000" pitchFamily="2" charset="2"/>
              </a:rPr>
              <a:t>grayling</a:t>
            </a:r>
            <a:r>
              <a:rPr lang="fr-CH" altLang="en-US" sz="1800" dirty="0">
                <a:latin typeface="Arial" panose="020B0604020202020204" pitchFamily="34" charset="0"/>
                <a:sym typeface="Wingdings" panose="05000000000000000000" pitchFamily="2" charset="2"/>
              </a:rPr>
              <a:t>, </a:t>
            </a:r>
          </a:p>
          <a:p>
            <a:pPr eaLnBrk="1" hangingPunct="1">
              <a:lnSpc>
                <a:spcPct val="100000"/>
              </a:lnSpc>
              <a:spcBef>
                <a:spcPct val="0"/>
              </a:spcBef>
              <a:buFontTx/>
              <a:buNone/>
            </a:pPr>
            <a:r>
              <a:rPr lang="fr-CH" altLang="en-US" sz="1800" dirty="0" err="1">
                <a:latin typeface="Arial" panose="020B0604020202020204" pitchFamily="34" charset="0"/>
                <a:sym typeface="Wingdings" panose="05000000000000000000" pitchFamily="2" charset="2"/>
              </a:rPr>
              <a:t>electric</a:t>
            </a:r>
            <a:r>
              <a:rPr lang="fr-CH" altLang="en-US" sz="1800" dirty="0">
                <a:latin typeface="Arial" panose="020B0604020202020204" pitchFamily="34" charset="0"/>
                <a:sym typeface="Wingdings" panose="05000000000000000000" pitchFamily="2" charset="2"/>
              </a:rPr>
              <a:t> </a:t>
            </a:r>
            <a:r>
              <a:rPr lang="fr-CH" altLang="en-US" sz="1800" dirty="0" err="1">
                <a:latin typeface="Arial" panose="020B0604020202020204" pitchFamily="34" charset="0"/>
                <a:sym typeface="Wingdings" panose="05000000000000000000" pitchFamily="2" charset="2"/>
              </a:rPr>
              <a:t>fishing</a:t>
            </a:r>
            <a:r>
              <a:rPr lang="fr-CH" altLang="en-US" sz="1800" dirty="0">
                <a:latin typeface="Arial" panose="020B0604020202020204" pitchFamily="34" charset="0"/>
                <a:sym typeface="Wingdings" panose="05000000000000000000" pitchFamily="2" charset="2"/>
              </a:rPr>
              <a:t>) and </a:t>
            </a:r>
            <a:r>
              <a:rPr lang="fr-CH" altLang="en-US" sz="1800" dirty="0" err="1">
                <a:latin typeface="Arial" panose="020B0604020202020204" pitchFamily="34" charset="0"/>
                <a:sym typeface="Wingdings" panose="05000000000000000000" pitchFamily="2" charset="2"/>
              </a:rPr>
              <a:t>measures</a:t>
            </a:r>
            <a:r>
              <a:rPr lang="fr-CH" altLang="en-US" sz="1800" dirty="0">
                <a:latin typeface="Arial" panose="020B0604020202020204" pitchFamily="34" charset="0"/>
                <a:sym typeface="Wingdings" panose="05000000000000000000" pitchFamily="2" charset="2"/>
              </a:rPr>
              <a:t> </a:t>
            </a:r>
            <a:r>
              <a:rPr lang="fr-CH" altLang="en-US" sz="1800" dirty="0" err="1">
                <a:latin typeface="Arial" panose="020B0604020202020204" pitchFamily="34" charset="0"/>
                <a:sym typeface="Wingdings" panose="05000000000000000000" pitchFamily="2" charset="2"/>
              </a:rPr>
              <a:t>hydropeaking</a:t>
            </a:r>
            <a:r>
              <a:rPr lang="fr-CH" altLang="en-US" sz="1800" dirty="0">
                <a:latin typeface="Arial" panose="020B0604020202020204" pitchFamily="34" charset="0"/>
                <a:sym typeface="Wingdings" panose="05000000000000000000" pitchFamily="2" charset="2"/>
              </a:rPr>
              <a:t> T2</a:t>
            </a:r>
          </a:p>
          <a:p>
            <a:pPr eaLnBrk="1" hangingPunct="1">
              <a:lnSpc>
                <a:spcPct val="100000"/>
              </a:lnSpc>
              <a:spcBef>
                <a:spcPct val="0"/>
              </a:spcBef>
              <a:buFontTx/>
              <a:buNone/>
            </a:pPr>
            <a:endParaRPr lang="fr-CH" altLang="en-US" sz="1000" dirty="0">
              <a:latin typeface="Arial" panose="020B0604020202020204" pitchFamily="34" charset="0"/>
              <a:sym typeface="Wingdings" panose="05000000000000000000" pitchFamily="2" charset="2"/>
            </a:endParaRPr>
          </a:p>
          <a:p>
            <a:pPr eaLnBrk="1" hangingPunct="1">
              <a:lnSpc>
                <a:spcPct val="100000"/>
              </a:lnSpc>
              <a:spcBef>
                <a:spcPct val="0"/>
              </a:spcBef>
              <a:spcAft>
                <a:spcPts val="600"/>
              </a:spcAft>
              <a:buFontTx/>
              <a:buNone/>
            </a:pPr>
            <a:r>
              <a:rPr lang="fr-CH" altLang="en-US" sz="1800" b="1" dirty="0">
                <a:latin typeface="Arial" panose="020B0604020202020204" pitchFamily="34" charset="0"/>
                <a:sym typeface="Wingdings" panose="05000000000000000000" pitchFamily="2" charset="2"/>
              </a:rPr>
              <a:t>201</a:t>
            </a:r>
            <a:r>
              <a:rPr lang="fr-CH" altLang="en-US" sz="1800" dirty="0">
                <a:latin typeface="Arial" panose="020B0604020202020204" pitchFamily="34" charset="0"/>
                <a:sym typeface="Wingdings" panose="05000000000000000000" pitchFamily="2" charset="2"/>
              </a:rPr>
              <a:t>: </a:t>
            </a:r>
            <a:r>
              <a:rPr lang="fr-CH" altLang="en-US" sz="1800" dirty="0" err="1">
                <a:latin typeface="Arial" panose="020B0604020202020204" pitchFamily="34" charset="0"/>
                <a:sym typeface="Wingdings" panose="05000000000000000000" pitchFamily="2" charset="2"/>
              </a:rPr>
              <a:t>Further</a:t>
            </a:r>
            <a:r>
              <a:rPr lang="fr-CH" altLang="en-US" sz="1800" dirty="0">
                <a:latin typeface="Arial" panose="020B0604020202020204" pitchFamily="34" charset="0"/>
                <a:sym typeface="Wingdings" panose="05000000000000000000" pitchFamily="2" charset="2"/>
              </a:rPr>
              <a:t> </a:t>
            </a:r>
            <a:r>
              <a:rPr lang="fr-CH" altLang="en-US" sz="1800" dirty="0" err="1">
                <a:latin typeface="Arial" panose="020B0604020202020204" pitchFamily="34" charset="0"/>
                <a:sym typeface="Wingdings" panose="05000000000000000000" pitchFamily="2" charset="2"/>
              </a:rPr>
              <a:t>improvements</a:t>
            </a:r>
            <a:r>
              <a:rPr lang="fr-CH" altLang="en-US" sz="1800" dirty="0">
                <a:latin typeface="Arial" panose="020B0604020202020204" pitchFamily="34" charset="0"/>
                <a:sym typeface="Wingdings" panose="05000000000000000000" pitchFamily="2" charset="2"/>
              </a:rPr>
              <a:t> of </a:t>
            </a:r>
            <a:r>
              <a:rPr lang="fr-CH" altLang="en-US" sz="1800" dirty="0" err="1">
                <a:latin typeface="Arial" panose="020B0604020202020204" pitchFamily="34" charset="0"/>
                <a:sym typeface="Wingdings" panose="05000000000000000000" pitchFamily="2" charset="2"/>
              </a:rPr>
              <a:t>sewage</a:t>
            </a:r>
            <a:r>
              <a:rPr lang="fr-CH" altLang="en-US" sz="1800" dirty="0">
                <a:latin typeface="Arial" panose="020B0604020202020204" pitchFamily="34" charset="0"/>
                <a:sym typeface="Wingdings" panose="05000000000000000000" pitchFamily="2" charset="2"/>
              </a:rPr>
              <a:t> </a:t>
            </a:r>
            <a:r>
              <a:rPr lang="fr-CH" altLang="en-US" sz="1800" dirty="0" err="1">
                <a:latin typeface="Arial" panose="020B0604020202020204" pitchFamily="34" charset="0"/>
                <a:sym typeface="Wingdings" panose="05000000000000000000" pitchFamily="2" charset="2"/>
              </a:rPr>
              <a:t>treatment</a:t>
            </a:r>
            <a:r>
              <a:rPr lang="fr-CH" altLang="en-US" sz="1800" dirty="0">
                <a:latin typeface="Arial" panose="020B0604020202020204" pitchFamily="34" charset="0"/>
                <a:sym typeface="Wingdings" panose="05000000000000000000" pitchFamily="2" charset="2"/>
              </a:rPr>
              <a:t> plants in NE and JU</a:t>
            </a:r>
          </a:p>
          <a:p>
            <a:pPr eaLnBrk="1" hangingPunct="1">
              <a:lnSpc>
                <a:spcPct val="100000"/>
              </a:lnSpc>
              <a:spcBef>
                <a:spcPct val="0"/>
              </a:spcBef>
              <a:spcAft>
                <a:spcPts val="600"/>
              </a:spcAft>
              <a:buFontTx/>
              <a:buNone/>
            </a:pPr>
            <a:r>
              <a:rPr lang="fr-CH" altLang="en-US" sz="1800" b="1" dirty="0">
                <a:latin typeface="Arial" panose="020B0604020202020204" pitchFamily="34" charset="0"/>
                <a:sym typeface="Wingdings" panose="05000000000000000000" pitchFamily="2" charset="2"/>
              </a:rPr>
              <a:t>202</a:t>
            </a:r>
            <a:r>
              <a:rPr lang="fr-CH" altLang="en-US" sz="1800" dirty="0">
                <a:latin typeface="Arial" panose="020B0604020202020204" pitchFamily="34" charset="0"/>
                <a:sym typeface="Wingdings" panose="05000000000000000000" pitchFamily="2" charset="2"/>
              </a:rPr>
              <a:t>: </a:t>
            </a:r>
            <a:r>
              <a:rPr lang="fr-CH" altLang="en-US" sz="1800" dirty="0" err="1">
                <a:latin typeface="Arial" panose="020B0604020202020204" pitchFamily="34" charset="0"/>
                <a:sym typeface="Wingdings" panose="05000000000000000000" pitchFamily="2" charset="2"/>
              </a:rPr>
              <a:t>Further</a:t>
            </a:r>
            <a:r>
              <a:rPr lang="fr-CH" altLang="en-US" sz="1800" dirty="0">
                <a:latin typeface="Arial" panose="020B0604020202020204" pitchFamily="34" charset="0"/>
                <a:sym typeface="Wingdings" panose="05000000000000000000" pitchFamily="2" charset="2"/>
              </a:rPr>
              <a:t> </a:t>
            </a:r>
            <a:r>
              <a:rPr lang="fr-CH" altLang="en-US" sz="1800" dirty="0" err="1">
                <a:latin typeface="Arial" panose="020B0604020202020204" pitchFamily="34" charset="0"/>
                <a:sym typeface="Wingdings" panose="05000000000000000000" pitchFamily="2" charset="2"/>
              </a:rPr>
              <a:t>improvements</a:t>
            </a:r>
            <a:r>
              <a:rPr lang="fr-CH" altLang="en-US" sz="1800" dirty="0">
                <a:latin typeface="Arial" panose="020B0604020202020204" pitchFamily="34" charset="0"/>
                <a:sym typeface="Wingdings" panose="05000000000000000000" pitchFamily="2" charset="2"/>
              </a:rPr>
              <a:t> of the </a:t>
            </a:r>
            <a:r>
              <a:rPr lang="fr-CH" altLang="en-US" sz="1800" dirty="0" err="1">
                <a:latin typeface="Arial" panose="020B0604020202020204" pitchFamily="34" charset="0"/>
                <a:sym typeface="Wingdings" panose="05000000000000000000" pitchFamily="2" charset="2"/>
              </a:rPr>
              <a:t>connecting</a:t>
            </a:r>
            <a:r>
              <a:rPr lang="fr-CH" altLang="en-US" sz="1800" dirty="0">
                <a:latin typeface="Arial" panose="020B0604020202020204" pitchFamily="34" charset="0"/>
                <a:sym typeface="Wingdings" panose="05000000000000000000" pitchFamily="2" charset="2"/>
              </a:rPr>
              <a:t> </a:t>
            </a:r>
            <a:r>
              <a:rPr lang="fr-CH" altLang="en-US" sz="1800" dirty="0" err="1">
                <a:latin typeface="Arial" panose="020B0604020202020204" pitchFamily="34" charset="0"/>
                <a:sym typeface="Wingdings" panose="05000000000000000000" pitchFamily="2" charset="2"/>
              </a:rPr>
              <a:t>systems</a:t>
            </a:r>
            <a:r>
              <a:rPr lang="fr-CH" altLang="en-US" sz="1800" dirty="0">
                <a:latin typeface="Arial" panose="020B0604020202020204" pitchFamily="34" charset="0"/>
                <a:sym typeface="Wingdings" panose="05000000000000000000" pitchFamily="2" charset="2"/>
              </a:rPr>
              <a:t> of </a:t>
            </a:r>
            <a:r>
              <a:rPr lang="fr-CH" altLang="en-US" sz="1800" dirty="0" err="1">
                <a:latin typeface="Arial" panose="020B0604020202020204" pitchFamily="34" charset="0"/>
                <a:sym typeface="Wingdings" panose="05000000000000000000" pitchFamily="2" charset="2"/>
              </a:rPr>
              <a:t>wastewater</a:t>
            </a:r>
            <a:r>
              <a:rPr lang="fr-CH" altLang="en-US" sz="1800" dirty="0">
                <a:latin typeface="Arial" panose="020B0604020202020204" pitchFamily="34" charset="0"/>
                <a:sym typeface="Wingdings" panose="05000000000000000000" pitchFamily="2" charset="2"/>
              </a:rPr>
              <a:t> in NE and JU</a:t>
            </a:r>
          </a:p>
          <a:p>
            <a:pPr eaLnBrk="1" hangingPunct="1">
              <a:lnSpc>
                <a:spcPct val="100000"/>
              </a:lnSpc>
              <a:spcBef>
                <a:spcPct val="0"/>
              </a:spcBef>
              <a:spcAft>
                <a:spcPts val="600"/>
              </a:spcAft>
              <a:buFontTx/>
              <a:buNone/>
            </a:pPr>
            <a:r>
              <a:rPr lang="fr-CH" altLang="en-US" sz="1800" b="1" dirty="0">
                <a:latin typeface="Arial" panose="020B0604020202020204" pitchFamily="34" charset="0"/>
                <a:sym typeface="Wingdings" panose="05000000000000000000" pitchFamily="2" charset="2"/>
              </a:rPr>
              <a:t>304-305</a:t>
            </a:r>
            <a:r>
              <a:rPr lang="fr-CH" altLang="en-US" sz="1800" dirty="0">
                <a:latin typeface="Arial" panose="020B0604020202020204" pitchFamily="34" charset="0"/>
                <a:sym typeface="Wingdings" panose="05000000000000000000" pitchFamily="2" charset="2"/>
              </a:rPr>
              <a:t>: </a:t>
            </a:r>
            <a:r>
              <a:rPr lang="fr-CH" altLang="en-US" sz="1800" dirty="0" err="1">
                <a:latin typeface="Arial" panose="020B0604020202020204" pitchFamily="34" charset="0"/>
                <a:sym typeface="Wingdings" panose="05000000000000000000" pitchFamily="2" charset="2"/>
              </a:rPr>
              <a:t>Restoration</a:t>
            </a:r>
            <a:r>
              <a:rPr lang="fr-CH" altLang="en-US" sz="1800" dirty="0">
                <a:latin typeface="Arial" panose="020B0604020202020204" pitchFamily="34" charset="0"/>
                <a:sym typeface="Wingdings" panose="05000000000000000000" pitchFamily="2" charset="2"/>
              </a:rPr>
              <a:t> of the </a:t>
            </a:r>
            <a:r>
              <a:rPr lang="fr-CH" altLang="en-US" sz="1800" dirty="0" err="1">
                <a:latin typeface="Arial" panose="020B0604020202020204" pitchFamily="34" charset="0"/>
                <a:sym typeface="Wingdings" panose="05000000000000000000" pitchFamily="2" charset="2"/>
              </a:rPr>
              <a:t>fish</a:t>
            </a:r>
            <a:r>
              <a:rPr lang="fr-CH" altLang="en-US" sz="1800" dirty="0">
                <a:latin typeface="Arial" panose="020B0604020202020204" pitchFamily="34" charset="0"/>
                <a:sym typeface="Wingdings" panose="05000000000000000000" pitchFamily="2" charset="2"/>
              </a:rPr>
              <a:t> migration at </a:t>
            </a:r>
            <a:r>
              <a:rPr lang="fr-CH" altLang="en-US" sz="1800" dirty="0" err="1">
                <a:latin typeface="Arial" panose="020B0604020202020204" pitchFamily="34" charset="0"/>
                <a:sym typeface="Wingdings" panose="05000000000000000000" pitchFamily="2" charset="2"/>
              </a:rPr>
              <a:t>two</a:t>
            </a:r>
            <a:r>
              <a:rPr lang="fr-CH" altLang="en-US" sz="1800" dirty="0">
                <a:latin typeface="Arial" panose="020B0604020202020204" pitchFamily="34" charset="0"/>
                <a:sym typeface="Wingdings" panose="05000000000000000000" pitchFamily="2" charset="2"/>
              </a:rPr>
              <a:t> obstacles</a:t>
            </a:r>
          </a:p>
          <a:p>
            <a:pPr eaLnBrk="1" hangingPunct="1">
              <a:lnSpc>
                <a:spcPct val="100000"/>
              </a:lnSpc>
              <a:spcBef>
                <a:spcPct val="0"/>
              </a:spcBef>
              <a:spcAft>
                <a:spcPts val="600"/>
              </a:spcAft>
              <a:buFontTx/>
              <a:buNone/>
            </a:pPr>
            <a:r>
              <a:rPr lang="fr-CH" altLang="en-US" sz="1800" b="1" dirty="0">
                <a:latin typeface="Arial" panose="020B0604020202020204" pitchFamily="34" charset="0"/>
                <a:sym typeface="Wingdings" panose="05000000000000000000" pitchFamily="2" charset="2"/>
              </a:rPr>
              <a:t>501</a:t>
            </a:r>
            <a:r>
              <a:rPr lang="fr-CH" altLang="en-US" sz="1800" dirty="0">
                <a:latin typeface="Arial" panose="020B0604020202020204" pitchFamily="34" charset="0"/>
                <a:sym typeface="Wingdings" panose="05000000000000000000" pitchFamily="2" charset="2"/>
              </a:rPr>
              <a:t>: Monitoring apron </a:t>
            </a:r>
            <a:r>
              <a:rPr lang="fr-CH" altLang="en-US" sz="1400" dirty="0">
                <a:latin typeface="Arial" panose="020B0604020202020204" pitchFamily="34" charset="0"/>
                <a:sym typeface="Wingdings" panose="05000000000000000000" pitchFamily="2" charset="2"/>
              </a:rPr>
              <a:t> </a:t>
            </a:r>
            <a:r>
              <a:rPr lang="fr-CH" altLang="en-US" sz="1600" dirty="0">
                <a:latin typeface="Arial" panose="020B0604020202020204" pitchFamily="34" charset="0"/>
                <a:sym typeface="Wingdings" panose="05000000000000000000" pitchFamily="2" charset="2"/>
              </a:rPr>
              <a:t>continuation of the program </a:t>
            </a:r>
          </a:p>
          <a:p>
            <a:pPr eaLnBrk="1" hangingPunct="1">
              <a:lnSpc>
                <a:spcPct val="100000"/>
              </a:lnSpc>
              <a:spcBef>
                <a:spcPct val="0"/>
              </a:spcBef>
              <a:spcAft>
                <a:spcPts val="600"/>
              </a:spcAft>
              <a:buFontTx/>
              <a:buNone/>
            </a:pPr>
            <a:endParaRPr lang="fr-CH" altLang="en-US" sz="1600" dirty="0">
              <a:latin typeface="Arial" panose="020B0604020202020204" pitchFamily="34" charset="0"/>
              <a:sym typeface="Wingdings" panose="05000000000000000000" pitchFamily="2" charset="2"/>
            </a:endParaRPr>
          </a:p>
          <a:p>
            <a:pPr eaLnBrk="1" hangingPunct="1">
              <a:lnSpc>
                <a:spcPct val="100000"/>
              </a:lnSpc>
              <a:spcBef>
                <a:spcPct val="0"/>
              </a:spcBef>
              <a:spcAft>
                <a:spcPts val="600"/>
              </a:spcAft>
              <a:buFontTx/>
              <a:buNone/>
            </a:pPr>
            <a:endParaRPr lang="fr-CH" altLang="en-US" sz="1600" dirty="0">
              <a:latin typeface="Arial" panose="020B0604020202020204" pitchFamily="34" charset="0"/>
              <a:sym typeface="Wingdings" panose="05000000000000000000" pitchFamily="2" charset="2"/>
            </a:endParaRPr>
          </a:p>
          <a:p>
            <a:pPr eaLnBrk="1" hangingPunct="1">
              <a:lnSpc>
                <a:spcPct val="100000"/>
              </a:lnSpc>
              <a:spcBef>
                <a:spcPct val="0"/>
              </a:spcBef>
              <a:spcAft>
                <a:spcPts val="600"/>
              </a:spcAft>
              <a:buFontTx/>
              <a:buNone/>
            </a:pPr>
            <a:r>
              <a:rPr lang="fr-CH" altLang="en-US" sz="1800" b="1" dirty="0">
                <a:latin typeface="Arial" panose="020B0604020202020204" pitchFamily="34" charset="0"/>
                <a:sym typeface="Wingdings" panose="05000000000000000000" pitchFamily="2" charset="2"/>
              </a:rPr>
              <a:t>New action </a:t>
            </a:r>
            <a:r>
              <a:rPr lang="fr-CH" altLang="en-US" sz="1800" dirty="0">
                <a:latin typeface="Arial" panose="020B0604020202020204" pitchFamily="34" charset="0"/>
                <a:sym typeface="Wingdings" panose="05000000000000000000" pitchFamily="2" charset="2"/>
              </a:rPr>
              <a:t>(catalogue de mesure 2021)  identification of the sources of </a:t>
            </a:r>
            <a:r>
              <a:rPr lang="fr-CH" altLang="en-US" sz="1800" dirty="0" err="1">
                <a:latin typeface="Arial" panose="020B0604020202020204" pitchFamily="34" charset="0"/>
                <a:sym typeface="Wingdings" panose="05000000000000000000" pitchFamily="2" charset="2"/>
              </a:rPr>
              <a:t>pyrethrinoïds</a:t>
            </a:r>
            <a:r>
              <a:rPr lang="fr-CH" altLang="en-US" sz="1800" dirty="0">
                <a:latin typeface="Arial" panose="020B0604020202020204" pitchFamily="34" charset="0"/>
                <a:sym typeface="Wingdings" panose="05000000000000000000" pitchFamily="2" charset="2"/>
              </a:rPr>
              <a:t> (sylviculture, agriculture or </a:t>
            </a:r>
            <a:r>
              <a:rPr lang="fr-CH" altLang="en-US" sz="1800" dirty="0" err="1">
                <a:latin typeface="Arial" panose="020B0604020202020204" pitchFamily="34" charset="0"/>
                <a:sym typeface="Wingdings" panose="05000000000000000000" pitchFamily="2" charset="2"/>
              </a:rPr>
              <a:t>farming</a:t>
            </a:r>
            <a:r>
              <a:rPr lang="fr-CH" altLang="en-US" sz="1800" dirty="0">
                <a:latin typeface="Arial" panose="020B0604020202020204" pitchFamily="34" charset="0"/>
                <a:sym typeface="Wingdings" panose="05000000000000000000" pitchFamily="2" charset="2"/>
              </a:rPr>
              <a:t>)</a:t>
            </a:r>
          </a:p>
          <a:p>
            <a:pPr eaLnBrk="1" hangingPunct="1">
              <a:lnSpc>
                <a:spcPct val="100000"/>
              </a:lnSpc>
              <a:spcBef>
                <a:spcPct val="0"/>
              </a:spcBef>
              <a:spcAft>
                <a:spcPts val="600"/>
              </a:spcAft>
              <a:buFontTx/>
              <a:buNone/>
            </a:pPr>
            <a:r>
              <a:rPr lang="fr-CH" altLang="en-US" sz="1800" b="1" dirty="0">
                <a:latin typeface="Arial" panose="020B0604020202020204" pitchFamily="34" charset="0"/>
                <a:sym typeface="Wingdings" panose="05000000000000000000" pitchFamily="2" charset="2"/>
              </a:rPr>
              <a:t>New action </a:t>
            </a:r>
            <a:r>
              <a:rPr lang="fr-CH" altLang="en-US" sz="1800" dirty="0">
                <a:latin typeface="Arial" panose="020B0604020202020204" pitchFamily="34" charset="0"/>
                <a:sym typeface="Wingdings" panose="05000000000000000000" pitchFamily="2" charset="2"/>
              </a:rPr>
              <a:t>(catalogue de mesure 2021)  new </a:t>
            </a:r>
            <a:r>
              <a:rPr lang="fr-CH" altLang="en-US" sz="1800" dirty="0" err="1">
                <a:latin typeface="Arial" panose="020B0604020202020204" pitchFamily="34" charset="0"/>
                <a:sym typeface="Wingdings" panose="05000000000000000000" pitchFamily="2" charset="2"/>
              </a:rPr>
              <a:t>strategic</a:t>
            </a:r>
            <a:r>
              <a:rPr lang="fr-CH" altLang="en-US" sz="1800" dirty="0">
                <a:latin typeface="Arial" panose="020B0604020202020204" pitchFamily="34" charset="0"/>
                <a:sym typeface="Wingdings" panose="05000000000000000000" pitchFamily="2" charset="2"/>
              </a:rPr>
              <a:t> axis «</a:t>
            </a:r>
            <a:r>
              <a:rPr lang="fr-CH" altLang="en-US" sz="1800" dirty="0" err="1">
                <a:latin typeface="Arial" panose="020B0604020202020204" pitchFamily="34" charset="0"/>
                <a:sym typeface="Wingdings" panose="05000000000000000000" pitchFamily="2" charset="2"/>
              </a:rPr>
              <a:t>Reduction</a:t>
            </a:r>
            <a:r>
              <a:rPr lang="fr-CH" altLang="en-US" sz="1800" dirty="0">
                <a:latin typeface="Arial" panose="020B0604020202020204" pitchFamily="34" charset="0"/>
                <a:sym typeface="Wingdings" panose="05000000000000000000" pitchFamily="2" charset="2"/>
              </a:rPr>
              <a:t> of </a:t>
            </a:r>
            <a:r>
              <a:rPr lang="fr-CH" altLang="en-US" sz="1800" dirty="0" err="1">
                <a:latin typeface="Arial" panose="020B0604020202020204" pitchFamily="34" charset="0"/>
                <a:sym typeface="Wingdings" panose="05000000000000000000" pitchFamily="2" charset="2"/>
              </a:rPr>
              <a:t>temperature</a:t>
            </a:r>
            <a:r>
              <a:rPr lang="fr-CH" altLang="en-US" sz="1800" dirty="0">
                <a:latin typeface="Arial" panose="020B0604020202020204" pitchFamily="34" charset="0"/>
                <a:sym typeface="Wingdings" panose="05000000000000000000" pitchFamily="2" charset="2"/>
              </a:rPr>
              <a:t> </a:t>
            </a:r>
            <a:r>
              <a:rPr lang="fr-CH" altLang="en-US" sz="1800" dirty="0" err="1">
                <a:latin typeface="Arial" panose="020B0604020202020204" pitchFamily="34" charset="0"/>
                <a:sym typeface="Wingdings" panose="05000000000000000000" pitchFamily="2" charset="2"/>
              </a:rPr>
              <a:t>elevation</a:t>
            </a:r>
            <a:r>
              <a:rPr lang="fr-CH" altLang="en-US" sz="1800" dirty="0">
                <a:latin typeface="Arial" panose="020B0604020202020204" pitchFamily="34" charset="0"/>
                <a:sym typeface="Wingdings" panose="05000000000000000000" pitchFamily="2" charset="2"/>
              </a:rPr>
              <a:t>» </a:t>
            </a:r>
            <a:r>
              <a:rPr lang="fr-CH" altLang="en-US" sz="1800" dirty="0" err="1">
                <a:latin typeface="Arial" panose="020B0604020202020204" pitchFamily="34" charset="0"/>
                <a:sym typeface="Wingdings" panose="05000000000000000000" pitchFamily="2" charset="2"/>
              </a:rPr>
              <a:t>with</a:t>
            </a:r>
            <a:r>
              <a:rPr lang="fr-CH" altLang="en-US" sz="1800" dirty="0">
                <a:latin typeface="Arial" panose="020B0604020202020204" pitchFamily="34" charset="0"/>
                <a:sym typeface="Wingdings" panose="05000000000000000000" pitchFamily="2" charset="2"/>
              </a:rPr>
              <a:t> </a:t>
            </a:r>
            <a:r>
              <a:rPr lang="fr-CH" altLang="en-US" sz="1800" dirty="0" err="1">
                <a:latin typeface="Arial" panose="020B0604020202020204" pitchFamily="34" charset="0"/>
                <a:sym typeface="Wingdings" panose="05000000000000000000" pitchFamily="2" charset="2"/>
              </a:rPr>
              <a:t>different</a:t>
            </a:r>
            <a:r>
              <a:rPr lang="fr-CH" altLang="en-US" sz="1800" dirty="0">
                <a:latin typeface="Arial" panose="020B0604020202020204" pitchFamily="34" charset="0"/>
                <a:sym typeface="Wingdings" panose="05000000000000000000" pitchFamily="2" charset="2"/>
              </a:rPr>
              <a:t> fiches</a:t>
            </a:r>
          </a:p>
          <a:p>
            <a:pPr eaLnBrk="1" hangingPunct="1">
              <a:lnSpc>
                <a:spcPct val="100000"/>
              </a:lnSpc>
              <a:spcBef>
                <a:spcPct val="0"/>
              </a:spcBef>
              <a:spcAft>
                <a:spcPts val="600"/>
              </a:spcAft>
              <a:buFontTx/>
              <a:buNone/>
            </a:pPr>
            <a:r>
              <a:rPr lang="fr-CH" altLang="en-US" sz="1800" b="1" dirty="0">
                <a:latin typeface="Arial" panose="020B0604020202020204" pitchFamily="34" charset="0"/>
                <a:sym typeface="Wingdings" panose="05000000000000000000" pitchFamily="2" charset="2"/>
              </a:rPr>
              <a:t>New action </a:t>
            </a:r>
            <a:r>
              <a:rPr lang="fr-CH" altLang="en-US" sz="1800" dirty="0">
                <a:latin typeface="Arial" panose="020B0604020202020204" pitchFamily="34" charset="0"/>
                <a:sym typeface="Wingdings" panose="05000000000000000000" pitchFamily="2" charset="2"/>
              </a:rPr>
              <a:t>(fiche de mesure 2021)  new agricultural </a:t>
            </a:r>
            <a:r>
              <a:rPr lang="fr-CH" altLang="en-US" sz="1800" dirty="0" err="1">
                <a:latin typeface="Arial" panose="020B0604020202020204" pitchFamily="34" charset="0"/>
                <a:sym typeface="Wingdings" panose="05000000000000000000" pitchFamily="2" charset="2"/>
              </a:rPr>
              <a:t>measures</a:t>
            </a:r>
            <a:endParaRPr lang="fr-CH" altLang="en-US" sz="1800" dirty="0">
              <a:latin typeface="Arial" panose="020B0604020202020204" pitchFamily="34" charset="0"/>
              <a:sym typeface="Wingdings" panose="05000000000000000000" pitchFamily="2" charset="2"/>
            </a:endParaRPr>
          </a:p>
        </p:txBody>
      </p:sp>
      <p:pic>
        <p:nvPicPr>
          <p:cNvPr id="13315" name="Image 6"/>
          <p:cNvPicPr>
            <a:picLocks noChangeAspect="1"/>
          </p:cNvPicPr>
          <p:nvPr/>
        </p:nvPicPr>
        <p:blipFill>
          <a:blip r:embed="rId3">
            <a:extLst>
              <a:ext uri="{28A0092B-C50C-407E-A947-70E740481C1C}">
                <a14:useLocalDpi xmlns:a14="http://schemas.microsoft.com/office/drawing/2010/main" val="0"/>
              </a:ext>
            </a:extLst>
          </a:blip>
          <a:srcRect l="42349" t="43951" r="41901" b="25809"/>
          <a:stretch>
            <a:fillRect/>
          </a:stretch>
        </p:blipFill>
        <p:spPr bwMode="auto">
          <a:xfrm>
            <a:off x="7159625" y="0"/>
            <a:ext cx="1984375"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Documents[896894753] Reporting 2020 avec France</Template>
  <TotalTime>1</TotalTime>
  <Words>1616</Words>
  <Application>Microsoft Office PowerPoint</Application>
  <PresentationFormat>On-screen Show (4:3)</PresentationFormat>
  <Paragraphs>203</Paragraphs>
  <Slides>21</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Times</vt:lpstr>
      <vt:lpstr>Wingdings</vt:lpstr>
      <vt:lpstr>Thème Office</vt:lpstr>
      <vt:lpstr>PowerPoint Presentation</vt:lpstr>
      <vt:lpstr>PowerPoint Presentation</vt:lpstr>
      <vt:lpstr>International governance Doubs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Les acquis du PNA Apron 2012-2016</vt:lpstr>
      <vt:lpstr>Le PNA Apron II</vt:lpstr>
      <vt:lpstr>Suivi des recommandations (seules les actions récentes sont signalées dans cette présentation)  1. Améliorer la mise en œuvre des mesures de conservation de l’Apron du Rhône.</vt:lpstr>
      <vt:lpstr>4. Œuvrer en faveur d’une modification de la gestion des centrales (Châtelot, Refrain et La Goule) afin de les placer sous le contrôle d’un seul opérateur (au lieu de 3 à ce jour). </vt:lpstr>
      <vt:lpstr>PowerPoint Presentation</vt:lpstr>
      <vt:lpstr>6. Renforcer la lutte contre les émissions et les rejets de polluants</vt:lpstr>
      <vt:lpstr>PowerPoint Presentation</vt:lpstr>
    </vt:vector>
  </TitlesOfParts>
  <Company>MTES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ROUX-FOUILLET Jeanne-Marie</dc:creator>
  <cp:lastModifiedBy>Eoghan</cp:lastModifiedBy>
  <cp:revision>58</cp:revision>
  <cp:lastPrinted>2020-11-27T13:27:48Z</cp:lastPrinted>
  <dcterms:created xsi:type="dcterms:W3CDTF">2020-11-19T16:48:28Z</dcterms:created>
  <dcterms:modified xsi:type="dcterms:W3CDTF">2020-12-16T10:36:39Z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SC#COOELAK@1.1001:Subject">
    <vt:lpwstr/>
  </property>
  <property fmtid="{D5CDD505-2E9C-101B-9397-08002B2CF9AE}" pid="3" name="FSC#COOELAK@1.1001:FileReference">
    <vt:lpwstr>061.6-02.3-07-01-00002</vt:lpwstr>
  </property>
  <property fmtid="{D5CDD505-2E9C-101B-9397-08002B2CF9AE}" pid="4" name="FSC#COOELAK@1.1001:FileRefYear">
    <vt:lpwstr>2016</vt:lpwstr>
  </property>
  <property fmtid="{D5CDD505-2E9C-101B-9397-08002B2CF9AE}" pid="5" name="FSC#COOELAK@1.1001:FileRefOrdinal">
    <vt:lpwstr>2</vt:lpwstr>
  </property>
  <property fmtid="{D5CDD505-2E9C-101B-9397-08002B2CF9AE}" pid="6" name="FSC#COOELAK@1.1001:FileRefOU">
    <vt:lpwstr>Internationales (INT)</vt:lpwstr>
  </property>
  <property fmtid="{D5CDD505-2E9C-101B-9397-08002B2CF9AE}" pid="7" name="FSC#COOELAK@1.1001:Organization">
    <vt:lpwstr/>
  </property>
  <property fmtid="{D5CDD505-2E9C-101B-9397-08002B2CF9AE}" pid="8" name="FSC#COOELAK@1.1001:Owner">
    <vt:lpwstr>Hofmann Danielle</vt:lpwstr>
  </property>
  <property fmtid="{D5CDD505-2E9C-101B-9397-08002B2CF9AE}" pid="9" name="FSC#COOELAK@1.1001:OwnerExtension">
    <vt:lpwstr>+41 58 46 291 52</vt:lpwstr>
  </property>
  <property fmtid="{D5CDD505-2E9C-101B-9397-08002B2CF9AE}" pid="10" name="FSC#COOELAK@1.1001:OwnerFaxExtension">
    <vt:lpwstr>+41 58 46 475 79</vt:lpwstr>
  </property>
  <property fmtid="{D5CDD505-2E9C-101B-9397-08002B2CF9AE}" pid="11" name="FSC#COOELAK@1.1001:DispatchedBy">
    <vt:lpwstr/>
  </property>
  <property fmtid="{D5CDD505-2E9C-101B-9397-08002B2CF9AE}" pid="12" name="FSC#COOELAK@1.1001:DispatchedAt">
    <vt:lpwstr/>
  </property>
  <property fmtid="{D5CDD505-2E9C-101B-9397-08002B2CF9AE}" pid="13" name="FSC#COOELAK@1.1001:ApprovedBy">
    <vt:lpwstr/>
  </property>
  <property fmtid="{D5CDD505-2E9C-101B-9397-08002B2CF9AE}" pid="14" name="FSC#COOELAK@1.1001:ApprovedAt">
    <vt:lpwstr/>
  </property>
  <property fmtid="{D5CDD505-2E9C-101B-9397-08002B2CF9AE}" pid="15" name="FSC#COOELAK@1.1001:Department">
    <vt:lpwstr>Arten und Lebensräume (AÖL) (BAFU)</vt:lpwstr>
  </property>
  <property fmtid="{D5CDD505-2E9C-101B-9397-08002B2CF9AE}" pid="16" name="FSC#COOELAK@1.1001:CreatedAt">
    <vt:lpwstr>03.02.2017</vt:lpwstr>
  </property>
  <property fmtid="{D5CDD505-2E9C-101B-9397-08002B2CF9AE}" pid="17" name="FSC#COOELAK@1.1001:OU">
    <vt:lpwstr>Internationales (INT) (BAFU)</vt:lpwstr>
  </property>
  <property fmtid="{D5CDD505-2E9C-101B-9397-08002B2CF9AE}" pid="18" name="FSC#COOELAK@1.1001:Priority">
    <vt:lpwstr> ()</vt:lpwstr>
  </property>
  <property fmtid="{D5CDD505-2E9C-101B-9397-08002B2CF9AE}" pid="19" name="FSC#COOELAK@1.1001:ObjBarCode">
    <vt:lpwstr>*COO.2002.100.2.4711280*</vt:lpwstr>
  </property>
  <property fmtid="{D5CDD505-2E9C-101B-9397-08002B2CF9AE}" pid="20" name="FSC#COOELAK@1.1001:RefBarCode">
    <vt:lpwstr>*COO.2002.100.6.893158*</vt:lpwstr>
  </property>
  <property fmtid="{D5CDD505-2E9C-101B-9397-08002B2CF9AE}" pid="21" name="FSC#COOELAK@1.1001:FileRefBarCode">
    <vt:lpwstr>*061.6-02.3-07-01-00002*</vt:lpwstr>
  </property>
  <property fmtid="{D5CDD505-2E9C-101B-9397-08002B2CF9AE}" pid="22" name="FSC#COOELAK@1.1001:ExternalRef">
    <vt:lpwstr/>
  </property>
  <property fmtid="{D5CDD505-2E9C-101B-9397-08002B2CF9AE}" pid="23" name="FSC#COOSYSTEM@1.1:Container">
    <vt:lpwstr>COO.2002.100.2.4711280</vt:lpwstr>
  </property>
  <property fmtid="{D5CDD505-2E9C-101B-9397-08002B2CF9AE}" pid="24" name="FSC#ELAKGOV@1.1001:PersonalSubjGender">
    <vt:lpwstr/>
  </property>
  <property fmtid="{D5CDD505-2E9C-101B-9397-08002B2CF9AE}" pid="25" name="FSC#ELAKGOV@1.1001:PersonalSubjFirstName">
    <vt:lpwstr/>
  </property>
  <property fmtid="{D5CDD505-2E9C-101B-9397-08002B2CF9AE}" pid="26" name="FSC#ELAKGOV@1.1001:PersonalSubjSurName">
    <vt:lpwstr/>
  </property>
  <property fmtid="{D5CDD505-2E9C-101B-9397-08002B2CF9AE}" pid="27" name="FSC#ELAKGOV@1.1001:PersonalSubjSalutation">
    <vt:lpwstr/>
  </property>
  <property fmtid="{D5CDD505-2E9C-101B-9397-08002B2CF9AE}" pid="28" name="FSC#ELAKGOV@1.1001:PersonalSubjAddress">
    <vt:lpwstr/>
  </property>
  <property fmtid="{D5CDD505-2E9C-101B-9397-08002B2CF9AE}" pid="29" name="FSC#BAFUBDO@15.1700:Abs2_Funktion">
    <vt:lpwstr/>
  </property>
  <property fmtid="{D5CDD505-2E9C-101B-9397-08002B2CF9AE}" pid="30" name="FSC#BAFUBDO@15.1700:Abs2_Name">
    <vt:lpwstr/>
  </property>
  <property fmtid="{D5CDD505-2E9C-101B-9397-08002B2CF9AE}" pid="31" name="FSC#BAFUBDO@15.1700:Abs2_Titel">
    <vt:lpwstr/>
  </property>
  <property fmtid="{D5CDD505-2E9C-101B-9397-08002B2CF9AE}" pid="32" name="FSC#BAFUBDO@15.1700:Abs2_Vorname">
    <vt:lpwstr/>
  </property>
  <property fmtid="{D5CDD505-2E9C-101B-9397-08002B2CF9AE}" pid="33" name="FSC#BAFUBDO@15.1700:Abs_Funktion">
    <vt:lpwstr/>
  </property>
  <property fmtid="{D5CDD505-2E9C-101B-9397-08002B2CF9AE}" pid="34" name="FSC#BAFUBDO@15.1700:Abs_Name">
    <vt:lpwstr/>
  </property>
  <property fmtid="{D5CDD505-2E9C-101B-9397-08002B2CF9AE}" pid="35" name="FSC#BAFUBDO@15.1700:Abs_Ort">
    <vt:lpwstr>Bern</vt:lpwstr>
  </property>
  <property fmtid="{D5CDD505-2E9C-101B-9397-08002B2CF9AE}" pid="36" name="FSC#BAFUBDO@15.1700:Abs_Titel">
    <vt:lpwstr/>
  </property>
  <property fmtid="{D5CDD505-2E9C-101B-9397-08002B2CF9AE}" pid="37" name="FSC#BAFUBDO@15.1700:Abs_Vorname">
    <vt:lpwstr/>
  </property>
  <property fmtid="{D5CDD505-2E9C-101B-9397-08002B2CF9AE}" pid="38" name="FSC#BAFUBDO@15.1700:Absender_Fusszeilen">
    <vt:lpwstr/>
  </property>
  <property fmtid="{D5CDD505-2E9C-101B-9397-08002B2CF9AE}" pid="39" name="FSC#BAFUBDO@15.1700:Absender_Kopfzeile">
    <vt:lpwstr>CH-3003 Bern, </vt:lpwstr>
  </property>
  <property fmtid="{D5CDD505-2E9C-101B-9397-08002B2CF9AE}" pid="40" name="FSC#BAFUBDO@15.1700:Absender_Kopfzeile_OE">
    <vt:lpwstr>BAFU</vt:lpwstr>
  </property>
  <property fmtid="{D5CDD505-2E9C-101B-9397-08002B2CF9AE}" pid="41" name="FSC#BAFUBDO@15.1700:Abteilung">
    <vt:lpwstr>Abteilung Internationales</vt:lpwstr>
  </property>
  <property fmtid="{D5CDD505-2E9C-101B-9397-08002B2CF9AE}" pid="42" name="FSC#BAFUBDO@15.1700:Abteilung_neu">
    <vt:lpwstr/>
  </property>
  <property fmtid="{D5CDD505-2E9C-101B-9397-08002B2CF9AE}" pid="43" name="FSC#BAFUBDO@15.1700:Aktenzeichen">
    <vt:lpwstr>061.6-02.3-07-01-00002/00001/Q055-0264</vt:lpwstr>
  </property>
  <property fmtid="{D5CDD505-2E9C-101B-9397-08002B2CF9AE}" pid="44" name="FSC#BAFUBDO@15.1700:Anlagetyp">
    <vt:lpwstr/>
  </property>
  <property fmtid="{D5CDD505-2E9C-101B-9397-08002B2CF9AE}" pid="45" name="FSC#BAFUBDO@15.1700:Anrechenbare_Kosten">
    <vt:lpwstr/>
  </property>
  <property fmtid="{D5CDD505-2E9C-101B-9397-08002B2CF9AE}" pid="46" name="FSC#BAFUBDO@15.1700:Anruf_Empfaenger">
    <vt:lpwstr/>
  </property>
  <property fmtid="{D5CDD505-2E9C-101B-9397-08002B2CF9AE}" pid="47" name="FSC#BAFUBDO@15.1700:Antwort_bis">
    <vt:lpwstr/>
  </property>
  <property fmtid="{D5CDD505-2E9C-101B-9397-08002B2CF9AE}" pid="48" name="FSC#BAFUBDO@15.1700:Anzahl_Taetigkeiten">
    <vt:lpwstr/>
  </property>
  <property fmtid="{D5CDD505-2E9C-101B-9397-08002B2CF9AE}" pid="49" name="FSC#BAFUBDO@15.1700:Auftrag_Nr">
    <vt:lpwstr>061.6-02.3-07-01-00002/00001</vt:lpwstr>
  </property>
  <property fmtid="{D5CDD505-2E9C-101B-9397-08002B2CF9AE}" pid="50" name="FSC#BAFUBDO@15.1700:Auftraggeber_Email">
    <vt:lpwstr/>
  </property>
  <property fmtid="{D5CDD505-2E9C-101B-9397-08002B2CF9AE}" pid="51" name="FSC#BAFUBDO@15.1700:Auftraggeber_Name">
    <vt:lpwstr/>
  </property>
  <property fmtid="{D5CDD505-2E9C-101B-9397-08002B2CF9AE}" pid="52" name="FSC#BAFUBDO@15.1700:Auftraggeber_Tel">
    <vt:lpwstr/>
  </property>
  <property fmtid="{D5CDD505-2E9C-101B-9397-08002B2CF9AE}" pid="53" name="FSC#BAFUBDO@15.1700:Auftraggeber_Vorname">
    <vt:lpwstr/>
  </property>
  <property fmtid="{D5CDD505-2E9C-101B-9397-08002B2CF9AE}" pid="54" name="FSC#BAFUBDO@15.1700:AufwandBetrag">
    <vt:lpwstr/>
  </property>
  <property fmtid="{D5CDD505-2E9C-101B-9397-08002B2CF9AE}" pid="55" name="FSC#BAFUBDO@15.1700:AufwandStunden">
    <vt:lpwstr/>
  </property>
  <property fmtid="{D5CDD505-2E9C-101B-9397-08002B2CF9AE}" pid="56" name="FSC#BAFUBDO@15.1700:Ausgangssprache">
    <vt:lpwstr/>
  </property>
  <property fmtid="{D5CDD505-2E9C-101B-9397-08002B2CF9AE}" pid="57" name="FSC#BAFUBDO@15.1700:Auskunft1">
    <vt:lpwstr/>
  </property>
  <property fmtid="{D5CDD505-2E9C-101B-9397-08002B2CF9AE}" pid="58" name="FSC#BAFUBDO@15.1700:Auskunft2">
    <vt:lpwstr/>
  </property>
  <property fmtid="{D5CDD505-2E9C-101B-9397-08002B2CF9AE}" pid="59" name="FSC#BAFUBDO@15.1700:Auskunft3">
    <vt:lpwstr/>
  </property>
  <property fmtid="{D5CDD505-2E9C-101B-9397-08002B2CF9AE}" pid="60" name="FSC#BAFUBDO@15.1700:Auskunft4">
    <vt:lpwstr/>
  </property>
  <property fmtid="{D5CDD505-2E9C-101B-9397-08002B2CF9AE}" pid="61" name="FSC#BAFUBDO@15.1700:Auskunftgeber">
    <vt:lpwstr/>
  </property>
  <property fmtid="{D5CDD505-2E9C-101B-9397-08002B2CF9AE}" pid="62" name="FSC#BAFUBDO@15.1700:Berater">
    <vt:lpwstr/>
  </property>
  <property fmtid="{D5CDD505-2E9C-101B-9397-08002B2CF9AE}" pid="63" name="FSC#BAFUBDO@15.1700:Bericht_Autor">
    <vt:lpwstr/>
  </property>
  <property fmtid="{D5CDD505-2E9C-101B-9397-08002B2CF9AE}" pid="64" name="FSC#BAFUBDO@15.1700:Bescheinigungsanspruch_Total_2013">
    <vt:lpwstr/>
  </property>
  <property fmtid="{D5CDD505-2E9C-101B-9397-08002B2CF9AE}" pid="65" name="FSC#BAFUBDO@15.1700:Beschlussnummer">
    <vt:lpwstr/>
  </property>
  <property fmtid="{D5CDD505-2E9C-101B-9397-08002B2CF9AE}" pid="66" name="FSC#BAFUBDO@15.1700:Beschreibungdatum">
    <vt:lpwstr/>
  </property>
  <property fmtid="{D5CDD505-2E9C-101B-9397-08002B2CF9AE}" pid="67" name="FSC#BAFUBDO@15.1700:Beschreibungname">
    <vt:lpwstr/>
  </property>
  <property fmtid="{D5CDD505-2E9C-101B-9397-08002B2CF9AE}" pid="68" name="FSC#BAFUBDO@15.1700:Briefdatum">
    <vt:lpwstr/>
  </property>
  <property fmtid="{D5CDD505-2E9C-101B-9397-08002B2CF9AE}" pid="69" name="FSC#BAFUBDO@15.1700:Bundesbeitrag">
    <vt:lpwstr/>
  </property>
  <property fmtid="{D5CDD505-2E9C-101B-9397-08002B2CF9AE}" pid="70" name="FSC#BAFUBDO@15.1700:Bundesbeitrag_Prozent">
    <vt:lpwstr/>
  </property>
  <property fmtid="{D5CDD505-2E9C-101B-9397-08002B2CF9AE}" pid="71" name="FSC#BAFUBDO@15.1700:Dat_Eingabedatum">
    <vt:lpwstr/>
  </property>
  <property fmtid="{D5CDD505-2E9C-101B-9397-08002B2CF9AE}" pid="72" name="FSC#BAFUBDO@15.1700:Dat_Interne_Mitberichte">
    <vt:lpwstr/>
  </property>
  <property fmtid="{D5CDD505-2E9C-101B-9397-08002B2CF9AE}" pid="73" name="FSC#BAFUBDO@15.1700:Dat_Prov_Baubewilligung">
    <vt:lpwstr/>
  </property>
  <property fmtid="{D5CDD505-2E9C-101B-9397-08002B2CF9AE}" pid="74" name="FSC#BAFUBDO@15.1700:Datum_des_Monitoringberichts_2013">
    <vt:lpwstr/>
  </property>
  <property fmtid="{D5CDD505-2E9C-101B-9397-08002B2CF9AE}" pid="75" name="FSC#BAFUBDO@15.1700:Datum_Gesuch">
    <vt:lpwstr/>
  </property>
  <property fmtid="{D5CDD505-2E9C-101B-9397-08002B2CF9AE}" pid="76" name="FSC#BAFUBDO@15.1700:Datum_Verfügung_aktuell">
    <vt:lpwstr/>
  </property>
  <property fmtid="{D5CDD505-2E9C-101B-9397-08002B2CF9AE}" pid="77" name="FSC#BAFUBDO@15.1700:DatumErstellung">
    <vt:lpwstr>03.02.2017</vt:lpwstr>
  </property>
  <property fmtid="{D5CDD505-2E9C-101B-9397-08002B2CF9AE}" pid="78" name="FSC#BAFUBDO@15.1700:Diff_TaetigkeitenStandorte">
    <vt:lpwstr/>
  </property>
  <property fmtid="{D5CDD505-2E9C-101B-9397-08002B2CF9AE}" pid="79" name="FSC#BAFUBDO@15.1700:Diff_TaetigkeitenStandorte_Nr">
    <vt:lpwstr/>
  </property>
  <property fmtid="{D5CDD505-2E9C-101B-9397-08002B2CF9AE}" pid="80" name="FSC#BAFUBDO@15.1700:DocGegenstand">
    <vt:lpwstr>Présentation_Comité permanent Strasbourg 2016_rec169_version finale</vt:lpwstr>
  </property>
  <property fmtid="{D5CDD505-2E9C-101B-9397-08002B2CF9AE}" pid="81" name="FSC#BAFUBDO@15.1700:Eingang">
    <vt:lpwstr>2016-10-28T08:31:03</vt:lpwstr>
  </property>
  <property fmtid="{D5CDD505-2E9C-101B-9397-08002B2CF9AE}" pid="82" name="FSC#BAFUBDO@15.1700:Eingang_per">
    <vt:lpwstr/>
  </property>
  <property fmtid="{D5CDD505-2E9C-101B-9397-08002B2CF9AE}" pid="83" name="FSC#BAFUBDO@15.1700:Eingangsdatum">
    <vt:lpwstr/>
  </property>
  <property fmtid="{D5CDD505-2E9C-101B-9397-08002B2CF9AE}" pid="84" name="FSC#BAFUBDO@15.1700:Emmissionsreduktion">
    <vt:lpwstr/>
  </property>
  <property fmtid="{D5CDD505-2E9C-101B-9397-08002B2CF9AE}" pid="85" name="FSC#BAFUBDO@15.1700:Emmissionsziel_2013">
    <vt:lpwstr/>
  </property>
  <property fmtid="{D5CDD505-2E9C-101B-9397-08002B2CF9AE}" pid="86" name="FSC#BAFUBDO@15.1700:Emmissionsziel_2014">
    <vt:lpwstr/>
  </property>
  <property fmtid="{D5CDD505-2E9C-101B-9397-08002B2CF9AE}" pid="87" name="FSC#BAFUBDO@15.1700:Emmissionsziel_2015">
    <vt:lpwstr/>
  </property>
  <property fmtid="{D5CDD505-2E9C-101B-9397-08002B2CF9AE}" pid="88" name="FSC#BAFUBDO@15.1700:Emmissionsziel_2016">
    <vt:lpwstr/>
  </property>
  <property fmtid="{D5CDD505-2E9C-101B-9397-08002B2CF9AE}" pid="89" name="FSC#BAFUBDO@15.1700:Emmissionsziel_2017">
    <vt:lpwstr/>
  </property>
  <property fmtid="{D5CDD505-2E9C-101B-9397-08002B2CF9AE}" pid="90" name="FSC#BAFUBDO@15.1700:Emmissionsziel_2018">
    <vt:lpwstr/>
  </property>
  <property fmtid="{D5CDD505-2E9C-101B-9397-08002B2CF9AE}" pid="91" name="FSC#BAFUBDO@15.1700:Emmissionsziel_2019">
    <vt:lpwstr/>
  </property>
  <property fmtid="{D5CDD505-2E9C-101B-9397-08002B2CF9AE}" pid="92" name="FSC#BAFUBDO@15.1700:Emmissionsziel_2020">
    <vt:lpwstr/>
  </property>
  <property fmtid="{D5CDD505-2E9C-101B-9397-08002B2CF9AE}" pid="93" name="FSC#BAFUBDO@15.1700:Emmissionsziel_Gesamt">
    <vt:lpwstr/>
  </property>
  <property fmtid="{D5CDD505-2E9C-101B-9397-08002B2CF9AE}" pid="94" name="FSC#BAFUBDO@15.1700:Empfaenger_Adresszeile">
    <vt:lpwstr/>
  </property>
  <property fmtid="{D5CDD505-2E9C-101B-9397-08002B2CF9AE}" pid="95" name="FSC#BAFUBDO@15.1700:ePMNummer">
    <vt:lpwstr/>
  </property>
  <property fmtid="{D5CDD505-2E9C-101B-9397-08002B2CF9AE}" pid="96" name="FSC#BAFUBDO@15.1700:Etappennummer">
    <vt:lpwstr/>
  </property>
  <property fmtid="{D5CDD505-2E9C-101B-9397-08002B2CF9AE}" pid="97" name="FSC#BAFUBDO@15.1700:EU_01_Verpflichter_Name_Adresse">
    <vt:lpwstr/>
  </property>
  <property fmtid="{D5CDD505-2E9C-101B-9397-08002B2CF9AE}" pid="98" name="FSC#BAFUBDO@15.1700:EU_02_Verpflichter_Name_Adresse">
    <vt:lpwstr/>
  </property>
  <property fmtid="{D5CDD505-2E9C-101B-9397-08002B2CF9AE}" pid="99" name="FSC#BAFUBDO@15.1700:EU_03_Verpflichter_Name_Adresse">
    <vt:lpwstr/>
  </property>
  <property fmtid="{D5CDD505-2E9C-101B-9397-08002B2CF9AE}" pid="100" name="FSC#BAFUBDO@15.1700:EU_04_Verpflichter_Name_Adresse">
    <vt:lpwstr/>
  </property>
  <property fmtid="{D5CDD505-2E9C-101B-9397-08002B2CF9AE}" pid="101" name="FSC#BAFUBDO@15.1700:EU_05_Verpflichter_Name_Adresse">
    <vt:lpwstr/>
  </property>
  <property fmtid="{D5CDD505-2E9C-101B-9397-08002B2CF9AE}" pid="102" name="FSC#BAFUBDO@15.1700:EU_06_Verpflichter_Name_Adresse">
    <vt:lpwstr/>
  </property>
  <property fmtid="{D5CDD505-2E9C-101B-9397-08002B2CF9AE}" pid="103" name="FSC#BAFUBDO@15.1700:Experte_Email">
    <vt:lpwstr/>
  </property>
  <property fmtid="{D5CDD505-2E9C-101B-9397-08002B2CF9AE}" pid="104" name="FSC#BAFUBDO@15.1700:Experte_Name">
    <vt:lpwstr/>
  </property>
  <property fmtid="{D5CDD505-2E9C-101B-9397-08002B2CF9AE}" pid="105" name="FSC#BAFUBDO@15.1700:Experte_Tel">
    <vt:lpwstr/>
  </property>
  <property fmtid="{D5CDD505-2E9C-101B-9397-08002B2CF9AE}" pid="106" name="FSC#BAFUBDO@15.1700:Experte_Vorname">
    <vt:lpwstr/>
  </property>
  <property fmtid="{D5CDD505-2E9C-101B-9397-08002B2CF9AE}" pid="107" name="FSC#BAFUBDO@15.1700:Filereference">
    <vt:lpwstr>061.6-02.3-07-01-00002</vt:lpwstr>
  </property>
  <property fmtid="{D5CDD505-2E9C-101B-9397-08002B2CF9AE}" pid="108" name="FSC#BAFUBDO@15.1700:Gas">
    <vt:lpwstr/>
  </property>
  <property fmtid="{D5CDD505-2E9C-101B-9397-08002B2CF9AE}" pid="109" name="FSC#BAFUBDO@15.1700:Gegenstand">
    <vt:lpwstr/>
  </property>
  <property fmtid="{D5CDD505-2E9C-101B-9397-08002B2CF9AE}" pid="110" name="FSC#BAFUBDO@15.1700:Gemeinden">
    <vt:lpwstr/>
  </property>
  <property fmtid="{D5CDD505-2E9C-101B-9397-08002B2CF9AE}" pid="111" name="FSC#BAFUBDO@15.1700:Gesamtkostenvoranschlag">
    <vt:lpwstr/>
  </property>
  <property fmtid="{D5CDD505-2E9C-101B-9397-08002B2CF9AE}" pid="112" name="FSC#BAFUBDO@15.1700:GesamtV_Name">
    <vt:lpwstr/>
  </property>
  <property fmtid="{D5CDD505-2E9C-101B-9397-08002B2CF9AE}" pid="113" name="FSC#BAFUBDO@15.1700:Geschaeft">
    <vt:lpwstr/>
  </property>
  <property fmtid="{D5CDD505-2E9C-101B-9397-08002B2CF9AE}" pid="114" name="FSC#BAFUBDO@15.1700:Gesuch_um_Bescheinigung_2013">
    <vt:lpwstr/>
  </property>
  <property fmtid="{D5CDD505-2E9C-101B-9397-08002B2CF9AE}" pid="115" name="FSC#BAFUBDO@15.1700:Gesuchsteller">
    <vt:lpwstr/>
  </property>
  <property fmtid="{D5CDD505-2E9C-101B-9397-08002B2CF9AE}" pid="116" name="FSC#BAFUBDO@15.1700:Gesuchsteller_Addresszeilen">
    <vt:lpwstr/>
  </property>
  <property fmtid="{D5CDD505-2E9C-101B-9397-08002B2CF9AE}" pid="117" name="FSC#BAFUBDO@15.1700:Gesuchsteller_Name">
    <vt:lpwstr/>
  </property>
  <property fmtid="{D5CDD505-2E9C-101B-9397-08002B2CF9AE}" pid="118" name="FSC#BAFUBDO@15.1700:Gruss">
    <vt:lpwstr>Freundliche Grüsse</vt:lpwstr>
  </property>
  <property fmtid="{D5CDD505-2E9C-101B-9397-08002B2CF9AE}" pid="119" name="FSC#BAFUBDO@15.1700:Gutschriften_aus_1VP">
    <vt:lpwstr/>
  </property>
  <property fmtid="{D5CDD505-2E9C-101B-9397-08002B2CF9AE}" pid="120" name="FSC#BAFUBDO@15.1700:Ihr_Zeichen">
    <vt:lpwstr/>
  </property>
  <property fmtid="{D5CDD505-2E9C-101B-9397-08002B2CF9AE}" pid="121" name="FSC#BAFUBDO@15.1700:Journalist">
    <vt:lpwstr/>
  </property>
  <property fmtid="{D5CDD505-2E9C-101B-9397-08002B2CF9AE}" pid="122" name="FSC#BAFUBDO@15.1700:Journalist_Email">
    <vt:lpwstr/>
  </property>
  <property fmtid="{D5CDD505-2E9C-101B-9397-08002B2CF9AE}" pid="123" name="FSC#BAFUBDO@15.1700:Journalist_Tel">
    <vt:lpwstr/>
  </property>
  <property fmtid="{D5CDD505-2E9C-101B-9397-08002B2CF9AE}" pid="124" name="FSC#BAFUBDO@15.1700:Kant_Stellungn_Dat">
    <vt:lpwstr/>
  </property>
  <property fmtid="{D5CDD505-2E9C-101B-9397-08002B2CF9AE}" pid="125" name="FSC#BAFUBDO@15.1700:Kant_Stellungnahme">
    <vt:lpwstr/>
  </property>
  <property fmtid="{D5CDD505-2E9C-101B-9397-08002B2CF9AE}" pid="126" name="FSC#BAFUBDO@15.1700:Kanton">
    <vt:lpwstr/>
  </property>
  <property fmtid="{D5CDD505-2E9C-101B-9397-08002B2CF9AE}" pid="127" name="FSC#BAFUBDO@15.1700:Klassifizierung">
    <vt:lpwstr/>
  </property>
  <property fmtid="{D5CDD505-2E9C-101B-9397-08002B2CF9AE}" pid="128" name="FSC#BAFUBDO@15.1700:Kompensationspflicht">
    <vt:lpwstr/>
  </property>
  <property fmtid="{D5CDD505-2E9C-101B-9397-08002B2CF9AE}" pid="129" name="FSC#BAFUBDO@15.1700:Kompensationssatz">
    <vt:lpwstr/>
  </property>
  <property fmtid="{D5CDD505-2E9C-101B-9397-08002B2CF9AE}" pid="130" name="FSC#BAFUBDO@15.1700:Kontaktperson_Name">
    <vt:lpwstr/>
  </property>
  <property fmtid="{D5CDD505-2E9C-101B-9397-08002B2CF9AE}" pid="131" name="FSC#BAFUBDO@15.1700:Kontaktperson_Vorname">
    <vt:lpwstr/>
  </property>
  <property fmtid="{D5CDD505-2E9C-101B-9397-08002B2CF9AE}" pid="132" name="FSC#BAFUBDO@15.1700:Kontext1">
    <vt:lpwstr/>
  </property>
  <property fmtid="{D5CDD505-2E9C-101B-9397-08002B2CF9AE}" pid="133" name="FSC#BAFUBDO@15.1700:Kontext2">
    <vt:lpwstr/>
  </property>
  <property fmtid="{D5CDD505-2E9C-101B-9397-08002B2CF9AE}" pid="134" name="FSC#BAFUBDO@15.1700:KopPflichtiger_Adresszeile">
    <vt:lpwstr/>
  </property>
  <property fmtid="{D5CDD505-2E9C-101B-9397-08002B2CF9AE}" pid="135" name="FSC#BAFUBDO@15.1700:KopPflichtiger_Name">
    <vt:lpwstr/>
  </property>
  <property fmtid="{D5CDD505-2E9C-101B-9397-08002B2CF9AE}" pid="136" name="FSC#BAFUBDO@15.1700:KopPflichtYYYY">
    <vt:lpwstr/>
  </property>
  <property fmtid="{D5CDD505-2E9C-101B-9397-08002B2CF9AE}" pid="137" name="FSC#BAFUBDO@15.1700:Kosten_Total">
    <vt:lpwstr/>
  </property>
  <property fmtid="{D5CDD505-2E9C-101B-9397-08002B2CF9AE}" pid="138" name="FSC#BAFUBDO@15.1700:Kostenvoranschlag">
    <vt:lpwstr/>
  </property>
  <property fmtid="{D5CDD505-2E9C-101B-9397-08002B2CF9AE}" pid="139" name="FSC#BAFUBDO@15.1700:Kreditrubrik">
    <vt:lpwstr/>
  </property>
  <property fmtid="{D5CDD505-2E9C-101B-9397-08002B2CF9AE}" pid="140" name="FSC#BAFUBDO@15.1700:Beschaffungsstelle">
    <vt:lpwstr/>
  </property>
  <property fmtid="{D5CDD505-2E9C-101B-9397-08002B2CF9AE}" pid="141" name="FSC#BAFUBDO@15.1700:Massnahmenwirkung_Total">
    <vt:lpwstr/>
  </property>
  <property fmtid="{D5CDD505-2E9C-101B-9397-08002B2CF9AE}" pid="142" name="FSC#BAFUBDO@15.1700:MedienDatum">
    <vt:lpwstr/>
  </property>
  <property fmtid="{D5CDD505-2E9C-101B-9397-08002B2CF9AE}" pid="143" name="FSC#BAFUBDO@15.1700:Medium">
    <vt:lpwstr/>
  </property>
  <property fmtid="{D5CDD505-2E9C-101B-9397-08002B2CF9AE}" pid="144" name="FSC#BAFUBDO@15.1700:MengeEmissionen">
    <vt:lpwstr/>
  </property>
  <property fmtid="{D5CDD505-2E9C-101B-9397-08002B2CF9AE}" pid="145" name="FSC#BAFUBDO@15.1700:MonBerEingangsdatum">
    <vt:lpwstr/>
  </property>
  <property fmtid="{D5CDD505-2E9C-101B-9397-08002B2CF9AE}" pid="146" name="FSC#BAFUBDO@15.1700:MonPeriodBis">
    <vt:lpwstr/>
  </property>
  <property fmtid="{D5CDD505-2E9C-101B-9397-08002B2CF9AE}" pid="147" name="FSC#BAFUBDO@15.1700:MonPeriodVon">
    <vt:lpwstr/>
  </property>
  <property fmtid="{D5CDD505-2E9C-101B-9397-08002B2CF9AE}" pid="148" name="FSC#BAFUBDO@15.1700:MonPeriodYYYY">
    <vt:lpwstr/>
  </property>
  <property fmtid="{D5CDD505-2E9C-101B-9397-08002B2CF9AE}" pid="149" name="FSC#BAFUBDO@15.1700:part">
    <vt:lpwstr/>
  </property>
  <property fmtid="{D5CDD505-2E9C-101B-9397-08002B2CF9AE}" pid="150" name="FSC#BAFUBDO@15.1700:Phase">
    <vt:lpwstr/>
  </property>
  <property fmtid="{D5CDD505-2E9C-101B-9397-08002B2CF9AE}" pid="151" name="FSC#BAFUBDO@15.1700:Prioritaet">
    <vt:lpwstr/>
  </property>
  <property fmtid="{D5CDD505-2E9C-101B-9397-08002B2CF9AE}" pid="152" name="FSC#BAFUBDO@15.1700:Projektbezeichnung">
    <vt:lpwstr/>
  </property>
  <property fmtid="{D5CDD505-2E9C-101B-9397-08002B2CF9AE}" pid="153" name="FSC#BAFUBDO@15.1700:projektname">
    <vt:lpwstr/>
  </property>
  <property fmtid="{D5CDD505-2E9C-101B-9397-08002B2CF9AE}" pid="154" name="FSC#BAFUBDO@15.1700:projektnummer">
    <vt:lpwstr/>
  </property>
  <property fmtid="{D5CDD505-2E9C-101B-9397-08002B2CF9AE}" pid="155" name="FSC#BAFUBDO@15.1700:Projekttyp">
    <vt:lpwstr/>
  </property>
  <property fmtid="{D5CDD505-2E9C-101B-9397-08002B2CF9AE}" pid="156" name="FSC#BAFUBDO@15.1700:Pruefstelle_Name">
    <vt:lpwstr/>
  </property>
  <property fmtid="{D5CDD505-2E9C-101B-9397-08002B2CF9AE}" pid="157" name="FSC#BAFUBDO@15.1700:PS_01_Verpflichter_Name_Adresse">
    <vt:lpwstr/>
  </property>
  <property fmtid="{D5CDD505-2E9C-101B-9397-08002B2CF9AE}" pid="158" name="FSC#BAFUBDO@15.1700:PS_02_Verpflichter_Name_Adresse">
    <vt:lpwstr/>
  </property>
  <property fmtid="{D5CDD505-2E9C-101B-9397-08002B2CF9AE}" pid="159" name="FSC#BAFUBDO@15.1700:PS_03_Verpflichter_Name_Adresse">
    <vt:lpwstr/>
  </property>
  <property fmtid="{D5CDD505-2E9C-101B-9397-08002B2CF9AE}" pid="160" name="FSC#BAFUBDO@15.1700:PS_04_Verpflichter_Name_Adresse">
    <vt:lpwstr/>
  </property>
  <property fmtid="{D5CDD505-2E9C-101B-9397-08002B2CF9AE}" pid="161" name="FSC#BAFUBDO@15.1700:PS_05_Verpflichter_Name_Adresse">
    <vt:lpwstr/>
  </property>
  <property fmtid="{D5CDD505-2E9C-101B-9397-08002B2CF9AE}" pid="162" name="FSC#BAFUBDO@15.1700:PS_06_Verpflichter_Name_Adresse">
    <vt:lpwstr/>
  </property>
  <property fmtid="{D5CDD505-2E9C-101B-9397-08002B2CF9AE}" pid="163" name="FSC#BAFUBDO@15.1700:PS_07_Verpflichter_Name_Adresse">
    <vt:lpwstr/>
  </property>
  <property fmtid="{D5CDD505-2E9C-101B-9397-08002B2CF9AE}" pid="164" name="FSC#BAFUBDO@15.1700:PS_08_Verpflichter_Name_Adresse">
    <vt:lpwstr/>
  </property>
  <property fmtid="{D5CDD505-2E9C-101B-9397-08002B2CF9AE}" pid="165" name="FSC#BAFUBDO@15.1700:PS_09_Verpflichter_Name_Adresse">
    <vt:lpwstr/>
  </property>
  <property fmtid="{D5CDD505-2E9C-101B-9397-08002B2CF9AE}" pid="166" name="FSC#BAFUBDO@15.1700:PS_10_Verpflichter_Name_Adresse">
    <vt:lpwstr/>
  </property>
  <property fmtid="{D5CDD505-2E9C-101B-9397-08002B2CF9AE}" pid="167" name="FSC#BAFUBDO@15.1700:PS_11_Verpflichter_Name_Adresse">
    <vt:lpwstr/>
  </property>
  <property fmtid="{D5CDD505-2E9C-101B-9397-08002B2CF9AE}" pid="168" name="FSC#BAFUBDO@15.1700:PS_12_Verpflichter_Name_Adresse">
    <vt:lpwstr/>
  </property>
  <property fmtid="{D5CDD505-2E9C-101B-9397-08002B2CF9AE}" pid="169" name="FSC#BAFUBDO@15.1700:PS_13_Verpflichter_Name_Adresse">
    <vt:lpwstr/>
  </property>
  <property fmtid="{D5CDD505-2E9C-101B-9397-08002B2CF9AE}" pid="170" name="FSC#BAFUBDO@15.1700:PS_14_Verpflichter_Name_Adresse">
    <vt:lpwstr/>
  </property>
  <property fmtid="{D5CDD505-2E9C-101B-9397-08002B2CF9AE}" pid="171" name="FSC#BAFUBDO@15.1700:Ressort">
    <vt:lpwstr/>
  </property>
  <property fmtid="{D5CDD505-2E9C-101B-9397-08002B2CF9AE}" pid="172" name="FSC#BAFUBDO@15.1700:Richttermin">
    <vt:lpwstr/>
  </property>
  <property fmtid="{D5CDD505-2E9C-101B-9397-08002B2CF9AE}" pid="173" name="FSC#BAFUBDO@15.1700:SB_Kurzzeichen">
    <vt:lpwstr/>
  </property>
  <property fmtid="{D5CDD505-2E9C-101B-9397-08002B2CF9AE}" pid="174" name="FSC#BAFUBDO@15.1700:SubAbs_Zeichen">
    <vt:lpwstr>HOD</vt:lpwstr>
  </property>
  <property fmtid="{D5CDD505-2E9C-101B-9397-08002B2CF9AE}" pid="175" name="FSC#BAFUBDO@15.1700:SubGegenstand">
    <vt:lpwstr>36ème comité permanent - novembre 2016</vt:lpwstr>
  </property>
  <property fmtid="{D5CDD505-2E9C-101B-9397-08002B2CF9AE}" pid="176" name="FSC#BAFUBDO@15.1700:SubGegenstand1">
    <vt:lpwstr/>
  </property>
  <property fmtid="{D5CDD505-2E9C-101B-9397-08002B2CF9AE}" pid="177" name="FSC#BAFUBDO@15.1700:SubGegenstand2">
    <vt:lpwstr/>
  </property>
  <property fmtid="{D5CDD505-2E9C-101B-9397-08002B2CF9AE}" pid="178" name="FSC#BAFUBDO@15.1700:SubGegenstand3">
    <vt:lpwstr/>
  </property>
  <property fmtid="{D5CDD505-2E9C-101B-9397-08002B2CF9AE}" pid="179" name="FSC#BAFUBDO@15.1700:SubGegenstand4">
    <vt:lpwstr/>
  </property>
  <property fmtid="{D5CDD505-2E9C-101B-9397-08002B2CF9AE}" pid="180" name="FSC#BAFUBDO@15.1700:SubGemeinden">
    <vt:lpwstr/>
  </property>
  <property fmtid="{D5CDD505-2E9C-101B-9397-08002B2CF9AE}" pid="181" name="FSC#BAFUBDO@15.1700:SubKantone">
    <vt:lpwstr/>
  </property>
  <property fmtid="{D5CDD505-2E9C-101B-9397-08002B2CF9AE}" pid="182" name="FSC#BAFUBDO@15.1700:SubProjektName">
    <vt:lpwstr/>
  </property>
  <property fmtid="{D5CDD505-2E9C-101B-9397-08002B2CF9AE}" pid="183" name="FSC#BAFUBDO@15.1700:TarifinfoStd2">
    <vt:lpwstr/>
  </property>
  <property fmtid="{D5CDD505-2E9C-101B-9397-08002B2CF9AE}" pid="184" name="FSC#BAFUBDO@15.1700:TarifinfoVol2">
    <vt:lpwstr/>
  </property>
  <property fmtid="{D5CDD505-2E9C-101B-9397-08002B2CF9AE}" pid="185" name="FSC#BAFUBDO@15.1700:Termin">
    <vt:lpwstr/>
  </property>
  <property fmtid="{D5CDD505-2E9C-101B-9397-08002B2CF9AE}" pid="186" name="FSC#BAFUBDO@15.1700:Termin_Abt">
    <vt:lpwstr/>
  </property>
  <property fmtid="{D5CDD505-2E9C-101B-9397-08002B2CF9AE}" pid="187" name="FSC#BAFUBDO@15.1700:Termin_Uebersetzung">
    <vt:lpwstr/>
  </property>
  <property fmtid="{D5CDD505-2E9C-101B-9397-08002B2CF9AE}" pid="188" name="FSC#BAFUBDO@15.1700:Thema">
    <vt:lpwstr/>
  </property>
  <property fmtid="{D5CDD505-2E9C-101B-9397-08002B2CF9AE}" pid="189" name="FSC#BAFUBDO@15.1700:Validierungdatum">
    <vt:lpwstr/>
  </property>
  <property fmtid="{D5CDD505-2E9C-101B-9397-08002B2CF9AE}" pid="190" name="FSC#BAFUBDO@15.1700:Validierungfirma">
    <vt:lpwstr/>
  </property>
  <property fmtid="{D5CDD505-2E9C-101B-9397-08002B2CF9AE}" pid="191" name="FSC#BAFUBDO@15.1700:Validierungname">
    <vt:lpwstr/>
  </property>
  <property fmtid="{D5CDD505-2E9C-101B-9397-08002B2CF9AE}" pid="192" name="FSC#BAFUBDO@15.1700:Validierungresp">
    <vt:lpwstr/>
  </property>
  <property fmtid="{D5CDD505-2E9C-101B-9397-08002B2CF9AE}" pid="193" name="FSC#BAFUBDO@15.1700:Verfahren">
    <vt:lpwstr/>
  </property>
  <property fmtid="{D5CDD505-2E9C-101B-9397-08002B2CF9AE}" pid="194" name="FSC#BAFUBDO@15.1700:VerfuegDatum">
    <vt:lpwstr/>
  </property>
  <property fmtid="{D5CDD505-2E9C-101B-9397-08002B2CF9AE}" pid="195" name="FSC#BAFUBDO@15.1700:Verfuegungsnummer">
    <vt:lpwstr/>
  </property>
  <property fmtid="{D5CDD505-2E9C-101B-9397-08002B2CF9AE}" pid="196" name="FSC#BAFUBDO@15.1700:Verpflichter_HausNr">
    <vt:lpwstr/>
  </property>
  <property fmtid="{D5CDD505-2E9C-101B-9397-08002B2CF9AE}" pid="197" name="FSC#BAFUBDO@15.1700:Verpflichter_Kurzname">
    <vt:lpwstr/>
  </property>
  <property fmtid="{D5CDD505-2E9C-101B-9397-08002B2CF9AE}" pid="198" name="FSC#BAFUBDO@15.1700:Verpflichter_MailAdresse">
    <vt:lpwstr/>
  </property>
  <property fmtid="{D5CDD505-2E9C-101B-9397-08002B2CF9AE}" pid="199" name="FSC#BAFUBDO@15.1700:Verpflichter_Name">
    <vt:lpwstr/>
  </property>
  <property fmtid="{D5CDD505-2E9C-101B-9397-08002B2CF9AE}" pid="200" name="FSC#BAFUBDO@15.1700:Verpflichter_Ort">
    <vt:lpwstr/>
  </property>
  <property fmtid="{D5CDD505-2E9C-101B-9397-08002B2CF9AE}" pid="201" name="FSC#BAFUBDO@15.1700:Verpflichter_PLZ">
    <vt:lpwstr/>
  </property>
  <property fmtid="{D5CDD505-2E9C-101B-9397-08002B2CF9AE}" pid="202" name="FSC#BAFUBDO@15.1700:Verpflichter_Strasse">
    <vt:lpwstr/>
  </property>
  <property fmtid="{D5CDD505-2E9C-101B-9397-08002B2CF9AE}" pid="203" name="FSC#BAFUBDO@15.1700:Versandart">
    <vt:lpwstr/>
  </property>
  <property fmtid="{D5CDD505-2E9C-101B-9397-08002B2CF9AE}" pid="204" name="FSC#BAFUBDO@15.1700:VertragAbteilung">
    <vt:lpwstr/>
  </property>
  <property fmtid="{D5CDD505-2E9C-101B-9397-08002B2CF9AE}" pid="205" name="FSC#BAFUBDO@15.1700:VertragsdauerBis">
    <vt:lpwstr/>
  </property>
  <property fmtid="{D5CDD505-2E9C-101B-9397-08002B2CF9AE}" pid="206" name="FSC#BAFUBDO@15.1700:VertragsdauerVon">
    <vt:lpwstr/>
  </property>
  <property fmtid="{D5CDD505-2E9C-101B-9397-08002B2CF9AE}" pid="207" name="FSC#BAFUBDO@15.1700:VertragTitel">
    <vt:lpwstr/>
  </property>
  <property fmtid="{D5CDD505-2E9C-101B-9397-08002B2CF9AE}" pid="208" name="FSC#BAFUBDO@15.1700:vertreten">
    <vt:lpwstr/>
  </property>
  <property fmtid="{D5CDD505-2E9C-101B-9397-08002B2CF9AE}" pid="209" name="FSC#BAFUBDO@15.1700:Volumen_Ausgangstext">
    <vt:lpwstr/>
  </property>
  <property fmtid="{D5CDD505-2E9C-101B-9397-08002B2CF9AE}" pid="210" name="FSC#BAFUBDO@15.1700:Zeit">
    <vt:lpwstr/>
  </property>
  <property fmtid="{D5CDD505-2E9C-101B-9397-08002B2CF9AE}" pid="211" name="FSC#BAFUBDO@15.1700:Zielsprache">
    <vt:lpwstr/>
  </property>
  <property fmtid="{D5CDD505-2E9C-101B-9397-08002B2CF9AE}" pid="212" name="FSC#BAFUBDO@15.1700:Zirkulation">
    <vt:lpwstr/>
  </property>
  <property fmtid="{D5CDD505-2E9C-101B-9397-08002B2CF9AE}" pid="213" name="FSC#BAFUBDO@15.1700:Zirkulation_Dat">
    <vt:lpwstr/>
  </property>
  <property fmtid="{D5CDD505-2E9C-101B-9397-08002B2CF9AE}" pid="214" name="FSC#BAFUBDO@15.1700:Zust_Behoerde">
    <vt:lpwstr/>
  </property>
  <property fmtid="{D5CDD505-2E9C-101B-9397-08002B2CF9AE}" pid="215" name="FSC#UVEKCFG@15.1700:Function">
    <vt:lpwstr/>
  </property>
  <property fmtid="{D5CDD505-2E9C-101B-9397-08002B2CF9AE}" pid="216" name="FSC#UVEKCFG@15.1700:FileRespOrg">
    <vt:lpwstr>Internationales (INT)</vt:lpwstr>
  </property>
  <property fmtid="{D5CDD505-2E9C-101B-9397-08002B2CF9AE}" pid="217" name="FSC#UVEKCFG@15.1700:DefaultGroupFileResponsible">
    <vt:lpwstr/>
  </property>
  <property fmtid="{D5CDD505-2E9C-101B-9397-08002B2CF9AE}" pid="218" name="FSC#UVEKCFG@15.1700:FileRespFunction">
    <vt:lpwstr/>
  </property>
  <property fmtid="{D5CDD505-2E9C-101B-9397-08002B2CF9AE}" pid="219" name="FSC#UVEKCFG@15.1700:AssignedClassification">
    <vt:lpwstr/>
  </property>
  <property fmtid="{D5CDD505-2E9C-101B-9397-08002B2CF9AE}" pid="220" name="FSC#UVEKCFG@15.1700:AssignedClassificationCode">
    <vt:lpwstr>COO.1.1001.1.137854</vt:lpwstr>
  </property>
  <property fmtid="{D5CDD505-2E9C-101B-9397-08002B2CF9AE}" pid="221" name="FSC#UVEKCFG@15.1700:FileResponsible">
    <vt:lpwstr/>
  </property>
  <property fmtid="{D5CDD505-2E9C-101B-9397-08002B2CF9AE}" pid="222" name="FSC#UVEKCFG@15.1700:FileResponsibleTel">
    <vt:lpwstr/>
  </property>
  <property fmtid="{D5CDD505-2E9C-101B-9397-08002B2CF9AE}" pid="223" name="FSC#UVEKCFG@15.1700:FileResponsibleEmail">
    <vt:lpwstr/>
  </property>
  <property fmtid="{D5CDD505-2E9C-101B-9397-08002B2CF9AE}" pid="224" name="FSC#UVEKCFG@15.1700:FileResponsibleFax">
    <vt:lpwstr/>
  </property>
  <property fmtid="{D5CDD505-2E9C-101B-9397-08002B2CF9AE}" pid="225" name="FSC#UVEKCFG@15.1700:FileResponsibleAddress">
    <vt:lpwstr/>
  </property>
  <property fmtid="{D5CDD505-2E9C-101B-9397-08002B2CF9AE}" pid="226" name="FSC#UVEKCFG@15.1700:FileResponsibleStreet">
    <vt:lpwstr/>
  </property>
  <property fmtid="{D5CDD505-2E9C-101B-9397-08002B2CF9AE}" pid="227" name="FSC#UVEKCFG@15.1700:FileResponsiblezipcode">
    <vt:lpwstr/>
  </property>
  <property fmtid="{D5CDD505-2E9C-101B-9397-08002B2CF9AE}" pid="228" name="FSC#UVEKCFG@15.1700:FileResponsiblecity">
    <vt:lpwstr/>
  </property>
  <property fmtid="{D5CDD505-2E9C-101B-9397-08002B2CF9AE}" pid="229" name="FSC#UVEKCFG@15.1700:FileResponsibleAbbreviation">
    <vt:lpwstr/>
  </property>
  <property fmtid="{D5CDD505-2E9C-101B-9397-08002B2CF9AE}" pid="230" name="FSC#UVEKCFG@15.1700:FileRespOrgHome">
    <vt:lpwstr/>
  </property>
  <property fmtid="{D5CDD505-2E9C-101B-9397-08002B2CF9AE}" pid="231" name="FSC#UVEKCFG@15.1700:CurrUserAbbreviation">
    <vt:lpwstr>He</vt:lpwstr>
  </property>
  <property fmtid="{D5CDD505-2E9C-101B-9397-08002B2CF9AE}" pid="232" name="FSC#UVEKCFG@15.1700:CategoryReference">
    <vt:lpwstr>061.6-02.3-07-01</vt:lpwstr>
  </property>
  <property fmtid="{D5CDD505-2E9C-101B-9397-08002B2CF9AE}" pid="233" name="FSC#UVEKCFG@15.1700:cooAddress">
    <vt:lpwstr>COO.2002.100.2.4711280</vt:lpwstr>
  </property>
  <property fmtid="{D5CDD505-2E9C-101B-9397-08002B2CF9AE}" pid="234" name="FSC#UVEKCFG@15.1700:sleeveFileReference">
    <vt:lpwstr/>
  </property>
  <property fmtid="{D5CDD505-2E9C-101B-9397-08002B2CF9AE}" pid="235" name="FSC#UVEKCFG@15.1700:BureauName">
    <vt:lpwstr>Bundesamt für Umwelt</vt:lpwstr>
  </property>
  <property fmtid="{D5CDD505-2E9C-101B-9397-08002B2CF9AE}" pid="236" name="FSC#UVEKCFG@15.1700:BureauShortName">
    <vt:lpwstr>BAFU</vt:lpwstr>
  </property>
  <property fmtid="{D5CDD505-2E9C-101B-9397-08002B2CF9AE}" pid="237" name="FSC#UVEKCFG@15.1700:BureauWebsite">
    <vt:lpwstr>www.bafu.admin.ch</vt:lpwstr>
  </property>
  <property fmtid="{D5CDD505-2E9C-101B-9397-08002B2CF9AE}" pid="238" name="FSC#UVEKCFG@15.1700:SubFileTitle">
    <vt:lpwstr>Présentation_Comité permanent Strasbourg 2016_rec169_version finale</vt:lpwstr>
  </property>
  <property fmtid="{D5CDD505-2E9C-101B-9397-08002B2CF9AE}" pid="239" name="FSC#UVEKCFG@15.1700:ForeignNumber">
    <vt:lpwstr/>
  </property>
  <property fmtid="{D5CDD505-2E9C-101B-9397-08002B2CF9AE}" pid="240" name="FSC#UVEKCFG@15.1700:Amtstitel">
    <vt:lpwstr/>
  </property>
  <property fmtid="{D5CDD505-2E9C-101B-9397-08002B2CF9AE}" pid="241" name="FSC#UVEKCFG@15.1700:ZusendungAm">
    <vt:lpwstr/>
  </property>
  <property fmtid="{D5CDD505-2E9C-101B-9397-08002B2CF9AE}" pid="242" name="FSC#UVEKCFG@15.1700:SignerLeft">
    <vt:lpwstr/>
  </property>
  <property fmtid="{D5CDD505-2E9C-101B-9397-08002B2CF9AE}" pid="243" name="FSC#UVEKCFG@15.1700:SignerRight">
    <vt:lpwstr/>
  </property>
  <property fmtid="{D5CDD505-2E9C-101B-9397-08002B2CF9AE}" pid="244" name="FSC#UVEKCFG@15.1700:SignerLeftJobTitle">
    <vt:lpwstr/>
  </property>
  <property fmtid="{D5CDD505-2E9C-101B-9397-08002B2CF9AE}" pid="245" name="FSC#UVEKCFG@15.1700:SignerRightJobTitle">
    <vt:lpwstr/>
  </property>
  <property fmtid="{D5CDD505-2E9C-101B-9397-08002B2CF9AE}" pid="246" name="FSC#UVEKCFG@15.1700:SignerLeftFunction">
    <vt:lpwstr/>
  </property>
  <property fmtid="{D5CDD505-2E9C-101B-9397-08002B2CF9AE}" pid="247" name="FSC#UVEKCFG@15.1700:SignerRightFunction">
    <vt:lpwstr/>
  </property>
  <property fmtid="{D5CDD505-2E9C-101B-9397-08002B2CF9AE}" pid="248" name="FSC#UVEKCFG@15.1700:SignerLeftUserRoleGroup">
    <vt:lpwstr/>
  </property>
  <property fmtid="{D5CDD505-2E9C-101B-9397-08002B2CF9AE}" pid="249" name="FSC#UVEKCFG@15.1700:SignerRightUserRoleGroup">
    <vt:lpwstr/>
  </property>
  <property fmtid="{D5CDD505-2E9C-101B-9397-08002B2CF9AE}" pid="250" name="FSC#UVEKCFG@15.1700:DocumentNumber">
    <vt:lpwstr>Q055-0264</vt:lpwstr>
  </property>
  <property fmtid="{D5CDD505-2E9C-101B-9397-08002B2CF9AE}" pid="251" name="FSC#UVEKCFG@15.1700:AssignmentNumber">
    <vt:lpwstr/>
  </property>
  <property fmtid="{D5CDD505-2E9C-101B-9397-08002B2CF9AE}" pid="252" name="FSC#UVEKCFG@15.1700:EM_Personal">
    <vt:lpwstr/>
  </property>
  <property fmtid="{D5CDD505-2E9C-101B-9397-08002B2CF9AE}" pid="253" name="FSC#UVEKCFG@15.1700:EM_Geschlecht">
    <vt:lpwstr/>
  </property>
  <property fmtid="{D5CDD505-2E9C-101B-9397-08002B2CF9AE}" pid="254" name="FSC#UVEKCFG@15.1700:EM_GebDatum">
    <vt:lpwstr/>
  </property>
  <property fmtid="{D5CDD505-2E9C-101B-9397-08002B2CF9AE}" pid="255" name="FSC#UVEKCFG@15.1700:EM_Funktion">
    <vt:lpwstr/>
  </property>
  <property fmtid="{D5CDD505-2E9C-101B-9397-08002B2CF9AE}" pid="256" name="FSC#UVEKCFG@15.1700:EM_Beruf">
    <vt:lpwstr/>
  </property>
  <property fmtid="{D5CDD505-2E9C-101B-9397-08002B2CF9AE}" pid="257" name="FSC#UVEKCFG@15.1700:EM_SVNR">
    <vt:lpwstr/>
  </property>
  <property fmtid="{D5CDD505-2E9C-101B-9397-08002B2CF9AE}" pid="258" name="FSC#UVEKCFG@15.1700:EM_Familienstand">
    <vt:lpwstr/>
  </property>
  <property fmtid="{D5CDD505-2E9C-101B-9397-08002B2CF9AE}" pid="259" name="FSC#UVEKCFG@15.1700:EM_Muttersprache">
    <vt:lpwstr/>
  </property>
  <property fmtid="{D5CDD505-2E9C-101B-9397-08002B2CF9AE}" pid="260" name="FSC#UVEKCFG@15.1700:EM_Geboren_in">
    <vt:lpwstr/>
  </property>
  <property fmtid="{D5CDD505-2E9C-101B-9397-08002B2CF9AE}" pid="261" name="FSC#UVEKCFG@15.1700:EM_Briefanrede">
    <vt:lpwstr/>
  </property>
  <property fmtid="{D5CDD505-2E9C-101B-9397-08002B2CF9AE}" pid="262" name="FSC#UVEKCFG@15.1700:EM_Kommunikationssprache">
    <vt:lpwstr/>
  </property>
  <property fmtid="{D5CDD505-2E9C-101B-9397-08002B2CF9AE}" pid="263" name="FSC#UVEKCFG@15.1700:EM_Webseite">
    <vt:lpwstr/>
  </property>
  <property fmtid="{D5CDD505-2E9C-101B-9397-08002B2CF9AE}" pid="264" name="FSC#UVEKCFG@15.1700:EM_TelNr_Business">
    <vt:lpwstr/>
  </property>
  <property fmtid="{D5CDD505-2E9C-101B-9397-08002B2CF9AE}" pid="265" name="FSC#UVEKCFG@15.1700:EM_TelNr_Private">
    <vt:lpwstr/>
  </property>
  <property fmtid="{D5CDD505-2E9C-101B-9397-08002B2CF9AE}" pid="266" name="FSC#UVEKCFG@15.1700:EM_TelNr_Mobile">
    <vt:lpwstr/>
  </property>
  <property fmtid="{D5CDD505-2E9C-101B-9397-08002B2CF9AE}" pid="267" name="FSC#UVEKCFG@15.1700:EM_TelNr_Other">
    <vt:lpwstr/>
  </property>
  <property fmtid="{D5CDD505-2E9C-101B-9397-08002B2CF9AE}" pid="268" name="FSC#UVEKCFG@15.1700:EM_TelNr_Fax">
    <vt:lpwstr/>
  </property>
  <property fmtid="{D5CDD505-2E9C-101B-9397-08002B2CF9AE}" pid="269" name="FSC#UVEKCFG@15.1700:EM_EMail1">
    <vt:lpwstr/>
  </property>
  <property fmtid="{D5CDD505-2E9C-101B-9397-08002B2CF9AE}" pid="270" name="FSC#UVEKCFG@15.1700:EM_EMail2">
    <vt:lpwstr/>
  </property>
  <property fmtid="{D5CDD505-2E9C-101B-9397-08002B2CF9AE}" pid="271" name="FSC#UVEKCFG@15.1700:EM_EMail3">
    <vt:lpwstr/>
  </property>
  <property fmtid="{D5CDD505-2E9C-101B-9397-08002B2CF9AE}" pid="272" name="FSC#UVEKCFG@15.1700:EM_Name">
    <vt:lpwstr/>
  </property>
  <property fmtid="{D5CDD505-2E9C-101B-9397-08002B2CF9AE}" pid="273" name="FSC#UVEKCFG@15.1700:EM_UID">
    <vt:lpwstr/>
  </property>
  <property fmtid="{D5CDD505-2E9C-101B-9397-08002B2CF9AE}" pid="274" name="FSC#UVEKCFG@15.1700:EM_Rechtsform">
    <vt:lpwstr/>
  </property>
  <property fmtid="{D5CDD505-2E9C-101B-9397-08002B2CF9AE}" pid="275" name="FSC#UVEKCFG@15.1700:EM_Klassifizierung">
    <vt:lpwstr/>
  </property>
  <property fmtid="{D5CDD505-2E9C-101B-9397-08002B2CF9AE}" pid="276" name="FSC#UVEKCFG@15.1700:EM_Gruendungsjahr">
    <vt:lpwstr/>
  </property>
  <property fmtid="{D5CDD505-2E9C-101B-9397-08002B2CF9AE}" pid="277" name="FSC#UVEKCFG@15.1700:EM_Versandart">
    <vt:lpwstr>B-Post</vt:lpwstr>
  </property>
  <property fmtid="{D5CDD505-2E9C-101B-9397-08002B2CF9AE}" pid="278" name="FSC#UVEKCFG@15.1700:EM_Versandvermek">
    <vt:lpwstr/>
  </property>
  <property fmtid="{D5CDD505-2E9C-101B-9397-08002B2CF9AE}" pid="279" name="FSC#UVEKCFG@15.1700:EM_Anrede">
    <vt:lpwstr/>
  </property>
  <property fmtid="{D5CDD505-2E9C-101B-9397-08002B2CF9AE}" pid="280" name="FSC#UVEKCFG@15.1700:EM_Titel">
    <vt:lpwstr/>
  </property>
  <property fmtid="{D5CDD505-2E9C-101B-9397-08002B2CF9AE}" pid="281" name="FSC#UVEKCFG@15.1700:EM_Nachgestellter_Titel">
    <vt:lpwstr/>
  </property>
  <property fmtid="{D5CDD505-2E9C-101B-9397-08002B2CF9AE}" pid="282" name="FSC#UVEKCFG@15.1700:EM_Vorname">
    <vt:lpwstr/>
  </property>
  <property fmtid="{D5CDD505-2E9C-101B-9397-08002B2CF9AE}" pid="283" name="FSC#UVEKCFG@15.1700:EM_Nachname">
    <vt:lpwstr/>
  </property>
  <property fmtid="{D5CDD505-2E9C-101B-9397-08002B2CF9AE}" pid="284" name="FSC#UVEKCFG@15.1700:EM_Kurzbezeichnung">
    <vt:lpwstr/>
  </property>
  <property fmtid="{D5CDD505-2E9C-101B-9397-08002B2CF9AE}" pid="285" name="FSC#UVEKCFG@15.1700:EM_Organisations_Zeile_1">
    <vt:lpwstr/>
  </property>
  <property fmtid="{D5CDD505-2E9C-101B-9397-08002B2CF9AE}" pid="286" name="FSC#UVEKCFG@15.1700:EM_Organisations_Zeile_2">
    <vt:lpwstr/>
  </property>
  <property fmtid="{D5CDD505-2E9C-101B-9397-08002B2CF9AE}" pid="287" name="FSC#UVEKCFG@15.1700:EM_Organisations_Zeile_3">
    <vt:lpwstr/>
  </property>
  <property fmtid="{D5CDD505-2E9C-101B-9397-08002B2CF9AE}" pid="288" name="FSC#UVEKCFG@15.1700:EM_Strasse">
    <vt:lpwstr/>
  </property>
  <property fmtid="{D5CDD505-2E9C-101B-9397-08002B2CF9AE}" pid="289" name="FSC#UVEKCFG@15.1700:EM_Hausnummer">
    <vt:lpwstr/>
  </property>
  <property fmtid="{D5CDD505-2E9C-101B-9397-08002B2CF9AE}" pid="290" name="FSC#UVEKCFG@15.1700:EM_Strasse2">
    <vt:lpwstr/>
  </property>
  <property fmtid="{D5CDD505-2E9C-101B-9397-08002B2CF9AE}" pid="291" name="FSC#UVEKCFG@15.1700:EM_Hausnummer_Zusatz">
    <vt:lpwstr/>
  </property>
  <property fmtid="{D5CDD505-2E9C-101B-9397-08002B2CF9AE}" pid="292" name="FSC#UVEKCFG@15.1700:EM_Postfach">
    <vt:lpwstr/>
  </property>
  <property fmtid="{D5CDD505-2E9C-101B-9397-08002B2CF9AE}" pid="293" name="FSC#UVEKCFG@15.1700:EM_PLZ">
    <vt:lpwstr/>
  </property>
  <property fmtid="{D5CDD505-2E9C-101B-9397-08002B2CF9AE}" pid="294" name="FSC#UVEKCFG@15.1700:EM_Ort">
    <vt:lpwstr/>
  </property>
  <property fmtid="{D5CDD505-2E9C-101B-9397-08002B2CF9AE}" pid="295" name="FSC#UVEKCFG@15.1700:EM_Land">
    <vt:lpwstr/>
  </property>
  <property fmtid="{D5CDD505-2E9C-101B-9397-08002B2CF9AE}" pid="296" name="FSC#UVEKCFG@15.1700:EM_E_Mail_Adresse">
    <vt:lpwstr/>
  </property>
  <property fmtid="{D5CDD505-2E9C-101B-9397-08002B2CF9AE}" pid="297" name="FSC#UVEKCFG@15.1700:EM_Funktionsbezeichnung">
    <vt:lpwstr/>
  </property>
  <property fmtid="{D5CDD505-2E9C-101B-9397-08002B2CF9AE}" pid="298" name="FSC#UVEKCFG@15.1700:EM_Serienbrieffeld_1">
    <vt:lpwstr/>
  </property>
  <property fmtid="{D5CDD505-2E9C-101B-9397-08002B2CF9AE}" pid="299" name="FSC#UVEKCFG@15.1700:EM_Serienbrieffeld_2">
    <vt:lpwstr/>
  </property>
  <property fmtid="{D5CDD505-2E9C-101B-9397-08002B2CF9AE}" pid="300" name="FSC#UVEKCFG@15.1700:EM_Serienbrieffeld_3">
    <vt:lpwstr/>
  </property>
  <property fmtid="{D5CDD505-2E9C-101B-9397-08002B2CF9AE}" pid="301" name="FSC#UVEKCFG@15.1700:EM_Serienbrieffeld_4">
    <vt:lpwstr/>
  </property>
  <property fmtid="{D5CDD505-2E9C-101B-9397-08002B2CF9AE}" pid="302" name="FSC#UVEKCFG@15.1700:EM_Serienbrieffeld_5">
    <vt:lpwstr/>
  </property>
  <property fmtid="{D5CDD505-2E9C-101B-9397-08002B2CF9AE}" pid="303" name="FSC#UVEKCFG@15.1700:EM_Address">
    <vt:lpwstr/>
  </property>
  <property fmtid="{D5CDD505-2E9C-101B-9397-08002B2CF9AE}" pid="304" name="FSC#UVEKCFG@15.1700:Abs_Nachname">
    <vt:lpwstr/>
  </property>
  <property fmtid="{D5CDD505-2E9C-101B-9397-08002B2CF9AE}" pid="305" name="FSC#UVEKCFG@15.1700:Abs_Vorname">
    <vt:lpwstr/>
  </property>
  <property fmtid="{D5CDD505-2E9C-101B-9397-08002B2CF9AE}" pid="306" name="FSC#UVEKCFG@15.1700:Abs_Zeichen">
    <vt:lpwstr/>
  </property>
  <property fmtid="{D5CDD505-2E9C-101B-9397-08002B2CF9AE}" pid="307" name="FSC#UVEKCFG@15.1700:Anrede">
    <vt:lpwstr/>
  </property>
  <property fmtid="{D5CDD505-2E9C-101B-9397-08002B2CF9AE}" pid="308" name="FSC#UVEKCFG@15.1700:EM_Versandartspez">
    <vt:lpwstr/>
  </property>
  <property fmtid="{D5CDD505-2E9C-101B-9397-08002B2CF9AE}" pid="309" name="FSC#UVEKCFG@15.1700:Briefdatum">
    <vt:lpwstr>09.11.2018</vt:lpwstr>
  </property>
  <property fmtid="{D5CDD505-2E9C-101B-9397-08002B2CF9AE}" pid="310" name="FSC#UVEKCFG@15.1700:Empf_Zeichen">
    <vt:lpwstr/>
  </property>
  <property fmtid="{D5CDD505-2E9C-101B-9397-08002B2CF9AE}" pid="311" name="FSC#UVEKCFG@15.1700:FilialePLZ">
    <vt:lpwstr/>
  </property>
  <property fmtid="{D5CDD505-2E9C-101B-9397-08002B2CF9AE}" pid="312" name="FSC#UVEKCFG@15.1700:Gegenstand">
    <vt:lpwstr>Présentation_Comité permanent Strasbourg 2016_rec169_version finale</vt:lpwstr>
  </property>
  <property fmtid="{D5CDD505-2E9C-101B-9397-08002B2CF9AE}" pid="313" name="FSC#UVEKCFG@15.1700:Nummer">
    <vt:lpwstr>Q055-0264</vt:lpwstr>
  </property>
  <property fmtid="{D5CDD505-2E9C-101B-9397-08002B2CF9AE}" pid="314" name="FSC#UVEKCFG@15.1700:Unterschrift_Nachname">
    <vt:lpwstr/>
  </property>
  <property fmtid="{D5CDD505-2E9C-101B-9397-08002B2CF9AE}" pid="315" name="FSC#UVEKCFG@15.1700:Unterschrift_Vorname">
    <vt:lpwstr/>
  </property>
  <property fmtid="{D5CDD505-2E9C-101B-9397-08002B2CF9AE}" pid="316" name="FSC#UVEKCFG@15.1700:FileResponsibleStreetPostal">
    <vt:lpwstr/>
  </property>
  <property fmtid="{D5CDD505-2E9C-101B-9397-08002B2CF9AE}" pid="317" name="FSC#UVEKCFG@15.1700:FileResponsiblezipcodePostal">
    <vt:lpwstr/>
  </property>
  <property fmtid="{D5CDD505-2E9C-101B-9397-08002B2CF9AE}" pid="318" name="FSC#UVEKCFG@15.1700:FileResponsiblecityPostal">
    <vt:lpwstr/>
  </property>
  <property fmtid="{D5CDD505-2E9C-101B-9397-08002B2CF9AE}" pid="319" name="FSC#UVEKCFG@15.1700:FileResponsibleStreetInvoice">
    <vt:lpwstr/>
  </property>
  <property fmtid="{D5CDD505-2E9C-101B-9397-08002B2CF9AE}" pid="320" name="FSC#UVEKCFG@15.1700:FileResponsiblezipcodeInvoice">
    <vt:lpwstr/>
  </property>
  <property fmtid="{D5CDD505-2E9C-101B-9397-08002B2CF9AE}" pid="321" name="FSC#UVEKCFG@15.1700:FileResponsiblecityInvoice">
    <vt:lpwstr/>
  </property>
  <property fmtid="{D5CDD505-2E9C-101B-9397-08002B2CF9AE}" pid="322" name="FSC#UVEKCFG@15.1700:ResponsibleDefaultRoleOrg">
    <vt:lpwstr/>
  </property>
  <property fmtid="{D5CDD505-2E9C-101B-9397-08002B2CF9AE}" pid="323" name="FSC#COOELAK@1.1001:IncomingNumber">
    <vt:lpwstr/>
  </property>
  <property fmtid="{D5CDD505-2E9C-101B-9397-08002B2CF9AE}" pid="324" name="FSC#COOELAK@1.1001:IncomingSubject">
    <vt:lpwstr/>
  </property>
  <property fmtid="{D5CDD505-2E9C-101B-9397-08002B2CF9AE}" pid="325" name="FSC#COOELAK@1.1001:ProcessResponsible">
    <vt:lpwstr/>
  </property>
  <property fmtid="{D5CDD505-2E9C-101B-9397-08002B2CF9AE}" pid="326" name="FSC#COOELAK@1.1001:ProcessResponsiblePhone">
    <vt:lpwstr/>
  </property>
  <property fmtid="{D5CDD505-2E9C-101B-9397-08002B2CF9AE}" pid="327" name="FSC#COOELAK@1.1001:ProcessResponsibleMail">
    <vt:lpwstr/>
  </property>
  <property fmtid="{D5CDD505-2E9C-101B-9397-08002B2CF9AE}" pid="328" name="FSC#COOELAK@1.1001:ProcessResponsibleFax">
    <vt:lpwstr/>
  </property>
  <property fmtid="{D5CDD505-2E9C-101B-9397-08002B2CF9AE}" pid="329" name="FSC#COOELAK@1.1001:ApproverFirstName">
    <vt:lpwstr/>
  </property>
  <property fmtid="{D5CDD505-2E9C-101B-9397-08002B2CF9AE}" pid="330" name="FSC#COOELAK@1.1001:ApproverSurName">
    <vt:lpwstr/>
  </property>
  <property fmtid="{D5CDD505-2E9C-101B-9397-08002B2CF9AE}" pid="331" name="FSC#COOELAK@1.1001:ApproverTitle">
    <vt:lpwstr/>
  </property>
  <property fmtid="{D5CDD505-2E9C-101B-9397-08002B2CF9AE}" pid="332" name="FSC#COOELAK@1.1001:ExternalDate">
    <vt:lpwstr/>
  </property>
  <property fmtid="{D5CDD505-2E9C-101B-9397-08002B2CF9AE}" pid="333" name="FSC#COOELAK@1.1001:SettlementApprovedAt">
    <vt:lpwstr/>
  </property>
  <property fmtid="{D5CDD505-2E9C-101B-9397-08002B2CF9AE}" pid="334" name="FSC#COOELAK@1.1001:BaseNumber">
    <vt:lpwstr>061.6-02.3-07-01</vt:lpwstr>
  </property>
  <property fmtid="{D5CDD505-2E9C-101B-9397-08002B2CF9AE}" pid="335" name="FSC#COOELAK@1.1001:CurrentUserRolePos">
    <vt:lpwstr>Sachbearbeiter/in</vt:lpwstr>
  </property>
  <property fmtid="{D5CDD505-2E9C-101B-9397-08002B2CF9AE}" pid="336" name="FSC#COOELAK@1.1001:CurrentUserEmail">
    <vt:lpwstr>daniel.hefti@bafu.admin.ch</vt:lpwstr>
  </property>
  <property fmtid="{D5CDD505-2E9C-101B-9397-08002B2CF9AE}" pid="337" name="FSC#ATSTATECFG@1.1001:Office">
    <vt:lpwstr/>
  </property>
  <property fmtid="{D5CDD505-2E9C-101B-9397-08002B2CF9AE}" pid="338" name="FSC#ATSTATECFG@1.1001:Agent">
    <vt:lpwstr/>
  </property>
  <property fmtid="{D5CDD505-2E9C-101B-9397-08002B2CF9AE}" pid="339" name="FSC#ATSTATECFG@1.1001:AgentPhone">
    <vt:lpwstr/>
  </property>
  <property fmtid="{D5CDD505-2E9C-101B-9397-08002B2CF9AE}" pid="340" name="FSC#ATSTATECFG@1.1001:DepartmentFax">
    <vt:lpwstr/>
  </property>
  <property fmtid="{D5CDD505-2E9C-101B-9397-08002B2CF9AE}" pid="341" name="FSC#ATSTATECFG@1.1001:DepartmentEmail">
    <vt:lpwstr/>
  </property>
  <property fmtid="{D5CDD505-2E9C-101B-9397-08002B2CF9AE}" pid="342" name="FSC#ATSTATECFG@1.1001:SubfileDate">
    <vt:lpwstr/>
  </property>
  <property fmtid="{D5CDD505-2E9C-101B-9397-08002B2CF9AE}" pid="343" name="FSC#ATSTATECFG@1.1001:SubfileSubject">
    <vt:lpwstr>Présentation_Comité permanent Strasbourg 2016_rec169_version finale</vt:lpwstr>
  </property>
  <property fmtid="{D5CDD505-2E9C-101B-9397-08002B2CF9AE}" pid="344" name="FSC#ATSTATECFG@1.1001:DepartmentZipCode">
    <vt:lpwstr/>
  </property>
  <property fmtid="{D5CDD505-2E9C-101B-9397-08002B2CF9AE}" pid="345" name="FSC#ATSTATECFG@1.1001:DepartmentCountry">
    <vt:lpwstr/>
  </property>
  <property fmtid="{D5CDD505-2E9C-101B-9397-08002B2CF9AE}" pid="346" name="FSC#ATSTATECFG@1.1001:DepartmentCity">
    <vt:lpwstr/>
  </property>
  <property fmtid="{D5CDD505-2E9C-101B-9397-08002B2CF9AE}" pid="347" name="FSC#ATSTATECFG@1.1001:DepartmentStreet">
    <vt:lpwstr/>
  </property>
  <property fmtid="{D5CDD505-2E9C-101B-9397-08002B2CF9AE}" pid="348" name="FSC#ATSTATECFG@1.1001:DepartmentDVR">
    <vt:lpwstr/>
  </property>
  <property fmtid="{D5CDD505-2E9C-101B-9397-08002B2CF9AE}" pid="349" name="FSC#ATSTATECFG@1.1001:DepartmentUID">
    <vt:lpwstr/>
  </property>
  <property fmtid="{D5CDD505-2E9C-101B-9397-08002B2CF9AE}" pid="350" name="FSC#ATSTATECFG@1.1001:SubfileReference">
    <vt:lpwstr>061.6-02.3-07-01-00002/00001</vt:lpwstr>
  </property>
  <property fmtid="{D5CDD505-2E9C-101B-9397-08002B2CF9AE}" pid="351" name="FSC#ATSTATECFG@1.1001:Clause">
    <vt:lpwstr/>
  </property>
  <property fmtid="{D5CDD505-2E9C-101B-9397-08002B2CF9AE}" pid="352" name="FSC#ATSTATECFG@1.1001:ApprovedSignature">
    <vt:lpwstr/>
  </property>
  <property fmtid="{D5CDD505-2E9C-101B-9397-08002B2CF9AE}" pid="353" name="FSC#ATSTATECFG@1.1001:BankAccount">
    <vt:lpwstr/>
  </property>
  <property fmtid="{D5CDD505-2E9C-101B-9397-08002B2CF9AE}" pid="354" name="FSC#ATSTATECFG@1.1001:BankAccountOwner">
    <vt:lpwstr/>
  </property>
  <property fmtid="{D5CDD505-2E9C-101B-9397-08002B2CF9AE}" pid="355" name="FSC#ATSTATECFG@1.1001:BankInstitute">
    <vt:lpwstr/>
  </property>
  <property fmtid="{D5CDD505-2E9C-101B-9397-08002B2CF9AE}" pid="356" name="FSC#ATSTATECFG@1.1001:BankAccountID">
    <vt:lpwstr/>
  </property>
  <property fmtid="{D5CDD505-2E9C-101B-9397-08002B2CF9AE}" pid="357" name="FSC#ATSTATECFG@1.1001:BankAccountIBAN">
    <vt:lpwstr/>
  </property>
  <property fmtid="{D5CDD505-2E9C-101B-9397-08002B2CF9AE}" pid="358" name="FSC#ATSTATECFG@1.1001:BankAccountBIC">
    <vt:lpwstr/>
  </property>
  <property fmtid="{D5CDD505-2E9C-101B-9397-08002B2CF9AE}" pid="359" name="FSC#ATSTATECFG@1.1001:BankName">
    <vt:lpwstr/>
  </property>
  <property fmtid="{D5CDD505-2E9C-101B-9397-08002B2CF9AE}" pid="360" name="FSC#FSCFOLIO@1.1001:docpropproject">
    <vt:lpwstr/>
  </property>
</Properties>
</file>