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71" r:id="rId3"/>
    <p:sldId id="260" r:id="rId4"/>
    <p:sldId id="270" r:id="rId5"/>
    <p:sldId id="268" r:id="rId6"/>
    <p:sldId id="269" r:id="rId7"/>
    <p:sldId id="279" r:id="rId8"/>
    <p:sldId id="272" r:id="rId9"/>
    <p:sldId id="280" r:id="rId10"/>
    <p:sldId id="276" r:id="rId11"/>
    <p:sldId id="281" r:id="rId12"/>
    <p:sldId id="282" r:id="rId13"/>
    <p:sldId id="267" r:id="rId14"/>
    <p:sldId id="262" r:id="rId15"/>
    <p:sldId id="263" r:id="rId16"/>
    <p:sldId id="278"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ja1" initials="K" lastIdx="3" clrIdx="0">
    <p:extLst>
      <p:ext uri="{19B8F6BF-5375-455C-9EA6-DF929625EA0E}">
        <p15:presenceInfo xmlns:p15="http://schemas.microsoft.com/office/powerpoint/2012/main" userId="Katj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64811" autoAdjust="0"/>
  </p:normalViewPr>
  <p:slideViewPr>
    <p:cSldViewPr snapToGrid="0">
      <p:cViewPr varScale="1">
        <p:scale>
          <a:sx n="84" d="100"/>
          <a:sy n="84" d="100"/>
        </p:scale>
        <p:origin x="160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495D0-77AB-45F3-B2D0-63F7221F56A1}" type="datetimeFigureOut">
              <a:rPr lang="pl-PL" smtClean="0"/>
              <a:t>11.12.2020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44B75-E7A2-47D9-982B-FD658B18F35D}" type="slidenum">
              <a:rPr lang="pl-PL" smtClean="0"/>
              <a:t>‹#›</a:t>
            </a:fld>
            <a:endParaRPr lang="pl-PL"/>
          </a:p>
        </p:txBody>
      </p:sp>
    </p:spTree>
    <p:extLst>
      <p:ext uri="{BB962C8B-B14F-4D97-AF65-F5344CB8AC3E}">
        <p14:creationId xmlns:p14="http://schemas.microsoft.com/office/powerpoint/2010/main" val="117679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kern="1200" dirty="0">
                <a:solidFill>
                  <a:schemeClr val="tx1"/>
                </a:solidFill>
                <a:effectLst/>
                <a:latin typeface="+mn-lt"/>
                <a:ea typeface="+mn-ea"/>
                <a:cs typeface="+mn-cs"/>
              </a:rPr>
              <a:t>Thank</a:t>
            </a:r>
            <a:r>
              <a:rPr lang="en-GB" sz="1200" kern="1200" baseline="0" dirty="0">
                <a:solidFill>
                  <a:schemeClr val="tx1"/>
                </a:solidFill>
                <a:effectLst/>
                <a:latin typeface="+mn-lt"/>
                <a:ea typeface="+mn-ea"/>
                <a:cs typeface="+mn-cs"/>
              </a:rPr>
              <a:t> you, chair. </a:t>
            </a:r>
            <a:r>
              <a:rPr lang="en-GB" sz="1200" kern="1200" dirty="0">
                <a:solidFill>
                  <a:schemeClr val="tx1"/>
                </a:solidFill>
                <a:effectLst/>
                <a:latin typeface="+mn-lt"/>
                <a:ea typeface="+mn-ea"/>
                <a:cs typeface="+mn-cs"/>
              </a:rPr>
              <a:t>Good (morning) afternoon</a:t>
            </a:r>
            <a:r>
              <a:rPr lang="en-GB" sz="1200" kern="1200" baseline="0" dirty="0">
                <a:solidFill>
                  <a:schemeClr val="tx1"/>
                </a:solidFill>
                <a:effectLst/>
                <a:latin typeface="+mn-lt"/>
                <a:ea typeface="+mn-ea"/>
                <a:cs typeface="+mn-cs"/>
              </a:rPr>
              <a:t> to everyone.</a:t>
            </a:r>
            <a:r>
              <a:rPr lang="en-GB" sz="1200" kern="1200" dirty="0">
                <a:solidFill>
                  <a:schemeClr val="tx1"/>
                </a:solidFill>
                <a:effectLst/>
                <a:latin typeface="+mn-lt"/>
                <a:ea typeface="+mn-ea"/>
                <a:cs typeface="+mn-cs"/>
              </a:rPr>
              <a:t> Before I move</a:t>
            </a:r>
            <a:r>
              <a:rPr lang="en-GB" sz="1200" kern="1200" baseline="0" dirty="0">
                <a:solidFill>
                  <a:schemeClr val="tx1"/>
                </a:solidFill>
                <a:effectLst/>
                <a:latin typeface="+mn-lt"/>
                <a:ea typeface="+mn-ea"/>
                <a:cs typeface="+mn-cs"/>
              </a:rPr>
              <a:t> to my presentation,</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emphasize that we are not against wind energy as such. </a:t>
            </a:r>
          </a:p>
          <a:p>
            <a:r>
              <a:rPr lang="en-US" sz="1200" kern="1200" dirty="0">
                <a:solidFill>
                  <a:schemeClr val="tx1"/>
                </a:solidFill>
                <a:effectLst/>
                <a:latin typeface="+mn-lt"/>
                <a:ea typeface="+mn-ea"/>
                <a:cs typeface="+mn-cs"/>
              </a:rPr>
              <a:t>But the problem in this case  is that the </a:t>
            </a:r>
            <a:r>
              <a:rPr lang="en-US" sz="1200" b="1" kern="1200" dirty="0">
                <a:solidFill>
                  <a:schemeClr val="tx1"/>
                </a:solidFill>
                <a:effectLst/>
                <a:latin typeface="+mn-lt"/>
                <a:ea typeface="+mn-ea"/>
                <a:cs typeface="+mn-cs"/>
              </a:rPr>
              <a:t>wrong place </a:t>
            </a:r>
            <a:r>
              <a:rPr lang="en-US" sz="1200" kern="1200" dirty="0">
                <a:solidFill>
                  <a:schemeClr val="tx1"/>
                </a:solidFill>
                <a:effectLst/>
                <a:latin typeface="+mn-lt"/>
                <a:ea typeface="+mn-ea"/>
                <a:cs typeface="+mn-cs"/>
              </a:rPr>
              <a:t>was chosen  for building a windfarm.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the public demands search of an alternative place outside the Emerald network for this investment.</a:t>
            </a:r>
            <a:endParaRPr lang="uk-U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 the slide you see s</a:t>
            </a:r>
            <a:r>
              <a:rPr lang="en-US" dirty="0"/>
              <a:t>ome of the species </a:t>
            </a:r>
            <a:r>
              <a:rPr lang="en-US" sz="1200" b="0" dirty="0"/>
              <a:t>occurred on </a:t>
            </a:r>
            <a:r>
              <a:rPr lang="en-GB" sz="1200" b="0" dirty="0"/>
              <a:t>the area of Emerald network site “</a:t>
            </a:r>
            <a:r>
              <a:rPr lang="en-GB" sz="1200" b="0" dirty="0" err="1"/>
              <a:t>Polonyna</a:t>
            </a:r>
            <a:r>
              <a:rPr lang="en-GB" sz="1200" b="0" dirty="0"/>
              <a:t> </a:t>
            </a:r>
            <a:r>
              <a:rPr lang="en-GB" sz="1200" b="0" dirty="0" err="1"/>
              <a:t>Borzhava</a:t>
            </a:r>
            <a:r>
              <a:rPr lang="en-GB" sz="1200" b="0" dirty="0"/>
              <a:t>”</a:t>
            </a:r>
            <a:r>
              <a:rPr lang="en-US" dirty="0"/>
              <a:t>.</a:t>
            </a:r>
            <a:endParaRPr lang="pl-PL" dirty="0"/>
          </a:p>
        </p:txBody>
      </p:sp>
      <p:sp>
        <p:nvSpPr>
          <p:cNvPr id="4" name="Symbol zastępczy numeru slajdu 3"/>
          <p:cNvSpPr>
            <a:spLocks noGrp="1"/>
          </p:cNvSpPr>
          <p:nvPr>
            <p:ph type="sldNum" sz="quarter" idx="10"/>
          </p:nvPr>
        </p:nvSpPr>
        <p:spPr/>
        <p:txBody>
          <a:bodyPr/>
          <a:lstStyle/>
          <a:p>
            <a:fld id="{B2744B75-E7A2-47D9-982B-FD658B18F35D}" type="slidenum">
              <a:rPr lang="pl-PL" smtClean="0"/>
              <a:t>1</a:t>
            </a:fld>
            <a:endParaRPr lang="pl-PL"/>
          </a:p>
        </p:txBody>
      </p:sp>
    </p:spTree>
    <p:extLst>
      <p:ext uri="{BB962C8B-B14F-4D97-AF65-F5344CB8AC3E}">
        <p14:creationId xmlns:p14="http://schemas.microsoft.com/office/powerpoint/2010/main" val="606443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t>
            </a:r>
            <a:r>
              <a:rPr lang="uk-UA" sz="1200" kern="1200" dirty="0">
                <a:solidFill>
                  <a:schemeClr val="tx1"/>
                </a:solidFill>
                <a:effectLst/>
                <a:latin typeface="+mn-lt"/>
                <a:ea typeface="+mn-ea"/>
                <a:cs typeface="+mn-cs"/>
              </a:rPr>
              <a:t>he Ministry of Ecology</a:t>
            </a:r>
            <a:r>
              <a:rPr lang="en-US" sz="1200" kern="1200" dirty="0">
                <a:solidFill>
                  <a:schemeClr val="tx1"/>
                </a:solidFill>
                <a:effectLst/>
                <a:latin typeface="+mn-lt"/>
                <a:ea typeface="+mn-ea"/>
                <a:cs typeface="+mn-cs"/>
              </a:rPr>
              <a:t>, initially neglected its responsibilities, and now its openly takes the developer's side and ignoring obvious facts of law violations during EIA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The public is defending Borzhava for 3 years without any support</a:t>
            </a:r>
            <a:r>
              <a:rPr lang="en-GB" sz="1200" kern="1200" dirty="0">
                <a:solidFill>
                  <a:schemeClr val="tx1"/>
                </a:solidFill>
                <a:effectLst/>
                <a:latin typeface="+mn-lt"/>
                <a:ea typeface="+mn-ea"/>
                <a:cs typeface="+mn-cs"/>
              </a:rPr>
              <a:t> from governmental bodies, </a:t>
            </a:r>
            <a:r>
              <a:rPr lang="pl-PL" sz="1200" b="0" i="0" kern="1200" dirty="0">
                <a:solidFill>
                  <a:schemeClr val="tx1"/>
                </a:solidFill>
                <a:effectLst/>
                <a:latin typeface="+mn-lt"/>
                <a:ea typeface="+mn-ea"/>
                <a:cs typeface="+mn-cs"/>
              </a:rPr>
              <a:t>responsible</a:t>
            </a:r>
            <a:r>
              <a:rPr lang="uk-UA"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for nature protection</a:t>
            </a:r>
            <a:r>
              <a:rPr lang="uk-UA" sz="1200" kern="1200" dirty="0">
                <a:solidFill>
                  <a:schemeClr val="tx1"/>
                </a:solidFill>
                <a:effectLst/>
                <a:latin typeface="+mn-lt"/>
                <a:ea typeface="+mn-ea"/>
                <a:cs typeface="+mn-cs"/>
              </a:rPr>
              <a:t>.</a:t>
            </a:r>
          </a:p>
          <a:p>
            <a:r>
              <a:rPr lang="uk-UA" sz="1200" kern="1200" dirty="0">
                <a:solidFill>
                  <a:schemeClr val="tx1"/>
                </a:solidFill>
                <a:effectLst/>
                <a:latin typeface="+mn-lt"/>
                <a:ea typeface="+mn-ea"/>
                <a:cs typeface="+mn-cs"/>
              </a:rPr>
              <a:t>In March </a:t>
            </a:r>
            <a:r>
              <a:rPr lang="en-GB" sz="1200" kern="1200" dirty="0">
                <a:solidFill>
                  <a:schemeClr val="tx1"/>
                </a:solidFill>
                <a:effectLst/>
                <a:latin typeface="+mn-lt"/>
                <a:ea typeface="+mn-ea"/>
                <a:cs typeface="+mn-cs"/>
              </a:rPr>
              <a:t>two</a:t>
            </a:r>
            <a:r>
              <a:rPr lang="en-GB" sz="1200" kern="1200" baseline="0" dirty="0">
                <a:solidFill>
                  <a:schemeClr val="tx1"/>
                </a:solidFill>
                <a:effectLst/>
                <a:latin typeface="+mn-lt"/>
                <a:ea typeface="+mn-ea"/>
                <a:cs typeface="+mn-cs"/>
              </a:rPr>
              <a:t> thousand twenty </a:t>
            </a:r>
            <a:r>
              <a:rPr lang="uk-UA" sz="1200" kern="1200" dirty="0">
                <a:solidFill>
                  <a:schemeClr val="tx1"/>
                </a:solidFill>
                <a:effectLst/>
                <a:latin typeface="+mn-lt"/>
                <a:ea typeface="+mn-ea"/>
                <a:cs typeface="+mn-cs"/>
              </a:rPr>
              <a:t>2020, the EIA</a:t>
            </a:r>
            <a:r>
              <a:rPr lang="en-US" sz="1200" kern="1200" dirty="0">
                <a:solidFill>
                  <a:schemeClr val="tx1"/>
                </a:solidFill>
                <a:effectLst/>
                <a:latin typeface="+mn-lt"/>
                <a:ea typeface="+mn-ea"/>
                <a:cs typeface="+mn-cs"/>
              </a:rPr>
              <a:t> Conclusion</a:t>
            </a:r>
            <a:r>
              <a:rPr lang="uk-UA" sz="1200" kern="1200" dirty="0">
                <a:solidFill>
                  <a:schemeClr val="tx1"/>
                </a:solidFill>
                <a:effectLst/>
                <a:latin typeface="+mn-lt"/>
                <a:ea typeface="+mn-ea"/>
                <a:cs typeface="+mn-cs"/>
              </a:rPr>
              <a:t> was </a:t>
            </a:r>
            <a:r>
              <a:rPr lang="en-US" sz="1200" kern="1200" dirty="0">
                <a:solidFill>
                  <a:schemeClr val="tx1"/>
                </a:solidFill>
                <a:effectLst/>
                <a:latin typeface="+mn-lt"/>
                <a:ea typeface="+mn-ea"/>
                <a:cs typeface="+mn-cs"/>
              </a:rPr>
              <a:t>cancelled in </a:t>
            </a:r>
            <a:r>
              <a:rPr lang="uk-UA" sz="1200" kern="1200" dirty="0">
                <a:solidFill>
                  <a:schemeClr val="tx1"/>
                </a:solidFill>
                <a:effectLst/>
                <a:latin typeface="+mn-lt"/>
                <a:ea typeface="+mn-ea"/>
                <a:cs typeface="+mn-cs"/>
              </a:rPr>
              <a:t>court</a:t>
            </a: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court’s decision was based in particular on the fact that </a:t>
            </a:r>
            <a:r>
              <a:rPr lang="en-US" sz="1200" b="0" i="0" kern="1200" dirty="0" err="1">
                <a:solidFill>
                  <a:schemeClr val="tx1"/>
                </a:solidFill>
                <a:effectLst/>
                <a:latin typeface="+mn-lt"/>
                <a:ea typeface="+mn-ea"/>
                <a:cs typeface="+mn-cs"/>
              </a:rPr>
              <a:t>Borzhava</a:t>
            </a:r>
            <a:r>
              <a:rPr lang="en-US" sz="1200" b="0" i="0" kern="1200" dirty="0">
                <a:solidFill>
                  <a:schemeClr val="tx1"/>
                </a:solidFill>
                <a:effectLst/>
                <a:latin typeface="+mn-lt"/>
                <a:ea typeface="+mn-ea"/>
                <a:cs typeface="+mn-cs"/>
              </a:rPr>
              <a:t> is a valuable natural area.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a:t>
            </a:r>
            <a:r>
              <a:rPr lang="uk-UA" sz="1200" kern="1200" dirty="0">
                <a:solidFill>
                  <a:schemeClr val="tx1"/>
                </a:solidFill>
                <a:effectLst/>
                <a:latin typeface="+mn-lt"/>
                <a:ea typeface="+mn-ea"/>
                <a:cs typeface="+mn-cs"/>
              </a:rPr>
              <a:t>we lost </a:t>
            </a:r>
            <a:r>
              <a:rPr lang="en-GB" sz="1200" kern="1200" dirty="0">
                <a:solidFill>
                  <a:schemeClr val="tx1"/>
                </a:solidFill>
                <a:effectLst/>
                <a:latin typeface="+mn-lt"/>
                <a:ea typeface="+mn-ea"/>
                <a:cs typeface="+mn-cs"/>
              </a:rPr>
              <a:t>in </a:t>
            </a:r>
            <a:r>
              <a:rPr lang="uk-UA" sz="1200" kern="1200" dirty="0">
                <a:solidFill>
                  <a:schemeClr val="tx1"/>
                </a:solidFill>
                <a:effectLst/>
                <a:latin typeface="+mn-lt"/>
                <a:ea typeface="+mn-ea"/>
                <a:cs typeface="+mn-cs"/>
              </a:rPr>
              <a:t>the </a:t>
            </a:r>
            <a:r>
              <a:rPr lang="en-GB" sz="1200" kern="1200" dirty="0">
                <a:solidFill>
                  <a:schemeClr val="tx1"/>
                </a:solidFill>
                <a:effectLst/>
                <a:latin typeface="+mn-lt"/>
                <a:ea typeface="+mn-ea"/>
                <a:cs typeface="+mn-cs"/>
              </a:rPr>
              <a:t>A</a:t>
            </a:r>
            <a:r>
              <a:rPr lang="uk-UA" sz="1200" kern="1200" dirty="0">
                <a:solidFill>
                  <a:schemeClr val="tx1"/>
                </a:solidFill>
                <a:effectLst/>
                <a:latin typeface="+mn-lt"/>
                <a:ea typeface="+mn-ea"/>
                <a:cs typeface="+mn-cs"/>
              </a:rPr>
              <a:t>ppellate court and now the </a:t>
            </a:r>
            <a:r>
              <a:rPr lang="en-US" sz="1200" kern="1200" dirty="0">
                <a:solidFill>
                  <a:schemeClr val="tx1"/>
                </a:solidFill>
                <a:effectLst/>
                <a:latin typeface="+mn-lt"/>
                <a:ea typeface="+mn-ea"/>
                <a:cs typeface="+mn-cs"/>
              </a:rPr>
              <a:t>EIA</a:t>
            </a:r>
            <a:r>
              <a:rPr lang="en-US" sz="1200" kern="1200" baseline="0" dirty="0">
                <a:solidFill>
                  <a:schemeClr val="tx1"/>
                </a:solidFill>
                <a:effectLst/>
                <a:latin typeface="+mn-lt"/>
                <a:ea typeface="+mn-ea"/>
                <a:cs typeface="+mn-cs"/>
              </a:rPr>
              <a:t> </a:t>
            </a:r>
            <a:r>
              <a:rPr lang="uk-UA" sz="1200" kern="1200" dirty="0">
                <a:solidFill>
                  <a:schemeClr val="tx1"/>
                </a:solidFill>
                <a:effectLst/>
                <a:latin typeface="+mn-lt"/>
                <a:ea typeface="+mn-ea"/>
                <a:cs typeface="+mn-cs"/>
              </a:rPr>
              <a:t>Conclusion is valid again. The Ministry of Ecology, did not provide support </a:t>
            </a:r>
            <a:r>
              <a:rPr lang="en-GB" sz="1200" kern="1200" dirty="0">
                <a:solidFill>
                  <a:schemeClr val="tx1"/>
                </a:solidFill>
                <a:effectLst/>
                <a:latin typeface="+mn-lt"/>
                <a:ea typeface="+mn-ea"/>
                <a:cs typeface="+mn-cs"/>
              </a:rPr>
              <a:t>for us </a:t>
            </a:r>
            <a:r>
              <a:rPr lang="uk-UA" sz="1200" kern="1200" dirty="0">
                <a:solidFill>
                  <a:schemeClr val="tx1"/>
                </a:solidFill>
                <a:effectLst/>
                <a:latin typeface="+mn-lt"/>
                <a:ea typeface="+mn-ea"/>
                <a:cs typeface="+mn-cs"/>
              </a:rPr>
              <a:t>in court - in the first instance, they were on the developer's side, in the second instance they did not participate</a:t>
            </a:r>
            <a:r>
              <a:rPr lang="en-GB" sz="1200" kern="1200" dirty="0">
                <a:solidFill>
                  <a:schemeClr val="tx1"/>
                </a:solidFill>
                <a:effectLst/>
                <a:latin typeface="+mn-lt"/>
                <a:ea typeface="+mn-ea"/>
                <a:cs typeface="+mn-cs"/>
              </a:rPr>
              <a:t> at all.</a:t>
            </a:r>
            <a:endParaRPr lang="uk-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We </a:t>
            </a:r>
            <a:r>
              <a:rPr lang="en-GB" sz="1200" kern="1200" dirty="0">
                <a:solidFill>
                  <a:schemeClr val="tx1"/>
                </a:solidFill>
                <a:effectLst/>
                <a:latin typeface="+mn-lt"/>
                <a:ea typeface="+mn-ea"/>
                <a:cs typeface="+mn-cs"/>
              </a:rPr>
              <a:t>are preparing </a:t>
            </a:r>
            <a:r>
              <a:rPr lang="uk-UA" sz="1200" kern="1200" dirty="0">
                <a:solidFill>
                  <a:schemeClr val="tx1"/>
                </a:solidFill>
                <a:effectLst/>
                <a:latin typeface="+mn-lt"/>
                <a:ea typeface="+mn-ea"/>
                <a:cs typeface="+mn-cs"/>
              </a:rPr>
              <a:t>cassation appeal to the Supreme Court &amp; we continue</a:t>
            </a:r>
            <a:r>
              <a:rPr lang="en-GB" sz="1200" kern="1200" dirty="0">
                <a:solidFill>
                  <a:schemeClr val="tx1"/>
                </a:solidFill>
                <a:effectLst/>
                <a:latin typeface="+mn-lt"/>
                <a:ea typeface="+mn-ea"/>
                <a:cs typeface="+mn-cs"/>
              </a:rPr>
              <a:t> to defend </a:t>
            </a:r>
            <a:r>
              <a:rPr lang="uk-UA" sz="1200" kern="1200" dirty="0">
                <a:solidFill>
                  <a:schemeClr val="tx1"/>
                </a:solidFill>
                <a:effectLst/>
                <a:latin typeface="+mn-lt"/>
                <a:ea typeface="+mn-ea"/>
                <a:cs typeface="+mn-cs"/>
              </a:rPr>
              <a:t>Bor</a:t>
            </a:r>
            <a:r>
              <a:rPr lang="en-US" sz="1200" kern="1200" dirty="0">
                <a:solidFill>
                  <a:schemeClr val="tx1"/>
                </a:solidFill>
                <a:effectLst/>
                <a:latin typeface="+mn-lt"/>
                <a:ea typeface="+mn-ea"/>
                <a:cs typeface="+mn-cs"/>
              </a:rPr>
              <a:t>z</a:t>
            </a:r>
            <a:r>
              <a:rPr lang="uk-UA" sz="1200" kern="1200" dirty="0" err="1">
                <a:solidFill>
                  <a:schemeClr val="tx1"/>
                </a:solidFill>
                <a:effectLst/>
                <a:latin typeface="+mn-lt"/>
                <a:ea typeface="+mn-ea"/>
                <a:cs typeface="+mn-cs"/>
              </a:rPr>
              <a:t>hava</a:t>
            </a:r>
            <a:r>
              <a:rPr lang="uk-U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trial </a:t>
            </a:r>
            <a:r>
              <a:rPr lang="en-GB" sz="1200" kern="1200" dirty="0">
                <a:solidFill>
                  <a:schemeClr val="tx1"/>
                </a:solidFill>
                <a:effectLst/>
                <a:latin typeface="+mn-lt"/>
                <a:ea typeface="+mn-ea"/>
                <a:cs typeface="+mn-cs"/>
              </a:rPr>
              <a:t>on</a:t>
            </a:r>
            <a:r>
              <a:rPr lang="en-GB" sz="1200" kern="1200" baseline="0" dirty="0">
                <a:solidFill>
                  <a:schemeClr val="tx1"/>
                </a:solidFill>
                <a:effectLst/>
                <a:latin typeface="+mn-lt"/>
                <a:ea typeface="+mn-ea"/>
                <a:cs typeface="+mn-cs"/>
              </a:rPr>
              <a:t> cancelling </a:t>
            </a:r>
            <a:r>
              <a:rPr lang="en-US" sz="1200" kern="1200" dirty="0">
                <a:solidFill>
                  <a:schemeClr val="tx1"/>
                </a:solidFill>
                <a:effectLst/>
                <a:latin typeface="+mn-lt"/>
                <a:ea typeface="+mn-ea"/>
                <a:cs typeface="+mn-cs"/>
              </a:rPr>
              <a:t>the permit to build the first phase of the wind farm </a:t>
            </a:r>
            <a:r>
              <a:rPr lang="en-GB" sz="1200" kern="1200" dirty="0">
                <a:solidFill>
                  <a:schemeClr val="tx1"/>
                </a:solidFill>
                <a:effectLst/>
                <a:latin typeface="+mn-lt"/>
                <a:ea typeface="+mn-ea"/>
                <a:cs typeface="+mn-cs"/>
              </a:rPr>
              <a:t>is</a:t>
            </a:r>
            <a:r>
              <a:rPr lang="en-GB"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ongoing.</a:t>
            </a:r>
          </a:p>
          <a:p>
            <a:r>
              <a:rPr lang="en-US" sz="1200" kern="1200" dirty="0">
                <a:solidFill>
                  <a:schemeClr val="tx1"/>
                </a:solidFill>
                <a:effectLst/>
                <a:latin typeface="+mn-lt"/>
                <a:ea typeface="+mn-ea"/>
                <a:cs typeface="+mn-cs"/>
              </a:rPr>
              <a:t>Last week, the regional prosecutor's office filed a lawsuit in the interests of the state regarding the illegal change of purpose of land plots for wind farm. We hope that the Ministry will join this case and finally start the</a:t>
            </a:r>
            <a:r>
              <a:rPr lang="en-US" sz="1200" kern="1200" baseline="0" dirty="0">
                <a:solidFill>
                  <a:schemeClr val="tx1"/>
                </a:solidFill>
                <a:effectLst/>
                <a:latin typeface="+mn-lt"/>
                <a:ea typeface="+mn-ea"/>
                <a:cs typeface="+mn-cs"/>
              </a:rPr>
              <a:t> real protection of </a:t>
            </a:r>
            <a:r>
              <a:rPr lang="en-US" sz="1200" kern="1200" dirty="0">
                <a:solidFill>
                  <a:schemeClr val="tx1"/>
                </a:solidFill>
                <a:effectLst/>
                <a:latin typeface="+mn-lt"/>
                <a:ea typeface="+mn-ea"/>
                <a:cs typeface="+mn-cs"/>
              </a:rPr>
              <a:t>Borzhava</a:t>
            </a:r>
            <a:r>
              <a:rPr lang="en-GB"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uk-U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B2744B75-E7A2-47D9-982B-FD658B18F35D}" type="slidenum">
              <a:rPr lang="pl-PL" smtClean="0"/>
              <a:t>10</a:t>
            </a:fld>
            <a:endParaRPr lang="pl-PL"/>
          </a:p>
        </p:txBody>
      </p:sp>
    </p:spTree>
    <p:extLst>
      <p:ext uri="{BB962C8B-B14F-4D97-AF65-F5344CB8AC3E}">
        <p14:creationId xmlns:p14="http://schemas.microsoft.com/office/powerpoint/2010/main" val="89363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mn-lt"/>
                <a:ea typeface="+mn-ea"/>
                <a:cs typeface="+mn-cs"/>
              </a:rPr>
              <a:t>The official responses of Convention to our complaints are valuable support for us in court cases together with the pressure which the society puts on the government.  In the same time the Ministry of Ecology does not act efficiently to solve the problems of preservation of Emerald sites. This problem is partially concerned with the lack of coordination between the different departments within the Ministry, </a:t>
            </a:r>
            <a:r>
              <a:rPr lang="en-GB" sz="1200" kern="1200" dirty="0">
                <a:solidFill>
                  <a:schemeClr val="tx1"/>
                </a:solidFill>
                <a:effectLst/>
                <a:latin typeface="+mn-lt"/>
                <a:ea typeface="+mn-ea"/>
                <a:cs typeface="+mn-cs"/>
              </a:rPr>
              <a:t>such as</a:t>
            </a:r>
            <a:r>
              <a:rPr lang="uk-UA" sz="1200" kern="1200" dirty="0">
                <a:solidFill>
                  <a:schemeClr val="tx1"/>
                </a:solidFill>
                <a:effectLst/>
                <a:latin typeface="+mn-lt"/>
                <a:ea typeface="+mn-ea"/>
                <a:cs typeface="+mn-cs"/>
              </a:rPr>
              <a:t> the department of econetwork, department of EIA and legal department. According to this we kindly ask you to send the future official letters not to</a:t>
            </a:r>
            <a:r>
              <a:rPr lang="en-GB" sz="1200" kern="1200" dirty="0">
                <a:solidFill>
                  <a:schemeClr val="tx1"/>
                </a:solidFill>
                <a:effectLst/>
                <a:latin typeface="+mn-lt"/>
                <a:ea typeface="+mn-ea"/>
                <a:cs typeface="+mn-cs"/>
              </a:rPr>
              <a:t> the director of </a:t>
            </a:r>
            <a:r>
              <a:rPr lang="en-GB" sz="1200" kern="1200" dirty="0" err="1">
                <a:solidFill>
                  <a:schemeClr val="tx1"/>
                </a:solidFill>
                <a:effectLst/>
                <a:latin typeface="+mn-lt"/>
                <a:ea typeface="+mn-ea"/>
                <a:cs typeface="+mn-cs"/>
              </a:rPr>
              <a:t>econetwork</a:t>
            </a:r>
            <a:r>
              <a:rPr lang="en-GB" sz="1200" kern="1200" dirty="0">
                <a:solidFill>
                  <a:schemeClr val="tx1"/>
                </a:solidFill>
                <a:effectLst/>
                <a:latin typeface="+mn-lt"/>
                <a:ea typeface="+mn-ea"/>
                <a:cs typeface="+mn-cs"/>
              </a:rPr>
              <a:t> department,</a:t>
            </a:r>
            <a:r>
              <a:rPr lang="uk-UA" sz="1200" kern="1200" dirty="0">
                <a:solidFill>
                  <a:schemeClr val="tx1"/>
                </a:solidFill>
                <a:effectLst/>
                <a:latin typeface="+mn-lt"/>
                <a:ea typeface="+mn-ea"/>
                <a:cs typeface="+mn-cs"/>
              </a:rPr>
              <a:t> </a:t>
            </a:r>
            <a:r>
              <a:rPr lang="en-GB" sz="1200" dirty="0"/>
              <a:t>mr. KLID, but to</a:t>
            </a:r>
            <a:r>
              <a:rPr lang="uk-UA" sz="1200" dirty="0"/>
              <a:t> the Minister directly</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We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believe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that</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this</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will</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help</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to</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spread</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information</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about</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existing</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threats</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for</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Emerald</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sites</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within</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all</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responsible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officials</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and</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will</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promote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more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coordinated</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action</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to</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protect</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such</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areas</a:t>
            </a:r>
            <a:r>
              <a:rPr lang="uk-UA"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We kindly ask the Standing </a:t>
            </a:r>
            <a:r>
              <a:rPr lang="en-US" sz="1200" kern="1200" dirty="0" err="1">
                <a:solidFill>
                  <a:schemeClr val="tx1"/>
                </a:solidFill>
                <a:effectLst/>
                <a:latin typeface="+mn-lt"/>
                <a:ea typeface="+mn-ea"/>
                <a:cs typeface="+mn-cs"/>
              </a:rPr>
              <a:t>Commity</a:t>
            </a:r>
            <a:r>
              <a:rPr lang="en-US" sz="1200" kern="1200" dirty="0">
                <a:solidFill>
                  <a:schemeClr val="tx1"/>
                </a:solidFill>
                <a:effectLst/>
                <a:latin typeface="+mn-lt"/>
                <a:ea typeface="+mn-ea"/>
                <a:cs typeface="+mn-cs"/>
              </a:rPr>
              <a:t> to continue the consideration of Borzhava issue and to change the case’s status to “Open file”. And also we ask you to consider </a:t>
            </a:r>
            <a:r>
              <a:rPr lang="pl-PL" sz="1200" dirty="0"/>
              <a:t>on-the-spot </a:t>
            </a:r>
            <a:r>
              <a:rPr lang="pl-PL" sz="1200" dirty="0" err="1"/>
              <a:t>appraisal</a:t>
            </a:r>
            <a:r>
              <a:rPr lang="en-GB" sz="1200" dirty="0"/>
              <a:t>  (maybe together with other cases from Ukraine)</a:t>
            </a:r>
            <a:r>
              <a:rPr lang="en-US" sz="1200" dirty="0"/>
              <a:t>. </a:t>
            </a:r>
            <a:br>
              <a:rPr lang="en-US" sz="1200" dirty="0"/>
            </a:br>
            <a:r>
              <a:rPr lang="en-US" sz="1200" dirty="0"/>
              <a:t>We’d also ask to help us to look for funding of a project on mapping of habitats and species on this and other threatened Emerald network sites in Ukraine. </a:t>
            </a:r>
          </a:p>
        </p:txBody>
      </p:sp>
      <p:sp>
        <p:nvSpPr>
          <p:cNvPr id="4" name="Номер слайда 3"/>
          <p:cNvSpPr>
            <a:spLocks noGrp="1"/>
          </p:cNvSpPr>
          <p:nvPr>
            <p:ph type="sldNum" sz="quarter" idx="10"/>
          </p:nvPr>
        </p:nvSpPr>
        <p:spPr/>
        <p:txBody>
          <a:bodyPr/>
          <a:lstStyle/>
          <a:p>
            <a:fld id="{B2744B75-E7A2-47D9-982B-FD658B18F35D}" type="slidenum">
              <a:rPr lang="pl-PL" smtClean="0"/>
              <a:t>11</a:t>
            </a:fld>
            <a:endParaRPr lang="pl-PL"/>
          </a:p>
        </p:txBody>
      </p:sp>
    </p:spTree>
    <p:extLst>
      <p:ext uri="{BB962C8B-B14F-4D97-AF65-F5344CB8AC3E}">
        <p14:creationId xmlns:p14="http://schemas.microsoft.com/office/powerpoint/2010/main" val="399019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Generally, I should note that In the recent</a:t>
            </a:r>
            <a:r>
              <a:rPr lang="en-US" sz="1200" kern="1200" baseline="0" dirty="0">
                <a:solidFill>
                  <a:schemeClr val="tx1"/>
                </a:solidFill>
                <a:effectLst/>
                <a:latin typeface="+mn-lt"/>
                <a:ea typeface="+mn-ea"/>
                <a:cs typeface="+mn-cs"/>
              </a:rPr>
              <a:t> years we observe a boom in the wind farms development </a:t>
            </a:r>
            <a:r>
              <a:rPr lang="en-US" sz="1200" kern="1200" baseline="0">
                <a:solidFill>
                  <a:schemeClr val="tx1"/>
                </a:solidFill>
                <a:effectLst/>
                <a:latin typeface="+mn-lt"/>
                <a:ea typeface="+mn-ea"/>
                <a:cs typeface="+mn-cs"/>
              </a:rPr>
              <a:t>in Ukraine, </a:t>
            </a:r>
            <a:r>
              <a:rPr lang="en-US" sz="1200" kern="1200" baseline="0" dirty="0">
                <a:solidFill>
                  <a:schemeClr val="tx1"/>
                </a:solidFill>
                <a:effectLst/>
                <a:latin typeface="+mn-lt"/>
                <a:ea typeface="+mn-ea"/>
                <a:cs typeface="+mn-cs"/>
              </a:rPr>
              <a:t>especially on the Black Sea coast where lots of Emerald and </a:t>
            </a:r>
            <a:r>
              <a:rPr lang="en-US" sz="1200" kern="1200" baseline="0" dirty="0" err="1">
                <a:solidFill>
                  <a:schemeClr val="tx1"/>
                </a:solidFill>
                <a:effectLst/>
                <a:latin typeface="+mn-lt"/>
                <a:ea typeface="+mn-ea"/>
                <a:cs typeface="+mn-cs"/>
              </a:rPr>
              <a:t>ramsar</a:t>
            </a:r>
            <a:r>
              <a:rPr lang="en-US" sz="1200" kern="1200" baseline="0" dirty="0">
                <a:solidFill>
                  <a:schemeClr val="tx1"/>
                </a:solidFill>
                <a:effectLst/>
                <a:latin typeface="+mn-lt"/>
                <a:ea typeface="+mn-ea"/>
                <a:cs typeface="+mn-cs"/>
              </a:rPr>
              <a:t> sites, IBA and migratory pathways for birds are located. This situation is very similar to the case </a:t>
            </a:r>
            <a:r>
              <a:rPr lang="uk-UA" baseline="0" dirty="0"/>
              <a:t>«</a:t>
            </a:r>
            <a:r>
              <a:rPr lang="pl-PL" sz="1200" b="0" i="0" u="none" strike="noStrike" kern="1200" baseline="0" dirty="0">
                <a:solidFill>
                  <a:schemeClr val="tx1"/>
                </a:solidFill>
                <a:latin typeface="+mn-lt"/>
                <a:ea typeface="+mn-ea"/>
                <a:cs typeface="+mn-cs"/>
              </a:rPr>
              <a:t>2004/2 - </a:t>
            </a:r>
            <a:r>
              <a:rPr lang="pl-PL" sz="1200" b="0" i="0" u="none" strike="noStrike" kern="1200" baseline="0" dirty="0" err="1">
                <a:solidFill>
                  <a:schemeClr val="tx1"/>
                </a:solidFill>
                <a:latin typeface="+mn-lt"/>
                <a:ea typeface="+mn-ea"/>
                <a:cs typeface="+mn-cs"/>
              </a:rPr>
              <a:t>Bulgaria</a:t>
            </a:r>
            <a:r>
              <a:rPr lang="pl-PL" sz="1200" b="0" i="0" u="none" strike="noStrike" kern="1200" baseline="0" dirty="0">
                <a:solidFill>
                  <a:schemeClr val="tx1"/>
                </a:solidFill>
                <a:latin typeface="+mn-lt"/>
                <a:ea typeface="+mn-ea"/>
                <a:cs typeface="+mn-cs"/>
              </a:rPr>
              <a:t>: Wind </a:t>
            </a:r>
            <a:r>
              <a:rPr lang="pl-PL" sz="1200" b="0" i="0" u="none" strike="noStrike" kern="1200" baseline="0" dirty="0" err="1">
                <a:solidFill>
                  <a:schemeClr val="tx1"/>
                </a:solidFill>
                <a:latin typeface="+mn-lt"/>
                <a:ea typeface="+mn-ea"/>
                <a:cs typeface="+mn-cs"/>
              </a:rPr>
              <a:t>farms</a:t>
            </a:r>
            <a:r>
              <a:rPr lang="pl-PL" sz="1200" b="0" i="0" u="none" strike="noStrike" kern="1200" baseline="0" dirty="0">
                <a:solidFill>
                  <a:schemeClr val="tx1"/>
                </a:solidFill>
                <a:latin typeface="+mn-lt"/>
                <a:ea typeface="+mn-ea"/>
                <a:cs typeface="+mn-cs"/>
              </a:rPr>
              <a:t> in </a:t>
            </a:r>
            <a:r>
              <a:rPr lang="pl-PL" sz="1200" b="0" i="0" u="none" strike="noStrike" kern="1200" baseline="0" dirty="0" err="1">
                <a:solidFill>
                  <a:schemeClr val="tx1"/>
                </a:solidFill>
                <a:latin typeface="+mn-lt"/>
                <a:ea typeface="+mn-ea"/>
                <a:cs typeface="+mn-cs"/>
              </a:rPr>
              <a:t>Balchik</a:t>
            </a:r>
            <a:r>
              <a:rPr lang="pl-PL" sz="1200" b="0" i="0" u="none" strike="noStrike" kern="1200" baseline="0" dirty="0">
                <a:solidFill>
                  <a:schemeClr val="tx1"/>
                </a:solidFill>
                <a:latin typeface="+mn-lt"/>
                <a:ea typeface="+mn-ea"/>
                <a:cs typeface="+mn-cs"/>
              </a:rPr>
              <a:t> and Kaliakra –Via </a:t>
            </a:r>
            <a:r>
              <a:rPr lang="pl-PL" sz="1200" b="0" i="0" u="none" strike="noStrike" kern="1200" baseline="0" dirty="0" err="1">
                <a:solidFill>
                  <a:schemeClr val="tx1"/>
                </a:solidFill>
                <a:latin typeface="+mn-lt"/>
                <a:ea typeface="+mn-ea"/>
                <a:cs typeface="+mn-cs"/>
              </a:rPr>
              <a:t>Pontica</a:t>
            </a:r>
            <a:r>
              <a:rPr lang="uk-UA"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because many windfarms, which are planned/under construction/already constructed on the migrating route of birds </a:t>
            </a:r>
            <a:r>
              <a:rPr lang="en-US" dirty="0"/>
              <a:t>located along the Black Sea</a:t>
            </a:r>
            <a:r>
              <a:rPr lang="uk-UA" dirty="0"/>
              <a:t> </a:t>
            </a:r>
            <a:r>
              <a:rPr lang="en-GB" dirty="0"/>
              <a:t>coast</a:t>
            </a:r>
            <a:r>
              <a:rPr lang="uk-UA" dirty="0"/>
              <a:t> </a:t>
            </a:r>
            <a:r>
              <a:rPr lang="en-GB" dirty="0"/>
              <a:t>in</a:t>
            </a:r>
            <a:r>
              <a:rPr lang="en-GB" baseline="0" dirty="0"/>
              <a:t> Ukraine</a:t>
            </a:r>
            <a:r>
              <a:rPr lang="en-GB" dirty="0"/>
              <a:t>. </a:t>
            </a:r>
            <a:r>
              <a:rPr lang="en-US" sz="1200" kern="1200" baseline="0" dirty="0">
                <a:solidFill>
                  <a:schemeClr val="tx1"/>
                </a:solidFill>
                <a:effectLst/>
                <a:latin typeface="+mn-lt"/>
                <a:ea typeface="+mn-ea"/>
                <a:cs typeface="+mn-cs"/>
              </a:rPr>
              <a:t>In Ukraine there is no control upon the process of wind energy development from the governmental bodies, responsible for nature protection. Possible negative impacts of wind power plants are not assessed properly, and there is also no adequate monitoring of how the already constructed power plants impact birds and bats. </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B2744B75-E7A2-47D9-982B-FD658B18F35D}" type="slidenum">
              <a:rPr lang="pl-PL" smtClean="0"/>
              <a:t>12</a:t>
            </a:fld>
            <a:endParaRPr lang="pl-PL"/>
          </a:p>
        </p:txBody>
      </p:sp>
    </p:spTree>
    <p:extLst>
      <p:ext uri="{BB962C8B-B14F-4D97-AF65-F5344CB8AC3E}">
        <p14:creationId xmlns:p14="http://schemas.microsoft.com/office/powerpoint/2010/main" val="244712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a:solidFill>
                  <a:schemeClr val="tx1"/>
                </a:solidFill>
                <a:effectLst/>
                <a:latin typeface="+mn-lt"/>
                <a:ea typeface="+mn-ea"/>
                <a:cs typeface="+mn-cs"/>
              </a:rPr>
              <a:t>Planned </a:t>
            </a:r>
            <a:r>
              <a:rPr lang="en-US" sz="1200" b="0" i="0" kern="1200" dirty="0" err="1">
                <a:solidFill>
                  <a:schemeClr val="tx1"/>
                </a:solidFill>
                <a:effectLst/>
                <a:latin typeface="+mn-lt"/>
                <a:ea typeface="+mn-ea"/>
                <a:cs typeface="+mn-cs"/>
              </a:rPr>
              <a:t>Kalanchak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windfarm</a:t>
            </a:r>
            <a:r>
              <a:rPr lang="en-US" sz="1200" b="0" i="0" kern="1200" dirty="0">
                <a:solidFill>
                  <a:schemeClr val="tx1"/>
                </a:solidFill>
                <a:effectLst/>
                <a:latin typeface="+mn-lt"/>
                <a:ea typeface="+mn-ea"/>
                <a:cs typeface="+mn-cs"/>
              </a:rPr>
              <a:t> is located on the border of Emerald site “</a:t>
            </a:r>
            <a:r>
              <a:rPr lang="en-US" sz="1200" b="0" i="0" kern="1200" dirty="0" err="1">
                <a:solidFill>
                  <a:schemeClr val="tx1"/>
                </a:solidFill>
                <a:effectLst/>
                <a:latin typeface="+mn-lt"/>
                <a:ea typeface="+mn-ea"/>
                <a:cs typeface="+mn-cs"/>
              </a:rPr>
              <a:t>Zatoky</a:t>
            </a:r>
            <a:r>
              <a:rPr lang="en-US" sz="1200" b="0" i="0" kern="1200" dirty="0">
                <a:solidFill>
                  <a:schemeClr val="tx1"/>
                </a:solidFill>
                <a:effectLst/>
                <a:latin typeface="+mn-lt"/>
                <a:ea typeface="+mn-ea"/>
                <a:cs typeface="+mn-cs"/>
              </a:rPr>
              <a:t>”, which covers bays of</a:t>
            </a:r>
            <a:r>
              <a:rPr lang="en-US" sz="1200" b="0" i="0" kern="1200" baseline="0" dirty="0">
                <a:solidFill>
                  <a:schemeClr val="tx1"/>
                </a:solidFill>
                <a:effectLst/>
                <a:latin typeface="+mn-lt"/>
                <a:ea typeface="+mn-ea"/>
                <a:cs typeface="+mn-cs"/>
              </a:rPr>
              <a:t> Black sea, in place where two migration routes of birds are crossed. </a:t>
            </a:r>
            <a:r>
              <a:rPr lang="en-GB" sz="1200" b="0" i="0" kern="1200" baseline="0" dirty="0">
                <a:solidFill>
                  <a:schemeClr val="tx1"/>
                </a:solidFill>
                <a:effectLst/>
                <a:latin typeface="+mn-lt"/>
                <a:ea typeface="+mn-ea"/>
                <a:cs typeface="+mn-cs"/>
              </a:rPr>
              <a:t>This area is also a </a:t>
            </a:r>
            <a:r>
              <a:rPr lang="en-GB" sz="1200" b="0" i="0" kern="1200" baseline="0" dirty="0" err="1">
                <a:solidFill>
                  <a:schemeClr val="tx1"/>
                </a:solidFill>
                <a:effectLst/>
                <a:latin typeface="+mn-lt"/>
                <a:ea typeface="+mn-ea"/>
                <a:cs typeface="+mn-cs"/>
              </a:rPr>
              <a:t>ramsar</a:t>
            </a:r>
            <a:r>
              <a:rPr lang="en-GB" sz="1200" b="0" i="0" kern="1200" baseline="0" dirty="0">
                <a:solidFill>
                  <a:schemeClr val="tx1"/>
                </a:solidFill>
                <a:effectLst/>
                <a:latin typeface="+mn-lt"/>
                <a:ea typeface="+mn-ea"/>
                <a:cs typeface="+mn-cs"/>
              </a:rPr>
              <a:t> site and it </a:t>
            </a:r>
            <a:r>
              <a:rPr lang="en-US" sz="1200" b="0" i="0" kern="1200" dirty="0">
                <a:solidFill>
                  <a:schemeClr val="tx1"/>
                </a:solidFill>
                <a:effectLst/>
                <a:latin typeface="+mn-lt"/>
                <a:ea typeface="+mn-ea"/>
                <a:cs typeface="+mn-cs"/>
              </a:rPr>
              <a:t>is a key area for wintering of birds in Kherson region near Sivash lake. </a:t>
            </a:r>
          </a:p>
          <a:p>
            <a:r>
              <a:rPr lang="en-US" sz="1200" b="0" i="0" kern="1200" dirty="0">
                <a:solidFill>
                  <a:schemeClr val="tx1"/>
                </a:solidFill>
                <a:effectLst/>
                <a:latin typeface="+mn-lt"/>
                <a:ea typeface="+mn-ea"/>
                <a:cs typeface="+mn-cs"/>
              </a:rPr>
              <a:t>Developer have a positive conclusion on EIA,</a:t>
            </a:r>
            <a:r>
              <a:rPr lang="en-US" sz="1200" b="0" i="0" kern="1200" baseline="0" dirty="0">
                <a:solidFill>
                  <a:schemeClr val="tx1"/>
                </a:solidFill>
                <a:effectLst/>
                <a:latin typeface="+mn-lt"/>
                <a:ea typeface="+mn-ea"/>
                <a:cs typeface="+mn-cs"/>
              </a:rPr>
              <a:t> </a:t>
            </a:r>
            <a:r>
              <a:rPr lang="en-US" dirty="0"/>
              <a:t>but studies of the project's impact on birds were carried out in a very short time</a:t>
            </a:r>
            <a:r>
              <a:rPr lang="uk-UA" dirty="0"/>
              <a:t>.</a:t>
            </a:r>
            <a:r>
              <a:rPr lang="uk-UA" baseline="0" dirty="0"/>
              <a:t> </a:t>
            </a:r>
            <a:r>
              <a:rPr lang="en-US" baseline="0" dirty="0"/>
              <a:t>Since time we had send our compliant on this case to the Bern convention, we have no new information about this project development.</a:t>
            </a:r>
          </a:p>
        </p:txBody>
      </p:sp>
      <p:sp>
        <p:nvSpPr>
          <p:cNvPr id="4" name="Symbol zastępczy numeru slajdu 3"/>
          <p:cNvSpPr>
            <a:spLocks noGrp="1"/>
          </p:cNvSpPr>
          <p:nvPr>
            <p:ph type="sldNum" sz="quarter" idx="10"/>
          </p:nvPr>
        </p:nvSpPr>
        <p:spPr/>
        <p:txBody>
          <a:bodyPr/>
          <a:lstStyle/>
          <a:p>
            <a:fld id="{B2744B75-E7A2-47D9-982B-FD658B18F35D}" type="slidenum">
              <a:rPr lang="pl-PL" smtClean="0"/>
              <a:t>14</a:t>
            </a:fld>
            <a:endParaRPr lang="pl-PL"/>
          </a:p>
        </p:txBody>
      </p:sp>
    </p:spTree>
    <p:extLst>
      <p:ext uri="{BB962C8B-B14F-4D97-AF65-F5344CB8AC3E}">
        <p14:creationId xmlns:p14="http://schemas.microsoft.com/office/powerpoint/2010/main" val="335257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dirty="0"/>
              <a:t>The area of </a:t>
            </a:r>
            <a:r>
              <a:rPr lang="pl-PL" dirty="0" err="1"/>
              <a:t>Emerald</a:t>
            </a:r>
            <a:r>
              <a:rPr lang="pl-PL" dirty="0"/>
              <a:t> </a:t>
            </a:r>
            <a:r>
              <a:rPr lang="pl-PL" dirty="0" err="1"/>
              <a:t>site</a:t>
            </a:r>
            <a:r>
              <a:rPr lang="pl-PL" dirty="0"/>
              <a:t> “</a:t>
            </a:r>
            <a:r>
              <a:rPr lang="pl-PL" dirty="0" err="1"/>
              <a:t>Cholhynskyi</a:t>
            </a:r>
            <a:r>
              <a:rPr lang="pl-PL" dirty="0"/>
              <a:t>”</a:t>
            </a:r>
            <a:r>
              <a:rPr lang="en-GB" baseline="0" dirty="0"/>
              <a:t> is covered by</a:t>
            </a:r>
            <a:r>
              <a:rPr lang="pl-PL" dirty="0"/>
              <a:t> </a:t>
            </a:r>
            <a:r>
              <a:rPr lang="pl-PL" dirty="0" err="1"/>
              <a:t>artifi</a:t>
            </a:r>
            <a:r>
              <a:rPr lang="en-GB" dirty="0"/>
              <a:t>c</a:t>
            </a:r>
            <a:r>
              <a:rPr lang="pl-PL" dirty="0" err="1"/>
              <a:t>ial</a:t>
            </a:r>
            <a:r>
              <a:rPr lang="pl-PL" dirty="0"/>
              <a:t> </a:t>
            </a:r>
            <a:r>
              <a:rPr lang="pl-PL" dirty="0" err="1"/>
              <a:t>wetlands</a:t>
            </a:r>
            <a:r>
              <a:rPr lang="uk-UA" dirty="0"/>
              <a:t>,</a:t>
            </a:r>
            <a:r>
              <a:rPr lang="uk-UA" baseline="0" dirty="0"/>
              <a:t> </a:t>
            </a:r>
            <a:r>
              <a:rPr lang="en-US" dirty="0"/>
              <a:t>which have been </a:t>
            </a:r>
            <a:r>
              <a:rPr lang="pl-PL" dirty="0" err="1"/>
              <a:t>gradually</a:t>
            </a:r>
            <a:r>
              <a:rPr lang="uk-UA" dirty="0"/>
              <a:t> </a:t>
            </a:r>
            <a:r>
              <a:rPr lang="en-US" dirty="0"/>
              <a:t>drying up in the last few years due to lack of rain and high temperatures</a:t>
            </a:r>
            <a:r>
              <a:rPr lang="en-GB" dirty="0"/>
              <a:t>.</a:t>
            </a:r>
            <a:r>
              <a:rPr lang="en-GB" baseline="0" dirty="0"/>
              <a:t> </a:t>
            </a:r>
            <a:br>
              <a:rPr lang="en-US" dirty="0"/>
            </a:br>
            <a:r>
              <a:rPr lang="en-GB" sz="1200" b="0" i="0" kern="1200" dirty="0">
                <a:solidFill>
                  <a:schemeClr val="tx1"/>
                </a:solidFill>
                <a:effectLst/>
                <a:latin typeface="+mn-lt"/>
                <a:ea typeface="+mn-ea"/>
                <a:cs typeface="+mn-cs"/>
              </a:rPr>
              <a:t>A</a:t>
            </a:r>
            <a:r>
              <a:rPr lang="en-US" sz="1200" b="0" i="0" kern="1200" dirty="0" err="1">
                <a:solidFill>
                  <a:schemeClr val="tx1"/>
                </a:solidFill>
                <a:effectLst/>
                <a:latin typeface="+mn-lt"/>
                <a:ea typeface="+mn-ea"/>
                <a:cs typeface="+mn-cs"/>
              </a:rPr>
              <a:t>ccording</a:t>
            </a:r>
            <a:r>
              <a:rPr lang="en-US" sz="1200" b="0" i="0" kern="1200" dirty="0">
                <a:solidFill>
                  <a:schemeClr val="tx1"/>
                </a:solidFill>
                <a:effectLst/>
                <a:latin typeface="+mn-lt"/>
                <a:ea typeface="+mn-ea"/>
                <a:cs typeface="+mn-cs"/>
              </a:rPr>
              <a:t> to ornithologists, this reduces the number of birds that stop here during migration.</a:t>
            </a:r>
          </a:p>
          <a:p>
            <a:r>
              <a:rPr lang="en-US" sz="1200" b="0" i="0" kern="1200" dirty="0">
                <a:solidFill>
                  <a:schemeClr val="tx1"/>
                </a:solidFill>
                <a:effectLst/>
                <a:latin typeface="+mn-lt"/>
                <a:ea typeface="+mn-ea"/>
                <a:cs typeface="+mn-cs"/>
              </a:rPr>
              <a:t>Developer of windfarm get positive</a:t>
            </a:r>
            <a:r>
              <a:rPr lang="en-US" sz="1200" b="0" i="0" kern="1200" baseline="0" dirty="0">
                <a:solidFill>
                  <a:schemeClr val="tx1"/>
                </a:solidFill>
                <a:effectLst/>
                <a:latin typeface="+mn-lt"/>
                <a:ea typeface="+mn-ea"/>
                <a:cs typeface="+mn-cs"/>
              </a:rPr>
              <a:t> Conclusion on EIA.</a:t>
            </a:r>
            <a:endParaRPr lang="en-US"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a:t>
            </a:r>
            <a:r>
              <a:rPr lang="en-GB" sz="1200" kern="1200" baseline="0" dirty="0">
                <a:solidFill>
                  <a:schemeClr val="tx1"/>
                </a:solidFill>
                <a:effectLst/>
                <a:latin typeface="+mn-lt"/>
                <a:ea typeface="+mn-ea"/>
                <a:cs typeface="+mn-cs"/>
              </a:rPr>
              <a:t> are thankful to the </a:t>
            </a:r>
            <a:r>
              <a:rPr lang="en-GB" sz="1200" kern="1200" dirty="0">
                <a:solidFill>
                  <a:schemeClr val="tx1"/>
                </a:solidFill>
                <a:effectLst/>
                <a:latin typeface="+mn-lt"/>
                <a:ea typeface="+mn-ea"/>
                <a:cs typeface="+mn-cs"/>
              </a:rPr>
              <a:t>Ministry of ecology, which has moderated </a:t>
            </a:r>
            <a:r>
              <a:rPr lang="en-US" sz="1200" kern="1200" dirty="0">
                <a:solidFill>
                  <a:schemeClr val="tx1"/>
                </a:solidFill>
                <a:effectLst/>
                <a:latin typeface="+mn-lt"/>
                <a:ea typeface="+mn-ea"/>
                <a:cs typeface="+mn-cs"/>
              </a:rPr>
              <a:t>discussion of this case between the public and developer.</a:t>
            </a:r>
            <a:r>
              <a:rPr lang="en-US" sz="1200" kern="1200" baseline="0" dirty="0">
                <a:solidFill>
                  <a:schemeClr val="tx1"/>
                </a:solidFill>
                <a:effectLst/>
                <a:latin typeface="+mn-lt"/>
                <a:ea typeface="+mn-ea"/>
                <a:cs typeface="+mn-cs"/>
              </a:rPr>
              <a:t> As a result, </a:t>
            </a:r>
            <a:r>
              <a:rPr lang="en-US" dirty="0"/>
              <a:t>at the expense of the developer there </a:t>
            </a:r>
            <a:r>
              <a:rPr lang="en-GB" dirty="0"/>
              <a:t>were</a:t>
            </a:r>
            <a:r>
              <a:rPr lang="en-GB" baseline="0" dirty="0"/>
              <a:t> </a:t>
            </a:r>
            <a:r>
              <a:rPr lang="en-US" dirty="0"/>
              <a:t>conducted additional research on habitats</a:t>
            </a:r>
            <a:r>
              <a:rPr lang="en-US" baseline="0" dirty="0"/>
              <a:t> distribution on the planned construction sites, but we insisted on new EIA </a:t>
            </a:r>
            <a:r>
              <a:rPr lang="en-US" baseline="0" dirty="0" err="1"/>
              <a:t>prosidure</a:t>
            </a:r>
            <a:r>
              <a:rPr lang="en-US" baseline="0" dirty="0"/>
              <a:t>.  </a:t>
            </a:r>
            <a:endParaRPr lang="uk-UA" sz="1200" kern="1200" dirty="0">
              <a:solidFill>
                <a:schemeClr val="tx1"/>
              </a:solidFill>
              <a:effectLst/>
              <a:latin typeface="+mn-lt"/>
              <a:ea typeface="+mn-ea"/>
              <a:cs typeface="+mn-cs"/>
            </a:endParaRPr>
          </a:p>
          <a:p>
            <a:r>
              <a:rPr lang="en-GB" dirty="0"/>
              <a:t>A month ago new EIA was</a:t>
            </a:r>
            <a:r>
              <a:rPr lang="en-GB" baseline="0" dirty="0"/>
              <a:t> started </a:t>
            </a:r>
            <a:r>
              <a:rPr lang="en-GB" dirty="0"/>
              <a:t>for </a:t>
            </a:r>
            <a:r>
              <a:rPr lang="en-GB" baseline="0" dirty="0"/>
              <a:t>this windfarm, because developer want to decrease the quantity of </a:t>
            </a:r>
            <a:r>
              <a:rPr lang="en-US" b="1" baseline="0" dirty="0">
                <a:solidFill>
                  <a:srgbClr val="FF0000"/>
                </a:solidFill>
              </a:rPr>
              <a:t>windmills </a:t>
            </a:r>
            <a:r>
              <a:rPr lang="en-GB" baseline="0" dirty="0"/>
              <a:t> but to increase their power. Due to that we think that additional research on bats and birds needed. We also afraid that this project, if will be allowed, will </a:t>
            </a:r>
            <a:r>
              <a:rPr lang="en-US" dirty="0"/>
              <a:t>entail the construction of additional wind farms, solar power plants and power lines in this and other </a:t>
            </a:r>
            <a:r>
              <a:rPr lang="en-GB" dirty="0"/>
              <a:t>Emerald</a:t>
            </a:r>
            <a:r>
              <a:rPr lang="en-GB" baseline="0" dirty="0"/>
              <a:t> sites. </a:t>
            </a:r>
            <a:br>
              <a:rPr lang="en-US" dirty="0"/>
            </a:br>
            <a:r>
              <a:rPr lang="en-US" sz="1200" b="0" i="0" kern="1200" dirty="0">
                <a:solidFill>
                  <a:schemeClr val="tx1"/>
                </a:solidFill>
                <a:effectLst/>
                <a:latin typeface="+mn-lt"/>
                <a:ea typeface="+mn-ea"/>
                <a:cs typeface="+mn-cs"/>
              </a:rPr>
              <a:t>Our position is that </a:t>
            </a:r>
            <a:r>
              <a:rPr lang="en-GB" sz="1200" b="0" i="0" kern="1200" dirty="0">
                <a:solidFill>
                  <a:schemeClr val="tx1"/>
                </a:solidFill>
                <a:effectLst/>
                <a:latin typeface="+mn-lt"/>
                <a:ea typeface="+mn-ea"/>
                <a:cs typeface="+mn-cs"/>
              </a:rPr>
              <a:t>other</a:t>
            </a:r>
            <a:r>
              <a:rPr lang="en-GB" sz="1200" b="0" i="0" kern="1200" baseline="0" dirty="0">
                <a:solidFill>
                  <a:schemeClr val="tx1"/>
                </a:solidFill>
                <a:effectLst/>
                <a:latin typeface="+mn-lt"/>
                <a:ea typeface="+mn-ea"/>
                <a:cs typeface="+mn-cs"/>
              </a:rPr>
              <a:t> place </a:t>
            </a:r>
            <a:r>
              <a:rPr lang="en-US" sz="1200" b="0" i="0" kern="1200" dirty="0">
                <a:solidFill>
                  <a:schemeClr val="tx1"/>
                </a:solidFill>
                <a:effectLst/>
                <a:latin typeface="+mn-lt"/>
                <a:ea typeface="+mn-ea"/>
                <a:cs typeface="+mn-cs"/>
              </a:rPr>
              <a:t> </a:t>
            </a:r>
            <a:r>
              <a:rPr lang="en-GB" sz="1200" b="0" i="0" kern="1200" baseline="0" dirty="0">
                <a:solidFill>
                  <a:schemeClr val="tx1"/>
                </a:solidFill>
                <a:effectLst/>
                <a:latin typeface="+mn-lt"/>
                <a:ea typeface="+mn-ea"/>
                <a:cs typeface="+mn-cs"/>
              </a:rPr>
              <a:t>should be </a:t>
            </a:r>
            <a:r>
              <a:rPr lang="en-US" sz="1200" b="0" i="0" kern="1200" dirty="0">
                <a:solidFill>
                  <a:schemeClr val="tx1"/>
                </a:solidFill>
                <a:effectLst/>
                <a:latin typeface="+mn-lt"/>
                <a:ea typeface="+mn-ea"/>
                <a:cs typeface="+mn-cs"/>
              </a:rPr>
              <a:t>found </a:t>
            </a:r>
            <a:r>
              <a:rPr lang="en-GB" sz="1200" b="0" i="0" kern="1200" baseline="0" dirty="0">
                <a:solidFill>
                  <a:schemeClr val="tx1"/>
                </a:solidFill>
                <a:effectLst/>
                <a:latin typeface="+mn-lt"/>
                <a:ea typeface="+mn-ea"/>
                <a:cs typeface="+mn-cs"/>
              </a:rPr>
              <a:t>for building of windfarm</a:t>
            </a:r>
            <a:r>
              <a:rPr lang="en-US" sz="1200" b="0" i="0" kern="1200" baseline="0" dirty="0">
                <a:solidFill>
                  <a:schemeClr val="tx1"/>
                </a:solidFill>
                <a:effectLst/>
                <a:latin typeface="+mn-lt"/>
                <a:ea typeface="+mn-ea"/>
                <a:cs typeface="+mn-cs"/>
              </a:rPr>
              <a:t> outside Emerald network area.</a:t>
            </a:r>
            <a:endParaRPr lang="pl-PL" dirty="0"/>
          </a:p>
        </p:txBody>
      </p:sp>
      <p:sp>
        <p:nvSpPr>
          <p:cNvPr id="4" name="Symbol zastępczy numeru slajdu 3"/>
          <p:cNvSpPr>
            <a:spLocks noGrp="1"/>
          </p:cNvSpPr>
          <p:nvPr>
            <p:ph type="sldNum" sz="quarter" idx="10"/>
          </p:nvPr>
        </p:nvSpPr>
        <p:spPr/>
        <p:txBody>
          <a:bodyPr/>
          <a:lstStyle/>
          <a:p>
            <a:fld id="{B2744B75-E7A2-47D9-982B-FD658B18F35D}" type="slidenum">
              <a:rPr lang="pl-PL" smtClean="0"/>
              <a:t>15</a:t>
            </a:fld>
            <a:endParaRPr lang="pl-PL"/>
          </a:p>
        </p:txBody>
      </p:sp>
    </p:spTree>
    <p:extLst>
      <p:ext uri="{BB962C8B-B14F-4D97-AF65-F5344CB8AC3E}">
        <p14:creationId xmlns:p14="http://schemas.microsoft.com/office/powerpoint/2010/main" val="217098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2744B75-E7A2-47D9-982B-FD658B18F35D}" type="slidenum">
              <a:rPr lang="pl-PL" smtClean="0"/>
              <a:t>16</a:t>
            </a:fld>
            <a:endParaRPr lang="pl-PL"/>
          </a:p>
        </p:txBody>
      </p:sp>
    </p:spTree>
    <p:extLst>
      <p:ext uri="{BB962C8B-B14F-4D97-AF65-F5344CB8AC3E}">
        <p14:creationId xmlns:p14="http://schemas.microsoft.com/office/powerpoint/2010/main" val="130136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uk-UA" sz="1200" kern="1200" dirty="0">
                <a:solidFill>
                  <a:schemeClr val="tx1"/>
                </a:solidFill>
                <a:effectLst/>
                <a:latin typeface="+mn-lt"/>
                <a:ea typeface="+mn-ea"/>
                <a:cs typeface="+mn-cs"/>
              </a:rPr>
              <a:t>Borzhava is a mountain range in the Carpathians, almost completely covered with </a:t>
            </a:r>
            <a:r>
              <a:rPr lang="en-US" sz="1200" kern="1200" dirty="0">
                <a:solidFill>
                  <a:schemeClr val="tx1"/>
                </a:solidFill>
                <a:effectLst/>
                <a:latin typeface="+mn-lt"/>
                <a:ea typeface="+mn-ea"/>
                <a:cs typeface="+mn-cs"/>
              </a:rPr>
              <a:t>habitats</a:t>
            </a:r>
            <a:r>
              <a:rPr lang="uk-UA" sz="1200" kern="1200" dirty="0">
                <a:solidFill>
                  <a:schemeClr val="tx1"/>
                </a:solidFill>
                <a:effectLst/>
                <a:latin typeface="+mn-lt"/>
                <a:ea typeface="+mn-ea"/>
                <a:cs typeface="+mn-cs"/>
              </a:rPr>
              <a:t> from Resolution 4. </a:t>
            </a:r>
            <a:r>
              <a:rPr lang="en-GB" sz="1200" kern="1200" dirty="0">
                <a:solidFill>
                  <a:schemeClr val="tx1"/>
                </a:solidFill>
                <a:effectLst/>
                <a:latin typeface="+mn-lt"/>
                <a:ea typeface="+mn-ea"/>
                <a:cs typeface="+mn-cs"/>
              </a:rPr>
              <a:t>Most areas are covered with </a:t>
            </a:r>
            <a:r>
              <a:rPr lang="uk-UA" sz="1200" kern="1200" dirty="0">
                <a:solidFill>
                  <a:schemeClr val="tx1"/>
                </a:solidFill>
                <a:effectLst/>
                <a:latin typeface="+mn-lt"/>
                <a:ea typeface="+mn-ea"/>
                <a:cs typeface="+mn-cs"/>
              </a:rPr>
              <a:t>Dry heaths</a:t>
            </a:r>
            <a:r>
              <a:rPr lang="en-GB" sz="1200" kern="1200" baseline="0" dirty="0">
                <a:solidFill>
                  <a:schemeClr val="tx1"/>
                </a:solidFill>
                <a:effectLst/>
                <a:latin typeface="+mn-lt"/>
                <a:ea typeface="+mn-ea"/>
                <a:cs typeface="+mn-cs"/>
              </a:rPr>
              <a:t> </a:t>
            </a:r>
            <a:r>
              <a:rPr lang="uk-UA" sz="1200" kern="1200" dirty="0">
                <a:solidFill>
                  <a:schemeClr val="tx1"/>
                </a:solidFill>
                <a:effectLst/>
                <a:latin typeface="+mn-lt"/>
                <a:ea typeface="+mn-ea"/>
                <a:cs typeface="+mn-cs"/>
              </a:rPr>
              <a:t>and Nardus stricta </a:t>
            </a:r>
            <a:r>
              <a:rPr lang="en-GB" sz="1200" kern="1200" dirty="0">
                <a:solidFill>
                  <a:schemeClr val="tx1"/>
                </a:solidFill>
                <a:effectLst/>
                <a:latin typeface="+mn-lt"/>
                <a:ea typeface="+mn-ea"/>
                <a:cs typeface="+mn-cs"/>
              </a:rPr>
              <a:t>swards</a:t>
            </a:r>
            <a:r>
              <a:rPr lang="uk-UA"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12 </a:t>
            </a:r>
            <a:r>
              <a:rPr lang="en-GB" sz="1200" kern="1200" dirty="0">
                <a:solidFill>
                  <a:schemeClr val="tx1"/>
                </a:solidFill>
                <a:effectLst/>
                <a:latin typeface="+mn-lt"/>
                <a:ea typeface="+mn-ea"/>
                <a:cs typeface="+mn-cs"/>
              </a:rPr>
              <a:t>habitats </a:t>
            </a:r>
            <a:r>
              <a:rPr lang="uk-UA" sz="1200" kern="1200" dirty="0">
                <a:solidFill>
                  <a:schemeClr val="tx1"/>
                </a:solidFill>
                <a:effectLst/>
                <a:latin typeface="+mn-lt"/>
                <a:ea typeface="+mn-ea"/>
                <a:cs typeface="+mn-cs"/>
              </a:rPr>
              <a:t>and 20 species </a:t>
            </a:r>
            <a:r>
              <a:rPr lang="en-GB" sz="1200" kern="1200" dirty="0">
                <a:solidFill>
                  <a:schemeClr val="tx1"/>
                </a:solidFill>
                <a:effectLst/>
                <a:latin typeface="+mn-lt"/>
                <a:ea typeface="+mn-ea"/>
                <a:cs typeface="+mn-cs"/>
              </a:rPr>
              <a:t>are listed in</a:t>
            </a:r>
            <a:r>
              <a:rPr lang="uk-U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SDF</a:t>
            </a:r>
            <a:r>
              <a:rPr lang="uk-UA" sz="1200" kern="1200" dirty="0">
                <a:solidFill>
                  <a:schemeClr val="tx1"/>
                </a:solidFill>
                <a:effectLst/>
                <a:latin typeface="+mn-lt"/>
                <a:ea typeface="+mn-ea"/>
                <a:cs typeface="+mn-cs"/>
              </a:rPr>
              <a:t>.  During the Environment Impact Assessment of the planned wind farm, </a:t>
            </a:r>
            <a:r>
              <a:rPr lang="en-GB" sz="1200" b="1" kern="1200" dirty="0">
                <a:solidFill>
                  <a:schemeClr val="tx1"/>
                </a:solidFill>
                <a:effectLst/>
                <a:latin typeface="+mn-lt"/>
                <a:ea typeface="+mn-ea"/>
                <a:cs typeface="+mn-cs"/>
              </a:rPr>
              <a:t>NO</a:t>
            </a:r>
            <a:r>
              <a:rPr lang="en-GB" sz="1200" b="1" kern="1200" baseline="0" dirty="0">
                <a:solidFill>
                  <a:schemeClr val="tx1"/>
                </a:solidFill>
                <a:effectLst/>
                <a:latin typeface="+mn-lt"/>
                <a:ea typeface="+mn-ea"/>
                <a:cs typeface="+mn-cs"/>
              </a:rPr>
              <a:t> MAPPING </a:t>
            </a:r>
            <a:r>
              <a:rPr lang="uk-UA" sz="1200" kern="1200" dirty="0">
                <a:solidFill>
                  <a:schemeClr val="tx1"/>
                </a:solidFill>
                <a:effectLst/>
                <a:latin typeface="+mn-lt"/>
                <a:ea typeface="+mn-ea"/>
                <a:cs typeface="+mn-cs"/>
              </a:rPr>
              <a:t>of </a:t>
            </a:r>
            <a:r>
              <a:rPr lang="en-GB" sz="1200" kern="1200" dirty="0">
                <a:solidFill>
                  <a:schemeClr val="tx1"/>
                </a:solidFill>
                <a:effectLst/>
                <a:latin typeface="+mn-lt"/>
                <a:ea typeface="+mn-ea"/>
                <a:cs typeface="+mn-cs"/>
              </a:rPr>
              <a:t>habitats</a:t>
            </a:r>
            <a:r>
              <a:rPr lang="uk-UA"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a:t>
            </a:r>
            <a:r>
              <a:rPr lang="uk-UA" sz="1200" kern="1200" dirty="0">
                <a:solidFill>
                  <a:schemeClr val="tx1"/>
                </a:solidFill>
                <a:effectLst/>
                <a:latin typeface="+mn-lt"/>
                <a:ea typeface="+mn-ea"/>
                <a:cs typeface="+mn-cs"/>
              </a:rPr>
              <a:t>n the area </a:t>
            </a:r>
            <a:r>
              <a:rPr lang="en-GB" sz="1200" kern="1200" dirty="0">
                <a:solidFill>
                  <a:schemeClr val="tx1"/>
                </a:solidFill>
                <a:effectLst/>
                <a:latin typeface="+mn-lt"/>
                <a:ea typeface="+mn-ea"/>
                <a:cs typeface="+mn-cs"/>
              </a:rPr>
              <a:t>of</a:t>
            </a:r>
            <a:r>
              <a:rPr lang="uk-UA" sz="1200" kern="1200" dirty="0">
                <a:solidFill>
                  <a:schemeClr val="tx1"/>
                </a:solidFill>
                <a:effectLst/>
                <a:latin typeface="+mn-lt"/>
                <a:ea typeface="+mn-ea"/>
                <a:cs typeface="+mn-cs"/>
              </a:rPr>
              <a:t> planned </a:t>
            </a:r>
            <a:r>
              <a:rPr lang="en-GB" sz="1200" kern="1200" dirty="0">
                <a:solidFill>
                  <a:schemeClr val="tx1"/>
                </a:solidFill>
                <a:effectLst/>
                <a:latin typeface="+mn-lt"/>
                <a:ea typeface="+mn-ea"/>
                <a:cs typeface="+mn-cs"/>
              </a:rPr>
              <a:t>activity </a:t>
            </a:r>
            <a:r>
              <a:rPr lang="uk-UA" sz="1200" kern="1200" dirty="0">
                <a:solidFill>
                  <a:schemeClr val="tx1"/>
                </a:solidFill>
                <a:effectLst/>
                <a:latin typeface="+mn-lt"/>
                <a:ea typeface="+mn-ea"/>
                <a:cs typeface="+mn-cs"/>
              </a:rPr>
              <a:t>was carried out, so the impact</a:t>
            </a:r>
            <a:r>
              <a:rPr lang="en-GB" sz="1200" kern="1200" dirty="0">
                <a:solidFill>
                  <a:schemeClr val="tx1"/>
                </a:solidFill>
                <a:effectLst/>
                <a:latin typeface="+mn-lt"/>
                <a:ea typeface="+mn-ea"/>
                <a:cs typeface="+mn-cs"/>
              </a:rPr>
              <a:t> on habitats from construction activity </a:t>
            </a:r>
            <a:r>
              <a:rPr lang="uk-UA" sz="1200" kern="1200" dirty="0" err="1">
                <a:solidFill>
                  <a:schemeClr val="tx1"/>
                </a:solidFill>
                <a:effectLst/>
                <a:latin typeface="+mn-lt"/>
                <a:ea typeface="+mn-ea"/>
                <a:cs typeface="+mn-cs"/>
              </a:rPr>
              <a:t>has</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not</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been</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assessed</a:t>
            </a:r>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There have been no studies on quantitative impact assessment</a:t>
            </a:r>
            <a:r>
              <a:rPr lang="en-US" sz="1200" kern="1200" dirty="0">
                <a:solidFill>
                  <a:schemeClr val="tx1"/>
                </a:solidFill>
                <a:effectLst/>
                <a:latin typeface="+mn-lt"/>
                <a:ea typeface="+mn-ea"/>
                <a:cs typeface="+mn-cs"/>
              </a:rPr>
              <a:t>. </a:t>
            </a:r>
            <a:endParaRPr lang="pl-PL" dirty="0"/>
          </a:p>
        </p:txBody>
      </p:sp>
      <p:sp>
        <p:nvSpPr>
          <p:cNvPr id="4" name="Symbol zastępczy numeru slajdu 3"/>
          <p:cNvSpPr>
            <a:spLocks noGrp="1"/>
          </p:cNvSpPr>
          <p:nvPr>
            <p:ph type="sldNum" sz="quarter" idx="10"/>
          </p:nvPr>
        </p:nvSpPr>
        <p:spPr/>
        <p:txBody>
          <a:bodyPr/>
          <a:lstStyle/>
          <a:p>
            <a:fld id="{B2744B75-E7A2-47D9-982B-FD658B18F35D}" type="slidenum">
              <a:rPr lang="pl-PL" smtClean="0"/>
              <a:t>2</a:t>
            </a:fld>
            <a:endParaRPr lang="pl-PL"/>
          </a:p>
        </p:txBody>
      </p:sp>
    </p:spTree>
    <p:extLst>
      <p:ext uri="{BB962C8B-B14F-4D97-AF65-F5344CB8AC3E}">
        <p14:creationId xmlns:p14="http://schemas.microsoft.com/office/powerpoint/2010/main" val="119743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On the map you can see </a:t>
            </a:r>
            <a:r>
              <a:rPr lang="en-US" sz="1200" b="0" i="0" kern="1200" dirty="0">
                <a:solidFill>
                  <a:schemeClr val="tx1"/>
                </a:solidFill>
                <a:effectLst/>
                <a:latin typeface="+mn-lt"/>
                <a:ea typeface="+mn-ea"/>
                <a:cs typeface="+mn-cs"/>
              </a:rPr>
              <a:t>Red dots,</a:t>
            </a:r>
            <a:r>
              <a:rPr lang="en-US" sz="1200" b="0" i="0" kern="1200" baseline="0" dirty="0">
                <a:solidFill>
                  <a:schemeClr val="tx1"/>
                </a:solidFill>
                <a:effectLst/>
                <a:latin typeface="+mn-lt"/>
                <a:ea typeface="+mn-ea"/>
                <a:cs typeface="+mn-cs"/>
              </a:rPr>
              <a:t> which shows </a:t>
            </a:r>
            <a:r>
              <a:rPr lang="uk-UA" sz="1200" b="0" i="0" kern="1200" dirty="0">
                <a:solidFill>
                  <a:schemeClr val="tx1"/>
                </a:solidFill>
                <a:effectLst/>
                <a:latin typeface="+mn-lt"/>
                <a:ea typeface="+mn-ea"/>
                <a:cs typeface="+mn-cs"/>
              </a:rPr>
              <a:t>planned </a:t>
            </a:r>
            <a:r>
              <a:rPr lang="en-GB" sz="1200" b="0" i="0" kern="1200" dirty="0">
                <a:solidFill>
                  <a:schemeClr val="tx1"/>
                </a:solidFill>
                <a:effectLst/>
                <a:latin typeface="+mn-lt"/>
                <a:ea typeface="+mn-ea"/>
                <a:cs typeface="+mn-cs"/>
              </a:rPr>
              <a:t>thirty four </a:t>
            </a:r>
            <a:r>
              <a:rPr lang="uk-UA" sz="1200" b="0" i="0" kern="1200" dirty="0">
                <a:solidFill>
                  <a:schemeClr val="tx1"/>
                </a:solidFill>
                <a:effectLst/>
                <a:latin typeface="+mn-lt"/>
                <a:ea typeface="+mn-ea"/>
                <a:cs typeface="+mn-cs"/>
              </a:rPr>
              <a:t>34 </a:t>
            </a:r>
            <a:r>
              <a:rPr lang="en-US" sz="1200" b="0" i="0" kern="1200" dirty="0">
                <a:solidFill>
                  <a:schemeClr val="tx1"/>
                </a:solidFill>
                <a:effectLst/>
                <a:latin typeface="+mn-lt"/>
                <a:ea typeface="+mn-ea"/>
                <a:cs typeface="+mn-cs"/>
              </a:rPr>
              <a:t>windmills of one hundred and </a:t>
            </a:r>
            <a:r>
              <a:rPr lang="en-US" sz="1200" b="0" i="0" kern="1200" dirty="0" err="1">
                <a:solidFill>
                  <a:schemeClr val="tx1"/>
                </a:solidFill>
                <a:effectLst/>
                <a:latin typeface="+mn-lt"/>
                <a:ea typeface="+mn-ea"/>
                <a:cs typeface="+mn-cs"/>
              </a:rPr>
              <a:t>eithy</a:t>
            </a:r>
            <a:r>
              <a:rPr lang="en-US" sz="1200" b="0" i="0" kern="1200" dirty="0">
                <a:solidFill>
                  <a:schemeClr val="tx1"/>
                </a:solidFill>
                <a:effectLst/>
                <a:latin typeface="+mn-lt"/>
                <a:ea typeface="+mn-ea"/>
                <a:cs typeface="+mn-cs"/>
              </a:rPr>
              <a:t> 180 meters height.  </a:t>
            </a:r>
            <a:endParaRPr lang="uk-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I was</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Borzhava</a:t>
            </a:r>
            <a:r>
              <a:rPr lang="en-US" sz="1200" kern="1200" dirty="0">
                <a:solidFill>
                  <a:schemeClr val="tx1"/>
                </a:solidFill>
                <a:effectLst/>
                <a:latin typeface="+mn-lt"/>
                <a:ea typeface="+mn-ea"/>
                <a:cs typeface="+mn-cs"/>
              </a:rPr>
              <a:t> Emerald site</a:t>
            </a:r>
            <a:r>
              <a:rPr lang="uk-UA" sz="1200" kern="1200" dirty="0">
                <a:solidFill>
                  <a:schemeClr val="tx1"/>
                </a:solidFill>
                <a:effectLst/>
                <a:latin typeface="+mn-lt"/>
                <a:ea typeface="+mn-ea"/>
                <a:cs typeface="+mn-cs"/>
              </a:rPr>
              <a:t> three times and I can confirm that </a:t>
            </a:r>
            <a:r>
              <a:rPr lang="uk-UA" sz="1200" b="1" kern="1200" dirty="0">
                <a:solidFill>
                  <a:schemeClr val="tx1"/>
                </a:solidFill>
                <a:effectLst/>
                <a:latin typeface="+mn-lt"/>
                <a:ea typeface="+mn-ea"/>
                <a:cs typeface="+mn-cs"/>
              </a:rPr>
              <a:t>almost all </a:t>
            </a:r>
            <a:r>
              <a:rPr lang="uk-UA" sz="1200" kern="1200" dirty="0">
                <a:solidFill>
                  <a:schemeClr val="tx1"/>
                </a:solidFill>
                <a:effectLst/>
                <a:latin typeface="+mn-lt"/>
                <a:ea typeface="+mn-ea"/>
                <a:cs typeface="+mn-cs"/>
              </a:rPr>
              <a:t>of its territory is occupied by habitats, including areas</a:t>
            </a:r>
            <a:r>
              <a:rPr lang="en-US" sz="1200" kern="1200" dirty="0">
                <a:solidFill>
                  <a:schemeClr val="tx1"/>
                </a:solidFill>
                <a:effectLst/>
                <a:latin typeface="+mn-lt"/>
                <a:ea typeface="+mn-ea"/>
                <a:cs typeface="+mn-cs"/>
              </a:rPr>
              <a:t> designated for the construction of windmills, </a:t>
            </a:r>
            <a:r>
              <a:rPr lang="uk-UA" sz="1200" kern="1200" dirty="0">
                <a:solidFill>
                  <a:schemeClr val="tx1"/>
                </a:solidFill>
                <a:effectLst/>
                <a:latin typeface="+mn-lt"/>
                <a:ea typeface="+mn-ea"/>
                <a:cs typeface="+mn-cs"/>
              </a:rPr>
              <a:t>roads and cables.</a:t>
            </a:r>
          </a:p>
          <a:p>
            <a:r>
              <a:rPr lang="en-US" sz="1200" kern="1200" dirty="0">
                <a:solidFill>
                  <a:schemeClr val="tx1"/>
                </a:solidFill>
                <a:effectLst/>
                <a:latin typeface="+mn-lt"/>
                <a:ea typeface="+mn-ea"/>
                <a:cs typeface="+mn-cs"/>
              </a:rPr>
              <a:t>W</a:t>
            </a:r>
            <a:r>
              <a:rPr lang="uk-UA" sz="1200" kern="1200" dirty="0">
                <a:solidFill>
                  <a:schemeClr val="tx1"/>
                </a:solidFill>
                <a:effectLst/>
                <a:latin typeface="+mn-lt"/>
                <a:ea typeface="+mn-ea"/>
                <a:cs typeface="+mn-cs"/>
              </a:rPr>
              <a:t>hen I first learned about this project, I thought only about the impact of windmills on the visual perception of mountains and </a:t>
            </a:r>
            <a:r>
              <a:rPr lang="en-US" sz="1200" kern="1200" dirty="0">
                <a:solidFill>
                  <a:schemeClr val="tx1"/>
                </a:solidFill>
                <a:effectLst/>
                <a:latin typeface="+mn-lt"/>
                <a:ea typeface="+mn-ea"/>
                <a:cs typeface="+mn-cs"/>
              </a:rPr>
              <a:t>on </a:t>
            </a:r>
            <a:r>
              <a:rPr lang="uk-UA" sz="1200" kern="1200" dirty="0">
                <a:solidFill>
                  <a:schemeClr val="tx1"/>
                </a:solidFill>
                <a:effectLst/>
                <a:latin typeface="+mn-lt"/>
                <a:ea typeface="+mn-ea"/>
                <a:cs typeface="+mn-cs"/>
              </a:rPr>
              <a:t>birds, but after studying the case in more detail, I realized that a </a:t>
            </a:r>
            <a:r>
              <a:rPr lang="uk-UA" sz="1200" b="1" kern="1200" dirty="0">
                <a:solidFill>
                  <a:schemeClr val="tx1"/>
                </a:solidFill>
                <a:effectLst/>
                <a:latin typeface="+mn-lt"/>
                <a:ea typeface="+mn-ea"/>
                <a:cs typeface="+mn-cs"/>
              </a:rPr>
              <a:t>very large-scale </a:t>
            </a:r>
            <a:r>
              <a:rPr lang="en-GB" sz="1200" b="1" kern="1200" dirty="0">
                <a:solidFill>
                  <a:schemeClr val="tx1"/>
                </a:solidFill>
                <a:effectLst/>
                <a:latin typeface="+mn-lt"/>
                <a:ea typeface="+mn-ea"/>
                <a:cs typeface="+mn-cs"/>
              </a:rPr>
              <a:t>destruction </a:t>
            </a:r>
            <a:r>
              <a:rPr lang="en-GB" sz="1200" kern="1200" dirty="0">
                <a:solidFill>
                  <a:schemeClr val="tx1"/>
                </a:solidFill>
                <a:effectLst/>
                <a:latin typeface="+mn-lt"/>
                <a:ea typeface="+mn-ea"/>
                <a:cs typeface="+mn-cs"/>
              </a:rPr>
              <a:t>of</a:t>
            </a:r>
            <a:r>
              <a:rPr lang="uk-UA" sz="1200" kern="1200" dirty="0">
                <a:solidFill>
                  <a:schemeClr val="tx1"/>
                </a:solidFill>
                <a:effectLst/>
                <a:latin typeface="+mn-lt"/>
                <a:ea typeface="+mn-ea"/>
                <a:cs typeface="+mn-cs"/>
              </a:rPr>
              <a:t> landscape and </a:t>
            </a:r>
            <a:r>
              <a:rPr lang="en-US" sz="1200" kern="1200" dirty="0">
                <a:solidFill>
                  <a:schemeClr val="tx1"/>
                </a:solidFill>
                <a:effectLst/>
                <a:latin typeface="+mn-lt"/>
                <a:ea typeface="+mn-ea"/>
                <a:cs typeface="+mn-cs"/>
              </a:rPr>
              <a:t>habitats will happen</a:t>
            </a:r>
            <a:r>
              <a:rPr lang="uk-UA"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TOTAL area of the planned activity is fifty 50 hectares. </a:t>
            </a:r>
            <a:r>
              <a:rPr lang="en-GB"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area allocated for windmills, substations and distribution points is th</a:t>
            </a:r>
            <a:r>
              <a:rPr lang="en-US" sz="1200" b="0" kern="1200" dirty="0">
                <a:solidFill>
                  <a:schemeClr val="tx1"/>
                </a:solidFill>
                <a:effectLst/>
                <a:latin typeface="+mn-lt"/>
                <a:ea typeface="+mn-ea"/>
                <a:cs typeface="+mn-cs"/>
              </a:rPr>
              <a:t>irty 30 hectares.</a:t>
            </a:r>
            <a:r>
              <a:rPr lang="en-US" sz="1200" b="0" kern="1200" baseline="0" dirty="0">
                <a:solidFill>
                  <a:schemeClr val="tx1"/>
                </a:solidFill>
                <a:effectLst/>
                <a:latin typeface="+mn-lt"/>
                <a:ea typeface="+mn-ea"/>
                <a:cs typeface="+mn-cs"/>
              </a:rPr>
              <a:t> And the EIA was performed ONLY for those 30 </a:t>
            </a:r>
            <a:r>
              <a:rPr lang="en-US" sz="1200" b="0" kern="1200" baseline="0" dirty="0" err="1">
                <a:solidFill>
                  <a:schemeClr val="tx1"/>
                </a:solidFill>
                <a:effectLst/>
                <a:latin typeface="+mn-lt"/>
                <a:ea typeface="+mn-ea"/>
                <a:cs typeface="+mn-cs"/>
              </a:rPr>
              <a:t>hectars</a:t>
            </a:r>
            <a:r>
              <a:rPr lang="en-US" sz="1200" b="0" kern="1200" baseline="0" dirty="0">
                <a:solidFill>
                  <a:schemeClr val="tx1"/>
                </a:solidFill>
                <a:effectLst/>
                <a:latin typeface="+mn-lt"/>
                <a:ea typeface="+mn-ea"/>
                <a:cs typeface="+mn-cs"/>
              </a:rPr>
              <a:t> – separate land plots. </a:t>
            </a:r>
            <a:r>
              <a:rPr lang="en-US" sz="1200" kern="1200" dirty="0">
                <a:solidFill>
                  <a:schemeClr val="tx1"/>
                </a:solidFill>
                <a:effectLst/>
                <a:latin typeface="+mn-lt"/>
                <a:ea typeface="+mn-ea"/>
                <a:cs typeface="+mn-cs"/>
              </a:rPr>
              <a:t>On remaining 20 hectares, where the laying roads and cable lines is planned the ENVIRONMENTAL IMPACT ASSESSTMENT WAS NOT CARRIED OUT AT ALL. </a:t>
            </a:r>
            <a:endParaRPr lang="uk-UA"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B2744B75-E7A2-47D9-982B-FD658B18F35D}" type="slidenum">
              <a:rPr lang="pl-PL" smtClean="0"/>
              <a:t>3</a:t>
            </a:fld>
            <a:endParaRPr lang="pl-PL"/>
          </a:p>
        </p:txBody>
      </p:sp>
    </p:spTree>
    <p:extLst>
      <p:ext uri="{BB962C8B-B14F-4D97-AF65-F5344CB8AC3E}">
        <p14:creationId xmlns:p14="http://schemas.microsoft.com/office/powerpoint/2010/main" val="376090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dirty="0"/>
              <a:t>Such </a:t>
            </a:r>
            <a:r>
              <a:rPr lang="en-US" sz="1200" b="1" dirty="0"/>
              <a:t>big</a:t>
            </a:r>
            <a:r>
              <a:rPr lang="en-US" sz="1200" b="0" dirty="0"/>
              <a:t> windmills require building of </a:t>
            </a:r>
            <a:r>
              <a:rPr lang="en-US" sz="1200" b="1" dirty="0"/>
              <a:t>massive</a:t>
            </a:r>
            <a:r>
              <a:rPr lang="en-US" sz="1200" b="0" dirty="0"/>
              <a:t> foundations</a:t>
            </a:r>
            <a:r>
              <a:rPr lang="en-US" sz="1200" b="1" dirty="0"/>
              <a:t>.</a:t>
            </a:r>
            <a:r>
              <a:rPr lang="en-US" sz="1200" b="1" baseline="0" dirty="0"/>
              <a:t> </a:t>
            </a:r>
            <a:r>
              <a:rPr lang="en-US" sz="1200" kern="1200" dirty="0">
                <a:solidFill>
                  <a:schemeClr val="tx1"/>
                </a:solidFill>
                <a:effectLst/>
                <a:latin typeface="+mn-lt"/>
                <a:ea typeface="+mn-ea"/>
                <a:cs typeface="+mn-cs"/>
              </a:rPr>
              <a:t>Obviously s</a:t>
            </a:r>
            <a:r>
              <a:rPr lang="uk-UA" sz="1200" kern="1200" dirty="0">
                <a:solidFill>
                  <a:schemeClr val="tx1"/>
                </a:solidFill>
                <a:effectLst/>
                <a:latin typeface="+mn-lt"/>
                <a:ea typeface="+mn-ea"/>
                <a:cs typeface="+mn-cs"/>
              </a:rPr>
              <a:t>uch construction involves the excavation of </a:t>
            </a:r>
            <a:r>
              <a:rPr lang="uk-UA" sz="1200" b="1" kern="1200" dirty="0">
                <a:solidFill>
                  <a:schemeClr val="tx1"/>
                </a:solidFill>
                <a:effectLst/>
                <a:latin typeface="+mn-lt"/>
                <a:ea typeface="+mn-ea"/>
                <a:cs typeface="+mn-cs"/>
              </a:rPr>
              <a:t>significant amounts </a:t>
            </a:r>
            <a:r>
              <a:rPr lang="uk-UA" sz="1200" kern="1200" dirty="0">
                <a:solidFill>
                  <a:schemeClr val="tx1"/>
                </a:solidFill>
                <a:effectLst/>
                <a:latin typeface="+mn-lt"/>
                <a:ea typeface="+mn-ea"/>
                <a:cs typeface="+mn-cs"/>
              </a:rPr>
              <a:t>of </a:t>
            </a:r>
            <a:r>
              <a:rPr lang="uk-UA" sz="1200" b="0" kern="1200" dirty="0">
                <a:solidFill>
                  <a:schemeClr val="tx1"/>
                </a:solidFill>
                <a:effectLst/>
                <a:latin typeface="+mn-lt"/>
                <a:ea typeface="+mn-ea"/>
                <a:cs typeface="+mn-cs"/>
              </a:rPr>
              <a:t>soil </a:t>
            </a:r>
            <a:r>
              <a:rPr lang="en-GB" sz="1200" b="0" kern="1200" dirty="0">
                <a:solidFill>
                  <a:schemeClr val="tx1"/>
                </a:solidFill>
                <a:effectLst/>
                <a:latin typeface="+mn-lt"/>
                <a:ea typeface="+mn-ea"/>
                <a:cs typeface="+mn-cs"/>
              </a:rPr>
              <a:t>and </a:t>
            </a:r>
            <a:r>
              <a:rPr lang="pl-PL" b="0" dirty="0" err="1"/>
              <a:t>underlying</a:t>
            </a:r>
            <a:r>
              <a:rPr lang="pl-PL" b="0" dirty="0"/>
              <a:t> rock</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This soil</a:t>
            </a:r>
            <a:r>
              <a:rPr lang="uk-UA"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later </a:t>
            </a:r>
            <a:r>
              <a:rPr lang="uk-UA" sz="1200" kern="1200" dirty="0">
                <a:solidFill>
                  <a:schemeClr val="tx1"/>
                </a:solidFill>
                <a:effectLst/>
                <a:latin typeface="+mn-lt"/>
                <a:ea typeface="+mn-ea"/>
                <a:cs typeface="+mn-cs"/>
              </a:rPr>
              <a:t>can be </a:t>
            </a:r>
            <a:r>
              <a:rPr lang="uk-UA" sz="1200" b="1" kern="1200" dirty="0">
                <a:solidFill>
                  <a:schemeClr val="tx1"/>
                </a:solidFill>
                <a:effectLst/>
                <a:latin typeface="+mn-lt"/>
                <a:ea typeface="+mn-ea"/>
                <a:cs typeface="+mn-cs"/>
              </a:rPr>
              <a:t>washed </a:t>
            </a:r>
            <a:r>
              <a:rPr lang="en-GB" sz="1200" b="1" kern="1200" dirty="0">
                <a:solidFill>
                  <a:schemeClr val="tx1"/>
                </a:solidFill>
                <a:effectLst/>
                <a:latin typeface="+mn-lt"/>
                <a:ea typeface="+mn-ea"/>
                <a:cs typeface="+mn-cs"/>
              </a:rPr>
              <a:t>down </a:t>
            </a:r>
            <a:r>
              <a:rPr lang="uk-UA" sz="1200" kern="1200" dirty="0" err="1">
                <a:solidFill>
                  <a:schemeClr val="tx1"/>
                </a:solidFill>
                <a:effectLst/>
                <a:latin typeface="+mn-lt"/>
                <a:ea typeface="+mn-ea"/>
                <a:cs typeface="+mn-cs"/>
              </a:rPr>
              <a:t>the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slope</a:t>
            </a:r>
            <a:r>
              <a:rPr lang="uk-U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rains</a:t>
            </a:r>
            <a:r>
              <a:rPr lang="uk-UA"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Areas </a:t>
            </a:r>
            <a:r>
              <a:rPr lang="en-GB" sz="1200" kern="1200" dirty="0">
                <a:solidFill>
                  <a:schemeClr val="tx1"/>
                </a:solidFill>
                <a:effectLst/>
                <a:latin typeface="+mn-lt"/>
                <a:ea typeface="+mn-ea"/>
                <a:cs typeface="+mn-cs"/>
              </a:rPr>
              <a:t>covered by </a:t>
            </a:r>
            <a:r>
              <a:rPr lang="en-US" sz="1200" kern="1200" dirty="0">
                <a:solidFill>
                  <a:schemeClr val="tx1"/>
                </a:solidFill>
                <a:effectLst/>
                <a:latin typeface="+mn-lt"/>
                <a:ea typeface="+mn-ea"/>
                <a:cs typeface="+mn-cs"/>
              </a:rPr>
              <a:t>habitat</a:t>
            </a:r>
            <a:r>
              <a:rPr lang="uk-UA" sz="1200" kern="1200" dirty="0">
                <a:solidFill>
                  <a:schemeClr val="tx1"/>
                </a:solidFill>
                <a:effectLst/>
                <a:latin typeface="+mn-lt"/>
                <a:ea typeface="+mn-ea"/>
                <a:cs typeface="+mn-cs"/>
              </a:rPr>
              <a:t>s that will be destroyed both directly as a result of construction and indirectly - due to their backfilling, erosion, etc., have not been assessed in the  </a:t>
            </a:r>
            <a:r>
              <a:rPr lang="en-GB" sz="1200" kern="1200" dirty="0">
                <a:solidFill>
                  <a:schemeClr val="tx1"/>
                </a:solidFill>
                <a:effectLst/>
                <a:latin typeface="+mn-lt"/>
                <a:ea typeface="+mn-ea"/>
                <a:cs typeface="+mn-cs"/>
              </a:rPr>
              <a:t>report on </a:t>
            </a:r>
            <a:r>
              <a:rPr lang="uk-UA" sz="1200" kern="1200" dirty="0">
                <a:solidFill>
                  <a:schemeClr val="tx1"/>
                </a:solidFill>
                <a:effectLst/>
                <a:latin typeface="+mn-lt"/>
                <a:ea typeface="+mn-ea"/>
                <a:cs typeface="+mn-cs"/>
              </a:rPr>
              <a:t>EIA. </a:t>
            </a:r>
            <a:endParaRPr lang="en-GB"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B2744B75-E7A2-47D9-982B-FD658B18F35D}" type="slidenum">
              <a:rPr lang="pl-PL" smtClean="0"/>
              <a:t>4</a:t>
            </a:fld>
            <a:endParaRPr lang="pl-PL"/>
          </a:p>
        </p:txBody>
      </p:sp>
    </p:spTree>
    <p:extLst>
      <p:ext uri="{BB962C8B-B14F-4D97-AF65-F5344CB8AC3E}">
        <p14:creationId xmlns:p14="http://schemas.microsoft.com/office/powerpoint/2010/main" val="312593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In the EIA report, the developer did not provide information on the exact location of trenches and roads, nor on the impact of these works on the habitats and species listed in SDF.</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total length of the roads and cable lines are estimated as </a:t>
            </a:r>
            <a:r>
              <a:rPr lang="en-US" sz="1200" kern="1200" baseline="0" dirty="0">
                <a:solidFill>
                  <a:srgbClr val="FF0000"/>
                </a:solidFill>
                <a:effectLst/>
                <a:latin typeface="+mn-lt"/>
                <a:ea typeface="+mn-ea"/>
                <a:cs typeface="+mn-cs"/>
              </a:rPr>
              <a:t>about 20 km.</a:t>
            </a:r>
            <a:r>
              <a:rPr lang="uk-UA" sz="1200" kern="1200" dirty="0">
                <a:solidFill>
                  <a:schemeClr val="tx1"/>
                </a:solidFill>
                <a:effectLst/>
                <a:latin typeface="+mn-lt"/>
                <a:ea typeface="+mn-ea"/>
                <a:cs typeface="+mn-cs"/>
              </a:rPr>
              <a:t> </a:t>
            </a:r>
            <a:endParaRPr lang="pl-PL" dirty="0"/>
          </a:p>
        </p:txBody>
      </p:sp>
      <p:sp>
        <p:nvSpPr>
          <p:cNvPr id="4" name="Symbol zastępczy numeru slajdu 3"/>
          <p:cNvSpPr>
            <a:spLocks noGrp="1"/>
          </p:cNvSpPr>
          <p:nvPr>
            <p:ph type="sldNum" sz="quarter" idx="10"/>
          </p:nvPr>
        </p:nvSpPr>
        <p:spPr/>
        <p:txBody>
          <a:bodyPr/>
          <a:lstStyle/>
          <a:p>
            <a:fld id="{B2744B75-E7A2-47D9-982B-FD658B18F35D}" type="slidenum">
              <a:rPr lang="pl-PL" smtClean="0"/>
              <a:t>5</a:t>
            </a:fld>
            <a:endParaRPr lang="pl-PL"/>
          </a:p>
        </p:txBody>
      </p:sp>
    </p:spTree>
    <p:extLst>
      <p:ext uri="{BB962C8B-B14F-4D97-AF65-F5344CB8AC3E}">
        <p14:creationId xmlns:p14="http://schemas.microsoft.com/office/powerpoint/2010/main" val="123499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a:solidFill>
                  <a:schemeClr val="tx1"/>
                </a:solidFill>
                <a:effectLst/>
                <a:latin typeface="+mn-lt"/>
                <a:ea typeface="+mn-ea"/>
                <a:cs typeface="+mn-cs"/>
              </a:rPr>
              <a:t>Because of </a:t>
            </a:r>
            <a:r>
              <a:rPr lang="en-US" sz="1200" b="1" i="0" kern="1200" dirty="0">
                <a:solidFill>
                  <a:schemeClr val="tx1"/>
                </a:solidFill>
                <a:effectLst/>
                <a:latin typeface="+mn-lt"/>
                <a:ea typeface="+mn-ea"/>
                <a:cs typeface="+mn-cs"/>
              </a:rPr>
              <a:t>steep</a:t>
            </a:r>
            <a:r>
              <a:rPr lang="en-US" sz="1200" b="1" i="0" kern="1200" baseline="0" dirty="0">
                <a:solidFill>
                  <a:schemeClr val="tx1"/>
                </a:solidFill>
                <a:effectLst/>
                <a:latin typeface="+mn-lt"/>
                <a:ea typeface="+mn-ea"/>
                <a:cs typeface="+mn-cs"/>
              </a:rPr>
              <a:t> slopes </a:t>
            </a:r>
            <a:r>
              <a:rPr lang="en-US" sz="1200" b="0" i="0" kern="1200" baseline="0" dirty="0">
                <a:solidFill>
                  <a:schemeClr val="tx1"/>
                </a:solidFill>
                <a:effectLst/>
                <a:latin typeface="+mn-lt"/>
                <a:ea typeface="+mn-ea"/>
                <a:cs typeface="+mn-cs"/>
              </a:rPr>
              <a:t>in some parts of </a:t>
            </a:r>
            <a:r>
              <a:rPr lang="en-US" sz="1200" b="0" dirty="0"/>
              <a:t>Borzhava ridge,</a:t>
            </a:r>
            <a:r>
              <a:rPr lang="en-US" sz="1200" b="0" baseline="0" dirty="0"/>
              <a:t> t</a:t>
            </a:r>
            <a:r>
              <a:rPr lang="en-US" sz="1200" b="0" i="0" kern="1200" dirty="0">
                <a:solidFill>
                  <a:schemeClr val="tx1"/>
                </a:solidFill>
                <a:effectLst/>
                <a:latin typeface="+mn-lt"/>
                <a:ea typeface="+mn-ea"/>
                <a:cs typeface="+mn-cs"/>
              </a:rPr>
              <a:t>o make flat areas for construction of windmills, it is planned to cut </a:t>
            </a:r>
            <a:r>
              <a:rPr lang="en-US" sz="1200" b="1" i="0" kern="1200" dirty="0">
                <a:solidFill>
                  <a:schemeClr val="tx1"/>
                </a:solidFill>
                <a:effectLst/>
                <a:latin typeface="+mn-lt"/>
                <a:ea typeface="+mn-ea"/>
                <a:cs typeface="+mn-cs"/>
              </a:rPr>
              <a:t>up to 10 m </a:t>
            </a:r>
            <a:r>
              <a:rPr lang="en-US" sz="1200" b="0" i="0" kern="1200" dirty="0">
                <a:solidFill>
                  <a:schemeClr val="tx1"/>
                </a:solidFill>
                <a:effectLst/>
                <a:latin typeface="+mn-lt"/>
                <a:ea typeface="+mn-ea"/>
                <a:cs typeface="+mn-cs"/>
              </a:rPr>
              <a:t>of the mountain, which will lead to completely destroyed habitats in these areas.</a:t>
            </a:r>
            <a:endParaRPr lang="uk-UA"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B2744B75-E7A2-47D9-982B-FD658B18F35D}" type="slidenum">
              <a:rPr lang="pl-PL" smtClean="0"/>
              <a:t>6</a:t>
            </a:fld>
            <a:endParaRPr lang="pl-PL"/>
          </a:p>
        </p:txBody>
      </p:sp>
    </p:spTree>
    <p:extLst>
      <p:ext uri="{BB962C8B-B14F-4D97-AF65-F5344CB8AC3E}">
        <p14:creationId xmlns:p14="http://schemas.microsoft.com/office/powerpoint/2010/main" val="166148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photo from the EIA report the location of one of the planned construction sites is shown. The inscription under the picture says</a:t>
            </a:r>
            <a:r>
              <a:rPr lang="uk-U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Protected species of flora/fauna and habitats of Bern convention are not detected</a:t>
            </a:r>
            <a:r>
              <a:rPr lang="uk-UA"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In the same time </a:t>
            </a:r>
            <a:r>
              <a:rPr lang="en-US" sz="1200" b="1" kern="1200" dirty="0">
                <a:solidFill>
                  <a:schemeClr val="tx1"/>
                </a:solidFill>
                <a:effectLst/>
                <a:latin typeface="+mn-lt"/>
                <a:ea typeface="+mn-ea"/>
                <a:cs typeface="+mn-cs"/>
              </a:rPr>
              <a:t>I clearly see habitat “Dry heath” on this picture</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for the two species of plants listed in the SDF, the EIA report only states that one of them is found on the ridge tops. And it is along the ridge tops where the construction of wind farm infrastructure is planned – particularly roads and underground cable lines.</a:t>
            </a:r>
          </a:p>
          <a:p>
            <a:endParaRPr lang="uk-UA"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B2744B75-E7A2-47D9-982B-FD658B18F35D}" type="slidenum">
              <a:rPr lang="pl-PL" smtClean="0"/>
              <a:t>7</a:t>
            </a:fld>
            <a:endParaRPr lang="pl-PL"/>
          </a:p>
        </p:txBody>
      </p:sp>
    </p:spTree>
    <p:extLst>
      <p:ext uri="{BB962C8B-B14F-4D97-AF65-F5344CB8AC3E}">
        <p14:creationId xmlns:p14="http://schemas.microsoft.com/office/powerpoint/2010/main" val="389499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a:solidFill>
                  <a:schemeClr val="tx1"/>
                </a:solidFill>
                <a:effectLst/>
                <a:latin typeface="+mn-lt"/>
                <a:ea typeface="+mn-ea"/>
                <a:cs typeface="+mn-cs"/>
              </a:rPr>
              <a:t>The study of impact on birds in the EIA report, has poor quality. The observations were made during very short period – only several days in each season. Thus, the data collected by ornithologists from </a:t>
            </a:r>
            <a:r>
              <a:rPr lang="en-US" sz="1200" b="0" i="0" kern="1200" dirty="0" err="1">
                <a:solidFill>
                  <a:schemeClr val="tx1"/>
                </a:solidFill>
                <a:effectLst/>
                <a:latin typeface="+mn-lt"/>
                <a:ea typeface="+mn-ea"/>
                <a:cs typeface="+mn-cs"/>
              </a:rPr>
              <a:t>Melitopol</a:t>
            </a:r>
            <a:r>
              <a:rPr lang="en-US" sz="1200" b="0" i="0" kern="1200" dirty="0">
                <a:solidFill>
                  <a:schemeClr val="tx1"/>
                </a:solidFill>
                <a:effectLst/>
                <a:latin typeface="+mn-lt"/>
                <a:ea typeface="+mn-ea"/>
                <a:cs typeface="+mn-cs"/>
              </a:rPr>
              <a:t>-town are insufficient for a qualitative assessment of the project's impact on birds. We believe that the data obtained in this way are </a:t>
            </a:r>
            <a:r>
              <a:rPr lang="en-US" sz="1200" b="1" i="0" kern="1200" dirty="0">
                <a:solidFill>
                  <a:schemeClr val="tx1"/>
                </a:solidFill>
                <a:effectLst/>
                <a:latin typeface="+mn-lt"/>
                <a:ea typeface="+mn-ea"/>
                <a:cs typeface="+mn-cs"/>
              </a:rPr>
              <a:t>not representative and can not serve </a:t>
            </a:r>
            <a:r>
              <a:rPr lang="en-US" sz="1200" b="0" i="0" kern="1200" dirty="0">
                <a:solidFill>
                  <a:schemeClr val="tx1"/>
                </a:solidFill>
                <a:effectLst/>
                <a:latin typeface="+mn-lt"/>
                <a:ea typeface="+mn-ea"/>
                <a:cs typeface="+mn-cs"/>
              </a:rPr>
              <a:t>as the basis for calculating of mortality collision of birds with windmills. This is confirmed by the data of independent ornithologists, who conducted their study in autumn, two thousand eighteen 2018. During 55 days,</a:t>
            </a:r>
            <a:r>
              <a:rPr lang="en-US" sz="1200" b="0" i="0" kern="1200" baseline="0" dirty="0">
                <a:solidFill>
                  <a:schemeClr val="tx1"/>
                </a:solidFill>
                <a:effectLst/>
                <a:latin typeface="+mn-lt"/>
                <a:ea typeface="+mn-ea"/>
                <a:cs typeface="+mn-cs"/>
              </a:rPr>
              <a:t> they</a:t>
            </a:r>
            <a:r>
              <a:rPr lang="en-US" sz="1200" b="0" i="0" kern="1200" dirty="0">
                <a:solidFill>
                  <a:schemeClr val="tx1"/>
                </a:solidFill>
                <a:effectLst/>
                <a:latin typeface="+mn-lt"/>
                <a:ea typeface="+mn-ea"/>
                <a:cs typeface="+mn-cs"/>
              </a:rPr>
              <a:t> observed a much larger number of birds.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our opinion, the problem with the study of birds during EIA is, that the recommendations of the Berne Convention, in particular «Wind Farms and Birds» (two thousand thirteen 2013), were not applied. The Ministry </a:t>
            </a:r>
            <a:r>
              <a:rPr lang="en-US" sz="1200" b="1" i="0" kern="1200" dirty="0">
                <a:solidFill>
                  <a:schemeClr val="tx1"/>
                </a:solidFill>
                <a:effectLst/>
                <a:latin typeface="+mn-lt"/>
                <a:ea typeface="+mn-ea"/>
                <a:cs typeface="+mn-cs"/>
              </a:rPr>
              <a:t>has done nothing </a:t>
            </a:r>
            <a:r>
              <a:rPr lang="en-US" sz="1200" b="0" i="0" kern="1200" dirty="0">
                <a:solidFill>
                  <a:schemeClr val="tx1"/>
                </a:solidFill>
                <a:effectLst/>
                <a:latin typeface="+mn-lt"/>
                <a:ea typeface="+mn-ea"/>
                <a:cs typeface="+mn-cs"/>
              </a:rPr>
              <a:t>to communicate recommendations of Berne Convention regarding impact assessment of windfarms to regional departments, which issue conclusions on EIA.</a:t>
            </a:r>
            <a:endParaRPr lang="uk-UA"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B2744B75-E7A2-47D9-982B-FD658B18F35D}" type="slidenum">
              <a:rPr lang="pl-PL" smtClean="0"/>
              <a:t>8</a:t>
            </a:fld>
            <a:endParaRPr lang="pl-PL"/>
          </a:p>
        </p:txBody>
      </p:sp>
    </p:spTree>
    <p:extLst>
      <p:ext uri="{BB962C8B-B14F-4D97-AF65-F5344CB8AC3E}">
        <p14:creationId xmlns:p14="http://schemas.microsoft.com/office/powerpoint/2010/main" val="225299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its latest </a:t>
            </a:r>
            <a:r>
              <a:rPr lang="en-US" sz="1200" kern="1200" dirty="0" err="1">
                <a:solidFill>
                  <a:schemeClr val="tx1"/>
                </a:solidFill>
                <a:effectLst/>
                <a:latin typeface="+mn-lt"/>
                <a:ea typeface="+mn-ea"/>
                <a:cs typeface="+mn-cs"/>
              </a:rPr>
              <a:t>rEport</a:t>
            </a:r>
            <a:r>
              <a:rPr lang="en-US" sz="1200" kern="1200" dirty="0">
                <a:solidFill>
                  <a:schemeClr val="tx1"/>
                </a:solidFill>
                <a:effectLst/>
                <a:latin typeface="+mn-lt"/>
                <a:ea typeface="+mn-ea"/>
                <a:cs typeface="+mn-cs"/>
              </a:rPr>
              <a:t>, the Ministry </a:t>
            </a:r>
            <a:r>
              <a:rPr lang="uk-UA" sz="1200" b="1" kern="1200" dirty="0">
                <a:solidFill>
                  <a:schemeClr val="tx1"/>
                </a:solidFill>
                <a:effectLst/>
                <a:latin typeface="+mn-lt"/>
                <a:ea typeface="+mn-ea"/>
                <a:cs typeface="+mn-cs"/>
              </a:rPr>
              <a:t>сайтс</a:t>
            </a:r>
            <a:r>
              <a:rPr lang="uk-U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cites the report and conclusion</a:t>
            </a:r>
            <a:r>
              <a:rPr lang="uk-UA"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a:t>
            </a:r>
            <a:r>
              <a:rPr lang="en-GB"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EIA.</a:t>
            </a:r>
            <a:r>
              <a:rPr lang="en-US" sz="1200" kern="1200" baseline="0" dirty="0">
                <a:solidFill>
                  <a:schemeClr val="tx1"/>
                </a:solidFill>
                <a:effectLst/>
                <a:latin typeface="+mn-lt"/>
                <a:ea typeface="+mn-ea"/>
                <a:cs typeface="+mn-cs"/>
              </a:rPr>
              <a:t> But they didn’t mention the comments from </a:t>
            </a:r>
            <a:r>
              <a:rPr lang="en-US" sz="1200" b="1" kern="1200" baseline="0" dirty="0">
                <a:solidFill>
                  <a:schemeClr val="tx1"/>
                </a:solidFill>
                <a:effectLst/>
                <a:latin typeface="+mn-lt"/>
                <a:ea typeface="+mn-ea"/>
                <a:cs typeface="+mn-cs"/>
              </a:rPr>
              <a:t>independent scientists. </a:t>
            </a:r>
            <a:r>
              <a:rPr lang="en-US" sz="1200" b="0" kern="1200" baseline="0" dirty="0">
                <a:solidFill>
                  <a:schemeClr val="tx1"/>
                </a:solidFill>
                <a:effectLst/>
                <a:latin typeface="+mn-lt"/>
                <a:ea typeface="+mn-ea"/>
                <a:cs typeface="+mn-cs"/>
              </a:rPr>
              <a:t>In that comments of </a:t>
            </a:r>
            <a:r>
              <a:rPr lang="en-US" sz="1200" b="1" kern="1200" baseline="0" dirty="0">
                <a:solidFill>
                  <a:schemeClr val="tx1"/>
                </a:solidFill>
                <a:effectLst/>
                <a:latin typeface="+mn-lt"/>
                <a:ea typeface="+mn-ea"/>
                <a:cs typeface="+mn-cs"/>
              </a:rPr>
              <a:t>scientists </a:t>
            </a:r>
            <a:r>
              <a:rPr lang="en-US" sz="1200" b="0" kern="1200" baseline="0" dirty="0">
                <a:solidFill>
                  <a:schemeClr val="tx1"/>
                </a:solidFill>
                <a:effectLst/>
                <a:latin typeface="+mn-lt"/>
                <a:ea typeface="+mn-ea"/>
                <a:cs typeface="+mn-cs"/>
              </a:rPr>
              <a:t>it is </a:t>
            </a:r>
            <a:r>
              <a:rPr lang="en-US" sz="1200" kern="1200" baseline="0" dirty="0">
                <a:solidFill>
                  <a:schemeClr val="tx1"/>
                </a:solidFill>
                <a:effectLst/>
                <a:latin typeface="+mn-lt"/>
                <a:ea typeface="+mn-ea"/>
                <a:cs typeface="+mn-cs"/>
              </a:rPr>
              <a:t>pointed out,</a:t>
            </a:r>
            <a:r>
              <a:rPr lang="en-US" sz="1200" kern="1200" dirty="0">
                <a:solidFill>
                  <a:schemeClr val="tx1"/>
                </a:solidFill>
                <a:effectLst/>
                <a:latin typeface="+mn-lt"/>
                <a:ea typeface="+mn-ea"/>
                <a:cs typeface="+mn-cs"/>
              </a:rPr>
              <a:t> and the information presented in the EIA report is incomplete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contradictory</a:t>
            </a:r>
            <a:r>
              <a:rPr lang="en-US" sz="1200" kern="1200" baseline="0" dirty="0">
                <a:solidFill>
                  <a:schemeClr val="tx1"/>
                </a:solidFill>
                <a:effectLst/>
                <a:latin typeface="+mn-lt"/>
                <a:ea typeface="+mn-ea"/>
                <a:cs typeface="+mn-cs"/>
              </a:rPr>
              <a:t> and partially false.</a:t>
            </a:r>
            <a:r>
              <a:rPr lang="en-US" sz="1200" kern="1200" dirty="0">
                <a:solidFill>
                  <a:schemeClr val="tx1"/>
                </a:solidFill>
                <a:effectLst/>
                <a:latin typeface="+mn-lt"/>
                <a:ea typeface="+mn-ea"/>
                <a:cs typeface="+mn-cs"/>
              </a:rPr>
              <a:t> </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only efforts to preserve </a:t>
            </a:r>
            <a:r>
              <a:rPr lang="en-US" sz="1200" kern="1200" dirty="0" err="1">
                <a:solidFill>
                  <a:schemeClr val="tx1"/>
                </a:solidFill>
                <a:effectLst/>
                <a:latin typeface="+mn-lt"/>
                <a:ea typeface="+mn-ea"/>
                <a:cs typeface="+mn-cs"/>
              </a:rPr>
              <a:t>Borzhava</a:t>
            </a:r>
            <a:r>
              <a:rPr lang="en-US" sz="1200" kern="1200" dirty="0">
                <a:solidFill>
                  <a:schemeClr val="tx1"/>
                </a:solidFill>
                <a:effectLst/>
                <a:latin typeface="+mn-lt"/>
                <a:ea typeface="+mn-ea"/>
                <a:cs typeface="+mn-cs"/>
              </a:rPr>
              <a:t> are described by the Ministry in two paragraphs presented on this slide. </a:t>
            </a:r>
            <a:r>
              <a:rPr lang="en-US" sz="1200" b="1" kern="1200" dirty="0">
                <a:solidFill>
                  <a:schemeClr val="tx1"/>
                </a:solidFill>
                <a:effectLst/>
                <a:latin typeface="+mn-lt"/>
                <a:ea typeface="+mn-ea"/>
                <a:cs typeface="+mn-cs"/>
              </a:rPr>
              <a:t>We can comment on this as follows: at present, the developer has received all the necessary permits</a:t>
            </a:r>
            <a:r>
              <a:rPr lang="uk-UA"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only one thing that prevents the beginning of the construction is lawsuits initiated by the public</a:t>
            </a:r>
            <a:r>
              <a:rPr lang="uk-UA" sz="1200" b="1" i="0" kern="1200" dirty="0">
                <a:solidFill>
                  <a:schemeClr val="tx1"/>
                </a:solidFill>
                <a:effectLst/>
                <a:latin typeface="+mn-lt"/>
                <a:ea typeface="+mn-ea"/>
                <a:cs typeface="+mn-cs"/>
              </a:rPr>
              <a:t>.</a:t>
            </a:r>
            <a:endParaRPr lang="uk-U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Ministry also mentions its support for </a:t>
            </a:r>
            <a:r>
              <a:rPr lang="en-GB" sz="1200" kern="1200" dirty="0">
                <a:solidFill>
                  <a:schemeClr val="tx1"/>
                </a:solidFill>
                <a:effectLst/>
                <a:latin typeface="+mn-lt"/>
                <a:ea typeface="+mn-ea"/>
                <a:cs typeface="+mn-cs"/>
              </a:rPr>
              <a:t>creation of</a:t>
            </a:r>
            <a:r>
              <a:rPr lang="en-GB" sz="1200" kern="1200" baseline="0" dirty="0">
                <a:solidFill>
                  <a:schemeClr val="tx1"/>
                </a:solidFill>
                <a:effectLst/>
                <a:latin typeface="+mn-lt"/>
                <a:ea typeface="+mn-ea"/>
                <a:cs typeface="+mn-cs"/>
              </a:rPr>
              <a:t> local protected area “</a:t>
            </a:r>
            <a:r>
              <a:rPr lang="en-US" sz="1200" kern="1200" dirty="0" err="1">
                <a:solidFill>
                  <a:schemeClr val="tx1"/>
                </a:solidFill>
                <a:effectLst/>
                <a:latin typeface="+mn-lt"/>
                <a:ea typeface="+mn-ea"/>
                <a:cs typeface="+mn-cs"/>
              </a:rPr>
              <a:t>Zelenytsia</a:t>
            </a:r>
            <a:r>
              <a:rPr lang="en-US" sz="1200" kern="1200" dirty="0">
                <a:solidFill>
                  <a:schemeClr val="tx1"/>
                </a:solidFill>
                <a:effectLst/>
                <a:latin typeface="+mn-lt"/>
                <a:ea typeface="+mn-ea"/>
                <a:cs typeface="+mn-cs"/>
              </a:rPr>
              <a:t>” and provides false information that the territory of this area partially covers the territory of the planned activity. </a:t>
            </a:r>
            <a:r>
              <a:rPr lang="uk-UA" sz="1200" kern="1200" dirty="0">
                <a:solidFill>
                  <a:schemeClr val="tx1"/>
                </a:solidFill>
                <a:effectLst/>
                <a:latin typeface="+mn-lt"/>
                <a:ea typeface="+mn-ea"/>
                <a:cs typeface="+mn-cs"/>
              </a:rPr>
              <a:t>Unfortunately, this </a:t>
            </a:r>
            <a:r>
              <a:rPr lang="en-GB" sz="1200" kern="1200" dirty="0">
                <a:solidFill>
                  <a:schemeClr val="tx1"/>
                </a:solidFill>
                <a:effectLst/>
                <a:latin typeface="+mn-lt"/>
                <a:ea typeface="+mn-ea"/>
                <a:cs typeface="+mn-cs"/>
              </a:rPr>
              <a:t>protected area </a:t>
            </a:r>
            <a:r>
              <a:rPr lang="uk-UA" sz="1200" kern="1200" dirty="0">
                <a:solidFill>
                  <a:schemeClr val="tx1"/>
                </a:solidFill>
                <a:effectLst/>
                <a:latin typeface="+mn-lt"/>
                <a:ea typeface="+mn-ea"/>
                <a:cs typeface="+mn-cs"/>
              </a:rPr>
              <a:t>was </a:t>
            </a:r>
            <a:r>
              <a:rPr lang="en-GB" sz="1200" kern="1200" dirty="0">
                <a:solidFill>
                  <a:schemeClr val="tx1"/>
                </a:solidFill>
                <a:effectLst/>
                <a:latin typeface="+mn-lt"/>
                <a:ea typeface="+mn-ea"/>
                <a:cs typeface="+mn-cs"/>
              </a:rPr>
              <a:t>not </a:t>
            </a:r>
            <a:r>
              <a:rPr lang="uk-UA" sz="1200" kern="1200" dirty="0" err="1">
                <a:solidFill>
                  <a:schemeClr val="tx1"/>
                </a:solidFill>
                <a:effectLst/>
                <a:latin typeface="+mn-lt"/>
                <a:ea typeface="+mn-ea"/>
                <a:cs typeface="+mn-cs"/>
              </a:rPr>
              <a:t>created</a:t>
            </a:r>
            <a:r>
              <a:rPr lang="en-US" sz="1200" kern="1200" baseline="0" dirty="0">
                <a:solidFill>
                  <a:schemeClr val="tx1"/>
                </a:solidFill>
                <a:effectLst/>
                <a:latin typeface="+mn-lt"/>
                <a:ea typeface="+mn-ea"/>
                <a:cs typeface="+mn-cs"/>
              </a:rPr>
              <a:t> a</a:t>
            </a:r>
            <a:r>
              <a:rPr lang="uk-UA" sz="1200" kern="1200" dirty="0" err="1">
                <a:solidFill>
                  <a:schemeClr val="tx1"/>
                </a:solidFill>
                <a:effectLst/>
                <a:latin typeface="+mn-lt"/>
                <a:ea typeface="+mn-ea"/>
                <a:cs typeface="+mn-cs"/>
              </a:rPr>
              <a:t>nd</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it</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is</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located</a:t>
            </a:r>
            <a:r>
              <a:rPr lang="uk-UA" sz="1200" kern="1200" dirty="0">
                <a:solidFill>
                  <a:schemeClr val="tx1"/>
                </a:solidFill>
                <a:effectLst/>
                <a:latin typeface="+mn-lt"/>
                <a:ea typeface="+mn-ea"/>
                <a:cs typeface="+mn-cs"/>
              </a:rPr>
              <a:t> </a:t>
            </a:r>
            <a:r>
              <a:rPr lang="uk-UA" sz="1200" b="1" kern="1200" dirty="0" err="1">
                <a:solidFill>
                  <a:schemeClr val="tx1"/>
                </a:solidFill>
                <a:effectLst/>
                <a:latin typeface="+mn-lt"/>
                <a:ea typeface="+mn-ea"/>
                <a:cs typeface="+mn-cs"/>
              </a:rPr>
              <a:t>outside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territory</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of</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the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planned</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activity</a:t>
            </a:r>
            <a:r>
              <a:rPr lang="uk-UA" sz="1200" kern="1200" dirty="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B2744B75-E7A2-47D9-982B-FD658B18F35D}" type="slidenum">
              <a:rPr lang="pl-PL" smtClean="0"/>
              <a:t>9</a:t>
            </a:fld>
            <a:endParaRPr lang="pl-PL"/>
          </a:p>
        </p:txBody>
      </p:sp>
    </p:spTree>
    <p:extLst>
      <p:ext uri="{BB962C8B-B14F-4D97-AF65-F5344CB8AC3E}">
        <p14:creationId xmlns:p14="http://schemas.microsoft.com/office/powerpoint/2010/main" val="352098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B0D4153-0650-47E1-8B3D-B0B8A0B956C4}" type="datetimeFigureOut">
              <a:rPr lang="pl-PL" smtClean="0"/>
              <a:t>11.12.2020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396110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B0D4153-0650-47E1-8B3D-B0B8A0B956C4}" type="datetimeFigureOut">
              <a:rPr lang="pl-PL" smtClean="0"/>
              <a:t>11.12.2020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194530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B0D4153-0650-47E1-8B3D-B0B8A0B956C4}" type="datetimeFigureOut">
              <a:rPr lang="pl-PL" smtClean="0"/>
              <a:t>11.12.2020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20639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B0D4153-0650-47E1-8B3D-B0B8A0B956C4}" type="datetimeFigureOut">
              <a:rPr lang="pl-PL" smtClean="0"/>
              <a:t>11.12.2020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72123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3B0D4153-0650-47E1-8B3D-B0B8A0B956C4}" type="datetimeFigureOut">
              <a:rPr lang="pl-PL" smtClean="0"/>
              <a:t>11.12.2020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363647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B0D4153-0650-47E1-8B3D-B0B8A0B956C4}" type="datetimeFigureOut">
              <a:rPr lang="pl-PL" smtClean="0"/>
              <a:t>11.12.2020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144603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B0D4153-0650-47E1-8B3D-B0B8A0B956C4}" type="datetimeFigureOut">
              <a:rPr lang="pl-PL" smtClean="0"/>
              <a:t>11.12.2020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44803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3B0D4153-0650-47E1-8B3D-B0B8A0B956C4}" type="datetimeFigureOut">
              <a:rPr lang="pl-PL" smtClean="0"/>
              <a:t>11.12.2020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352571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B0D4153-0650-47E1-8B3D-B0B8A0B956C4}" type="datetimeFigureOut">
              <a:rPr lang="pl-PL" smtClean="0"/>
              <a:t>11.12.2020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201743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B0D4153-0650-47E1-8B3D-B0B8A0B956C4}" type="datetimeFigureOut">
              <a:rPr lang="pl-PL" smtClean="0"/>
              <a:t>11.12.2020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211086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B0D4153-0650-47E1-8B3D-B0B8A0B956C4}" type="datetimeFigureOut">
              <a:rPr lang="pl-PL" smtClean="0"/>
              <a:t>11.12.2020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FEDBB90-5D9E-4A36-A94B-299D894805D0}" type="slidenum">
              <a:rPr lang="pl-PL" smtClean="0"/>
              <a:t>‹#›</a:t>
            </a:fld>
            <a:endParaRPr lang="pl-PL"/>
          </a:p>
        </p:txBody>
      </p:sp>
    </p:spTree>
    <p:extLst>
      <p:ext uri="{BB962C8B-B14F-4D97-AF65-F5344CB8AC3E}">
        <p14:creationId xmlns:p14="http://schemas.microsoft.com/office/powerpoint/2010/main" val="10383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D4153-0650-47E1-8B3D-B0B8A0B956C4}" type="datetimeFigureOut">
              <a:rPr lang="pl-PL" smtClean="0"/>
              <a:t>11.12.2020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DBB90-5D9E-4A36-A94B-299D894805D0}" type="slidenum">
              <a:rPr lang="pl-PL" smtClean="0"/>
              <a:t>‹#›</a:t>
            </a:fld>
            <a:endParaRPr lang="pl-PL"/>
          </a:p>
        </p:txBody>
      </p:sp>
    </p:spTree>
    <p:extLst>
      <p:ext uri="{BB962C8B-B14F-4D97-AF65-F5344CB8AC3E}">
        <p14:creationId xmlns:p14="http://schemas.microsoft.com/office/powerpoint/2010/main" val="336554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mailto:gorodaukr@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Группа 30"/>
          <p:cNvGrpSpPr/>
          <p:nvPr/>
        </p:nvGrpSpPr>
        <p:grpSpPr>
          <a:xfrm>
            <a:off x="-157479" y="421"/>
            <a:ext cx="12349479" cy="7007926"/>
            <a:chOff x="-157479" y="421"/>
            <a:chExt cx="12349479" cy="7007926"/>
          </a:xfrm>
        </p:grpSpPr>
        <p:grpSp>
          <p:nvGrpSpPr>
            <p:cNvPr id="23" name="Группа 22"/>
            <p:cNvGrpSpPr/>
            <p:nvPr/>
          </p:nvGrpSpPr>
          <p:grpSpPr>
            <a:xfrm>
              <a:off x="-157479" y="421"/>
              <a:ext cx="12349479" cy="7007926"/>
              <a:chOff x="-157479" y="421"/>
              <a:chExt cx="12349479" cy="7007926"/>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
                <a:ext cx="12192000" cy="6857158"/>
              </a:xfrm>
              <a:prstGeom prst="rect">
                <a:avLst/>
              </a:prstGeom>
            </p:spPr>
          </p:pic>
          <p:grpSp>
            <p:nvGrpSpPr>
              <p:cNvPr id="22" name="Группа 21"/>
              <p:cNvGrpSpPr/>
              <p:nvPr/>
            </p:nvGrpSpPr>
            <p:grpSpPr>
              <a:xfrm>
                <a:off x="-157479" y="4476928"/>
                <a:ext cx="12348631" cy="2531419"/>
                <a:chOff x="-157479" y="4476928"/>
                <a:chExt cx="12348631" cy="2531419"/>
              </a:xfrm>
            </p:grpSpPr>
            <p:pic>
              <p:nvPicPr>
                <p:cNvPr id="14" name="Obraz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479" y="4483100"/>
                  <a:ext cx="3366996" cy="2525247"/>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9967" y="4483100"/>
                  <a:ext cx="1818732" cy="2499591"/>
                </a:xfrm>
                <a:prstGeom prst="rect">
                  <a:avLst/>
                </a:prstGeom>
              </p:spPr>
            </p:pic>
            <p:pic>
              <p:nvPicPr>
                <p:cNvPr id="16" name="Obraz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64931" y="4483100"/>
                  <a:ext cx="3526221" cy="2369180"/>
                </a:xfrm>
                <a:prstGeom prst="rect">
                  <a:avLst/>
                </a:prstGeom>
              </p:spPr>
            </p:pic>
            <p:pic>
              <p:nvPicPr>
                <p:cNvPr id="17" name="Obraz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48698" y="4476928"/>
                  <a:ext cx="2425545" cy="2430292"/>
                </a:xfrm>
                <a:prstGeom prst="rect">
                  <a:avLst/>
                </a:prstGeom>
              </p:spPr>
            </p:pic>
            <p:pic>
              <p:nvPicPr>
                <p:cNvPr id="18" name="Obraz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74243" y="4476928"/>
                  <a:ext cx="1799155" cy="2401007"/>
                </a:xfrm>
                <a:prstGeom prst="rect">
                  <a:avLst/>
                </a:prstGeom>
              </p:spPr>
            </p:pic>
          </p:grpSp>
          <p:sp>
            <p:nvSpPr>
              <p:cNvPr id="19" name="Прямоугольник 18"/>
              <p:cNvSpPr/>
              <p:nvPr/>
            </p:nvSpPr>
            <p:spPr>
              <a:xfrm>
                <a:off x="-21525" y="500739"/>
                <a:ext cx="12205058" cy="1678126"/>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TextBox 19"/>
              <p:cNvSpPr txBox="1"/>
              <p:nvPr/>
            </p:nvSpPr>
            <p:spPr>
              <a:xfrm>
                <a:off x="653143" y="424539"/>
                <a:ext cx="11190514" cy="1754326"/>
              </a:xfrm>
              <a:prstGeom prst="rect">
                <a:avLst/>
              </a:prstGeom>
              <a:noFill/>
            </p:spPr>
            <p:txBody>
              <a:bodyPr wrap="square" rtlCol="0">
                <a:spAutoFit/>
              </a:bodyPr>
              <a:lstStyle/>
              <a:p>
                <a:pPr algn="ctr"/>
                <a:r>
                  <a:rPr lang="en-GB" sz="3600" b="1" dirty="0">
                    <a:solidFill>
                      <a:schemeClr val="bg1"/>
                    </a:solidFill>
                    <a:cs typeface="Aharoni" panose="02010803020104030203" pitchFamily="2" charset="-79"/>
                  </a:rPr>
                  <a:t>Presumed threat to Emerald site “</a:t>
                </a:r>
                <a:r>
                  <a:rPr lang="pl-PL" sz="3600" b="1" dirty="0">
                    <a:solidFill>
                      <a:schemeClr val="bg1"/>
                    </a:solidFill>
                  </a:rPr>
                  <a:t>Polonyna Borzhava</a:t>
                </a:r>
                <a:r>
                  <a:rPr lang="en-GB" sz="3600" b="1" dirty="0">
                    <a:solidFill>
                      <a:schemeClr val="bg1"/>
                    </a:solidFill>
                    <a:cs typeface="Aharoni" panose="02010803020104030203" pitchFamily="2" charset="-79"/>
                  </a:rPr>
                  <a:t>” (UA0000263) from wind energy development</a:t>
                </a:r>
                <a:br>
                  <a:rPr lang="uk-UA" sz="3600" b="1" dirty="0">
                    <a:solidFill>
                      <a:schemeClr val="bg1"/>
                    </a:solidFill>
                    <a:cs typeface="Aharoni" panose="02010803020104030203" pitchFamily="2" charset="-79"/>
                  </a:rPr>
                </a:br>
                <a:r>
                  <a:rPr lang="en-GB" sz="3600" b="1" dirty="0">
                    <a:solidFill>
                      <a:schemeClr val="bg1"/>
                    </a:solidFill>
                    <a:cs typeface="Aharoni" panose="02010803020104030203" pitchFamily="2" charset="-79"/>
                  </a:rPr>
                  <a:t>(and other complaints reg. WPP in Ukraine)</a:t>
                </a:r>
                <a:endParaRPr lang="uk-UA" sz="3600" dirty="0"/>
              </a:p>
            </p:txBody>
          </p:sp>
        </p:grpSp>
        <p:sp>
          <p:nvSpPr>
            <p:cNvPr id="29" name="Прямоугольник 28"/>
            <p:cNvSpPr/>
            <p:nvPr/>
          </p:nvSpPr>
          <p:spPr>
            <a:xfrm>
              <a:off x="-21525" y="3976254"/>
              <a:ext cx="12205058" cy="50684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pole tekstowe 11"/>
            <p:cNvSpPr txBox="1"/>
            <p:nvPr/>
          </p:nvSpPr>
          <p:spPr>
            <a:xfrm>
              <a:off x="93851" y="4066834"/>
              <a:ext cx="2536116" cy="338554"/>
            </a:xfrm>
            <a:prstGeom prst="rect">
              <a:avLst/>
            </a:prstGeom>
            <a:noFill/>
          </p:spPr>
          <p:txBody>
            <a:bodyPr wrap="square" rtlCol="0">
              <a:spAutoFit/>
            </a:bodyPr>
            <a:lstStyle/>
            <a:p>
              <a:pPr algn="ctr"/>
              <a:r>
                <a:rPr lang="en-GB" sz="1600" dirty="0"/>
                <a:t>A103 Falco </a:t>
              </a:r>
              <a:r>
                <a:rPr lang="en-GB" sz="1600" dirty="0" err="1"/>
                <a:t>peregrinus</a:t>
              </a:r>
              <a:endParaRPr lang="pl-PL" sz="1600" dirty="0"/>
            </a:p>
          </p:txBody>
        </p:sp>
        <p:sp>
          <p:nvSpPr>
            <p:cNvPr id="25" name="pole tekstowe 5"/>
            <p:cNvSpPr txBox="1"/>
            <p:nvPr/>
          </p:nvSpPr>
          <p:spPr>
            <a:xfrm>
              <a:off x="2629967" y="3943724"/>
              <a:ext cx="1818732" cy="584775"/>
            </a:xfrm>
            <a:prstGeom prst="rect">
              <a:avLst/>
            </a:prstGeom>
            <a:noFill/>
          </p:spPr>
          <p:txBody>
            <a:bodyPr wrap="square" rtlCol="0">
              <a:spAutoFit/>
            </a:bodyPr>
            <a:lstStyle/>
            <a:p>
              <a:pPr algn="ctr"/>
              <a:r>
                <a:rPr lang="en-GB" sz="1600" dirty="0"/>
                <a:t>4070 </a:t>
              </a:r>
              <a:r>
                <a:rPr lang="pl-PL" sz="1600" dirty="0" err="1"/>
                <a:t>Campanula</a:t>
              </a:r>
              <a:r>
                <a:rPr lang="pl-PL" sz="1600" dirty="0"/>
                <a:t> </a:t>
              </a:r>
              <a:r>
                <a:rPr lang="pl-PL" sz="1600" dirty="0" err="1"/>
                <a:t>serrata</a:t>
              </a:r>
              <a:endParaRPr lang="pl-PL" sz="1600" dirty="0"/>
            </a:p>
          </p:txBody>
        </p:sp>
        <p:sp>
          <p:nvSpPr>
            <p:cNvPr id="26" name="pole tekstowe 9"/>
            <p:cNvSpPr txBox="1"/>
            <p:nvPr/>
          </p:nvSpPr>
          <p:spPr>
            <a:xfrm>
              <a:off x="4448700" y="4066834"/>
              <a:ext cx="2425544" cy="338554"/>
            </a:xfrm>
            <a:prstGeom prst="rect">
              <a:avLst/>
            </a:prstGeom>
            <a:noFill/>
          </p:spPr>
          <p:txBody>
            <a:bodyPr wrap="square" rtlCol="0">
              <a:spAutoFit/>
            </a:bodyPr>
            <a:lstStyle/>
            <a:p>
              <a:r>
                <a:rPr lang="en-GB" sz="1600" dirty="0"/>
                <a:t>4012 </a:t>
              </a:r>
              <a:r>
                <a:rPr lang="en-GB" sz="1600" dirty="0" err="1"/>
                <a:t>Carabus</a:t>
              </a:r>
              <a:r>
                <a:rPr lang="en-GB" sz="1600" dirty="0"/>
                <a:t> </a:t>
              </a:r>
              <a:r>
                <a:rPr lang="en-GB" sz="1600" dirty="0" err="1"/>
                <a:t>hampei</a:t>
              </a:r>
              <a:endParaRPr lang="pl-PL" sz="1600" dirty="0"/>
            </a:p>
          </p:txBody>
        </p:sp>
        <p:sp>
          <p:nvSpPr>
            <p:cNvPr id="27" name="pole tekstowe 7"/>
            <p:cNvSpPr txBox="1"/>
            <p:nvPr/>
          </p:nvSpPr>
          <p:spPr>
            <a:xfrm>
              <a:off x="6865776" y="4066834"/>
              <a:ext cx="1799155" cy="338554"/>
            </a:xfrm>
            <a:prstGeom prst="rect">
              <a:avLst/>
            </a:prstGeom>
            <a:noFill/>
          </p:spPr>
          <p:txBody>
            <a:bodyPr wrap="square" rtlCol="0">
              <a:spAutoFit/>
            </a:bodyPr>
            <a:lstStyle/>
            <a:p>
              <a:pPr algn="ctr"/>
              <a:r>
                <a:rPr lang="en-GB" sz="1600" dirty="0"/>
                <a:t>2316 P</a:t>
              </a:r>
              <a:r>
                <a:rPr lang="pl-PL" sz="1600" dirty="0" err="1"/>
                <a:t>oa</a:t>
              </a:r>
              <a:r>
                <a:rPr lang="pl-PL" sz="1600" dirty="0"/>
                <a:t> </a:t>
              </a:r>
              <a:r>
                <a:rPr lang="pl-PL" sz="1600" dirty="0" err="1"/>
                <a:t>granitica</a:t>
              </a:r>
              <a:endParaRPr lang="pl-PL" sz="1600" dirty="0"/>
            </a:p>
          </p:txBody>
        </p:sp>
        <p:sp>
          <p:nvSpPr>
            <p:cNvPr id="28" name="pole tekstowe 3"/>
            <p:cNvSpPr txBox="1"/>
            <p:nvPr/>
          </p:nvSpPr>
          <p:spPr>
            <a:xfrm>
              <a:off x="8664931" y="4066834"/>
              <a:ext cx="3372238" cy="338554"/>
            </a:xfrm>
            <a:prstGeom prst="rect">
              <a:avLst/>
            </a:prstGeom>
            <a:noFill/>
          </p:spPr>
          <p:txBody>
            <a:bodyPr wrap="square" rtlCol="0">
              <a:spAutoFit/>
            </a:bodyPr>
            <a:lstStyle/>
            <a:p>
              <a:pPr algn="ctr"/>
              <a:r>
                <a:rPr lang="pl-PL" sz="1600" dirty="0" err="1"/>
                <a:t>Pandion</a:t>
              </a:r>
              <a:r>
                <a:rPr lang="pl-PL" sz="1600" dirty="0"/>
                <a:t> </a:t>
              </a:r>
              <a:r>
                <a:rPr lang="pl-PL" sz="1600" dirty="0" err="1"/>
                <a:t>haliaetus</a:t>
              </a:r>
              <a:r>
                <a:rPr lang="en-GB" sz="1600" dirty="0"/>
                <a:t> (migration)</a:t>
              </a:r>
              <a:endParaRPr lang="pl-PL" sz="1600" dirty="0"/>
            </a:p>
          </p:txBody>
        </p:sp>
      </p:grpSp>
    </p:spTree>
    <p:extLst>
      <p:ext uri="{BB962C8B-B14F-4D97-AF65-F5344CB8AC3E}">
        <p14:creationId xmlns:p14="http://schemas.microsoft.com/office/powerpoint/2010/main" val="34914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8371" y="274208"/>
            <a:ext cx="4920342" cy="3690257"/>
          </a:xfrm>
          <a:prstGeom prst="rect">
            <a:avLst/>
          </a:prstGeom>
        </p:spPr>
      </p:pic>
      <p:pic>
        <p:nvPicPr>
          <p:cNvPr id="5" name="Obraz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9495" y="1637541"/>
            <a:ext cx="4637314" cy="2326923"/>
          </a:xfrm>
          <a:prstGeom prst="rect">
            <a:avLst/>
          </a:prstGeom>
        </p:spPr>
      </p:pic>
      <p:pic>
        <p:nvPicPr>
          <p:cNvPr id="4" name="Symbol zastępczy zawartości 3"/>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1642225"/>
            <a:ext cx="2277092" cy="1240971"/>
          </a:xfrm>
        </p:spPr>
      </p:pic>
      <p:sp>
        <p:nvSpPr>
          <p:cNvPr id="2" name="Tytuł 1"/>
          <p:cNvSpPr>
            <a:spLocks noGrp="1"/>
          </p:cNvSpPr>
          <p:nvPr>
            <p:ph type="title"/>
          </p:nvPr>
        </p:nvSpPr>
        <p:spPr>
          <a:xfrm>
            <a:off x="611095" y="108857"/>
            <a:ext cx="6333584" cy="1328056"/>
          </a:xfrm>
        </p:spPr>
        <p:txBody>
          <a:bodyPr>
            <a:normAutofit/>
          </a:bodyPr>
          <a:lstStyle/>
          <a:p>
            <a:r>
              <a:rPr lang="en-US" sz="3200" b="1" dirty="0">
                <a:latin typeface="+mn-lt"/>
              </a:rPr>
              <a:t>Protection of Borzhava in courts</a:t>
            </a:r>
            <a:endParaRPr lang="pl-PL" sz="3200" b="1" dirty="0">
              <a:latin typeface="+mn-lt"/>
            </a:endParaRPr>
          </a:p>
        </p:txBody>
      </p:sp>
      <p:pic>
        <p:nvPicPr>
          <p:cNvPr id="6" name="Obraz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92948" y="3997119"/>
            <a:ext cx="7635765" cy="2756434"/>
          </a:xfrm>
          <a:prstGeom prst="rect">
            <a:avLst/>
          </a:prstGeom>
        </p:spPr>
      </p:pic>
      <p:pic>
        <p:nvPicPr>
          <p:cNvPr id="7" name="Obraz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095" y="3997119"/>
            <a:ext cx="3640337" cy="2730253"/>
          </a:xfrm>
          <a:prstGeom prst="rect">
            <a:avLst/>
          </a:prstGeom>
        </p:spPr>
      </p:pic>
    </p:spTree>
    <p:extLst>
      <p:ext uri="{BB962C8B-B14F-4D97-AF65-F5344CB8AC3E}">
        <p14:creationId xmlns:p14="http://schemas.microsoft.com/office/powerpoint/2010/main" val="399933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Группа 1"/>
          <p:cNvGrpSpPr/>
          <p:nvPr/>
        </p:nvGrpSpPr>
        <p:grpSpPr>
          <a:xfrm>
            <a:off x="707900" y="77274"/>
            <a:ext cx="11318487" cy="3385542"/>
            <a:chOff x="707900" y="77274"/>
            <a:chExt cx="11318487" cy="3385542"/>
          </a:xfrm>
        </p:grpSpPr>
        <p:sp>
          <p:nvSpPr>
            <p:cNvPr id="4" name="TextBox 3"/>
            <p:cNvSpPr txBox="1"/>
            <p:nvPr/>
          </p:nvSpPr>
          <p:spPr>
            <a:xfrm>
              <a:off x="707900" y="77274"/>
              <a:ext cx="11318487" cy="1077218"/>
            </a:xfrm>
            <a:prstGeom prst="rect">
              <a:avLst/>
            </a:prstGeom>
            <a:noFill/>
          </p:spPr>
          <p:txBody>
            <a:bodyPr wrap="square" rtlCol="0">
              <a:spAutoFit/>
            </a:bodyPr>
            <a:lstStyle/>
            <a:p>
              <a:r>
                <a:rPr lang="en-US" sz="3200" b="1" dirty="0"/>
                <a:t>We are grateful to the Standing Committee for considering </a:t>
              </a:r>
              <a:r>
                <a:rPr lang="en-US" sz="3200" b="1" dirty="0" err="1"/>
                <a:t>Borzhava's</a:t>
              </a:r>
              <a:r>
                <a:rPr lang="en-US" sz="3200" b="1" dirty="0"/>
                <a:t> case and kindly  ask for the following</a:t>
              </a:r>
              <a:endParaRPr lang="uk-UA" sz="3200" b="1" dirty="0"/>
            </a:p>
          </p:txBody>
        </p:sp>
        <p:sp>
          <p:nvSpPr>
            <p:cNvPr id="6" name="TextBox 5"/>
            <p:cNvSpPr txBox="1"/>
            <p:nvPr/>
          </p:nvSpPr>
          <p:spPr>
            <a:xfrm>
              <a:off x="718464" y="1154492"/>
              <a:ext cx="1073862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to </a:t>
              </a:r>
              <a:r>
                <a:rPr lang="uk-UA" sz="2400" dirty="0"/>
                <a:t>send the future official letters not to </a:t>
              </a:r>
              <a:r>
                <a:rPr lang="en-GB" sz="2400" dirty="0"/>
                <a:t>mr. KLID, but to</a:t>
              </a:r>
              <a:r>
                <a:rPr lang="uk-UA" sz="2400" dirty="0"/>
                <a:t> the Minister directly</a:t>
              </a:r>
              <a:endParaRPr lang="en-US" sz="2400" dirty="0"/>
            </a:p>
            <a:p>
              <a:pPr marL="285750" indent="-285750">
                <a:buFont typeface="Arial" panose="020B0604020202020204" pitchFamily="34" charset="0"/>
                <a:buChar char="•"/>
              </a:pPr>
              <a:r>
                <a:rPr lang="en-US" sz="2400" dirty="0"/>
                <a:t>to continue the consideration of Borzhava issue and to change the case’s status </a:t>
              </a:r>
            </a:p>
            <a:p>
              <a:r>
                <a:rPr lang="en-US" sz="2400" dirty="0"/>
                <a:t>	to “Open file”</a:t>
              </a:r>
            </a:p>
            <a:p>
              <a:pPr marL="285750" indent="-285750">
                <a:buFont typeface="Arial" panose="020B0604020202020204" pitchFamily="34" charset="0"/>
                <a:buChar char="•"/>
              </a:pPr>
              <a:r>
                <a:rPr lang="en-US" sz="2400" dirty="0"/>
                <a:t>to consider </a:t>
              </a:r>
              <a:r>
                <a:rPr lang="pl-PL" sz="2400" dirty="0"/>
                <a:t>on-the-spot </a:t>
              </a:r>
              <a:r>
                <a:rPr lang="pl-PL" sz="2400" dirty="0" err="1"/>
                <a:t>appraisal</a:t>
              </a:r>
              <a:r>
                <a:rPr lang="en-GB" sz="2400" dirty="0"/>
                <a:t> (maybe together with other cases from Ukraine)</a:t>
              </a:r>
            </a:p>
            <a:p>
              <a:pPr marL="285750" indent="-285750">
                <a:buFont typeface="Arial" panose="020B0604020202020204" pitchFamily="34" charset="0"/>
                <a:buChar char="•"/>
              </a:pPr>
              <a:r>
                <a:rPr lang="en-US" sz="2400" dirty="0"/>
                <a:t>to help us to look for funding of a project on mapping of habitats and species on this and other threatened Emerald network sites in Ukraine. </a:t>
              </a:r>
              <a:endParaRPr lang="en-US" dirty="0"/>
            </a:p>
          </p:txBody>
        </p:sp>
      </p:grpSp>
    </p:spTree>
    <p:extLst>
      <p:ext uri="{BB962C8B-B14F-4D97-AF65-F5344CB8AC3E}">
        <p14:creationId xmlns:p14="http://schemas.microsoft.com/office/powerpoint/2010/main" val="166651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175"/>
            <a:ext cx="12192000" cy="1139826"/>
          </a:xfrm>
        </p:spPr>
        <p:txBody>
          <a:bodyPr>
            <a:normAutofit/>
          </a:bodyPr>
          <a:lstStyle/>
          <a:p>
            <a:pPr algn="ctr"/>
            <a:r>
              <a:rPr lang="en-US" sz="3200" b="1" dirty="0">
                <a:latin typeface="+mn-lt"/>
              </a:rPr>
              <a:t>Recent years - a boom in wind energy projects, especially on the Black Sea coast </a:t>
            </a:r>
            <a:endParaRPr lang="pl-PL" sz="3200" b="1" dirty="0">
              <a:latin typeface="+mn-lt"/>
            </a:endParaRP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5915"/>
            <a:ext cx="12290844" cy="5033963"/>
          </a:xfrm>
          <a:prstGeom prst="rect">
            <a:avLst/>
          </a:prstGeom>
        </p:spPr>
      </p:pic>
      <p:sp>
        <p:nvSpPr>
          <p:cNvPr id="5" name="pole tekstowe 4"/>
          <p:cNvSpPr txBox="1"/>
          <p:nvPr/>
        </p:nvSpPr>
        <p:spPr>
          <a:xfrm>
            <a:off x="133350" y="6212186"/>
            <a:ext cx="12611100" cy="461665"/>
          </a:xfrm>
          <a:prstGeom prst="rect">
            <a:avLst/>
          </a:prstGeom>
          <a:noFill/>
        </p:spPr>
        <p:txBody>
          <a:bodyPr wrap="square" rtlCol="0">
            <a:spAutoFit/>
          </a:bodyPr>
          <a:lstStyle/>
          <a:p>
            <a:r>
              <a:rPr lang="en-GB" sz="2400" dirty="0"/>
              <a:t>Green = Emerald sites, numbers - planned/under construction/already constructed windfarms</a:t>
            </a:r>
            <a:endParaRPr lang="pl-PL" sz="2400" dirty="0"/>
          </a:p>
        </p:txBody>
      </p:sp>
    </p:spTree>
    <p:extLst>
      <p:ext uri="{BB962C8B-B14F-4D97-AF65-F5344CB8AC3E}">
        <p14:creationId xmlns:p14="http://schemas.microsoft.com/office/powerpoint/2010/main" val="4705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99418" y="1360953"/>
            <a:ext cx="9116705" cy="3139321"/>
          </a:xfrm>
          <a:prstGeom prst="rect">
            <a:avLst/>
          </a:prstGeom>
          <a:noFill/>
        </p:spPr>
        <p:txBody>
          <a:bodyPr wrap="square" rtlCol="0">
            <a:spAutoFit/>
          </a:bodyPr>
          <a:lstStyle/>
          <a:p>
            <a:r>
              <a:rPr lang="en-GB" sz="6600" b="1" dirty="0"/>
              <a:t>Other complains of UNCG </a:t>
            </a:r>
            <a:r>
              <a:rPr lang="en-GB" sz="6600" dirty="0"/>
              <a:t>regarding planned wind power plants in Ukraine</a:t>
            </a:r>
            <a:endParaRPr lang="pl-PL" sz="6600" dirty="0"/>
          </a:p>
        </p:txBody>
      </p:sp>
    </p:spTree>
    <p:extLst>
      <p:ext uri="{BB962C8B-B14F-4D97-AF65-F5344CB8AC3E}">
        <p14:creationId xmlns:p14="http://schemas.microsoft.com/office/powerpoint/2010/main" val="1771732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a:stretch>
            <a:fillRect/>
          </a:stretch>
        </p:blipFill>
        <p:spPr>
          <a:xfrm>
            <a:off x="542177" y="971773"/>
            <a:ext cx="10387313" cy="5849007"/>
          </a:xfrm>
          <a:prstGeom prst="rect">
            <a:avLst/>
          </a:prstGeom>
        </p:spPr>
      </p:pic>
      <p:sp>
        <p:nvSpPr>
          <p:cNvPr id="2" name="Tytuł 1"/>
          <p:cNvSpPr>
            <a:spLocks noGrp="1"/>
          </p:cNvSpPr>
          <p:nvPr>
            <p:ph type="title"/>
          </p:nvPr>
        </p:nvSpPr>
        <p:spPr>
          <a:xfrm>
            <a:off x="0" y="308992"/>
            <a:ext cx="12192000" cy="1325563"/>
          </a:xfrm>
        </p:spPr>
        <p:txBody>
          <a:bodyPr>
            <a:noAutofit/>
          </a:bodyPr>
          <a:lstStyle/>
          <a:p>
            <a:pPr algn="ctr"/>
            <a:r>
              <a:rPr lang="en-GB" sz="3200" b="1" dirty="0">
                <a:latin typeface="+mn-lt"/>
              </a:rPr>
              <a:t>2019/2: Presumed threat to Emerald site </a:t>
            </a:r>
            <a:r>
              <a:rPr lang="en-GB" sz="3200" b="1" dirty="0" err="1">
                <a:latin typeface="+mn-lt"/>
              </a:rPr>
              <a:t>Zatoky</a:t>
            </a:r>
            <a:r>
              <a:rPr lang="en-GB" sz="3200" b="1" dirty="0">
                <a:latin typeface="+mn-lt"/>
              </a:rPr>
              <a:t> (UA0000214) from windfarm developments</a:t>
            </a:r>
            <a:br>
              <a:rPr lang="pl-PL" sz="3200" dirty="0">
                <a:latin typeface="+mn-lt"/>
              </a:rPr>
            </a:br>
            <a:br>
              <a:rPr lang="uk-UA" sz="3200" dirty="0">
                <a:latin typeface="+mn-lt"/>
              </a:rPr>
            </a:br>
            <a:endParaRPr lang="pl-PL" sz="3200" dirty="0">
              <a:latin typeface="+mn-lt"/>
            </a:endParaRPr>
          </a:p>
        </p:txBody>
      </p:sp>
    </p:spTree>
    <p:extLst>
      <p:ext uri="{BB962C8B-B14F-4D97-AF65-F5344CB8AC3E}">
        <p14:creationId xmlns:p14="http://schemas.microsoft.com/office/powerpoint/2010/main" val="109042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1590" y="1342104"/>
            <a:ext cx="8311386" cy="5332004"/>
          </a:xfrm>
        </p:spPr>
      </p:pic>
      <p:sp>
        <p:nvSpPr>
          <p:cNvPr id="2" name="Tytuł 1"/>
          <p:cNvSpPr>
            <a:spLocks noGrp="1"/>
          </p:cNvSpPr>
          <p:nvPr>
            <p:ph type="title"/>
          </p:nvPr>
        </p:nvSpPr>
        <p:spPr>
          <a:xfrm>
            <a:off x="0" y="152752"/>
            <a:ext cx="12192000" cy="1342889"/>
          </a:xfrm>
        </p:spPr>
        <p:txBody>
          <a:bodyPr>
            <a:normAutofit fontScale="90000"/>
          </a:bodyPr>
          <a:lstStyle/>
          <a:p>
            <a:pPr algn="ctr"/>
            <a:r>
              <a:rPr lang="en-US" sz="3600" b="1" dirty="0">
                <a:latin typeface="+mn-lt"/>
              </a:rPr>
              <a:t>2019/3: Presumed threats to Emerald site “</a:t>
            </a:r>
            <a:r>
              <a:rPr lang="en-US" sz="3600" b="1" dirty="0" err="1">
                <a:latin typeface="+mn-lt"/>
              </a:rPr>
              <a:t>Cholhynskyi</a:t>
            </a:r>
            <a:r>
              <a:rPr lang="en-US" sz="3600" b="1" dirty="0">
                <a:latin typeface="+mn-lt"/>
              </a:rPr>
              <a:t>” (UA0000178) from windfarm developments</a:t>
            </a:r>
            <a:br>
              <a:rPr lang="uk-UA" sz="2700" dirty="0"/>
            </a:br>
            <a:endParaRPr lang="pl-PL" sz="2700" dirty="0"/>
          </a:p>
        </p:txBody>
      </p:sp>
      <p:sp>
        <p:nvSpPr>
          <p:cNvPr id="3" name="Elipsa 2"/>
          <p:cNvSpPr/>
          <p:nvPr/>
        </p:nvSpPr>
        <p:spPr>
          <a:xfrm rot="19571966">
            <a:off x="3366711" y="2415270"/>
            <a:ext cx="951208" cy="351726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3480619" y="4203290"/>
            <a:ext cx="1120878" cy="646331"/>
          </a:xfrm>
          <a:prstGeom prst="rect">
            <a:avLst/>
          </a:prstGeom>
          <a:noFill/>
        </p:spPr>
        <p:txBody>
          <a:bodyPr wrap="square" rtlCol="0">
            <a:spAutoFit/>
          </a:bodyPr>
          <a:lstStyle/>
          <a:p>
            <a:r>
              <a:rPr lang="en-GB" sz="3600" b="1" dirty="0">
                <a:solidFill>
                  <a:schemeClr val="bg1"/>
                </a:solidFill>
              </a:rPr>
              <a:t>WPP</a:t>
            </a:r>
            <a:endParaRPr lang="pl-PL" sz="3600" b="1" dirty="0">
              <a:solidFill>
                <a:schemeClr val="bg1"/>
              </a:solidFill>
            </a:endParaRPr>
          </a:p>
        </p:txBody>
      </p:sp>
      <p:sp>
        <p:nvSpPr>
          <p:cNvPr id="6" name="pole tekstowe 5"/>
          <p:cNvSpPr txBox="1"/>
          <p:nvPr/>
        </p:nvSpPr>
        <p:spPr>
          <a:xfrm>
            <a:off x="8880528" y="1342104"/>
            <a:ext cx="3093758" cy="3416320"/>
          </a:xfrm>
          <a:prstGeom prst="rect">
            <a:avLst/>
          </a:prstGeom>
          <a:noFill/>
        </p:spPr>
        <p:txBody>
          <a:bodyPr wrap="square" rtlCol="0">
            <a:spAutoFit/>
          </a:bodyPr>
          <a:lstStyle/>
          <a:p>
            <a:r>
              <a:rPr lang="en-GB" sz="2400" dirty="0"/>
              <a:t>Yellow line = Emerald site</a:t>
            </a:r>
          </a:p>
          <a:p>
            <a:endParaRPr lang="en-GB" sz="2400" dirty="0"/>
          </a:p>
          <a:p>
            <a:r>
              <a:rPr lang="en-GB" sz="2400" dirty="0"/>
              <a:t>Red line =</a:t>
            </a:r>
          </a:p>
          <a:p>
            <a:r>
              <a:rPr lang="en-GB" sz="2400" dirty="0"/>
              <a:t>IBA and local protected area for birds</a:t>
            </a:r>
          </a:p>
          <a:p>
            <a:endParaRPr lang="en-GB" sz="2400" dirty="0"/>
          </a:p>
          <a:p>
            <a:r>
              <a:rPr lang="en-GB" sz="2400" dirty="0"/>
              <a:t>White line = planned windfarm</a:t>
            </a:r>
            <a:endParaRPr lang="pl-PL" sz="2400" dirty="0"/>
          </a:p>
        </p:txBody>
      </p:sp>
    </p:spTree>
    <p:extLst>
      <p:ext uri="{BB962C8B-B14F-4D97-AF65-F5344CB8AC3E}">
        <p14:creationId xmlns:p14="http://schemas.microsoft.com/office/powerpoint/2010/main" val="392584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713232" y="146304"/>
            <a:ext cx="5852160" cy="923330"/>
          </a:xfrm>
          <a:prstGeom prst="rect">
            <a:avLst/>
          </a:prstGeom>
          <a:noFill/>
        </p:spPr>
        <p:txBody>
          <a:bodyPr wrap="square" rtlCol="0">
            <a:spAutoFit/>
          </a:bodyPr>
          <a:lstStyle/>
          <a:p>
            <a:r>
              <a:rPr lang="en-GB" sz="5400" b="1" dirty="0">
                <a:solidFill>
                  <a:schemeClr val="bg1"/>
                </a:solidFill>
              </a:rPr>
              <a:t>Thank you!</a:t>
            </a:r>
            <a:endParaRPr lang="pl-PL" sz="5400" b="1" dirty="0">
              <a:solidFill>
                <a:schemeClr val="bg1"/>
              </a:solidFill>
            </a:endParaRPr>
          </a:p>
        </p:txBody>
      </p:sp>
      <p:pic>
        <p:nvPicPr>
          <p:cNvPr id="3" name="Symbol zastępczy zawartości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98713"/>
            <a:ext cx="12326255" cy="9244692"/>
          </a:xfrm>
        </p:spPr>
      </p:pic>
      <p:sp>
        <p:nvSpPr>
          <p:cNvPr id="6" name="pole tekstowe 5"/>
          <p:cNvSpPr txBox="1"/>
          <p:nvPr/>
        </p:nvSpPr>
        <p:spPr>
          <a:xfrm>
            <a:off x="499083" y="461989"/>
            <a:ext cx="7834746" cy="923330"/>
          </a:xfrm>
          <a:prstGeom prst="rect">
            <a:avLst/>
          </a:prstGeom>
          <a:noFill/>
        </p:spPr>
        <p:txBody>
          <a:bodyPr wrap="square" rtlCol="0">
            <a:spAutoFit/>
          </a:bodyPr>
          <a:lstStyle/>
          <a:p>
            <a:r>
              <a:rPr lang="en-GB" sz="5400" b="1" dirty="0">
                <a:solidFill>
                  <a:schemeClr val="bg1"/>
                </a:solidFill>
              </a:rPr>
              <a:t>Thank you for attention!</a:t>
            </a:r>
            <a:endParaRPr lang="pl-PL" sz="5400" b="1" dirty="0">
              <a:solidFill>
                <a:schemeClr val="bg1"/>
              </a:solidFill>
            </a:endParaRPr>
          </a:p>
        </p:txBody>
      </p:sp>
      <p:sp>
        <p:nvSpPr>
          <p:cNvPr id="2" name="Prostokąt 1"/>
          <p:cNvSpPr/>
          <p:nvPr/>
        </p:nvSpPr>
        <p:spPr>
          <a:xfrm>
            <a:off x="626146" y="5301567"/>
            <a:ext cx="6096000" cy="1077218"/>
          </a:xfrm>
          <a:prstGeom prst="rect">
            <a:avLst/>
          </a:prstGeom>
        </p:spPr>
        <p:txBody>
          <a:bodyPr>
            <a:spAutoFit/>
          </a:bodyPr>
          <a:lstStyle/>
          <a:p>
            <a:r>
              <a:rPr lang="en-GB" sz="2800" b="1" dirty="0"/>
              <a:t>Kateryna </a:t>
            </a:r>
            <a:r>
              <a:rPr lang="en-GB" sz="2800" b="1" dirty="0" err="1"/>
              <a:t>Borysenko</a:t>
            </a:r>
            <a:r>
              <a:rPr lang="en-GB" sz="2800" b="1" dirty="0"/>
              <a:t>, ecologist</a:t>
            </a:r>
            <a:endParaRPr lang="uk-UA" sz="2800" b="1" dirty="0"/>
          </a:p>
          <a:p>
            <a:r>
              <a:rPr lang="en-GB" b="1" dirty="0"/>
              <a:t>Ukrainian Nature Conservation Group </a:t>
            </a:r>
            <a:endParaRPr lang="uk-UA" b="1" dirty="0"/>
          </a:p>
          <a:p>
            <a:r>
              <a:rPr lang="en-GB" b="1" dirty="0">
                <a:hlinkClick r:id="rId4"/>
              </a:rPr>
              <a:t>kborysenko18</a:t>
            </a:r>
            <a:r>
              <a:rPr lang="pl-PL" b="1" dirty="0">
                <a:hlinkClick r:id="rId4"/>
              </a:rPr>
              <a:t>@gmail.com</a:t>
            </a:r>
            <a:r>
              <a:rPr lang="pl-PL" b="1" dirty="0"/>
              <a:t> </a:t>
            </a:r>
          </a:p>
        </p:txBody>
      </p:sp>
      <p:grpSp>
        <p:nvGrpSpPr>
          <p:cNvPr id="10" name="Группа 9"/>
          <p:cNvGrpSpPr/>
          <p:nvPr/>
        </p:nvGrpSpPr>
        <p:grpSpPr>
          <a:xfrm>
            <a:off x="626146" y="1642764"/>
            <a:ext cx="3790310" cy="5262530"/>
            <a:chOff x="626146" y="1642764"/>
            <a:chExt cx="3790310" cy="5262530"/>
          </a:xfrm>
        </p:grpSpPr>
        <p:sp>
          <p:nvSpPr>
            <p:cNvPr id="7" name="pole tekstowe 6"/>
            <p:cNvSpPr txBox="1"/>
            <p:nvPr/>
          </p:nvSpPr>
          <p:spPr>
            <a:xfrm>
              <a:off x="713232" y="6535962"/>
              <a:ext cx="2909455" cy="369332"/>
            </a:xfrm>
            <a:prstGeom prst="rect">
              <a:avLst/>
            </a:prstGeom>
            <a:noFill/>
          </p:spPr>
          <p:txBody>
            <a:bodyPr wrap="square" rtlCol="0">
              <a:spAutoFit/>
            </a:bodyPr>
            <a:lstStyle/>
            <a:p>
              <a:r>
                <a:rPr lang="en-GB" dirty="0"/>
                <a:t>Photo: Denis </a:t>
              </a:r>
              <a:r>
                <a:rPr lang="en-GB" dirty="0" err="1"/>
                <a:t>Fortushnyi</a:t>
              </a:r>
              <a:r>
                <a:rPr lang="en-GB" dirty="0"/>
                <a:t> </a:t>
              </a:r>
              <a:endParaRPr lang="pl-PL" dirty="0"/>
            </a:p>
          </p:txBody>
        </p:sp>
        <p:pic>
          <p:nvPicPr>
            <p:cNvPr id="8" name="Obraz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2667" y="1647620"/>
              <a:ext cx="1903789" cy="839787"/>
            </a:xfrm>
            <a:prstGeom prst="rect">
              <a:avLst/>
            </a:prstGeom>
          </p:spPr>
        </p:pic>
        <p:pic>
          <p:nvPicPr>
            <p:cNvPr id="4" name="Obraz 3"/>
            <p:cNvPicPr>
              <a:picLocks noChangeAspect="1"/>
            </p:cNvPicPr>
            <p:nvPr/>
          </p:nvPicPr>
          <p:blipFill>
            <a:blip r:embed="rId6"/>
            <a:stretch>
              <a:fillRect/>
            </a:stretch>
          </p:blipFill>
          <p:spPr>
            <a:xfrm>
              <a:off x="626146" y="1642764"/>
              <a:ext cx="1633870" cy="1633870"/>
            </a:xfrm>
            <a:prstGeom prst="rect">
              <a:avLst/>
            </a:prstGeom>
          </p:spPr>
        </p:pic>
      </p:grpSp>
    </p:spTree>
    <p:extLst>
      <p:ext uri="{BB962C8B-B14F-4D97-AF65-F5344CB8AC3E}">
        <p14:creationId xmlns:p14="http://schemas.microsoft.com/office/powerpoint/2010/main" val="404595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1" y="0"/>
            <a:ext cx="12192002" cy="6858000"/>
            <a:chOff x="-1" y="0"/>
            <a:chExt cx="12192002" cy="6858000"/>
          </a:xfrm>
        </p:grpSpPr>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12" y="584775"/>
              <a:ext cx="8926265" cy="3164682"/>
            </a:xfrm>
            <a:prstGeom prst="rect">
              <a:avLst/>
            </a:prstGeom>
          </p:spPr>
        </p:pic>
        <p:sp>
          <p:nvSpPr>
            <p:cNvPr id="3" name="pole tekstowe 2"/>
            <p:cNvSpPr txBox="1"/>
            <p:nvPr/>
          </p:nvSpPr>
          <p:spPr>
            <a:xfrm>
              <a:off x="-1" y="0"/>
              <a:ext cx="12192001" cy="584775"/>
            </a:xfrm>
            <a:prstGeom prst="rect">
              <a:avLst/>
            </a:prstGeom>
            <a:noFill/>
          </p:spPr>
          <p:txBody>
            <a:bodyPr wrap="square" rtlCol="0">
              <a:spAutoFit/>
            </a:bodyPr>
            <a:lstStyle/>
            <a:p>
              <a:pPr algn="ctr"/>
              <a:r>
                <a:rPr lang="en-US" sz="3200" b="1" dirty="0"/>
                <a:t>Emerald network site “</a:t>
              </a:r>
              <a:r>
                <a:rPr lang="en-US" sz="3200" b="1" dirty="0" err="1"/>
                <a:t>Polonyna</a:t>
              </a:r>
              <a:r>
                <a:rPr lang="en-US" sz="3200" b="1" dirty="0"/>
                <a:t> </a:t>
              </a:r>
              <a:r>
                <a:rPr lang="en-US" sz="3200" b="1" dirty="0" err="1"/>
                <a:t>Borzhava</a:t>
              </a:r>
              <a:r>
                <a:rPr lang="en-US" sz="3200" b="1" dirty="0"/>
                <a:t>”</a:t>
              </a:r>
              <a:endParaRPr lang="pl-PL" sz="3200" b="1" dirty="0"/>
            </a:p>
          </p:txBody>
        </p:sp>
        <p:sp>
          <p:nvSpPr>
            <p:cNvPr id="5" name="pole tekstowe 4"/>
            <p:cNvSpPr txBox="1"/>
            <p:nvPr/>
          </p:nvSpPr>
          <p:spPr>
            <a:xfrm>
              <a:off x="134112" y="3405936"/>
              <a:ext cx="2238703" cy="378372"/>
            </a:xfrm>
            <a:prstGeom prst="rect">
              <a:avLst/>
            </a:prstGeom>
            <a:noFill/>
          </p:spPr>
          <p:txBody>
            <a:bodyPr wrap="square" rtlCol="0">
              <a:spAutoFit/>
            </a:bodyPr>
            <a:lstStyle/>
            <a:p>
              <a:r>
                <a:rPr lang="en-US" b="1" dirty="0">
                  <a:solidFill>
                    <a:schemeClr val="bg1">
                      <a:lumMod val="85000"/>
                    </a:schemeClr>
                  </a:solidFill>
                </a:rPr>
                <a:t>Photo: </a:t>
              </a:r>
              <a:r>
                <a:rPr lang="en-US" b="1" dirty="0" err="1">
                  <a:solidFill>
                    <a:schemeClr val="bg1">
                      <a:lumMod val="85000"/>
                    </a:schemeClr>
                  </a:solidFill>
                </a:rPr>
                <a:t>Ishtvan</a:t>
              </a:r>
              <a:r>
                <a:rPr lang="en-US" b="1" dirty="0">
                  <a:solidFill>
                    <a:schemeClr val="bg1">
                      <a:lumMod val="85000"/>
                    </a:schemeClr>
                  </a:solidFill>
                </a:rPr>
                <a:t> </a:t>
              </a:r>
              <a:r>
                <a:rPr lang="en-US" b="1" dirty="0" err="1">
                  <a:solidFill>
                    <a:schemeClr val="bg1">
                      <a:lumMod val="85000"/>
                    </a:schemeClr>
                  </a:solidFill>
                </a:rPr>
                <a:t>Tsap</a:t>
              </a:r>
              <a:endParaRPr lang="pl-PL" b="1" dirty="0">
                <a:solidFill>
                  <a:schemeClr val="bg1">
                    <a:lumMod val="85000"/>
                  </a:schemeClr>
                </a:solidFill>
              </a:endParaRPr>
            </a:p>
          </p:txBody>
        </p:sp>
        <p:grpSp>
          <p:nvGrpSpPr>
            <p:cNvPr id="4" name="Группа 3"/>
            <p:cNvGrpSpPr/>
            <p:nvPr/>
          </p:nvGrpSpPr>
          <p:grpSpPr>
            <a:xfrm>
              <a:off x="190912" y="4143558"/>
              <a:ext cx="8812664" cy="2041585"/>
              <a:chOff x="190912" y="4143558"/>
              <a:chExt cx="8812664" cy="2041585"/>
            </a:xfrm>
          </p:grpSpPr>
          <p:sp>
            <p:nvSpPr>
              <p:cNvPr id="2" name="pole tekstowe 1"/>
              <p:cNvSpPr txBox="1"/>
              <p:nvPr/>
            </p:nvSpPr>
            <p:spPr>
              <a:xfrm>
                <a:off x="190912" y="4143558"/>
                <a:ext cx="8812664" cy="2041585"/>
              </a:xfrm>
              <a:prstGeom prst="rect">
                <a:avLst/>
              </a:prstGeom>
              <a:noFill/>
            </p:spPr>
            <p:txBody>
              <a:bodyPr wrap="square" rtlCol="0">
                <a:spAutoFit/>
              </a:bodyPr>
              <a:lstStyle/>
              <a:p>
                <a:pPr marL="457200" indent="-457200">
                  <a:spcAft>
                    <a:spcPts val="400"/>
                  </a:spcAft>
                  <a:buFont typeface="Arial" pitchFamily="34" charset="0"/>
                  <a:buChar char="•"/>
                </a:pPr>
                <a:r>
                  <a:rPr lang="uk-UA" sz="2400" dirty="0" err="1"/>
                  <a:t>almost</a:t>
                </a:r>
                <a:r>
                  <a:rPr lang="uk-UA" sz="2400" dirty="0"/>
                  <a:t> completely covered with </a:t>
                </a:r>
                <a:r>
                  <a:rPr lang="en-US" sz="2400" dirty="0"/>
                  <a:t>habitats</a:t>
                </a:r>
                <a:r>
                  <a:rPr lang="uk-UA" sz="2400" dirty="0"/>
                  <a:t> </a:t>
                </a:r>
                <a:r>
                  <a:rPr lang="en-US" sz="2400" dirty="0"/>
                  <a:t> </a:t>
                </a:r>
                <a:r>
                  <a:rPr lang="uk-UA" sz="2400" dirty="0" err="1"/>
                  <a:t>from</a:t>
                </a:r>
                <a:r>
                  <a:rPr lang="uk-UA" sz="2400" dirty="0"/>
                  <a:t> </a:t>
                </a:r>
                <a:r>
                  <a:rPr lang="uk-UA" sz="2400" dirty="0" err="1"/>
                  <a:t>Resolution</a:t>
                </a:r>
                <a:r>
                  <a:rPr lang="uk-UA" sz="2400" dirty="0"/>
                  <a:t> 4</a:t>
                </a:r>
                <a:r>
                  <a:rPr lang="en-GB" sz="2400" dirty="0"/>
                  <a:t>, mostly </a:t>
                </a:r>
                <a:r>
                  <a:rPr lang="pl-PL" sz="2400" dirty="0"/>
                  <a:t>F4.2 Dry heaths </a:t>
                </a:r>
                <a:r>
                  <a:rPr lang="en-US" sz="2400" dirty="0"/>
                  <a:t>and</a:t>
                </a:r>
                <a:r>
                  <a:rPr lang="uk-UA" sz="2400" dirty="0"/>
                  <a:t> </a:t>
                </a:r>
                <a:r>
                  <a:rPr lang="pl-PL" sz="2400" dirty="0"/>
                  <a:t>E1.71 Nardus stricta swards </a:t>
                </a:r>
              </a:p>
              <a:p>
                <a:pPr marL="457200" indent="-457200">
                  <a:spcAft>
                    <a:spcPts val="400"/>
                  </a:spcAft>
                  <a:buFont typeface="Arial" pitchFamily="34" charset="0"/>
                  <a:buChar char="•"/>
                </a:pPr>
                <a:r>
                  <a:rPr lang="uk-UA" sz="2400" dirty="0"/>
                  <a:t>12 </a:t>
                </a:r>
                <a:r>
                  <a:rPr lang="en-GB" sz="2400" dirty="0"/>
                  <a:t>habitats </a:t>
                </a:r>
                <a:r>
                  <a:rPr lang="uk-UA" sz="2400" dirty="0"/>
                  <a:t>and 20 species </a:t>
                </a:r>
                <a:r>
                  <a:rPr lang="en-GB" sz="2400" dirty="0"/>
                  <a:t>are listed in</a:t>
                </a:r>
                <a:r>
                  <a:rPr lang="uk-UA" sz="2400" dirty="0"/>
                  <a:t> </a:t>
                </a:r>
                <a:r>
                  <a:rPr lang="en-US" sz="2400" dirty="0"/>
                  <a:t>SDF</a:t>
                </a:r>
              </a:p>
              <a:p>
                <a:pPr marL="457200" indent="-457200">
                  <a:spcAft>
                    <a:spcPts val="400"/>
                  </a:spcAft>
                  <a:buFont typeface="Arial" pitchFamily="34" charset="0"/>
                  <a:buChar char="•"/>
                </a:pPr>
                <a:r>
                  <a:rPr lang="en-GB" sz="2400" b="1" dirty="0"/>
                  <a:t>NO MAPPING </a:t>
                </a:r>
                <a:r>
                  <a:rPr lang="uk-UA" sz="2400" dirty="0"/>
                  <a:t>of </a:t>
                </a:r>
                <a:r>
                  <a:rPr lang="en-GB" sz="2400" dirty="0"/>
                  <a:t>habitats</a:t>
                </a:r>
                <a:r>
                  <a:rPr lang="uk-UA" sz="2400" dirty="0"/>
                  <a:t> </a:t>
                </a:r>
                <a:r>
                  <a:rPr lang="en-GB" sz="2400" dirty="0"/>
                  <a:t>o</a:t>
                </a:r>
                <a:r>
                  <a:rPr lang="uk-UA" sz="2400" dirty="0"/>
                  <a:t>n the area </a:t>
                </a:r>
                <a:r>
                  <a:rPr lang="en-GB" sz="2400" dirty="0"/>
                  <a:t>of</a:t>
                </a:r>
                <a:r>
                  <a:rPr lang="uk-UA" sz="2400" dirty="0"/>
                  <a:t> planned </a:t>
                </a:r>
                <a:r>
                  <a:rPr lang="en-GB" sz="2400" dirty="0"/>
                  <a:t>construction </a:t>
                </a:r>
                <a:r>
                  <a:rPr lang="uk-UA" sz="2400" dirty="0"/>
                  <a:t>was carried out</a:t>
                </a:r>
                <a:r>
                  <a:rPr lang="en-GB" sz="2400" dirty="0"/>
                  <a:t>               </a:t>
                </a:r>
                <a:r>
                  <a:rPr lang="en-US" sz="2400" b="1" dirty="0"/>
                  <a:t>no studies on quantitative impact assessment</a:t>
                </a:r>
                <a:endParaRPr lang="pl-PL" sz="3000" dirty="0"/>
              </a:p>
            </p:txBody>
          </p:sp>
          <p:sp>
            <p:nvSpPr>
              <p:cNvPr id="13" name="Strzałka w prawo 12"/>
              <p:cNvSpPr/>
              <p:nvPr/>
            </p:nvSpPr>
            <p:spPr>
              <a:xfrm>
                <a:off x="2266096" y="5796990"/>
                <a:ext cx="724469" cy="32435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5" name="Группа 14"/>
            <p:cNvGrpSpPr/>
            <p:nvPr/>
          </p:nvGrpSpPr>
          <p:grpSpPr>
            <a:xfrm>
              <a:off x="9143998" y="584775"/>
              <a:ext cx="3048003" cy="6273225"/>
              <a:chOff x="9143998" y="584775"/>
              <a:chExt cx="3048003" cy="6273225"/>
            </a:xfrm>
          </p:grpSpPr>
          <p:pic>
            <p:nvPicPr>
              <p:cNvPr id="7" name="Obraz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2" y="584775"/>
                <a:ext cx="3047999" cy="2512208"/>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4002" y="3784308"/>
                <a:ext cx="3047998" cy="2285999"/>
              </a:xfrm>
              <a:prstGeom prst="rect">
                <a:avLst/>
              </a:prstGeom>
            </p:spPr>
          </p:pic>
          <p:sp>
            <p:nvSpPr>
              <p:cNvPr id="9" name="pole tekstowe 8"/>
              <p:cNvSpPr txBox="1"/>
              <p:nvPr/>
            </p:nvSpPr>
            <p:spPr>
              <a:xfrm>
                <a:off x="9144002" y="6056857"/>
                <a:ext cx="3047998" cy="707886"/>
              </a:xfrm>
              <a:prstGeom prst="rect">
                <a:avLst/>
              </a:prstGeom>
              <a:noFill/>
            </p:spPr>
            <p:txBody>
              <a:bodyPr wrap="square" rtlCol="0">
                <a:spAutoFit/>
              </a:bodyPr>
              <a:lstStyle/>
              <a:p>
                <a:pPr algn="ctr"/>
                <a:r>
                  <a:rPr lang="pl-PL" sz="2000" dirty="0"/>
                  <a:t>E1.71 Nardus </a:t>
                </a:r>
                <a:endParaRPr lang="uk-UA" sz="2000" dirty="0"/>
              </a:p>
              <a:p>
                <a:pPr algn="ctr"/>
                <a:r>
                  <a:rPr lang="pl-PL" sz="2000" dirty="0" err="1"/>
                  <a:t>stricta</a:t>
                </a:r>
                <a:r>
                  <a:rPr lang="pl-PL" sz="2000" dirty="0"/>
                  <a:t> </a:t>
                </a:r>
                <a:r>
                  <a:rPr lang="pl-PL" sz="2000" dirty="0" err="1"/>
                  <a:t>swards</a:t>
                </a:r>
                <a:r>
                  <a:rPr lang="pl-PL" sz="2000" dirty="0"/>
                  <a:t> </a:t>
                </a:r>
              </a:p>
            </p:txBody>
          </p:sp>
          <p:sp>
            <p:nvSpPr>
              <p:cNvPr id="11" name="pole tekstowe 10"/>
              <p:cNvSpPr txBox="1"/>
              <p:nvPr/>
            </p:nvSpPr>
            <p:spPr>
              <a:xfrm>
                <a:off x="9143998" y="3096983"/>
                <a:ext cx="3048003" cy="707886"/>
              </a:xfrm>
              <a:prstGeom prst="rect">
                <a:avLst/>
              </a:prstGeom>
              <a:noFill/>
            </p:spPr>
            <p:txBody>
              <a:bodyPr wrap="square" rtlCol="0">
                <a:spAutoFit/>
              </a:bodyPr>
              <a:lstStyle/>
              <a:p>
                <a:pPr algn="ctr"/>
                <a:r>
                  <a:rPr lang="pl-PL" sz="2000" dirty="0"/>
                  <a:t>F4.2 </a:t>
                </a:r>
                <a:r>
                  <a:rPr lang="pl-PL" sz="2000" dirty="0" err="1"/>
                  <a:t>Dry</a:t>
                </a:r>
                <a:r>
                  <a:rPr lang="pl-PL" sz="2000" dirty="0"/>
                  <a:t> </a:t>
                </a:r>
                <a:r>
                  <a:rPr lang="pl-PL" sz="2000" dirty="0" err="1"/>
                  <a:t>heaths</a:t>
                </a:r>
                <a:r>
                  <a:rPr lang="pl-PL" sz="2000" dirty="0"/>
                  <a:t> </a:t>
                </a:r>
                <a:endParaRPr lang="en-GB" sz="2000" dirty="0"/>
              </a:p>
              <a:p>
                <a:pPr algn="ctr"/>
                <a:r>
                  <a:rPr lang="en-GB" sz="2000" b="1" dirty="0"/>
                  <a:t>(IN MOD for </a:t>
                </a:r>
                <a:r>
                  <a:rPr lang="pl-PL" sz="2000" b="1" dirty="0"/>
                  <a:t>ALP</a:t>
                </a:r>
                <a:r>
                  <a:rPr lang="en-GB" sz="2000" b="1" dirty="0"/>
                  <a:t>-</a:t>
                </a:r>
                <a:r>
                  <a:rPr lang="pl-PL" sz="2000" b="1" dirty="0"/>
                  <a:t>Car</a:t>
                </a:r>
                <a:r>
                  <a:rPr lang="en-GB" sz="2000" b="1" dirty="0"/>
                  <a:t>)</a:t>
                </a:r>
                <a:endParaRPr lang="pl-PL" sz="2000" b="1" dirty="0"/>
              </a:p>
            </p:txBody>
          </p:sp>
          <p:sp>
            <p:nvSpPr>
              <p:cNvPr id="14" name="Прямоугольник 13"/>
              <p:cNvSpPr/>
              <p:nvPr/>
            </p:nvSpPr>
            <p:spPr>
              <a:xfrm>
                <a:off x="9144002" y="584775"/>
                <a:ext cx="3047999" cy="62732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spTree>
    <p:extLst>
      <p:ext uri="{BB962C8B-B14F-4D97-AF65-F5344CB8AC3E}">
        <p14:creationId xmlns:p14="http://schemas.microsoft.com/office/powerpoint/2010/main" val="253697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rot="3367323">
            <a:off x="6782643" y="1886410"/>
            <a:ext cx="4709395" cy="3759981"/>
          </a:xfrm>
        </p:spPr>
      </p:pic>
      <p:pic>
        <p:nvPicPr>
          <p:cNvPr id="6" name="Obraz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122" y="1794516"/>
            <a:ext cx="5472864" cy="4933594"/>
          </a:xfrm>
          <a:prstGeom prst="rect">
            <a:avLst/>
          </a:prstGeom>
        </p:spPr>
      </p:pic>
      <p:sp>
        <p:nvSpPr>
          <p:cNvPr id="2" name="Tytuł 1"/>
          <p:cNvSpPr>
            <a:spLocks noGrp="1"/>
          </p:cNvSpPr>
          <p:nvPr>
            <p:ph type="title"/>
          </p:nvPr>
        </p:nvSpPr>
        <p:spPr>
          <a:xfrm>
            <a:off x="601122" y="0"/>
            <a:ext cx="7145878" cy="1625600"/>
          </a:xfrm>
        </p:spPr>
        <p:txBody>
          <a:bodyPr>
            <a:normAutofit fontScale="90000"/>
          </a:bodyPr>
          <a:lstStyle/>
          <a:p>
            <a:r>
              <a:rPr lang="pl-PL" sz="3200" b="1" dirty="0" err="1">
                <a:latin typeface="+mn-lt"/>
              </a:rPr>
              <a:t>Emerald</a:t>
            </a:r>
            <a:r>
              <a:rPr lang="en-GB" sz="3200" b="1" dirty="0">
                <a:latin typeface="+mn-lt"/>
              </a:rPr>
              <a:t> site</a:t>
            </a:r>
            <a:r>
              <a:rPr lang="pl-PL" sz="3200" b="1" dirty="0">
                <a:latin typeface="+mn-lt"/>
              </a:rPr>
              <a:t> “Polonina Borzhawa”</a:t>
            </a:r>
            <a:r>
              <a:rPr lang="uk-UA" sz="3200" b="1" dirty="0">
                <a:latin typeface="+mn-lt"/>
              </a:rPr>
              <a:t>:</a:t>
            </a:r>
            <a:r>
              <a:rPr lang="en-US" sz="3200" b="1" dirty="0">
                <a:latin typeface="+mn-lt"/>
              </a:rPr>
              <a:t> bird's-eye view and map showing planned </a:t>
            </a:r>
            <a:r>
              <a:rPr lang="uk-UA" sz="3200" b="1" dirty="0">
                <a:latin typeface="+mn-lt"/>
              </a:rPr>
              <a:t>34 </a:t>
            </a:r>
            <a:r>
              <a:rPr lang="en-US" sz="3200" b="1" dirty="0">
                <a:latin typeface="+mn-lt"/>
              </a:rPr>
              <a:t>windmills 180 meters height (red dots)</a:t>
            </a:r>
            <a:endParaRPr lang="pl-PL" sz="3200" b="1" dirty="0">
              <a:latin typeface="+mn-lt"/>
            </a:endParaRPr>
          </a:p>
        </p:txBody>
      </p:sp>
      <p:grpSp>
        <p:nvGrpSpPr>
          <p:cNvPr id="5" name="Группа 4"/>
          <p:cNvGrpSpPr/>
          <p:nvPr/>
        </p:nvGrpSpPr>
        <p:grpSpPr>
          <a:xfrm>
            <a:off x="7391400" y="1163720"/>
            <a:ext cx="4566227" cy="1294628"/>
            <a:chOff x="7391400" y="1201820"/>
            <a:chExt cx="4566227" cy="1294628"/>
          </a:xfrm>
        </p:grpSpPr>
        <p:sp>
          <p:nvSpPr>
            <p:cNvPr id="4" name="Прямоугольник 3"/>
            <p:cNvSpPr/>
            <p:nvPr/>
          </p:nvSpPr>
          <p:spPr>
            <a:xfrm>
              <a:off x="7454900" y="1201820"/>
              <a:ext cx="4502727" cy="1294628"/>
            </a:xfrm>
            <a:prstGeom prst="rect">
              <a:avLst/>
            </a:prstGeom>
            <a:solidFill>
              <a:schemeClr val="accent1">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pole tekstowe 2"/>
            <p:cNvSpPr txBox="1"/>
            <p:nvPr/>
          </p:nvSpPr>
          <p:spPr>
            <a:xfrm>
              <a:off x="7391400" y="1232452"/>
              <a:ext cx="4502727" cy="1200329"/>
            </a:xfrm>
            <a:prstGeom prst="rect">
              <a:avLst/>
            </a:prstGeom>
            <a:noFill/>
          </p:spPr>
          <p:txBody>
            <a:bodyPr wrap="square" rtlCol="0">
              <a:spAutoFit/>
            </a:bodyPr>
            <a:lstStyle/>
            <a:p>
              <a:pPr algn="ctr"/>
              <a:r>
                <a:rPr lang="en-GB" sz="2400" b="1" dirty="0"/>
                <a:t>Windmills = 30 ha</a:t>
              </a:r>
            </a:p>
            <a:p>
              <a:pPr algn="ctr"/>
              <a:r>
                <a:rPr lang="en-GB" sz="2400" b="1" dirty="0"/>
                <a:t>Roads and cables = 20 ha</a:t>
              </a:r>
            </a:p>
            <a:p>
              <a:pPr algn="ctr"/>
              <a:r>
                <a:rPr lang="en-GB" sz="2400" b="1" dirty="0"/>
                <a:t>TOTAL = 50 ha</a:t>
              </a:r>
              <a:endParaRPr lang="pl-PL" sz="2400" b="1" dirty="0"/>
            </a:p>
          </p:txBody>
        </p:sp>
      </p:grpSp>
      <p:sp>
        <p:nvSpPr>
          <p:cNvPr id="12" name="TextBox 11"/>
          <p:cNvSpPr txBox="1"/>
          <p:nvPr/>
        </p:nvSpPr>
        <p:spPr>
          <a:xfrm>
            <a:off x="7454899" y="2600980"/>
            <a:ext cx="4502727" cy="461665"/>
          </a:xfrm>
          <a:prstGeom prst="rect">
            <a:avLst/>
          </a:prstGeom>
          <a:solidFill>
            <a:srgbClr val="FF0000">
              <a:alpha val="22000"/>
            </a:srgbClr>
          </a:solidFill>
        </p:spPr>
        <p:txBody>
          <a:bodyPr wrap="square" rtlCol="0">
            <a:spAutoFit/>
          </a:bodyPr>
          <a:lstStyle/>
          <a:p>
            <a:pPr algn="ctr"/>
            <a:r>
              <a:rPr lang="en-US" sz="2400" b="1" dirty="0">
                <a:solidFill>
                  <a:srgbClr val="002060"/>
                </a:solidFill>
              </a:rPr>
              <a:t>NO EIA on 20 ha! </a:t>
            </a:r>
            <a:endParaRPr lang="uk-UA" sz="2400" b="1" dirty="0">
              <a:solidFill>
                <a:srgbClr val="002060"/>
              </a:solidFill>
            </a:endParaRPr>
          </a:p>
        </p:txBody>
      </p:sp>
    </p:spTree>
    <p:extLst>
      <p:ext uri="{BB962C8B-B14F-4D97-AF65-F5344CB8AC3E}">
        <p14:creationId xmlns:p14="http://schemas.microsoft.com/office/powerpoint/2010/main" val="368547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6963" y="60406"/>
            <a:ext cx="10640379" cy="1325563"/>
          </a:xfrm>
        </p:spPr>
        <p:txBody>
          <a:bodyPr>
            <a:normAutofit/>
          </a:bodyPr>
          <a:lstStyle/>
          <a:p>
            <a:pPr algn="ctr"/>
            <a:r>
              <a:rPr lang="en-US" sz="3200" b="1" dirty="0">
                <a:latin typeface="+mn-lt"/>
              </a:rPr>
              <a:t>Such big windmills require building of massive foundations: illustrative photos from the EIA report</a:t>
            </a:r>
            <a:endParaRPr lang="pl-PL" sz="3200" b="1" dirty="0">
              <a:latin typeface="+mn-lt"/>
            </a:endParaRPr>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6420" y="1205544"/>
            <a:ext cx="11915442" cy="4778351"/>
          </a:xfrm>
        </p:spPr>
      </p:pic>
      <p:sp>
        <p:nvSpPr>
          <p:cNvPr id="3" name="pole tekstowe 2"/>
          <p:cNvSpPr txBox="1"/>
          <p:nvPr/>
        </p:nvSpPr>
        <p:spPr>
          <a:xfrm>
            <a:off x="0" y="6128949"/>
            <a:ext cx="12192001" cy="738664"/>
          </a:xfrm>
          <a:prstGeom prst="rect">
            <a:avLst/>
          </a:prstGeom>
          <a:noFill/>
        </p:spPr>
        <p:txBody>
          <a:bodyPr wrap="square" rtlCol="0">
            <a:spAutoFit/>
          </a:bodyPr>
          <a:lstStyle/>
          <a:p>
            <a:r>
              <a:rPr lang="uk-UA" sz="2400" dirty="0"/>
              <a:t>Dimensions of construction sites </a:t>
            </a:r>
            <a:r>
              <a:rPr lang="en-US" sz="2400" dirty="0"/>
              <a:t>for</a:t>
            </a:r>
            <a:r>
              <a:rPr lang="uk-UA" sz="2400" dirty="0"/>
              <a:t> </a:t>
            </a:r>
            <a:r>
              <a:rPr lang="en-GB" sz="2400" dirty="0"/>
              <a:t>each </a:t>
            </a:r>
            <a:r>
              <a:rPr lang="uk-UA" sz="2400" dirty="0"/>
              <a:t>wind</a:t>
            </a:r>
            <a:r>
              <a:rPr lang="en-GB" sz="2400" dirty="0"/>
              <a:t>mill is </a:t>
            </a:r>
            <a:r>
              <a:rPr lang="uk-UA" sz="2400" dirty="0"/>
              <a:t>50 </a:t>
            </a:r>
            <a:r>
              <a:rPr lang="en-GB" sz="2400" dirty="0"/>
              <a:t>x </a:t>
            </a:r>
            <a:r>
              <a:rPr lang="uk-UA" sz="2400" dirty="0"/>
              <a:t>60 </a:t>
            </a:r>
            <a:r>
              <a:rPr lang="en-GB" sz="2400" dirty="0"/>
              <a:t>m</a:t>
            </a:r>
            <a:endParaRPr lang="uk-UA" sz="2400" dirty="0"/>
          </a:p>
          <a:p>
            <a:endParaRPr lang="pl-PL" dirty="0"/>
          </a:p>
        </p:txBody>
      </p:sp>
    </p:spTree>
    <p:extLst>
      <p:ext uri="{BB962C8B-B14F-4D97-AF65-F5344CB8AC3E}">
        <p14:creationId xmlns:p14="http://schemas.microsoft.com/office/powerpoint/2010/main" val="112645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6495"/>
            <a:ext cx="12192000" cy="1325563"/>
          </a:xfrm>
        </p:spPr>
        <p:txBody>
          <a:bodyPr>
            <a:noAutofit/>
          </a:bodyPr>
          <a:lstStyle/>
          <a:p>
            <a:pPr algn="ctr"/>
            <a:r>
              <a:rPr lang="en-US" sz="3200" b="1" dirty="0">
                <a:latin typeface="+mn-lt"/>
              </a:rPr>
              <a:t>Laing of underground cable transmission lines by trench method (illustrative photo) and </a:t>
            </a:r>
            <a:r>
              <a:rPr lang="en-GB" sz="3200" b="1" dirty="0">
                <a:latin typeface="+mn-lt"/>
              </a:rPr>
              <a:t>planned </a:t>
            </a:r>
            <a:r>
              <a:rPr lang="en-US" sz="3200" b="1" dirty="0">
                <a:latin typeface="+mn-lt"/>
              </a:rPr>
              <a:t>roads to connect all windmills </a:t>
            </a:r>
            <a:endParaRPr lang="pl-PL" sz="3200" b="1" dirty="0">
              <a:latin typeface="+mn-lt"/>
            </a:endParaRPr>
          </a:p>
        </p:txBody>
      </p:sp>
      <p:pic>
        <p:nvPicPr>
          <p:cNvPr id="4" name="Symbol zastępczy zawartości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1385888"/>
            <a:ext cx="9407571" cy="5472112"/>
          </a:xfrm>
        </p:spPr>
      </p:pic>
      <p:pic>
        <p:nvPicPr>
          <p:cNvPr id="5" name="Obraz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48442" y="1372600"/>
            <a:ext cx="3943558" cy="5548900"/>
          </a:xfrm>
          <a:prstGeom prst="rect">
            <a:avLst/>
          </a:prstGeom>
        </p:spPr>
      </p:pic>
      <p:sp>
        <p:nvSpPr>
          <p:cNvPr id="6" name="pole tekstowe 5"/>
          <p:cNvSpPr txBox="1"/>
          <p:nvPr/>
        </p:nvSpPr>
        <p:spPr>
          <a:xfrm>
            <a:off x="223756" y="1372058"/>
            <a:ext cx="3713244" cy="1569660"/>
          </a:xfrm>
          <a:prstGeom prst="rect">
            <a:avLst/>
          </a:prstGeom>
          <a:solidFill>
            <a:schemeClr val="bg1">
              <a:lumMod val="85000"/>
              <a:alpha val="67000"/>
            </a:schemeClr>
          </a:solidFill>
        </p:spPr>
        <p:txBody>
          <a:bodyPr wrap="square" rtlCol="0">
            <a:spAutoFit/>
          </a:bodyPr>
          <a:lstStyle/>
          <a:p>
            <a:r>
              <a:rPr lang="en-US" sz="2400" b="1" dirty="0"/>
              <a:t>Trenches depth = 1,8 m</a:t>
            </a:r>
          </a:p>
          <a:p>
            <a:r>
              <a:rPr lang="en-US" sz="2400" b="1" dirty="0"/>
              <a:t>Trenches width = 2 m</a:t>
            </a:r>
          </a:p>
          <a:p>
            <a:r>
              <a:rPr lang="en-US" sz="2400" b="1" dirty="0"/>
              <a:t>Roads width = 4 m</a:t>
            </a:r>
          </a:p>
          <a:p>
            <a:r>
              <a:rPr lang="en-US" sz="2400" b="1" dirty="0"/>
              <a:t>Length = 20 km</a:t>
            </a:r>
            <a:endParaRPr lang="pl-PL" sz="3200" b="1" dirty="0"/>
          </a:p>
        </p:txBody>
      </p:sp>
    </p:spTree>
    <p:extLst>
      <p:ext uri="{BB962C8B-B14F-4D97-AF65-F5344CB8AC3E}">
        <p14:creationId xmlns:p14="http://schemas.microsoft.com/office/powerpoint/2010/main" val="401180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8004" y="-153737"/>
            <a:ext cx="12210004" cy="1267326"/>
          </a:xfrm>
        </p:spPr>
        <p:txBody>
          <a:bodyPr>
            <a:normAutofit/>
          </a:bodyPr>
          <a:lstStyle/>
          <a:p>
            <a:pPr algn="ctr"/>
            <a:r>
              <a:rPr lang="en-US" sz="3200" b="1" dirty="0">
                <a:latin typeface="+mn-lt"/>
              </a:rPr>
              <a:t>Steep slopes  of Borzhava ridge</a:t>
            </a:r>
            <a:endParaRPr lang="pl-PL" sz="3200" b="1" dirty="0">
              <a:latin typeface="+mn-lt"/>
            </a:endParaRPr>
          </a:p>
        </p:txBody>
      </p:sp>
      <p:grpSp>
        <p:nvGrpSpPr>
          <p:cNvPr id="3" name="Группа 2"/>
          <p:cNvGrpSpPr/>
          <p:nvPr/>
        </p:nvGrpSpPr>
        <p:grpSpPr>
          <a:xfrm>
            <a:off x="934496" y="953231"/>
            <a:ext cx="10058400" cy="5652820"/>
            <a:chOff x="934496" y="953231"/>
            <a:chExt cx="10058400" cy="5652820"/>
          </a:xfrm>
        </p:grpSpPr>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496" y="953231"/>
              <a:ext cx="10058400" cy="5652820"/>
            </a:xfrm>
            <a:prstGeom prst="rect">
              <a:avLst/>
            </a:prstGeom>
          </p:spPr>
        </p:pic>
        <p:sp>
          <p:nvSpPr>
            <p:cNvPr id="2" name="pole tekstowe 1"/>
            <p:cNvSpPr txBox="1"/>
            <p:nvPr/>
          </p:nvSpPr>
          <p:spPr>
            <a:xfrm>
              <a:off x="934496" y="4667059"/>
              <a:ext cx="4831304" cy="1938992"/>
            </a:xfrm>
            <a:prstGeom prst="rect">
              <a:avLst/>
            </a:prstGeom>
            <a:noFill/>
          </p:spPr>
          <p:txBody>
            <a:bodyPr wrap="square" rtlCol="0">
              <a:spAutoFit/>
            </a:bodyPr>
            <a:lstStyle/>
            <a:p>
              <a:r>
                <a:rPr lang="en-US" sz="2400" b="1" dirty="0">
                  <a:solidFill>
                    <a:schemeClr val="bg1"/>
                  </a:solidFill>
                </a:rPr>
                <a:t>To make flat areas for construction of windmills, it is planned to cut up to 10 m of the mountain, which will lead to completely destroyed habitats in these areas.</a:t>
              </a:r>
              <a:endParaRPr lang="uk-UA" sz="2400" b="1" dirty="0">
                <a:solidFill>
                  <a:schemeClr val="bg1"/>
                </a:solidFill>
              </a:endParaRPr>
            </a:p>
          </p:txBody>
        </p:sp>
      </p:grpSp>
    </p:spTree>
    <p:extLst>
      <p:ext uri="{BB962C8B-B14F-4D97-AF65-F5344CB8AC3E}">
        <p14:creationId xmlns:p14="http://schemas.microsoft.com/office/powerpoint/2010/main" val="341565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a:stretch>
            <a:fillRect/>
          </a:stretch>
        </p:blipFill>
        <p:spPr>
          <a:xfrm>
            <a:off x="424542" y="1571931"/>
            <a:ext cx="11273576" cy="5231594"/>
          </a:xfrm>
          <a:prstGeom prst="rect">
            <a:avLst/>
          </a:prstGeom>
        </p:spPr>
      </p:pic>
      <p:sp>
        <p:nvSpPr>
          <p:cNvPr id="2" name="TextBox 1"/>
          <p:cNvSpPr txBox="1"/>
          <p:nvPr/>
        </p:nvSpPr>
        <p:spPr>
          <a:xfrm>
            <a:off x="424542" y="133047"/>
            <a:ext cx="11056258" cy="1846659"/>
          </a:xfrm>
          <a:prstGeom prst="rect">
            <a:avLst/>
          </a:prstGeom>
          <a:noFill/>
        </p:spPr>
        <p:txBody>
          <a:bodyPr wrap="square" rtlCol="0">
            <a:spAutoFit/>
          </a:bodyPr>
          <a:lstStyle/>
          <a:p>
            <a:r>
              <a:rPr lang="en-US" sz="3200" b="1" dirty="0"/>
              <a:t>An example of so-called “Appropriate assessment” performed </a:t>
            </a:r>
            <a:r>
              <a:rPr lang="pl-PL" sz="3200" b="1" dirty="0"/>
              <a:t>as a part of</a:t>
            </a:r>
            <a:r>
              <a:rPr lang="en-US" sz="3200" b="1" dirty="0"/>
              <a:t> the EIA report</a:t>
            </a:r>
            <a:r>
              <a:rPr lang="uk-UA" sz="3200" b="1" dirty="0"/>
              <a:t>:</a:t>
            </a:r>
            <a:r>
              <a:rPr lang="en-US" sz="3200" b="1" dirty="0"/>
              <a:t> one of the photos from EIA report – location where windmill </a:t>
            </a:r>
            <a:r>
              <a:rPr lang="ru-RU" sz="3200" b="1" dirty="0"/>
              <a:t>№</a:t>
            </a:r>
            <a:r>
              <a:rPr lang="pl-PL" sz="3200" b="1" dirty="0"/>
              <a:t>21 </a:t>
            </a:r>
            <a:r>
              <a:rPr lang="en-US" sz="3200" b="1" dirty="0"/>
              <a:t>is planned to be built </a:t>
            </a:r>
          </a:p>
          <a:p>
            <a:endParaRPr lang="en-US" dirty="0"/>
          </a:p>
        </p:txBody>
      </p:sp>
      <p:sp>
        <p:nvSpPr>
          <p:cNvPr id="4" name="pole tekstowe 3"/>
          <p:cNvSpPr txBox="1"/>
          <p:nvPr/>
        </p:nvSpPr>
        <p:spPr>
          <a:xfrm>
            <a:off x="6935050" y="2361843"/>
            <a:ext cx="4763068" cy="584775"/>
          </a:xfrm>
          <a:prstGeom prst="rect">
            <a:avLst/>
          </a:prstGeom>
          <a:noFill/>
        </p:spPr>
        <p:txBody>
          <a:bodyPr wrap="square" rtlCol="0">
            <a:spAutoFit/>
          </a:bodyPr>
          <a:lstStyle/>
          <a:p>
            <a:r>
              <a:rPr lang="en-GB" sz="3200" b="1" dirty="0">
                <a:solidFill>
                  <a:srgbClr val="FF0000"/>
                </a:solidFill>
              </a:rPr>
              <a:t>No habitats here???</a:t>
            </a:r>
            <a:endParaRPr lang="pl-PL" sz="3200" b="1" dirty="0">
              <a:solidFill>
                <a:srgbClr val="FF0000"/>
              </a:solidFill>
            </a:endParaRPr>
          </a:p>
        </p:txBody>
      </p:sp>
      <p:sp>
        <p:nvSpPr>
          <p:cNvPr id="5" name="pole tekstowe 4"/>
          <p:cNvSpPr txBox="1"/>
          <p:nvPr/>
        </p:nvSpPr>
        <p:spPr>
          <a:xfrm>
            <a:off x="2944091" y="5787862"/>
            <a:ext cx="9705109" cy="1015663"/>
          </a:xfrm>
          <a:prstGeom prst="rect">
            <a:avLst/>
          </a:prstGeom>
          <a:noFill/>
        </p:spPr>
        <p:txBody>
          <a:bodyPr wrap="square" rtlCol="0">
            <a:spAutoFit/>
          </a:bodyPr>
          <a:lstStyle/>
          <a:p>
            <a:r>
              <a:rPr lang="en-GB" sz="6000" b="1" dirty="0">
                <a:solidFill>
                  <a:schemeClr val="bg1"/>
                </a:solidFill>
              </a:rPr>
              <a:t>I see </a:t>
            </a:r>
            <a:r>
              <a:rPr lang="en-US" sz="6000" b="1" dirty="0">
                <a:solidFill>
                  <a:schemeClr val="bg1"/>
                </a:solidFill>
              </a:rPr>
              <a:t>habitat “Dry heath”!!!</a:t>
            </a:r>
            <a:r>
              <a:rPr lang="en-GB" sz="6000" b="1" dirty="0">
                <a:solidFill>
                  <a:schemeClr val="bg1"/>
                </a:solidFill>
              </a:rPr>
              <a:t> </a:t>
            </a:r>
            <a:endParaRPr lang="pl-PL" sz="6000" b="1" dirty="0">
              <a:solidFill>
                <a:schemeClr val="bg1"/>
              </a:solidFill>
            </a:endParaRPr>
          </a:p>
        </p:txBody>
      </p:sp>
    </p:spTree>
    <p:extLst>
      <p:ext uri="{BB962C8B-B14F-4D97-AF65-F5344CB8AC3E}">
        <p14:creationId xmlns:p14="http://schemas.microsoft.com/office/powerpoint/2010/main" val="225070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1" y="241714"/>
            <a:ext cx="12398664" cy="5262726"/>
            <a:chOff x="1" y="241714"/>
            <a:chExt cx="12398664" cy="5262726"/>
          </a:xfrm>
        </p:grpSpPr>
        <p:sp>
          <p:nvSpPr>
            <p:cNvPr id="3" name="pole tekstowe 2"/>
            <p:cNvSpPr txBox="1"/>
            <p:nvPr/>
          </p:nvSpPr>
          <p:spPr>
            <a:xfrm>
              <a:off x="1" y="241714"/>
              <a:ext cx="12192000" cy="646331"/>
            </a:xfrm>
            <a:prstGeom prst="rect">
              <a:avLst/>
            </a:prstGeom>
            <a:noFill/>
          </p:spPr>
          <p:txBody>
            <a:bodyPr wrap="square" rtlCol="0">
              <a:spAutoFit/>
            </a:bodyPr>
            <a:lstStyle/>
            <a:p>
              <a:pPr algn="ctr"/>
              <a:r>
                <a:rPr lang="en-US" sz="3600" b="1" dirty="0"/>
                <a:t>Migration of the </a:t>
              </a:r>
              <a:r>
                <a:rPr lang="en-GB" sz="3600" b="1" dirty="0"/>
                <a:t>common </a:t>
              </a:r>
              <a:r>
                <a:rPr lang="en-US" sz="3600" b="1" dirty="0"/>
                <a:t>crane</a:t>
              </a:r>
              <a:r>
                <a:rPr lang="uk-UA" sz="3600" b="1" dirty="0"/>
                <a:t> </a:t>
              </a:r>
              <a:r>
                <a:rPr lang="en-US" sz="3600" b="1" dirty="0"/>
                <a:t>over Borzhava highlands</a:t>
              </a:r>
              <a:endParaRPr lang="pl-PL" sz="3600" b="1" dirty="0"/>
            </a:p>
          </p:txBody>
        </p:sp>
        <p:grpSp>
          <p:nvGrpSpPr>
            <p:cNvPr id="11" name="Группа 10"/>
            <p:cNvGrpSpPr/>
            <p:nvPr/>
          </p:nvGrpSpPr>
          <p:grpSpPr>
            <a:xfrm>
              <a:off x="151245" y="1388163"/>
              <a:ext cx="12247420" cy="4116277"/>
              <a:chOff x="151245" y="1116013"/>
              <a:chExt cx="12247420" cy="4116277"/>
            </a:xfrm>
          </p:grpSpPr>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8752" y="1118537"/>
                <a:ext cx="5929913" cy="3891686"/>
              </a:xfrm>
              <a:prstGeom prst="rect">
                <a:avLst/>
              </a:prstGeom>
            </p:spPr>
          </p:pic>
          <p:grpSp>
            <p:nvGrpSpPr>
              <p:cNvPr id="9" name="Группа 8"/>
              <p:cNvGrpSpPr/>
              <p:nvPr/>
            </p:nvGrpSpPr>
            <p:grpSpPr>
              <a:xfrm>
                <a:off x="151245" y="1116013"/>
                <a:ext cx="6226465" cy="1726045"/>
                <a:chOff x="151245" y="852055"/>
                <a:chExt cx="6226465" cy="1726045"/>
              </a:xfrm>
            </p:grpSpPr>
            <p:sp>
              <p:nvSpPr>
                <p:cNvPr id="4" name="Прямоугольник 3"/>
                <p:cNvSpPr/>
                <p:nvPr/>
              </p:nvSpPr>
              <p:spPr>
                <a:xfrm>
                  <a:off x="151245" y="852055"/>
                  <a:ext cx="6201065" cy="1726045"/>
                </a:xfrm>
                <a:prstGeom prst="rect">
                  <a:avLst/>
                </a:prstGeom>
                <a:solidFill>
                  <a:schemeClr val="accent1">
                    <a:alpha val="1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pole tekstowe 6"/>
                <p:cNvSpPr txBox="1"/>
                <p:nvPr/>
              </p:nvSpPr>
              <p:spPr>
                <a:xfrm>
                  <a:off x="176645" y="877455"/>
                  <a:ext cx="6201065" cy="1569660"/>
                </a:xfrm>
                <a:prstGeom prst="rect">
                  <a:avLst/>
                </a:prstGeom>
                <a:noFill/>
              </p:spPr>
              <p:txBody>
                <a:bodyPr wrap="square" rtlCol="0">
                  <a:spAutoFit/>
                </a:bodyPr>
                <a:lstStyle/>
                <a:p>
                  <a:pPr marL="457200" indent="-457200">
                    <a:buFont typeface="Arial" pitchFamily="34" charset="0"/>
                    <a:buChar char="•"/>
                  </a:pPr>
                  <a:r>
                    <a:rPr lang="en-US" sz="2400" dirty="0"/>
                    <a:t>The data in the EIA report is not representative</a:t>
                  </a:r>
                </a:p>
                <a:p>
                  <a:pPr marL="457200" indent="-457200">
                    <a:buFont typeface="Arial" pitchFamily="34" charset="0"/>
                    <a:buChar char="•"/>
                  </a:pPr>
                  <a:r>
                    <a:rPr lang="en-US" sz="2400" dirty="0"/>
                    <a:t>The results in EIA report do not coincide with independent research</a:t>
                  </a:r>
                  <a:endParaRPr lang="uk-UA" sz="2800" b="1" dirty="0"/>
                </a:p>
              </p:txBody>
            </p:sp>
          </p:grpSp>
          <p:sp>
            <p:nvSpPr>
              <p:cNvPr id="8" name="Прямоугольник 7"/>
              <p:cNvSpPr/>
              <p:nvPr/>
            </p:nvSpPr>
            <p:spPr>
              <a:xfrm>
                <a:off x="153058" y="2889299"/>
                <a:ext cx="6201065" cy="2120924"/>
              </a:xfrm>
              <a:prstGeom prst="rect">
                <a:avLst/>
              </a:prstGeom>
              <a:solidFill>
                <a:schemeClr val="accent1">
                  <a:alpha val="1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p:cNvSpPr txBox="1"/>
              <p:nvPr/>
            </p:nvSpPr>
            <p:spPr>
              <a:xfrm>
                <a:off x="532245" y="3016299"/>
                <a:ext cx="5868555" cy="2215991"/>
              </a:xfrm>
              <a:prstGeom prst="rect">
                <a:avLst/>
              </a:prstGeom>
              <a:noFill/>
            </p:spPr>
            <p:txBody>
              <a:bodyPr wrap="square" rtlCol="0">
                <a:spAutoFit/>
              </a:bodyPr>
              <a:lstStyle/>
              <a:p>
                <a:r>
                  <a:rPr lang="en-GB" sz="2400" u="sng" dirty="0"/>
                  <a:t>Common crane migration:</a:t>
                </a:r>
              </a:p>
              <a:p>
                <a:r>
                  <a:rPr lang="en-GB" sz="2400" dirty="0"/>
                  <a:t>Report on EIA: </a:t>
                </a:r>
                <a:r>
                  <a:rPr lang="en-GB" sz="2400" b="1" dirty="0">
                    <a:solidFill>
                      <a:srgbClr val="C00000"/>
                    </a:solidFill>
                  </a:rPr>
                  <a:t>196</a:t>
                </a:r>
                <a:r>
                  <a:rPr lang="en-GB" sz="2400" dirty="0"/>
                  <a:t> individuals</a:t>
                </a:r>
              </a:p>
              <a:p>
                <a:r>
                  <a:rPr lang="en-GB" sz="2400" dirty="0"/>
                  <a:t>Independent ornithologists: </a:t>
                </a:r>
                <a:r>
                  <a:rPr lang="en-GB" sz="2400" b="1" dirty="0">
                    <a:solidFill>
                      <a:srgbClr val="C00000"/>
                    </a:solidFill>
                  </a:rPr>
                  <a:t>more than 3000 </a:t>
                </a:r>
                <a:r>
                  <a:rPr lang="en-GB" sz="2400" dirty="0"/>
                  <a:t>individuals (autumn 2018, 55 days of observation)</a:t>
                </a:r>
                <a:endParaRPr lang="pl-PL" sz="2400" dirty="0"/>
              </a:p>
              <a:p>
                <a:endParaRPr lang="uk-UA" dirty="0"/>
              </a:p>
            </p:txBody>
          </p:sp>
        </p:grpSp>
      </p:grpSp>
    </p:spTree>
    <p:extLst>
      <p:ext uri="{BB962C8B-B14F-4D97-AF65-F5344CB8AC3E}">
        <p14:creationId xmlns:p14="http://schemas.microsoft.com/office/powerpoint/2010/main" val="142859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298808" y="1640634"/>
            <a:ext cx="11569959" cy="4803710"/>
            <a:chOff x="728663" y="1476375"/>
            <a:chExt cx="10734675" cy="390525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476375"/>
              <a:ext cx="1073467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Прямая соединительная линия 12"/>
            <p:cNvCxnSpPr/>
            <p:nvPr/>
          </p:nvCxnSpPr>
          <p:spPr>
            <a:xfrm>
              <a:off x="7538225" y="4817327"/>
              <a:ext cx="36018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092820" y="5118410"/>
              <a:ext cx="568712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976529" y="302158"/>
            <a:ext cx="10214516" cy="1077218"/>
          </a:xfrm>
          <a:prstGeom prst="rect">
            <a:avLst/>
          </a:prstGeom>
          <a:noFill/>
        </p:spPr>
        <p:txBody>
          <a:bodyPr wrap="square" rtlCol="0">
            <a:spAutoFit/>
          </a:bodyPr>
          <a:lstStyle/>
          <a:p>
            <a:r>
              <a:rPr lang="en-US" sz="3200" b="1" dirty="0"/>
              <a:t>Quote from the last report of T</a:t>
            </a:r>
            <a:r>
              <a:rPr lang="uk-UA" sz="3200" b="1" dirty="0" err="1"/>
              <a:t>he</a:t>
            </a:r>
            <a:r>
              <a:rPr lang="uk-UA" sz="3200" b="1" dirty="0"/>
              <a:t> </a:t>
            </a:r>
            <a:r>
              <a:rPr lang="uk-UA" sz="3200" b="1" dirty="0" err="1"/>
              <a:t>Ministry</a:t>
            </a:r>
            <a:r>
              <a:rPr lang="uk-UA" sz="3200" b="1" dirty="0"/>
              <a:t> </a:t>
            </a:r>
            <a:r>
              <a:rPr lang="uk-UA" sz="3200" b="1" dirty="0" err="1"/>
              <a:t>of</a:t>
            </a:r>
            <a:r>
              <a:rPr lang="uk-UA" sz="3200" b="1" dirty="0"/>
              <a:t> </a:t>
            </a:r>
            <a:r>
              <a:rPr lang="uk-UA" sz="3200" b="1" dirty="0" err="1"/>
              <a:t>Ecology</a:t>
            </a:r>
            <a:r>
              <a:rPr lang="uk-UA" sz="3200" b="1" dirty="0"/>
              <a:t> </a:t>
            </a:r>
            <a:r>
              <a:rPr lang="uk-UA" sz="3200" b="1" dirty="0" err="1"/>
              <a:t>and</a:t>
            </a:r>
            <a:r>
              <a:rPr lang="uk-UA" sz="3200" b="1" dirty="0"/>
              <a:t> </a:t>
            </a:r>
            <a:r>
              <a:rPr lang="uk-UA" sz="3200" b="1" dirty="0" err="1"/>
              <a:t>Natural</a:t>
            </a:r>
            <a:r>
              <a:rPr lang="uk-UA" sz="3200" b="1" dirty="0"/>
              <a:t> </a:t>
            </a:r>
            <a:r>
              <a:rPr lang="uk-UA" sz="3200" b="1" dirty="0" err="1"/>
              <a:t>Resources</a:t>
            </a:r>
            <a:r>
              <a:rPr lang="uk-UA" sz="3200" b="1" dirty="0"/>
              <a:t> </a:t>
            </a:r>
            <a:r>
              <a:rPr lang="uk-UA" sz="3200" b="1" dirty="0" err="1"/>
              <a:t>of</a:t>
            </a:r>
            <a:r>
              <a:rPr lang="uk-UA" sz="3200" b="1" dirty="0"/>
              <a:t> </a:t>
            </a:r>
            <a:r>
              <a:rPr lang="uk-UA" sz="3200" b="1" dirty="0" err="1"/>
              <a:t>Ukraine</a:t>
            </a:r>
            <a:endParaRPr lang="uk-UA" sz="3200" b="1" dirty="0"/>
          </a:p>
        </p:txBody>
      </p:sp>
    </p:spTree>
    <p:extLst>
      <p:ext uri="{BB962C8B-B14F-4D97-AF65-F5344CB8AC3E}">
        <p14:creationId xmlns:p14="http://schemas.microsoft.com/office/powerpoint/2010/main" val="8868330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2511</Words>
  <Application>Microsoft Office PowerPoint</Application>
  <PresentationFormat>Widescreen</PresentationFormat>
  <Paragraphs>124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Motyw pakietu Office</vt:lpstr>
      <vt:lpstr>PowerPoint Presentation</vt:lpstr>
      <vt:lpstr>PowerPoint Presentation</vt:lpstr>
      <vt:lpstr>Emerald site “Polonina Borzhawa”: bird's-eye view and map showing planned 34 windmills 180 meters height (red dots)</vt:lpstr>
      <vt:lpstr>Such big windmills require building of massive foundations: illustrative photos from the EIA report</vt:lpstr>
      <vt:lpstr>Laing of underground cable transmission lines by trench method (illustrative photo) and planned roads to connect all windmills </vt:lpstr>
      <vt:lpstr>Steep slopes  of Borzhava ridge</vt:lpstr>
      <vt:lpstr>PowerPoint Presentation</vt:lpstr>
      <vt:lpstr>PowerPoint Presentation</vt:lpstr>
      <vt:lpstr>PowerPoint Presentation</vt:lpstr>
      <vt:lpstr>Protection of Borzhava in courts</vt:lpstr>
      <vt:lpstr>PowerPoint Presentation</vt:lpstr>
      <vt:lpstr>Recent years - a boom in wind energy projects, especially on the Black Sea coast </vt:lpstr>
      <vt:lpstr>PowerPoint Presentation</vt:lpstr>
      <vt:lpstr>2019/2: Presumed threat to Emerald site Zatoky (UA0000214) from windfarm developments  </vt:lpstr>
      <vt:lpstr>2019/3: Presumed threats to Emerald site “Cholhynskyi” (UA0000178) from windfarm developments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Будівництво вітрових електростанцій (ВЕС) в Україні: вступний аналіз</dc:title>
  <dc:creator>Katja1</dc:creator>
  <cp:lastModifiedBy>KELLY Eoghan</cp:lastModifiedBy>
  <cp:revision>197</cp:revision>
  <dcterms:created xsi:type="dcterms:W3CDTF">2019-06-14T18:43:39Z</dcterms:created>
  <dcterms:modified xsi:type="dcterms:W3CDTF">2020-12-11T11:26:05Z</dcterms:modified>
</cp:coreProperties>
</file>