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3" r:id="rId2"/>
    <p:sldId id="260" r:id="rId3"/>
    <p:sldId id="256" r:id="rId4"/>
    <p:sldId id="257" r:id="rId5"/>
    <p:sldId id="258" r:id="rId6"/>
    <p:sldId id="259" r:id="rId7"/>
    <p:sldId id="261" r:id="rId8"/>
    <p:sldId id="262"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ja1" initials="K" lastIdx="1" clrIdx="0">
    <p:extLst>
      <p:ext uri="{19B8F6BF-5375-455C-9EA6-DF929625EA0E}">
        <p15:presenceInfo xmlns:p15="http://schemas.microsoft.com/office/powerpoint/2012/main" userId="Katj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03" autoAdjust="0"/>
  </p:normalViewPr>
  <p:slideViewPr>
    <p:cSldViewPr snapToGrid="0">
      <p:cViewPr varScale="1">
        <p:scale>
          <a:sx n="68" d="100"/>
          <a:sy n="68" d="100"/>
        </p:scale>
        <p:origin x="78"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094E7-9363-4F1C-8F57-082C32530A50}" type="datetimeFigureOut">
              <a:rPr lang="pl-PL" smtClean="0"/>
              <a:t>25.11.2020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A1ED5-1EB8-45CE-AD6D-8C242D16EABE}" type="slidenum">
              <a:rPr lang="pl-PL" smtClean="0"/>
              <a:t>‹#›</a:t>
            </a:fld>
            <a:endParaRPr lang="pl-PL"/>
          </a:p>
        </p:txBody>
      </p:sp>
    </p:spTree>
    <p:extLst>
      <p:ext uri="{BB962C8B-B14F-4D97-AF65-F5344CB8AC3E}">
        <p14:creationId xmlns:p14="http://schemas.microsoft.com/office/powerpoint/2010/main" val="343876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Speaking</a:t>
            </a:r>
            <a:r>
              <a:rPr lang="en-US" baseline="0" dirty="0"/>
              <a:t> about the energy development in Ukraine – wind or solar power plants, power lines etc. – the top-priority locations for such projects are usually state-owned lands. Often within the forests, high-conservation value protected areas or Emerald Network sites. State-owned lands are prioritized over private lands </a:t>
            </a:r>
            <a:r>
              <a:rPr lang="en-GB" baseline="0" dirty="0"/>
              <a:t>because</a:t>
            </a:r>
            <a:br>
              <a:rPr lang="en-US" dirty="0"/>
            </a:br>
            <a:r>
              <a:rPr lang="en-US" sz="1200" b="0" i="0" kern="1200" dirty="0">
                <a:solidFill>
                  <a:schemeClr val="tx1"/>
                </a:solidFill>
                <a:effectLst/>
                <a:latin typeface="+mn-lt"/>
                <a:ea typeface="+mn-ea"/>
                <a:cs typeface="+mn-cs"/>
              </a:rPr>
              <a:t>investors don't want to sign numerous land lease agreements as</a:t>
            </a:r>
            <a:r>
              <a:rPr lang="en-US" baseline="0" dirty="0"/>
              <a:t> private lands are distributed among numerous owners. As a result, local communities appear to have a destroyed nature and no financial profit. </a:t>
            </a:r>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2</a:t>
            </a:fld>
            <a:endParaRPr lang="pl-PL"/>
          </a:p>
        </p:txBody>
      </p:sp>
    </p:spTree>
    <p:extLst>
      <p:ext uri="{BB962C8B-B14F-4D97-AF65-F5344CB8AC3E}">
        <p14:creationId xmlns:p14="http://schemas.microsoft.com/office/powerpoint/2010/main" val="68173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kern="1200" dirty="0">
                <a:solidFill>
                  <a:schemeClr val="tx1"/>
                </a:solidFill>
                <a:effectLst/>
                <a:latin typeface="+mn-lt"/>
                <a:ea typeface="+mn-ea"/>
                <a:cs typeface="+mn-cs"/>
              </a:rPr>
              <a:t>In the recent</a:t>
            </a:r>
            <a:r>
              <a:rPr lang="en-US" sz="1200" kern="1200" baseline="0" dirty="0">
                <a:solidFill>
                  <a:schemeClr val="tx1"/>
                </a:solidFill>
                <a:effectLst/>
                <a:latin typeface="+mn-lt"/>
                <a:ea typeface="+mn-ea"/>
                <a:cs typeface="+mn-cs"/>
              </a:rPr>
              <a:t> years we observe a boom in the wind power plant development, especially on the Black Sea coast where lots of Emerald and </a:t>
            </a:r>
            <a:r>
              <a:rPr lang="en-US" sz="1200" kern="1200" baseline="0" dirty="0" err="1">
                <a:solidFill>
                  <a:schemeClr val="tx1"/>
                </a:solidFill>
                <a:effectLst/>
                <a:latin typeface="+mn-lt"/>
                <a:ea typeface="+mn-ea"/>
                <a:cs typeface="+mn-cs"/>
              </a:rPr>
              <a:t>ramsar</a:t>
            </a:r>
            <a:r>
              <a:rPr lang="en-US" sz="1200" kern="1200" baseline="0" dirty="0">
                <a:solidFill>
                  <a:schemeClr val="tx1"/>
                </a:solidFill>
                <a:effectLst/>
                <a:latin typeface="+mn-lt"/>
                <a:ea typeface="+mn-ea"/>
                <a:cs typeface="+mn-cs"/>
              </a:rPr>
              <a:t> sites, IBA and migratory pathways for birds are located. This is similar to the case </a:t>
            </a:r>
            <a:r>
              <a:rPr lang="uk-UA" baseline="0" dirty="0"/>
              <a:t>«</a:t>
            </a:r>
            <a:r>
              <a:rPr lang="pl-PL" sz="1200" b="0" i="0" u="none" strike="noStrike" kern="1200" baseline="0" dirty="0">
                <a:solidFill>
                  <a:schemeClr val="tx1"/>
                </a:solidFill>
                <a:latin typeface="+mn-lt"/>
                <a:ea typeface="+mn-ea"/>
                <a:cs typeface="+mn-cs"/>
              </a:rPr>
              <a:t>2004/2 - </a:t>
            </a:r>
            <a:r>
              <a:rPr lang="pl-PL" sz="1200" b="0" i="0" u="none" strike="noStrike" kern="1200" baseline="0" dirty="0" err="1">
                <a:solidFill>
                  <a:schemeClr val="tx1"/>
                </a:solidFill>
                <a:latin typeface="+mn-lt"/>
                <a:ea typeface="+mn-ea"/>
                <a:cs typeface="+mn-cs"/>
              </a:rPr>
              <a:t>Bulgaria</a:t>
            </a:r>
            <a:r>
              <a:rPr lang="pl-PL" sz="1200" b="0" i="0" u="none" strike="noStrike" kern="1200" baseline="0" dirty="0">
                <a:solidFill>
                  <a:schemeClr val="tx1"/>
                </a:solidFill>
                <a:latin typeface="+mn-lt"/>
                <a:ea typeface="+mn-ea"/>
                <a:cs typeface="+mn-cs"/>
              </a:rPr>
              <a:t>: Wind </a:t>
            </a:r>
            <a:r>
              <a:rPr lang="pl-PL" sz="1200" b="0" i="0" u="none" strike="noStrike" kern="1200" baseline="0" dirty="0" err="1">
                <a:solidFill>
                  <a:schemeClr val="tx1"/>
                </a:solidFill>
                <a:latin typeface="+mn-lt"/>
                <a:ea typeface="+mn-ea"/>
                <a:cs typeface="+mn-cs"/>
              </a:rPr>
              <a:t>farms</a:t>
            </a:r>
            <a:r>
              <a:rPr lang="pl-PL" sz="1200" b="0" i="0" u="none" strike="noStrike" kern="1200" baseline="0" dirty="0">
                <a:solidFill>
                  <a:schemeClr val="tx1"/>
                </a:solidFill>
                <a:latin typeface="+mn-lt"/>
                <a:ea typeface="+mn-ea"/>
                <a:cs typeface="+mn-cs"/>
              </a:rPr>
              <a:t> in </a:t>
            </a:r>
            <a:r>
              <a:rPr lang="pl-PL" sz="1200" b="0" i="0" u="none" strike="noStrike" kern="1200" baseline="0" dirty="0" err="1">
                <a:solidFill>
                  <a:schemeClr val="tx1"/>
                </a:solidFill>
                <a:latin typeface="+mn-lt"/>
                <a:ea typeface="+mn-ea"/>
                <a:cs typeface="+mn-cs"/>
              </a:rPr>
              <a:t>Balchik</a:t>
            </a:r>
            <a:r>
              <a:rPr lang="pl-PL" sz="1200" b="0" i="0" u="none" strike="noStrike" kern="1200" baseline="0" dirty="0">
                <a:solidFill>
                  <a:schemeClr val="tx1"/>
                </a:solidFill>
                <a:latin typeface="+mn-lt"/>
                <a:ea typeface="+mn-ea"/>
                <a:cs typeface="+mn-cs"/>
              </a:rPr>
              <a:t> and Kaliakra –Via </a:t>
            </a:r>
            <a:r>
              <a:rPr lang="pl-PL" sz="1200" b="0" i="0" u="none" strike="noStrike" kern="1200" baseline="0" dirty="0" err="1">
                <a:solidFill>
                  <a:schemeClr val="tx1"/>
                </a:solidFill>
                <a:latin typeface="+mn-lt"/>
                <a:ea typeface="+mn-ea"/>
                <a:cs typeface="+mn-cs"/>
              </a:rPr>
              <a:t>Pontica</a:t>
            </a:r>
            <a:r>
              <a:rPr lang="uk-UA"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because many windfarms, which are planned/under construction/already constructed on the migrating route of birds </a:t>
            </a:r>
            <a:r>
              <a:rPr lang="en-US" dirty="0"/>
              <a:t>located along the Black Sea</a:t>
            </a:r>
            <a:r>
              <a:rPr lang="uk-UA" dirty="0"/>
              <a:t> </a:t>
            </a:r>
            <a:r>
              <a:rPr lang="en-GB" dirty="0"/>
              <a:t>coast</a:t>
            </a:r>
            <a:r>
              <a:rPr lang="uk-UA" dirty="0"/>
              <a:t> </a:t>
            </a:r>
            <a:r>
              <a:rPr lang="en-GB" dirty="0"/>
              <a:t>in</a:t>
            </a:r>
            <a:r>
              <a:rPr lang="en-GB" baseline="0" dirty="0"/>
              <a:t> Ukraine</a:t>
            </a:r>
            <a:r>
              <a:rPr lang="en-GB" dirty="0"/>
              <a:t>. </a:t>
            </a:r>
            <a:r>
              <a:rPr lang="en-US" sz="1200" kern="1200" baseline="0" dirty="0">
                <a:solidFill>
                  <a:schemeClr val="tx1"/>
                </a:solidFill>
                <a:effectLst/>
                <a:latin typeface="+mn-lt"/>
                <a:ea typeface="+mn-ea"/>
                <a:cs typeface="+mn-cs"/>
              </a:rPr>
              <a:t>In Ukraine there is no control upon the process of wind energy development from the governmental bodies, responsible for nature protection. Possible negative impacts of wind power plants are not assessed properly, and there is also no adequate monitoring of how the already constructed power plants impact birds and bats.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553A1ED5-1EB8-45CE-AD6D-8C242D16EABE}" type="slidenum">
              <a:rPr lang="pl-PL" smtClean="0"/>
              <a:t>3</a:t>
            </a:fld>
            <a:endParaRPr lang="pl-PL"/>
          </a:p>
        </p:txBody>
      </p:sp>
    </p:spTree>
    <p:extLst>
      <p:ext uri="{BB962C8B-B14F-4D97-AF65-F5344CB8AC3E}">
        <p14:creationId xmlns:p14="http://schemas.microsoft.com/office/powerpoint/2010/main" val="146410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Ornithologists from</a:t>
            </a:r>
            <a:r>
              <a:rPr lang="en-US" baseline="0" dirty="0"/>
              <a:t> </a:t>
            </a:r>
            <a:r>
              <a:rPr lang="en-US" baseline="0" dirty="0" err="1"/>
              <a:t>Melitopol</a:t>
            </a:r>
            <a:r>
              <a:rPr lang="en-US" baseline="0" dirty="0"/>
              <a:t> – a city in Ukraine – have </a:t>
            </a:r>
            <a:r>
              <a:rPr lang="en-GB" baseline="0" dirty="0"/>
              <a:t>prepared </a:t>
            </a:r>
            <a:r>
              <a:rPr lang="pl-PL" sz="1200" b="0" i="0" kern="1200" dirty="0">
                <a:solidFill>
                  <a:schemeClr val="tx1"/>
                </a:solidFill>
                <a:effectLst/>
                <a:latin typeface="+mn-lt"/>
                <a:ea typeface="+mn-ea"/>
                <a:cs typeface="+mn-cs"/>
              </a:rPr>
              <a:t>a </a:t>
            </a:r>
            <a:r>
              <a:rPr lang="pl-PL" sz="1200" b="0" i="0" kern="1200" dirty="0" err="1">
                <a:solidFill>
                  <a:schemeClr val="tx1"/>
                </a:solidFill>
                <a:effectLst/>
                <a:latin typeface="+mn-lt"/>
                <a:ea typeface="+mn-ea"/>
                <a:cs typeface="+mn-cs"/>
              </a:rPr>
              <a:t>few</a:t>
            </a:r>
            <a:r>
              <a:rPr lang="pl-PL" sz="1200" b="0" i="0" kern="1200" dirty="0">
                <a:solidFill>
                  <a:schemeClr val="tx1"/>
                </a:solidFill>
                <a:effectLst/>
                <a:latin typeface="+mn-lt"/>
                <a:ea typeface="+mn-ea"/>
                <a:cs typeface="+mn-cs"/>
              </a:rPr>
              <a:t> </a:t>
            </a:r>
            <a:r>
              <a:rPr lang="pl-PL" sz="1200" b="0" i="0" kern="1200" dirty="0" err="1">
                <a:solidFill>
                  <a:schemeClr val="tx1"/>
                </a:solidFill>
                <a:effectLst/>
                <a:latin typeface="+mn-lt"/>
                <a:ea typeface="+mn-ea"/>
                <a:cs typeface="+mn-cs"/>
              </a:rPr>
              <a:t>dozen</a:t>
            </a:r>
            <a:r>
              <a:rPr lang="uk-UA" sz="1200" b="0" i="0" kern="1200" dirty="0">
                <a:solidFill>
                  <a:schemeClr val="tx1"/>
                </a:solidFill>
                <a:effectLst/>
                <a:latin typeface="+mn-lt"/>
                <a:ea typeface="+mn-ea"/>
                <a:cs typeface="+mn-cs"/>
              </a:rPr>
              <a:t> </a:t>
            </a:r>
            <a:r>
              <a:rPr lang="en-US" baseline="0" dirty="0"/>
              <a:t>environmental impact assessment </a:t>
            </a:r>
            <a:r>
              <a:rPr lang="en-GB" baseline="0" dirty="0"/>
              <a:t>reports on planned windfarms</a:t>
            </a:r>
            <a:r>
              <a:rPr lang="en-US" baseline="0" dirty="0"/>
              <a:t>. All of them developed by the same people, all saying that the planned WPP will have low impact on birds and bats. At the same time, the field work to justify such position is definitely not enough – only a few fieldwork days for each WPP. </a:t>
            </a:r>
            <a:endParaRPr lang="uk-U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one doubts that ornithologists from</a:t>
            </a:r>
            <a:r>
              <a:rPr lang="en-US" baseline="0" dirty="0"/>
              <a:t> </a:t>
            </a:r>
            <a:r>
              <a:rPr lang="en-US" baseline="0" dirty="0" err="1"/>
              <a:t>Melitopol</a:t>
            </a:r>
            <a:r>
              <a:rPr lang="en-US" baseline="0" dirty="0"/>
              <a:t> are professionals,  but we feel that </a:t>
            </a:r>
            <a:r>
              <a:rPr lang="en-GB" baseline="0" dirty="0"/>
              <a:t>they </a:t>
            </a:r>
            <a:r>
              <a:rPr lang="en-US" baseline="0" dirty="0"/>
              <a:t>behave in a dishonest way, because wind power plants are the main source of their income. As a result, a conflict of interests appear. They provide justifications for any wind power plant because that is what they are paid for. If they provide any real data on how WPP impact birds – no one will pay them, because that will mean that not all WPP can be constructed in the places investors want. There is also lack of adequate data on how these planned and already </a:t>
            </a:r>
            <a:r>
              <a:rPr lang="en-GB" baseline="0" dirty="0"/>
              <a:t>acting </a:t>
            </a:r>
            <a:r>
              <a:rPr lang="en-US" baseline="0" dirty="0"/>
              <a:t>WPP really impact birds and bats because other ornithologists do not have resources to conduct independent studies of such impacts. </a:t>
            </a:r>
            <a:endParaRPr lang="uk-UA" dirty="0"/>
          </a:p>
          <a:p>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4</a:t>
            </a:fld>
            <a:endParaRPr lang="pl-PL"/>
          </a:p>
        </p:txBody>
      </p:sp>
    </p:spTree>
    <p:extLst>
      <p:ext uri="{BB962C8B-B14F-4D97-AF65-F5344CB8AC3E}">
        <p14:creationId xmlns:p14="http://schemas.microsoft.com/office/powerpoint/2010/main" val="6172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The Emerald Network appeared on the official Public Cadastral</a:t>
            </a:r>
            <a:r>
              <a:rPr lang="en-US" baseline="0" dirty="0"/>
              <a:t> Map – this is a big achievement. We believe that this was possible also because the Convention contacted with the Ministry of ecology having received our complaints. </a:t>
            </a:r>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5</a:t>
            </a:fld>
            <a:endParaRPr lang="pl-PL"/>
          </a:p>
        </p:txBody>
      </p:sp>
    </p:spTree>
    <p:extLst>
      <p:ext uri="{BB962C8B-B14F-4D97-AF65-F5344CB8AC3E}">
        <p14:creationId xmlns:p14="http://schemas.microsoft.com/office/powerpoint/2010/main" val="403375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6</a:t>
            </a:fld>
            <a:endParaRPr lang="pl-PL"/>
          </a:p>
        </p:txBody>
      </p:sp>
    </p:spTree>
    <p:extLst>
      <p:ext uri="{BB962C8B-B14F-4D97-AF65-F5344CB8AC3E}">
        <p14:creationId xmlns:p14="http://schemas.microsoft.com/office/powerpoint/2010/main" val="423270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baseline="0" dirty="0"/>
              <a:t>Ukrainian Nature Conservation Group together with other NGOs do a lot of </a:t>
            </a:r>
            <a:r>
              <a:rPr lang="en-US" baseline="0" dirty="0" err="1"/>
              <a:t>ecoeducation</a:t>
            </a:r>
            <a:r>
              <a:rPr lang="en-US" baseline="0" dirty="0"/>
              <a:t> connected with the Emerald Network and we are ready for collaborations in this field. For example, we can translate and distribute educational materials in collaboration with the Secretariat of the Convention. </a:t>
            </a:r>
            <a:endParaRPr lang="ru-RU" dirty="0"/>
          </a:p>
          <a:p>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7</a:t>
            </a:fld>
            <a:endParaRPr lang="pl-PL"/>
          </a:p>
        </p:txBody>
      </p:sp>
    </p:spTree>
    <p:extLst>
      <p:ext uri="{BB962C8B-B14F-4D97-AF65-F5344CB8AC3E}">
        <p14:creationId xmlns:p14="http://schemas.microsoft.com/office/powerpoint/2010/main" val="343256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baseline="0" dirty="0"/>
              <a:t>To sum up – the appeals to the Convention play a great role in protection of wild nature from unsustainable investments. The letters which the Convention develops after our complaints are a valuable support for us in court cases together with the pressure which the society puts on the government.  We kindly ask you to message not some officials in the Ministry BUT the Minister of the Environment directly</a:t>
            </a:r>
            <a:r>
              <a:rPr lang="en-GB" baseline="0" dirty="0"/>
              <a:t>, </a:t>
            </a:r>
            <a:r>
              <a:rPr lang="en-US" sz="1200" b="0" i="0" kern="1200" dirty="0">
                <a:solidFill>
                  <a:schemeClr val="tx1"/>
                </a:solidFill>
                <a:effectLst/>
                <a:latin typeface="+mn-lt"/>
                <a:ea typeface="+mn-ea"/>
                <a:cs typeface="+mn-cs"/>
              </a:rPr>
              <a:t>whereas until recently, problems with the preservation of Emerald sites have not gained enough weight to make the Ministry</a:t>
            </a:r>
            <a:r>
              <a:rPr lang="uk-UA" sz="1200" b="0" i="0" kern="1200" dirty="0">
                <a:solidFill>
                  <a:schemeClr val="tx1"/>
                </a:solidFill>
                <a:effectLst/>
                <a:latin typeface="+mn-lt"/>
                <a:ea typeface="+mn-ea"/>
                <a:cs typeface="+mn-cs"/>
              </a:rPr>
              <a:t> </a:t>
            </a:r>
            <a:r>
              <a:rPr lang="en-US" dirty="0"/>
              <a:t>act to solve these problems in a coordinated manner – because</a:t>
            </a:r>
            <a:r>
              <a:rPr lang="en-US" baseline="0" dirty="0"/>
              <a:t> not only department of </a:t>
            </a:r>
            <a:r>
              <a:rPr lang="en-US" baseline="0" dirty="0" err="1"/>
              <a:t>Econetwork</a:t>
            </a:r>
            <a:r>
              <a:rPr lang="en-US" baseline="0" dirty="0"/>
              <a:t> </a:t>
            </a:r>
            <a:r>
              <a:rPr lang="en-GB" baseline="0" dirty="0"/>
              <a:t>of the Ministry </a:t>
            </a:r>
            <a:r>
              <a:rPr lang="en-US" baseline="0" dirty="0"/>
              <a:t>should take actions, but also department on EIA and </a:t>
            </a:r>
            <a:r>
              <a:rPr lang="pl-PL" sz="1200" b="0" i="0" kern="1200" dirty="0" err="1">
                <a:solidFill>
                  <a:schemeClr val="tx1"/>
                </a:solidFill>
                <a:effectLst/>
                <a:latin typeface="+mn-lt"/>
                <a:ea typeface="+mn-ea"/>
                <a:cs typeface="+mn-cs"/>
              </a:rPr>
              <a:t>legal</a:t>
            </a:r>
            <a:r>
              <a:rPr lang="pl-PL" sz="1200" b="0" i="0" kern="1200" dirty="0">
                <a:solidFill>
                  <a:schemeClr val="tx1"/>
                </a:solidFill>
                <a:effectLst/>
                <a:latin typeface="+mn-lt"/>
                <a:ea typeface="+mn-ea"/>
                <a:cs typeface="+mn-cs"/>
              </a:rPr>
              <a:t> </a:t>
            </a:r>
            <a:r>
              <a:rPr lang="pl-PL" sz="1200" b="0" i="0" kern="1200" dirty="0" err="1">
                <a:solidFill>
                  <a:schemeClr val="tx1"/>
                </a:solidFill>
                <a:effectLst/>
                <a:latin typeface="+mn-lt"/>
                <a:ea typeface="+mn-ea"/>
                <a:cs typeface="+mn-cs"/>
              </a:rPr>
              <a:t>department</a:t>
            </a:r>
            <a:r>
              <a:rPr lang="uk-UA" sz="1200" b="0" i="0" kern="1200" dirty="0">
                <a:solidFill>
                  <a:schemeClr val="tx1"/>
                </a:solidFill>
                <a:effectLst/>
                <a:latin typeface="+mn-lt"/>
                <a:ea typeface="+mn-ea"/>
                <a:cs typeface="+mn-cs"/>
              </a:rPr>
              <a:t>.</a:t>
            </a:r>
            <a:r>
              <a:rPr lang="uk-UA" sz="1200" b="0" i="0" kern="1200" baseline="0" dirty="0">
                <a:solidFill>
                  <a:schemeClr val="tx1"/>
                </a:solidFill>
                <a:effectLst/>
                <a:latin typeface="+mn-lt"/>
                <a:ea typeface="+mn-ea"/>
                <a:cs typeface="+mn-cs"/>
              </a:rPr>
              <a:t> </a:t>
            </a:r>
            <a:endParaRPr lang="pl-PL" sz="1200" b="0" i="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553A1ED5-1EB8-45CE-AD6D-8C242D16EABE}" type="slidenum">
              <a:rPr lang="pl-PL" smtClean="0"/>
              <a:t>8</a:t>
            </a:fld>
            <a:endParaRPr lang="pl-PL"/>
          </a:p>
        </p:txBody>
      </p:sp>
    </p:spTree>
    <p:extLst>
      <p:ext uri="{BB962C8B-B14F-4D97-AF65-F5344CB8AC3E}">
        <p14:creationId xmlns:p14="http://schemas.microsoft.com/office/powerpoint/2010/main" val="98818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96835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BF390AD-8571-4F9B-9EC2-A34B326AFFF2}" type="datetimeFigureOut">
              <a:rPr lang="pl-PL" smtClean="0"/>
              <a:t>25.11.2020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426783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86481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55904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110074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2096420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398508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149158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295233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43043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312694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BF390AD-8571-4F9B-9EC2-A34B326AFFF2}" type="datetimeFigureOut">
              <a:rPr lang="pl-PL" smtClean="0"/>
              <a:t>25.11.2020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171233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BF390AD-8571-4F9B-9EC2-A34B326AFFF2}" type="datetimeFigureOut">
              <a:rPr lang="pl-PL" smtClean="0"/>
              <a:t>25.11.2020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6288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276860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222087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0BF390AD-8571-4F9B-9EC2-A34B326AFFF2}" type="datetimeFigureOut">
              <a:rPr lang="pl-PL" smtClean="0"/>
              <a:t>25.11.2020</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839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BF390AD-8571-4F9B-9EC2-A34B326AFFF2}" type="datetimeFigureOut">
              <a:rPr lang="pl-PL" smtClean="0"/>
              <a:t>25.11.2020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A76B3F2-A1B5-424F-95BA-82242C09F02C}" type="slidenum">
              <a:rPr lang="pl-PL" smtClean="0"/>
              <a:t>‹#›</a:t>
            </a:fld>
            <a:endParaRPr lang="pl-PL"/>
          </a:p>
        </p:txBody>
      </p:sp>
    </p:spTree>
    <p:extLst>
      <p:ext uri="{BB962C8B-B14F-4D97-AF65-F5344CB8AC3E}">
        <p14:creationId xmlns:p14="http://schemas.microsoft.com/office/powerpoint/2010/main" val="60913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F390AD-8571-4F9B-9EC2-A34B326AFFF2}" type="datetimeFigureOut">
              <a:rPr lang="pl-PL" smtClean="0"/>
              <a:t>25.11.2020</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76B3F2-A1B5-424F-95BA-82242C09F02C}" type="slidenum">
              <a:rPr lang="pl-PL" smtClean="0"/>
              <a:t>‹#›</a:t>
            </a:fld>
            <a:endParaRPr lang="pl-PL"/>
          </a:p>
        </p:txBody>
      </p:sp>
    </p:spTree>
    <p:extLst>
      <p:ext uri="{BB962C8B-B14F-4D97-AF65-F5344CB8AC3E}">
        <p14:creationId xmlns:p14="http://schemas.microsoft.com/office/powerpoint/2010/main" val="2931062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gorodaukr@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640114" y="1436692"/>
            <a:ext cx="8534400" cy="2123658"/>
          </a:xfrm>
          <a:prstGeom prst="rect">
            <a:avLst/>
          </a:prstGeom>
        </p:spPr>
        <p:txBody>
          <a:bodyPr wrap="square">
            <a:spAutoFit/>
          </a:bodyPr>
          <a:lstStyle/>
          <a:p>
            <a:pPr algn="ctr"/>
            <a:r>
              <a:rPr lang="en-US" sz="4400" dirty="0"/>
              <a:t>Energy development projects and the Emerald Network of Ukraine</a:t>
            </a:r>
            <a:endParaRPr lang="pl-PL" sz="4400" dirty="0"/>
          </a:p>
        </p:txBody>
      </p:sp>
      <p:sp>
        <p:nvSpPr>
          <p:cNvPr id="2" name="TextBox 1"/>
          <p:cNvSpPr txBox="1"/>
          <p:nvPr/>
        </p:nvSpPr>
        <p:spPr>
          <a:xfrm>
            <a:off x="2266042" y="3886201"/>
            <a:ext cx="7282543" cy="584775"/>
          </a:xfrm>
          <a:prstGeom prst="rect">
            <a:avLst/>
          </a:prstGeom>
          <a:noFill/>
        </p:spPr>
        <p:txBody>
          <a:bodyPr wrap="square" rtlCol="0">
            <a:spAutoFit/>
          </a:bodyPr>
          <a:lstStyle/>
          <a:p>
            <a:pPr algn="ctr"/>
            <a:r>
              <a:rPr lang="en-US" sz="3200" dirty="0"/>
              <a:t>Problem overview</a:t>
            </a:r>
            <a:endParaRPr lang="ru-RU" sz="3200" dirty="0"/>
          </a:p>
        </p:txBody>
      </p:sp>
      <p:sp>
        <p:nvSpPr>
          <p:cNvPr id="3" name="Prostokąt 2"/>
          <p:cNvSpPr/>
          <p:nvPr/>
        </p:nvSpPr>
        <p:spPr>
          <a:xfrm>
            <a:off x="786938" y="5201329"/>
            <a:ext cx="6096000" cy="1077218"/>
          </a:xfrm>
          <a:prstGeom prst="rect">
            <a:avLst/>
          </a:prstGeom>
        </p:spPr>
        <p:txBody>
          <a:bodyPr>
            <a:spAutoFit/>
          </a:bodyPr>
          <a:lstStyle/>
          <a:p>
            <a:r>
              <a:rPr lang="en-GB" sz="2800" b="1" dirty="0">
                <a:solidFill>
                  <a:schemeClr val="bg1"/>
                </a:solidFill>
              </a:rPr>
              <a:t>Kateryna </a:t>
            </a:r>
            <a:r>
              <a:rPr lang="en-GB" sz="2800" b="1" dirty="0" err="1">
                <a:solidFill>
                  <a:schemeClr val="bg1"/>
                </a:solidFill>
              </a:rPr>
              <a:t>Borysenko</a:t>
            </a:r>
            <a:r>
              <a:rPr lang="en-GB" sz="2800" b="1" dirty="0">
                <a:solidFill>
                  <a:schemeClr val="bg1"/>
                </a:solidFill>
              </a:rPr>
              <a:t>, ecologist</a:t>
            </a:r>
            <a:endParaRPr lang="uk-UA" sz="2800" b="1" dirty="0">
              <a:solidFill>
                <a:schemeClr val="bg1"/>
              </a:solidFill>
            </a:endParaRPr>
          </a:p>
          <a:p>
            <a:r>
              <a:rPr lang="en-GB" dirty="0">
                <a:solidFill>
                  <a:schemeClr val="bg1"/>
                </a:solidFill>
              </a:rPr>
              <a:t>Ukrainian Nature Conservation Group </a:t>
            </a:r>
            <a:endParaRPr lang="uk-UA" dirty="0">
              <a:solidFill>
                <a:schemeClr val="bg1"/>
              </a:solidFill>
            </a:endParaRPr>
          </a:p>
          <a:p>
            <a:r>
              <a:rPr lang="en-GB" dirty="0">
                <a:solidFill>
                  <a:schemeClr val="bg1"/>
                </a:solidFill>
                <a:hlinkClick r:id="rId2"/>
              </a:rPr>
              <a:t>kborysenko18</a:t>
            </a:r>
            <a:r>
              <a:rPr lang="pl-PL" dirty="0">
                <a:solidFill>
                  <a:schemeClr val="bg1"/>
                </a:solidFill>
                <a:hlinkClick r:id="rId2"/>
              </a:rPr>
              <a:t>@gmail.com</a:t>
            </a:r>
            <a:r>
              <a:rPr lang="pl-PL" dirty="0">
                <a:solidFill>
                  <a:schemeClr val="bg1"/>
                </a:solidFill>
              </a:rPr>
              <a:t> </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738" y="5320044"/>
            <a:ext cx="1903789" cy="839787"/>
          </a:xfrm>
          <a:prstGeom prst="rect">
            <a:avLst/>
          </a:prstGeom>
        </p:spPr>
      </p:pic>
    </p:spTree>
    <p:extLst>
      <p:ext uri="{BB962C8B-B14F-4D97-AF65-F5344CB8AC3E}">
        <p14:creationId xmlns:p14="http://schemas.microsoft.com/office/powerpoint/2010/main" val="76874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5618" y="220489"/>
            <a:ext cx="11061582" cy="1562591"/>
          </a:xfrm>
        </p:spPr>
        <p:txBody>
          <a:bodyPr/>
          <a:lstStyle/>
          <a:p>
            <a:r>
              <a:rPr lang="uk-UA" dirty="0"/>
              <a:t>1. </a:t>
            </a:r>
            <a:r>
              <a:rPr lang="en-US" sz="3200" b="1" dirty="0"/>
              <a:t>Location of energy development projects – priority to state-owned lands, not private agricultural lands. </a:t>
            </a:r>
            <a:endParaRPr lang="pl-PL" sz="3200" b="1"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60" y="1308000"/>
            <a:ext cx="10034056" cy="5425440"/>
          </a:xfrm>
          <a:prstGeom prst="rect">
            <a:avLst/>
          </a:prstGeom>
        </p:spPr>
      </p:pic>
      <p:sp>
        <p:nvSpPr>
          <p:cNvPr id="5" name="Prostokąt 4"/>
          <p:cNvSpPr/>
          <p:nvPr/>
        </p:nvSpPr>
        <p:spPr>
          <a:xfrm>
            <a:off x="3307080" y="3398520"/>
            <a:ext cx="259080" cy="259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5547360" y="4145280"/>
            <a:ext cx="28956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7063740" y="1863327"/>
            <a:ext cx="259080" cy="259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3566160" y="5273040"/>
            <a:ext cx="27432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6614160" y="6126480"/>
            <a:ext cx="28956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8172644" y="3885712"/>
            <a:ext cx="274320" cy="246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8823960" y="5684520"/>
            <a:ext cx="259080" cy="28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10193968" y="2091927"/>
            <a:ext cx="1693232" cy="2862322"/>
          </a:xfrm>
          <a:prstGeom prst="rect">
            <a:avLst/>
          </a:prstGeom>
          <a:noFill/>
        </p:spPr>
        <p:txBody>
          <a:bodyPr wrap="square" rtlCol="0">
            <a:spAutoFit/>
          </a:bodyPr>
          <a:lstStyle/>
          <a:p>
            <a:r>
              <a:rPr lang="en-GB" sz="2000" b="1" dirty="0"/>
              <a:t>Red squares = </a:t>
            </a:r>
            <a:r>
              <a:rPr lang="en-US" sz="2000" b="1" dirty="0"/>
              <a:t>State-owned </a:t>
            </a:r>
            <a:r>
              <a:rPr lang="en-GB" sz="2000" b="1" dirty="0"/>
              <a:t>land plots where windmills are planned in Emerald Network site </a:t>
            </a:r>
            <a:endParaRPr lang="pl-PL" sz="2000" b="1" dirty="0"/>
          </a:p>
        </p:txBody>
      </p:sp>
    </p:spTree>
    <p:extLst>
      <p:ext uri="{BB962C8B-B14F-4D97-AF65-F5344CB8AC3E}">
        <p14:creationId xmlns:p14="http://schemas.microsoft.com/office/powerpoint/2010/main" val="423048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71749" y="1"/>
            <a:ext cx="11320288" cy="1920240"/>
          </a:xfrm>
        </p:spPr>
        <p:txBody>
          <a:bodyPr>
            <a:normAutofit/>
          </a:bodyPr>
          <a:lstStyle/>
          <a:p>
            <a:pPr lvl="0" algn="l"/>
            <a:r>
              <a:rPr lang="uk-UA" sz="4000" b="1" dirty="0"/>
              <a:t>2.</a:t>
            </a:r>
            <a:r>
              <a:rPr lang="en-US" sz="4000" dirty="0"/>
              <a:t> Recent years - a boom in wind energy projects, especially on the Black Sea coast </a:t>
            </a:r>
            <a:br>
              <a:rPr lang="en-US" sz="4000" dirty="0"/>
            </a:br>
            <a:endParaRPr lang="pl-PL" sz="4000"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737"/>
            <a:ext cx="12048981" cy="4934903"/>
          </a:xfrm>
          <a:prstGeom prst="rect">
            <a:avLst/>
          </a:prstGeom>
        </p:spPr>
      </p:pic>
    </p:spTree>
    <p:extLst>
      <p:ext uri="{BB962C8B-B14F-4D97-AF65-F5344CB8AC3E}">
        <p14:creationId xmlns:p14="http://schemas.microsoft.com/office/powerpoint/2010/main" val="68519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6111" y="452718"/>
            <a:ext cx="11355389" cy="1400530"/>
          </a:xfrm>
        </p:spPr>
        <p:txBody>
          <a:bodyPr/>
          <a:lstStyle/>
          <a:p>
            <a:r>
              <a:rPr lang="en-US" b="1" dirty="0"/>
              <a:t>3. Ornithologists on wind power plant service</a:t>
            </a:r>
            <a:br>
              <a:rPr lang="ru-RU" dirty="0"/>
            </a:br>
            <a:endParaRPr lang="pl-PL"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1853248"/>
            <a:ext cx="10526661" cy="5004752"/>
          </a:xfrm>
        </p:spPr>
      </p:pic>
    </p:spTree>
    <p:extLst>
      <p:ext uri="{BB962C8B-B14F-4D97-AF65-F5344CB8AC3E}">
        <p14:creationId xmlns:p14="http://schemas.microsoft.com/office/powerpoint/2010/main" val="259958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897" y="1846729"/>
            <a:ext cx="7270205" cy="4885270"/>
          </a:xfrm>
          <a:prstGeom prst="rect">
            <a:avLst/>
          </a:prstGeom>
        </p:spPr>
      </p:pic>
      <p:sp>
        <p:nvSpPr>
          <p:cNvPr id="2" name="Tytuł 1"/>
          <p:cNvSpPr>
            <a:spLocks noGrp="1"/>
          </p:cNvSpPr>
          <p:nvPr>
            <p:ph type="title"/>
          </p:nvPr>
        </p:nvSpPr>
        <p:spPr>
          <a:xfrm>
            <a:off x="838200" y="0"/>
            <a:ext cx="10515600" cy="950259"/>
          </a:xfrm>
        </p:spPr>
        <p:txBody>
          <a:bodyPr/>
          <a:lstStyle/>
          <a:p>
            <a:r>
              <a:rPr lang="en-GB" b="1" dirty="0"/>
              <a:t>Good points – achievements </a:t>
            </a:r>
            <a:r>
              <a:rPr lang="en-GB" b="1" dirty="0">
                <a:sym typeface="Wingdings" panose="05000000000000000000" pitchFamily="2" charset="2"/>
              </a:rPr>
              <a:t> </a:t>
            </a:r>
            <a:endParaRPr lang="pl-PL" b="1" dirty="0"/>
          </a:p>
        </p:txBody>
      </p:sp>
      <p:sp>
        <p:nvSpPr>
          <p:cNvPr id="3" name="Symbol zastępczy zawartości 2"/>
          <p:cNvSpPr>
            <a:spLocks noGrp="1"/>
          </p:cNvSpPr>
          <p:nvPr>
            <p:ph idx="1"/>
          </p:nvPr>
        </p:nvSpPr>
        <p:spPr>
          <a:xfrm>
            <a:off x="1131101" y="842683"/>
            <a:ext cx="10487158" cy="1004046"/>
          </a:xfrm>
        </p:spPr>
        <p:txBody>
          <a:bodyPr>
            <a:normAutofit fontScale="92500" lnSpcReduction="20000"/>
          </a:bodyPr>
          <a:lstStyle/>
          <a:p>
            <a:pPr marL="457200" indent="-457200">
              <a:buAutoNum type="arabicPeriod"/>
            </a:pPr>
            <a:r>
              <a:rPr lang="en-US" sz="3800" b="1" dirty="0"/>
              <a:t>The Emerald Network appeared on the official Public Cadastral Map of Ukraine</a:t>
            </a:r>
            <a:endParaRPr lang="ru-RU" sz="3800" b="1" dirty="0"/>
          </a:p>
          <a:p>
            <a:endParaRPr lang="pl-PL" dirty="0"/>
          </a:p>
        </p:txBody>
      </p:sp>
    </p:spTree>
    <p:extLst>
      <p:ext uri="{BB962C8B-B14F-4D97-AF65-F5344CB8AC3E}">
        <p14:creationId xmlns:p14="http://schemas.microsoft.com/office/powerpoint/2010/main" val="423923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308771" cy="1144361"/>
          </a:xfrm>
        </p:spPr>
        <p:txBody>
          <a:bodyPr>
            <a:normAutofit/>
          </a:bodyPr>
          <a:lstStyle/>
          <a:p>
            <a:r>
              <a:rPr lang="pl-PL" b="1" dirty="0" err="1"/>
              <a:t>What</a:t>
            </a:r>
            <a:r>
              <a:rPr lang="pl-PL" b="1" dirty="0"/>
              <a:t> </a:t>
            </a:r>
            <a:r>
              <a:rPr lang="pl-PL" b="1" dirty="0" err="1"/>
              <a:t>is</a:t>
            </a:r>
            <a:r>
              <a:rPr lang="pl-PL" b="1" dirty="0"/>
              <a:t> </a:t>
            </a:r>
            <a:r>
              <a:rPr lang="pl-PL" b="1" dirty="0" err="1"/>
              <a:t>good</a:t>
            </a:r>
            <a:r>
              <a:rPr lang="pl-PL" b="1" dirty="0"/>
              <a:t> – </a:t>
            </a:r>
            <a:r>
              <a:rPr lang="pl-PL" b="1" dirty="0" err="1"/>
              <a:t>achievements</a:t>
            </a:r>
            <a:r>
              <a:rPr lang="pl-PL" b="1" dirty="0"/>
              <a:t> </a:t>
            </a:r>
          </a:p>
        </p:txBody>
      </p:sp>
      <p:sp>
        <p:nvSpPr>
          <p:cNvPr id="3" name="Symbol zastępczy zawartości 2"/>
          <p:cNvSpPr>
            <a:spLocks noGrp="1"/>
          </p:cNvSpPr>
          <p:nvPr>
            <p:ph idx="1"/>
          </p:nvPr>
        </p:nvSpPr>
        <p:spPr>
          <a:xfrm>
            <a:off x="1174750" y="1684182"/>
            <a:ext cx="5311775" cy="4195481"/>
          </a:xfrm>
        </p:spPr>
        <p:txBody>
          <a:bodyPr>
            <a:normAutofit fontScale="92500" lnSpcReduction="20000"/>
          </a:bodyPr>
          <a:lstStyle/>
          <a:p>
            <a:pPr marL="0" indent="0">
              <a:buNone/>
            </a:pPr>
            <a:r>
              <a:rPr lang="ru-RU" sz="3000" b="1" dirty="0"/>
              <a:t>2. </a:t>
            </a:r>
            <a:r>
              <a:rPr lang="en-US" sz="3000" b="1" dirty="0"/>
              <a:t>Draft Law “On the Emerald Network of Ukraine” developed</a:t>
            </a:r>
            <a:endParaRPr lang="ru-RU" sz="3000" b="1" dirty="0"/>
          </a:p>
          <a:p>
            <a:pPr marL="0" indent="0">
              <a:buNone/>
            </a:pPr>
            <a:br>
              <a:rPr lang="pl-PL" sz="3000" b="1" dirty="0"/>
            </a:br>
            <a:r>
              <a:rPr lang="uk-UA" sz="3000" b="1" dirty="0"/>
              <a:t>3. </a:t>
            </a:r>
            <a:r>
              <a:rPr lang="en-US" sz="3000" b="1" dirty="0"/>
              <a:t>Project developers start to recognize the Emerald Network as a thing to consider in the EIA (which was different in 2017 when EIA was introduced)</a:t>
            </a:r>
            <a:endParaRPr lang="ru-RU" sz="3000" b="1" dirty="0"/>
          </a:p>
          <a:p>
            <a:pPr marL="0" indent="0">
              <a:buNone/>
            </a:pPr>
            <a:r>
              <a:rPr lang="uk-UA" dirty="0"/>
              <a:t> </a:t>
            </a:r>
            <a:endParaRPr lang="pl-PL" dirty="0"/>
          </a:p>
          <a:p>
            <a:endParaRPr lang="pl-PL"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1684182"/>
            <a:ext cx="5201185" cy="3846087"/>
          </a:xfrm>
          <a:prstGeom prst="rect">
            <a:avLst/>
          </a:prstGeom>
        </p:spPr>
      </p:pic>
    </p:spTree>
    <p:extLst>
      <p:ext uri="{BB962C8B-B14F-4D97-AF65-F5344CB8AC3E}">
        <p14:creationId xmlns:p14="http://schemas.microsoft.com/office/powerpoint/2010/main" val="338611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540204"/>
          </a:xfrm>
        </p:spPr>
        <p:txBody>
          <a:bodyPr>
            <a:normAutofit fontScale="90000"/>
          </a:bodyPr>
          <a:lstStyle/>
          <a:p>
            <a:br>
              <a:rPr lang="ru-RU" dirty="0"/>
            </a:br>
            <a:endParaRPr lang="pl-PL" dirty="0"/>
          </a:p>
        </p:txBody>
      </p:sp>
      <p:sp>
        <p:nvSpPr>
          <p:cNvPr id="3" name="Symbol zastępczy zawartości 2"/>
          <p:cNvSpPr>
            <a:spLocks noGrp="1"/>
          </p:cNvSpPr>
          <p:nvPr>
            <p:ph idx="1"/>
          </p:nvPr>
        </p:nvSpPr>
        <p:spPr>
          <a:xfrm>
            <a:off x="3172569" y="95024"/>
            <a:ext cx="10515600" cy="540204"/>
          </a:xfrm>
        </p:spPr>
        <p:txBody>
          <a:bodyPr/>
          <a:lstStyle/>
          <a:p>
            <a:pPr marL="0" indent="0">
              <a:buNone/>
            </a:pPr>
            <a:r>
              <a:rPr lang="en-US" b="1" dirty="0"/>
              <a:t>Our publications on the Emerald Network</a:t>
            </a:r>
            <a:endParaRPr lang="ru-RU" b="1" dirty="0"/>
          </a:p>
          <a:p>
            <a:endParaRPr lang="pl-PL"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472" y="4040157"/>
            <a:ext cx="3997904" cy="2817843"/>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542" y="3736677"/>
            <a:ext cx="2117971" cy="3048948"/>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543" y="675673"/>
            <a:ext cx="1978452" cy="2851298"/>
          </a:xfrm>
          <a:prstGeom prst="rect">
            <a:avLst/>
          </a:prstGeom>
        </p:spPr>
      </p:pic>
      <p:pic>
        <p:nvPicPr>
          <p:cNvPr id="7" name="Obraz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6968" y="650654"/>
            <a:ext cx="2206832" cy="3130993"/>
          </a:xfrm>
          <a:prstGeom prst="rect">
            <a:avLst/>
          </a:prstGeom>
        </p:spPr>
      </p:pic>
      <p:pic>
        <p:nvPicPr>
          <p:cNvPr id="8" name="Obraz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57" y="745672"/>
            <a:ext cx="2181226" cy="3120586"/>
          </a:xfrm>
          <a:prstGeom prst="rect">
            <a:avLst/>
          </a:prstGeom>
        </p:spPr>
      </p:pic>
      <p:pic>
        <p:nvPicPr>
          <p:cNvPr id="9" name="Obraz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9732" y="745672"/>
            <a:ext cx="2218644" cy="3139742"/>
          </a:xfrm>
          <a:prstGeom prst="rect">
            <a:avLst/>
          </a:prstGeom>
        </p:spPr>
      </p:pic>
    </p:spTree>
    <p:extLst>
      <p:ext uri="{BB962C8B-B14F-4D97-AF65-F5344CB8AC3E}">
        <p14:creationId xmlns:p14="http://schemas.microsoft.com/office/powerpoint/2010/main" val="254408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Summary </a:t>
            </a:r>
            <a:r>
              <a:rPr lang="uk-UA" dirty="0"/>
              <a:t>+ </a:t>
            </a:r>
            <a:r>
              <a:rPr lang="en-US" dirty="0"/>
              <a:t>request</a:t>
            </a:r>
            <a:endParaRPr lang="pl-PL" dirty="0"/>
          </a:p>
        </p:txBody>
      </p:sp>
      <p:sp>
        <p:nvSpPr>
          <p:cNvPr id="4" name="Prostokąt 3"/>
          <p:cNvSpPr/>
          <p:nvPr/>
        </p:nvSpPr>
        <p:spPr>
          <a:xfrm>
            <a:off x="1235242" y="1853248"/>
            <a:ext cx="3320716" cy="43951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noFill/>
            </a:endParaRPr>
          </a:p>
        </p:txBody>
      </p:sp>
      <p:pic>
        <p:nvPicPr>
          <p:cNvPr id="5" name="Obraz 4"/>
          <p:cNvPicPr>
            <a:picLocks noChangeAspect="1"/>
          </p:cNvPicPr>
          <p:nvPr/>
        </p:nvPicPr>
        <p:blipFill>
          <a:blip r:embed="rId3"/>
          <a:stretch>
            <a:fillRect/>
          </a:stretch>
        </p:blipFill>
        <p:spPr>
          <a:xfrm>
            <a:off x="6514073" y="1834512"/>
            <a:ext cx="3334801" cy="4413887"/>
          </a:xfrm>
          <a:prstGeom prst="rect">
            <a:avLst/>
          </a:prstGeom>
        </p:spPr>
      </p:pic>
      <p:sp>
        <p:nvSpPr>
          <p:cNvPr id="6" name="pole tekstowe 5"/>
          <p:cNvSpPr txBox="1"/>
          <p:nvPr/>
        </p:nvSpPr>
        <p:spPr>
          <a:xfrm>
            <a:off x="1528011" y="3265993"/>
            <a:ext cx="3080084" cy="1569660"/>
          </a:xfrm>
          <a:prstGeom prst="rect">
            <a:avLst/>
          </a:prstGeom>
          <a:noFill/>
        </p:spPr>
        <p:txBody>
          <a:bodyPr wrap="square" rtlCol="0">
            <a:spAutoFit/>
          </a:bodyPr>
          <a:lstStyle/>
          <a:p>
            <a:r>
              <a:rPr lang="en-GB" sz="3200" b="1" dirty="0">
                <a:solidFill>
                  <a:schemeClr val="bg1"/>
                </a:solidFill>
              </a:rPr>
              <a:t>Secretariat of the Bern Convention</a:t>
            </a:r>
            <a:endParaRPr lang="pl-PL" sz="3200" b="1" dirty="0">
              <a:solidFill>
                <a:schemeClr val="bg1"/>
              </a:solidFill>
            </a:endParaRPr>
          </a:p>
        </p:txBody>
      </p:sp>
      <p:sp>
        <p:nvSpPr>
          <p:cNvPr id="7" name="pole tekstowe 6"/>
          <p:cNvSpPr txBox="1"/>
          <p:nvPr/>
        </p:nvSpPr>
        <p:spPr>
          <a:xfrm>
            <a:off x="6723600" y="3000126"/>
            <a:ext cx="2973173" cy="2308324"/>
          </a:xfrm>
          <a:prstGeom prst="rect">
            <a:avLst/>
          </a:prstGeom>
          <a:noFill/>
        </p:spPr>
        <p:txBody>
          <a:bodyPr wrap="square" rtlCol="0">
            <a:spAutoFit/>
          </a:bodyPr>
          <a:lstStyle/>
          <a:p>
            <a:r>
              <a:rPr lang="en-GB" sz="3600" b="1" dirty="0">
                <a:solidFill>
                  <a:schemeClr val="bg1"/>
                </a:solidFill>
              </a:rPr>
              <a:t>The Minister of the Environment of Ukraine </a:t>
            </a:r>
            <a:endParaRPr lang="pl-PL" sz="3600" b="1" dirty="0">
              <a:solidFill>
                <a:schemeClr val="bg1"/>
              </a:solidFill>
            </a:endParaRPr>
          </a:p>
        </p:txBody>
      </p:sp>
      <p:sp>
        <p:nvSpPr>
          <p:cNvPr id="8" name="Strzałka w prawo 7"/>
          <p:cNvSpPr/>
          <p:nvPr/>
        </p:nvSpPr>
        <p:spPr>
          <a:xfrm>
            <a:off x="4555958" y="3864914"/>
            <a:ext cx="1958115" cy="578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4869758" y="3434027"/>
            <a:ext cx="1540042" cy="523220"/>
          </a:xfrm>
          <a:prstGeom prst="rect">
            <a:avLst/>
          </a:prstGeom>
          <a:noFill/>
        </p:spPr>
        <p:txBody>
          <a:bodyPr wrap="square" rtlCol="0">
            <a:spAutoFit/>
          </a:bodyPr>
          <a:lstStyle/>
          <a:p>
            <a:r>
              <a:rPr lang="en-GB" sz="2800" b="1" dirty="0"/>
              <a:t>Letters</a:t>
            </a:r>
            <a:endParaRPr lang="pl-PL" sz="2800" b="1" dirty="0"/>
          </a:p>
        </p:txBody>
      </p:sp>
    </p:spTree>
    <p:extLst>
      <p:ext uri="{BB962C8B-B14F-4D97-AF65-F5344CB8AC3E}">
        <p14:creationId xmlns:p14="http://schemas.microsoft.com/office/powerpoint/2010/main" val="18188853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260</TotalTime>
  <Words>820</Words>
  <Application>Microsoft Office PowerPoint</Application>
  <PresentationFormat>Widescreen</PresentationFormat>
  <Paragraphs>35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Jon</vt:lpstr>
      <vt:lpstr>PowerPoint Presentation</vt:lpstr>
      <vt:lpstr>PowerPoint Presentation</vt:lpstr>
      <vt:lpstr>2. Recent years - a boom in wind energy projects, especially on the Black Sea coast  </vt:lpstr>
      <vt:lpstr>3. Ornithologists on wind power plant service </vt:lpstr>
      <vt:lpstr>Good points – achievements  </vt:lpstr>
      <vt:lpstr>What is good – achievements </vt:lpstr>
      <vt:lpstr> </vt:lpstr>
      <vt:lpstr>Summary + 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view on problems with Energy development project's and Emerald network</dc:title>
  <dc:creator>Katja1</dc:creator>
  <cp:lastModifiedBy>Eoghan</cp:lastModifiedBy>
  <cp:revision>28</cp:revision>
  <dcterms:created xsi:type="dcterms:W3CDTF">2020-11-22T19:55:46Z</dcterms:created>
  <dcterms:modified xsi:type="dcterms:W3CDTF">2020-11-25T13:32:49Z</dcterms:modified>
</cp:coreProperties>
</file>