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42"/>
  </p:notesMasterIdLst>
  <p:handoutMasterIdLst>
    <p:handoutMasterId r:id="rId43"/>
  </p:handoutMasterIdLst>
  <p:sldIdLst>
    <p:sldId id="256" r:id="rId5"/>
    <p:sldId id="271" r:id="rId6"/>
    <p:sldId id="288" r:id="rId7"/>
    <p:sldId id="257" r:id="rId8"/>
    <p:sldId id="284" r:id="rId9"/>
    <p:sldId id="287" r:id="rId10"/>
    <p:sldId id="279" r:id="rId11"/>
    <p:sldId id="285" r:id="rId12"/>
    <p:sldId id="283" r:id="rId13"/>
    <p:sldId id="289" r:id="rId14"/>
    <p:sldId id="282" r:id="rId15"/>
    <p:sldId id="276" r:id="rId16"/>
    <p:sldId id="280" r:id="rId17"/>
    <p:sldId id="278" r:id="rId18"/>
    <p:sldId id="277" r:id="rId19"/>
    <p:sldId id="274" r:id="rId20"/>
    <p:sldId id="275" r:id="rId21"/>
    <p:sldId id="272" r:id="rId22"/>
    <p:sldId id="291" r:id="rId23"/>
    <p:sldId id="293" r:id="rId24"/>
    <p:sldId id="264" r:id="rId25"/>
    <p:sldId id="258" r:id="rId26"/>
    <p:sldId id="290" r:id="rId27"/>
    <p:sldId id="295" r:id="rId28"/>
    <p:sldId id="294" r:id="rId29"/>
    <p:sldId id="300" r:id="rId30"/>
    <p:sldId id="297" r:id="rId31"/>
    <p:sldId id="298" r:id="rId32"/>
    <p:sldId id="301" r:id="rId33"/>
    <p:sldId id="308" r:id="rId34"/>
    <p:sldId id="296" r:id="rId35"/>
    <p:sldId id="309" r:id="rId36"/>
    <p:sldId id="307" r:id="rId37"/>
    <p:sldId id="306" r:id="rId38"/>
    <p:sldId id="310" r:id="rId39"/>
    <p:sldId id="305" r:id="rId40"/>
    <p:sldId id="265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7" orient="horz" pos="2500" userDrawn="1">
          <p15:clr>
            <a:srgbClr val="A4A3A4"/>
          </p15:clr>
        </p15:guide>
        <p15:guide id="8" pos="49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55C1"/>
    <a:srgbClr val="4A4AFC"/>
    <a:srgbClr val="F7F1E4"/>
    <a:srgbClr val="B8D3E8"/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84E427A-3D55-4303-BF80-6455036E1DE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291" autoAdjust="0"/>
  </p:normalViewPr>
  <p:slideViewPr>
    <p:cSldViewPr snapToGrid="0" showGuides="1">
      <p:cViewPr varScale="1">
        <p:scale>
          <a:sx n="87" d="100"/>
          <a:sy n="87" d="100"/>
        </p:scale>
        <p:origin x="72" y="110"/>
      </p:cViewPr>
      <p:guideLst>
        <p:guide pos="3840"/>
        <p:guide orient="horz" pos="2500"/>
        <p:guide pos="49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508B8B31-1CFE-4A78-A796-40061C1B29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1F5D168-A009-4B34-B08F-277E0D6ABD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47A4C-1800-412B-9042-C93F1924AECC}" type="datetimeFigureOut">
              <a:rPr lang="en-US" smtClean="0"/>
              <a:t>11/20/2020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10C826E-30C5-4DD2-97CD-F700F8EBBF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A1BE32A-EDDE-428D-8FA7-84F681D978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1FD62-43B6-432F-96E1-BCDE3916E1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383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0EB3D-2307-4317-8A1D-B47FA45245F0}" type="datetimeFigureOut">
              <a:rPr lang="en-US" noProof="0" smtClean="0"/>
              <a:t>11/20/2020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78A92-0141-4330-8F3E-FAADFAC2384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mountain range">
            <a:extLst>
              <a:ext uri="{FF2B5EF4-FFF2-40B4-BE49-F238E27FC236}">
                <a16:creationId xmlns:a16="http://schemas.microsoft.com/office/drawing/2014/main" xmlns="" id="{1DAC5403-E1D0-4032-A9FE-410B2982643C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846C517-01CF-4924-81A5-DAD4CE0BFA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xmlns="" id="{E013E669-E15F-4096-81CC-6637C4A9F9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12235" y="1680191"/>
            <a:ext cx="4367531" cy="324417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021" y="2107415"/>
            <a:ext cx="10117959" cy="2281355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xmlns="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12235" y="1333943"/>
            <a:ext cx="4367531" cy="324417"/>
          </a:xfrm>
        </p:spPr>
        <p:txBody>
          <a:bodyPr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Month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xmlns="" id="{2A3D73F7-77EC-4576-B541-20C032F462D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050857" y="4720037"/>
            <a:ext cx="10090287" cy="1101897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Tagline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691BBC0-FAFE-4A57-9925-6182B74C4C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879848" y="4453465"/>
            <a:ext cx="2432304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681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lake and mountain range">
            <a:extLst>
              <a:ext uri="{FF2B5EF4-FFF2-40B4-BE49-F238E27FC236}">
                <a16:creationId xmlns:a16="http://schemas.microsoft.com/office/drawing/2014/main" xmlns="" id="{1DAC5403-E1D0-4032-A9FE-410B2982643C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846C517-01CF-4924-81A5-DAD4CE0BFA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Text Placeholder 26">
            <a:extLst>
              <a:ext uri="{FF2B5EF4-FFF2-40B4-BE49-F238E27FC236}">
                <a16:creationId xmlns:a16="http://schemas.microsoft.com/office/drawing/2014/main" xmlns="" id="{82190F1B-1701-4806-870F-8FC7F32FE4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12235" y="4222968"/>
            <a:ext cx="4367531" cy="47451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+7 678-555-0128</a:t>
            </a:r>
          </a:p>
        </p:txBody>
      </p:sp>
      <p:sp>
        <p:nvSpPr>
          <p:cNvPr id="18" name="Text Placeholder 26">
            <a:extLst>
              <a:ext uri="{FF2B5EF4-FFF2-40B4-BE49-F238E27FC236}">
                <a16:creationId xmlns:a16="http://schemas.microsoft.com/office/drawing/2014/main" xmlns="" id="{972B7F81-5409-42D9-B44C-88D9CBD9BA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12235" y="3927698"/>
            <a:ext cx="4367531" cy="28800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Phone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xmlns="" id="{FAA54554-5CE2-43AD-979D-F095482C49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0857" y="2655074"/>
            <a:ext cx="10090287" cy="60665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Alexander Martensson</a:t>
            </a:r>
          </a:p>
        </p:txBody>
      </p:sp>
      <p:sp>
        <p:nvSpPr>
          <p:cNvPr id="20" name="Text Placeholder 26">
            <a:extLst>
              <a:ext uri="{FF2B5EF4-FFF2-40B4-BE49-F238E27FC236}">
                <a16:creationId xmlns:a16="http://schemas.microsoft.com/office/drawing/2014/main" xmlns="" id="{A1D8F0C1-128A-435B-8585-F0B32496E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35722" y="5230723"/>
            <a:ext cx="5920556" cy="47451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martensson@example.com</a:t>
            </a:r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xmlns="" id="{90B48E8B-E525-4852-9167-5281C64B1C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12235" y="4929014"/>
            <a:ext cx="4367531" cy="28800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Email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0C5EB90F-1ADD-412B-9044-2CC607B786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0856" y="993494"/>
            <a:ext cx="10104124" cy="1517356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40A1271-E1E7-40AB-9552-9B4249544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156204" y="2421953"/>
            <a:ext cx="5879592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71178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mountain range">
            <a:extLst>
              <a:ext uri="{FF2B5EF4-FFF2-40B4-BE49-F238E27FC236}">
                <a16:creationId xmlns:a16="http://schemas.microsoft.com/office/drawing/2014/main" xmlns="" id="{1DAC5403-E1D0-4032-A9FE-410B2982643C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846C517-01CF-4924-81A5-DAD4CE0BFA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021" y="2107415"/>
            <a:ext cx="10117959" cy="2281355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691BBC0-FAFE-4A57-9925-6182B74C4C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879848" y="4453465"/>
            <a:ext cx="2432304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08214E67-DE9D-42F7-B713-798383BBD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7021" y="4720036"/>
            <a:ext cx="10117959" cy="1101898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sz="3500" b="0" i="0" dirty="0">
                <a:solidFill>
                  <a:schemeClr val="bg2"/>
                </a:solidFill>
              </a:defRPr>
            </a:lvl1pPr>
          </a:lstStyle>
          <a:p>
            <a:pPr marL="228600" lvl="0" indent="-228600" algn="ctr"/>
            <a:r>
              <a:rPr lang="en-US" noProof="0" smtClean="0"/>
              <a:t>Click to edit Master subtitle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38553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xmlns="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34F3F28-2A24-40B5-AC8C-5A53DC799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5BAC97E-3C4E-4D04-8A57-DC61E07CB8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7822F33-D675-4E6C-BD09-D9C78365BB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01B00995-C0FC-4EC6-A9B0-828FB28FC4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35114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xmlns="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34F3F28-2A24-40B5-AC8C-5A53DC799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5BAC97E-3C4E-4D04-8A57-DC61E07CB8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7822F33-D675-4E6C-BD09-D9C78365BB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A122F4F2-F130-4DBE-B244-1D59BBE5CD9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xmlns="" id="{D4CE5575-876A-4335-83ED-6B346DA1B4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5035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xmlns="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34F3F28-2A24-40B5-AC8C-5A53DC799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5BAC97E-3C4E-4D04-8A57-DC61E07CB8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7822F33-D675-4E6C-BD09-D9C78365BB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D1F82F6E-10E8-4A58-9655-E18D14D790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840863"/>
            <a:ext cx="5157787" cy="664211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xmlns="" id="{C2F6C18E-5BCB-42EF-9310-5BD6E011DF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xmlns="" id="{9BA2923F-D123-40C6-A193-B86D683D5B5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840863"/>
            <a:ext cx="5183188" cy="6642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xmlns="" id="{8305C175-94AC-44DD-9321-0A8DBDF22DA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998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xmlns="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34F3F28-2A24-40B5-AC8C-5A53DC799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5BAC97E-3C4E-4D04-8A57-DC61E07CB8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7822F33-D675-4E6C-BD09-D9C78365BB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15026" y="2105709"/>
            <a:ext cx="374904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77592"/>
            <a:ext cx="3932237" cy="369139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709FEF38-E3A7-4527-97CB-AF528BAEBA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0012" y="457200"/>
            <a:ext cx="6172200" cy="540861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7947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xmlns="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34F3F28-2A24-40B5-AC8C-5A53DC799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5BAC97E-3C4E-4D04-8A57-DC61E07CB8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7822F33-D675-4E6C-BD09-D9C78365BB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15026" y="2105709"/>
            <a:ext cx="374904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77592"/>
            <a:ext cx="3932237" cy="369139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xmlns="" id="{1B69B4CE-EB2F-46CF-9A80-64E44E5E9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9830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xmlns="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64ACA68-1C2C-4C4D-9CB4-1C8BF3E03F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B6E88236-C248-4008-9619-75BCE6D340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D3F74C5-9ADD-4AE3-BCA5-88726CC2A1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312920" y="1667974"/>
            <a:ext cx="356616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2B3756-19E0-4B2F-B1D5-7664E0B38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18320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xmlns="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64ACA68-1C2C-4C4D-9CB4-1C8BF3E03F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B6E88236-C248-4008-9619-75BCE6D340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26306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64ACA68-1C2C-4C4D-9CB4-1C8BF3E03F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D3F74C5-9ADD-4AE3-BCA5-88726CC2A1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017776" y="1667974"/>
            <a:ext cx="8156448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xmlns="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5578" y="1960171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xmlns="" id="{D5D777E5-98F6-416A-8D23-3399269D85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42535" y="1984171"/>
            <a:ext cx="3103110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xmlns="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0642" y="1960171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xmlns="" id="{6706F6A2-1599-4D73-9288-3ECEACDDCA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77939" y="1984171"/>
            <a:ext cx="2243918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xmlns="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06755" y="1977950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xmlns="" id="{3701E665-3CED-413C-BAC6-CE003B1494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64052" y="2001950"/>
            <a:ext cx="2959116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xmlns="" id="{E01406B4-D44B-4D1E-91F3-D87541EAD4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20059" y="310399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xmlns="" id="{9AAD5CF9-9A59-4C5F-8C29-B92AD60121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18684" y="310399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xmlns="" id="{C6725172-65CC-4645-B23F-E77886468F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94793" y="3103993"/>
            <a:ext cx="2599197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xmlns="" id="{0EA5E6CA-5C78-4B75-BA22-59750E7D450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76955" y="3102450"/>
            <a:ext cx="3726423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xmlns="" id="{E1C61752-F57C-4FBF-93F3-06F43CCA43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7040" y="5751926"/>
            <a:ext cx="8877920" cy="470478"/>
          </a:xfrm>
        </p:spPr>
        <p:txBody>
          <a:bodyPr>
            <a:normAutofit/>
          </a:bodyPr>
          <a:lstStyle>
            <a:lvl1pPr marL="0" indent="0" algn="ctr">
              <a:buNone/>
              <a:defRPr sz="16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xmlns="" id="{E0232175-FB97-4039-8136-B9DD27441C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94791" y="5070254"/>
            <a:ext cx="259919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xmlns="" id="{6E5262C3-0603-403F-AB36-FB4EB9FC7B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90713" y="5070254"/>
            <a:ext cx="371266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xmlns="" id="{D2FBACFC-8B68-4A37-95A4-26BE5A23D75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20058" y="3976866"/>
            <a:ext cx="3273552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xmlns="" id="{5A6A36C6-8489-4333-927A-141D8F98AE5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2" y="4041034"/>
            <a:ext cx="2599199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xmlns="" id="{BB2DF986-C446-4302-9099-B1512AD5D8C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4041034"/>
            <a:ext cx="2599200" cy="896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138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E88C711-3D16-496B-BF96-001A0C0A3A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682374" y="6430061"/>
            <a:ext cx="241402" cy="197510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xmlns="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34F3F28-2A24-40B5-AC8C-5A53DC799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3410712"/>
            <a:ext cx="11932920" cy="331927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981036"/>
            <a:ext cx="10515600" cy="78263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5BAC97E-3C4E-4D04-8A57-DC61E07CB8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7822F33-D675-4E6C-BD09-D9C78365BB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070604" y="4804366"/>
            <a:ext cx="4050792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F4F6DD4A-6071-4D11-ABDB-28EA5AC871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942478"/>
            <a:ext cx="10515600" cy="45908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en-US" sz="2300">
                <a:solidFill>
                  <a:schemeClr val="bg2"/>
                </a:solidFill>
              </a:defRPr>
            </a:lvl1pPr>
          </a:lstStyle>
          <a:p>
            <a:pPr marL="228600" lvl="0" indent="-228600" algn="ctr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3477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with pine trees and mountain range">
            <a:extLst>
              <a:ext uri="{FF2B5EF4-FFF2-40B4-BE49-F238E27FC236}">
                <a16:creationId xmlns:a16="http://schemas.microsoft.com/office/drawing/2014/main" xmlns="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34F3F28-2A24-40B5-AC8C-5A53DC799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128016"/>
            <a:ext cx="685800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1169256"/>
            <a:ext cx="5285914" cy="78263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5BAC97E-3C4E-4D04-8A57-DC61E07CB8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xmlns="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248" y="2136036"/>
            <a:ext cx="5285914" cy="857098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7822F33-D675-4E6C-BD09-D9C78365BB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15026" y="1992586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xmlns="" id="{302F0820-F94A-40EF-B3BE-26CD0CB551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3100269"/>
            <a:ext cx="5288963" cy="2588637"/>
          </a:xfrm>
        </p:spPr>
        <p:txBody>
          <a:bodyPr lIns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139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Close up view of lake edge with mountain range background">
            <a:extLst>
              <a:ext uri="{FF2B5EF4-FFF2-40B4-BE49-F238E27FC236}">
                <a16:creationId xmlns:a16="http://schemas.microsoft.com/office/drawing/2014/main" xmlns="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34F3F28-2A24-40B5-AC8C-5A53DC799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128016"/>
            <a:ext cx="11932920" cy="331927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1093460"/>
            <a:ext cx="5320386" cy="78263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5BAC97E-3C4E-4D04-8A57-DC61E07CB8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xmlns="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248" y="2060240"/>
            <a:ext cx="5320386" cy="882524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7822F33-D675-4E6C-BD09-D9C78365BB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14693" y="1916790"/>
            <a:ext cx="4500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xmlns="" id="{4B6CBCCA-9781-462D-AF43-C6AAE3D1AA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17897" y="1125545"/>
            <a:ext cx="4707842" cy="1849304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19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ec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xmlns="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64ACA68-1C2C-4C4D-9CB4-1C8BF3E03F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59649" y="2738211"/>
            <a:ext cx="4183650" cy="454353"/>
          </a:xfrm>
        </p:spPr>
        <p:txBody>
          <a:bodyPr>
            <a:noAutofit/>
          </a:bodyPr>
          <a:lstStyle>
            <a:lvl1pPr marL="0" indent="0">
              <a:buNone/>
              <a:defRPr sz="30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xmlns="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1835244"/>
            <a:ext cx="10515599" cy="62910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627121" y="2738211"/>
            <a:ext cx="4183650" cy="454353"/>
          </a:xfrm>
        </p:spPr>
        <p:txBody>
          <a:bodyPr>
            <a:noAutofit/>
          </a:bodyPr>
          <a:lstStyle>
            <a:lvl1pPr marL="0" indent="0">
              <a:buNone/>
              <a:defRPr sz="30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11" name="Text Placeholder 26">
            <a:extLst>
              <a:ext uri="{FF2B5EF4-FFF2-40B4-BE49-F238E27FC236}">
                <a16:creationId xmlns:a16="http://schemas.microsoft.com/office/drawing/2014/main" xmlns="" id="{1AEED068-3EA0-4BF4-875C-02473E9EB0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59649" y="342850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xmlns="" id="{3590B9DA-A2DF-4AE1-9A98-C7B84F48C3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27121" y="342850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B6E88236-C248-4008-9619-75BCE6D340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D3F74C5-9ADD-4AE3-BCA5-88726CC2A1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111752" y="1667974"/>
            <a:ext cx="396849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5037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xmlns="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64ACA68-1C2C-4C4D-9CB4-1C8BF3E03F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xmlns="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1248" y="3359239"/>
            <a:ext cx="4357688" cy="2252574"/>
          </a:xfrm>
        </p:spPr>
        <p:txBody>
          <a:bodyPr lIns="0" rIns="0">
            <a:noAutofit/>
          </a:bodyPr>
          <a:lstStyle>
            <a:lvl1pPr marL="0" indent="0" algn="l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2081624"/>
            <a:ext cx="4357688" cy="1325563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B6E88236-C248-4008-9619-75BCE6D340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D3F74C5-9ADD-4AE3-BCA5-88726CC2A1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11877" y="3191969"/>
            <a:ext cx="396849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Chart Placeholder 18">
            <a:extLst>
              <a:ext uri="{FF2B5EF4-FFF2-40B4-BE49-F238E27FC236}">
                <a16:creationId xmlns:a16="http://schemas.microsoft.com/office/drawing/2014/main" xmlns="" id="{BE9C98A7-B145-402E-BADA-CE785E3BA996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6981371" y="1246188"/>
            <a:ext cx="4284663" cy="43656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 smtClean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25342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xmlns="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64ACA68-1C2C-4C4D-9CB4-1C8BF3E03F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xmlns="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83563" y="3359239"/>
            <a:ext cx="2596896" cy="2252574"/>
          </a:xfrm>
        </p:spPr>
        <p:txBody>
          <a:bodyPr lIns="0" rIns="0">
            <a:noAutofit/>
          </a:bodyPr>
          <a:lstStyle>
            <a:lvl1pPr marL="0" indent="0" algn="l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62" y="1757774"/>
            <a:ext cx="2669859" cy="1325563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B6E88236-C248-4008-9619-75BCE6D340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D3F74C5-9ADD-4AE3-BCA5-88726CC2A1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683563" y="3191969"/>
            <a:ext cx="154533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Table Placeholder 17">
            <a:extLst>
              <a:ext uri="{FF2B5EF4-FFF2-40B4-BE49-F238E27FC236}">
                <a16:creationId xmlns:a16="http://schemas.microsoft.com/office/drawing/2014/main" xmlns="" id="{62814DE5-26B2-4A8E-BA8D-A2E4C5547EB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911225" y="1505433"/>
            <a:ext cx="6561138" cy="384713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 smtClean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0194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83C23D1-BE9A-4E52-9BEF-D55C4CB757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645798" y="6386170"/>
            <a:ext cx="307239" cy="343814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xmlns="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34F3F28-2A24-40B5-AC8C-5A53DC799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128016"/>
            <a:ext cx="11932920" cy="236829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5BAC97E-3C4E-4D04-8A57-DC61E07CB8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ext Placeholder 26">
            <a:extLst>
              <a:ext uri="{FF2B5EF4-FFF2-40B4-BE49-F238E27FC236}">
                <a16:creationId xmlns:a16="http://schemas.microsoft.com/office/drawing/2014/main" xmlns="" id="{B33A3032-1037-4342-827F-CF13499782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1835244"/>
            <a:ext cx="10515599" cy="62910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FD6F6A17-AFDC-40C7-9D63-50FA052A1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IMAGE SLIDE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668B9DC-C6AF-45D4-BBA3-A5EF781EAB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759708" y="1667974"/>
            <a:ext cx="4672584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6127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xmlns="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64ACA68-1C2C-4C4D-9CB4-1C8BF3E03F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873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VIDEO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B6E88236-C248-4008-9619-75BCE6D340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Media Placeholder 7">
            <a:extLst>
              <a:ext uri="{FF2B5EF4-FFF2-40B4-BE49-F238E27FC236}">
                <a16:creationId xmlns:a16="http://schemas.microsoft.com/office/drawing/2014/main" xmlns="" id="{A11F77F4-4B16-4503-B9B6-AE22C686E3E3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1395984" y="1497770"/>
            <a:ext cx="9400032" cy="42153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9973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21279" y="6118484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1184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118484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87" r:id="rId17"/>
    <p:sldLayoutId id="2147483695" r:id="rId18"/>
    <p:sldLayoutId id="2147483688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02" userDrawn="1">
          <p15:clr>
            <a:srgbClr val="F26B43"/>
          </p15:clr>
        </p15:guide>
        <p15:guide id="10" pos="73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6.jp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60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4928" cy="816995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05857963-8D3D-4F24-B535-54652EE09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019" y="2554261"/>
            <a:ext cx="10117959" cy="2281355"/>
          </a:xfrm>
        </p:spPr>
        <p:txBody>
          <a:bodyPr/>
          <a:lstStyle/>
          <a:p>
            <a:r>
              <a:rPr lang="en-US" sz="3600" dirty="0"/>
              <a:t>2016/4 - Montenegro: Development of a commercial project in </a:t>
            </a:r>
            <a:r>
              <a:rPr lang="en-US" sz="3600" dirty="0" err="1"/>
              <a:t>Skadar</a:t>
            </a:r>
            <a:r>
              <a:rPr lang="en-US" sz="3600" dirty="0"/>
              <a:t> Lake National Park and candidate Emerald </a:t>
            </a:r>
            <a:r>
              <a:rPr lang="en-US" sz="3600" dirty="0" smtClean="0"/>
              <a:t>site</a:t>
            </a:r>
            <a:endParaRPr lang="ru-RU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623514F-9C9F-4868-A7D9-66CAA07E61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0856" y="4999985"/>
            <a:ext cx="10090287" cy="1101897"/>
          </a:xfrm>
        </p:spPr>
        <p:txBody>
          <a:bodyPr/>
          <a:lstStyle/>
          <a:p>
            <a:r>
              <a:rPr lang="en-US" sz="1800" dirty="0" smtClean="0"/>
              <a:t>Standing </a:t>
            </a:r>
            <a:r>
              <a:rPr lang="en-US" sz="1800" dirty="0"/>
              <a:t>Committee 40th meeting </a:t>
            </a:r>
            <a:r>
              <a:rPr lang="en-US" sz="1800" dirty="0" smtClean="0"/>
              <a:t>Strasbourg, 30 November- 4 December 2020</a:t>
            </a:r>
            <a:endParaRPr lang="sr-Latn-ME" sz="1800" dirty="0" smtClean="0"/>
          </a:p>
          <a:p>
            <a:r>
              <a:rPr lang="en-US" sz="1800" dirty="0" smtClean="0"/>
              <a:t>CONVENTION ON THE CONSERVATION OF EUROPEAN WILDLIFE AND NATURAL HABITATS </a:t>
            </a:r>
            <a:endParaRPr lang="ru-RU" sz="1800" dirty="0"/>
          </a:p>
        </p:txBody>
      </p:sp>
      <p:pic>
        <p:nvPicPr>
          <p:cNvPr id="6" name="image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0410350" y="5999184"/>
            <a:ext cx="849947" cy="858816"/>
          </a:xfrm>
          <a:prstGeom prst="rect">
            <a:avLst/>
          </a:prstGeom>
          <a:ln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926" y="5999184"/>
            <a:ext cx="1123424" cy="85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1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10</a:t>
            </a:fld>
            <a:endParaRPr lang="en-US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2938"/>
            <a:ext cx="12192000" cy="814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7000">
        <p:cover/>
      </p:transition>
    </mc:Choice>
    <mc:Fallback xmlns="">
      <p:transition spd="slow" advClick="0" advTm="7000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11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0508"/>
            <a:ext cx="12334240" cy="8226842"/>
          </a:xfrm>
          <a:prstGeom prst="rect">
            <a:avLst/>
          </a:prstGeom>
        </p:spPr>
      </p:pic>
      <p:pic>
        <p:nvPicPr>
          <p:cNvPr id="4" name="image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86686" y="249054"/>
            <a:ext cx="849947" cy="858816"/>
          </a:xfrm>
          <a:prstGeom prst="rect">
            <a:avLst/>
          </a:prstGeom>
          <a:ln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738" y="249054"/>
            <a:ext cx="1123424" cy="85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2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15520" cy="697842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r>
              <a:rPr lang="sr-Latn-ME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Tara River devastation, November 2018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4582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5000">
        <p15:prstTrans prst="fallOver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13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3545725" cy="6858000"/>
          </a:xfrm>
          <a:prstGeom prst="rect">
            <a:avLst/>
          </a:prstGeom>
        </p:spPr>
      </p:pic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r>
              <a:rPr lang="sr-Latn-ME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Tara River devastation, </a:t>
            </a:r>
            <a:r>
              <a:rPr lang="sr-Latn-ME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October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576081"/>
      </p:ext>
    </p:extLst>
  </p:cSld>
  <p:clrMapOvr>
    <a:masterClrMapping/>
  </p:clrMapOvr>
  <p:transition spd="slow" advTm="5000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14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4540" y="0"/>
            <a:ext cx="15216188" cy="6858000"/>
          </a:xfrm>
          <a:prstGeom prst="rect">
            <a:avLst/>
          </a:prstGeom>
        </p:spPr>
      </p:pic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r>
              <a:rPr lang="sr-Latn-ME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Tara River devastation, </a:t>
            </a:r>
            <a:r>
              <a:rPr lang="sr-Latn-ME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October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670782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15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722" y="0"/>
            <a:ext cx="15216187" cy="6858000"/>
          </a:xfrm>
          <a:prstGeom prst="rect">
            <a:avLst/>
          </a:prstGeom>
        </p:spPr>
      </p:pic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r>
              <a:rPr lang="sr-Latn-ME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Tara River devastation, </a:t>
            </a:r>
            <a:r>
              <a:rPr lang="sr-Latn-ME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October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824753"/>
      </p:ext>
    </p:extLst>
  </p:cSld>
  <p:clrMapOvr>
    <a:masterClrMapping/>
  </p:clrMapOvr>
  <p:transition spd="slow" advClick="0" advTm="5000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16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6815" y="0"/>
            <a:ext cx="15216187" cy="6858000"/>
          </a:xfrm>
          <a:prstGeom prst="rect">
            <a:avLst/>
          </a:prstGeom>
        </p:spPr>
      </p:pic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r>
              <a:rPr lang="sr-Latn-ME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Tara River devastation, </a:t>
            </a:r>
            <a:r>
              <a:rPr lang="sr-Latn-ME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October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117180"/>
      </p:ext>
    </p:extLst>
  </p:cSld>
  <p:clrMapOvr>
    <a:masterClrMapping/>
  </p:clrMapOvr>
  <p:transition spd="med" advClick="0" advTm="5000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17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0936"/>
            <a:ext cx="12192000" cy="8119872"/>
          </a:xfrm>
          <a:prstGeom prst="rect">
            <a:avLst/>
          </a:prstGeom>
        </p:spPr>
      </p:pic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r>
              <a:rPr lang="sr-Latn-ME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Kutska </a:t>
            </a:r>
            <a:r>
              <a:rPr lang="sr-Latn-ME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River devastation, </a:t>
            </a:r>
            <a:r>
              <a:rPr lang="sr-Latn-ME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October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8279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0">
        <p15:prstTrans prst="fallOver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7" y="3581925"/>
            <a:ext cx="4456385" cy="33422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528" y="3515711"/>
            <a:ext cx="4456385" cy="33422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403" y="1"/>
            <a:ext cx="6698079" cy="43449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7" y="0"/>
            <a:ext cx="5793252" cy="43449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635" y="4344939"/>
            <a:ext cx="3773365" cy="2513061"/>
          </a:xfrm>
          <a:prstGeom prst="rect">
            <a:avLst/>
          </a:prstGeom>
        </p:spPr>
      </p:pic>
      <p:sp>
        <p:nvSpPr>
          <p:cNvPr id="12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r>
              <a:rPr lang="sr-Latn-ME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Cestogaz </a:t>
            </a:r>
            <a:r>
              <a:rPr lang="sr-Latn-ME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River devastation, </a:t>
            </a:r>
            <a:r>
              <a:rPr lang="sr-Latn-ME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October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521209"/>
      </p:ext>
    </p:extLst>
  </p:cSld>
  <p:clrMapOvr>
    <a:masterClrMapping/>
  </p:clrMapOvr>
  <p:transition spd="slow" advClick="0" advTm="10000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19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256"/>
            <a:ext cx="12192000" cy="8119872"/>
          </a:xfrm>
          <a:prstGeom prst="rect">
            <a:avLst/>
          </a:prstGeom>
        </p:spPr>
      </p:pic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r>
              <a:rPr lang="sr-Latn-ME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Mojanska River downstream, May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822894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2</a:t>
            </a:fld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3485"/>
            <a:ext cx="12192000" cy="812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9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74" y="74719"/>
            <a:ext cx="10257526" cy="662911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20</a:t>
            </a:fld>
            <a:endParaRPr lang="en-US" noProof="0" dirty="0"/>
          </a:p>
        </p:txBody>
      </p:sp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 fontScale="90000"/>
          </a:bodyPr>
          <a:lstStyle/>
          <a:p>
            <a:r>
              <a:rPr lang="sr-Latn-ME" sz="2800" b="1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No meaningfull progress on implementation 201 Recomendations while worseing nature conservation status in 2020</a:t>
            </a:r>
            <a:endParaRPr lang="en-US" sz="2800" b="1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2851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16000">
        <p15:prstTrans prst="fallOver"/>
      </p:transition>
    </mc:Choice>
    <mc:Fallback>
      <p:transition spd="slow" advClick="0" advTm="1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84092224_603451120452952_5587225975004856320_n">
            <a:hlinkClick r:id="" action="ppaction://media"/>
          </p:cNvPr>
          <p:cNvPicPr>
            <a:picLocks noGrp="1" noChangeAspect="1"/>
          </p:cNvPicPr>
          <p:nvPr>
            <p:ph type="media" sz="quarter" idx="17"/>
            <a:videoFile r:link="rId1"/>
            <p:extLst>
              <p:ext uri="{DAA4B4D4-6D71-4841-9C94-3DE7FCFB9230}">
                <p14:media xmlns:p14="http://schemas.microsoft.com/office/powerpoint/2010/main" r:embed="rId2">
                  <p14:trim st="7571" end="2576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60054" y="751596"/>
            <a:ext cx="3103245" cy="5491151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D8F9E36-CD39-4DDD-927C-C07E8C070A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E593D545-C417-48EA-9543-078BF8EB641C}"/>
              </a:ext>
            </a:extLst>
          </p:cNvPr>
          <p:cNvSpPr txBox="1">
            <a:spLocks/>
          </p:cNvSpPr>
          <p:nvPr/>
        </p:nvSpPr>
        <p:spPr>
          <a:xfrm>
            <a:off x="1014643" y="919897"/>
            <a:ext cx="5285914" cy="782638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 sz="2800" dirty="0" smtClean="0"/>
              <a:t>NO MEANINGFUL PROGRESS </a:t>
            </a:r>
            <a:endParaRPr lang="en-US" sz="2800" dirty="0"/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xmlns="" id="{4D492004-FF5A-486F-BD35-52AACB74C659}"/>
              </a:ext>
            </a:extLst>
          </p:cNvPr>
          <p:cNvSpPr txBox="1">
            <a:spLocks/>
          </p:cNvSpPr>
          <p:nvPr/>
        </p:nvSpPr>
        <p:spPr>
          <a:xfrm>
            <a:off x="5973679" y="6270884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95E168-DA5E-4888-8D8A-92B118324C14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264" y="751597"/>
            <a:ext cx="3268579" cy="200200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31" y="417303"/>
            <a:ext cx="3429274" cy="606630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263" y="3449654"/>
            <a:ext cx="3270723" cy="2284396"/>
          </a:xfrm>
          <a:prstGeom prst="rect">
            <a:avLst/>
          </a:prstGeom>
        </p:spPr>
      </p:pic>
      <p:sp>
        <p:nvSpPr>
          <p:cNvPr id="16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r>
              <a:rPr lang="sr-Latn-ME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Illegal electro fishing of carp, bleak and eel, January – November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9933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3000">
        <p15:prstTrans prst="fallOver"/>
      </p:transition>
    </mc:Choice>
    <mc:Fallback>
      <p:transition spd="slow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1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2593"/>
            <a:ext cx="12325350" cy="820956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5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nb-NO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Disastrous fire at Skadar Lake, September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523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fallOve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23</a:t>
            </a:fld>
            <a:endParaRPr lang="en-US" noProof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62743"/>
            <a:ext cx="12192000" cy="8120743"/>
          </a:xfrm>
          <a:prstGeom prst="rect">
            <a:avLst/>
          </a:prstGeom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nb-NO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Disastrous fire at Skadar Lake, September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009781"/>
      </p:ext>
    </p:extLst>
  </p:cSld>
  <p:clrMapOvr>
    <a:masterClrMapping/>
  </p:clrMapOvr>
  <p:transition spd="slow" advClick="0" advTm="3000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24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0677"/>
            <a:ext cx="12192000" cy="8119354"/>
          </a:xfrm>
          <a:prstGeom prst="rect">
            <a:avLst/>
          </a:prstGeom>
        </p:spPr>
      </p:pic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nb-NO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Disastrous fire at Skadar Lake, September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212664"/>
      </p:ext>
    </p:extLst>
  </p:cSld>
  <p:clrMapOvr>
    <a:masterClrMapping/>
  </p:clrMapOvr>
  <p:transition spd="slow" advClick="0" advTm="3000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25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0"/>
            <a:ext cx="12192000" cy="8119354"/>
          </a:xfrm>
          <a:prstGeom prst="rect">
            <a:avLst/>
          </a:prstGeom>
        </p:spPr>
      </p:pic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nb-NO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Disastrous fire at Skadar Lake, September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351548"/>
      </p:ext>
    </p:extLst>
  </p:cSld>
  <p:clrMapOvr>
    <a:masterClrMapping/>
  </p:clrMapOvr>
  <p:transition spd="med" advClick="0" advTm="3000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26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0677"/>
            <a:ext cx="12192000" cy="8119354"/>
          </a:xfrm>
          <a:prstGeom prst="rect">
            <a:avLst/>
          </a:prstGeom>
        </p:spPr>
      </p:pic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nb-NO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Disastrous fire at Skadar Lake, September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514389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27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nb-NO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Disastrous fire at Skadar Lake, September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079443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28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nb-NO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Disastrous fire at Skadar Lake, September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356591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29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nb-NO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Disastrous fire at Skadar Lake, September 2020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934255"/>
      </p:ext>
    </p:extLst>
  </p:cSld>
  <p:clrMapOvr>
    <a:masterClrMapping/>
  </p:clrMapOvr>
  <p:transition spd="slow" advClick="0" advTm="3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3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1760"/>
            <a:ext cx="12438477" cy="832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79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40"/>
            <a:ext cx="12191999" cy="686068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30</a:t>
            </a:fld>
            <a:endParaRPr lang="en-US" noProof="0" dirty="0"/>
          </a:p>
        </p:txBody>
      </p:sp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sr-Latn-ME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Illegal forest cut</a:t>
            </a:r>
            <a:r>
              <a:rPr lang="nb-NO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, </a:t>
            </a:r>
            <a:r>
              <a:rPr lang="nb-NO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September </a:t>
            </a:r>
            <a:r>
              <a:rPr lang="nb-NO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20</a:t>
            </a:r>
            <a:r>
              <a:rPr lang="sr-Latn-ME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19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427082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31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131986" cy="34492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654" y="3405002"/>
            <a:ext cx="6152346" cy="34606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986" y="-3757"/>
            <a:ext cx="6060014" cy="34087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41372" y="1992378"/>
            <a:ext cx="3449242" cy="6131986"/>
          </a:xfrm>
          <a:prstGeom prst="rect">
            <a:avLst/>
          </a:prstGeom>
        </p:spPr>
      </p:pic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r>
              <a:rPr lang="en-US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Industrial wastewater discharge, </a:t>
            </a:r>
            <a:r>
              <a:rPr lang="en-US" sz="2800" dirty="0" err="1">
                <a:latin typeface="Arial Narrow" panose="020B0606020202030204" pitchFamily="34" charset="0"/>
                <a:cs typeface="Calibri Light" panose="020F0302020204030204" pitchFamily="34" charset="0"/>
              </a:rPr>
              <a:t>Alumini</a:t>
            </a:r>
            <a:r>
              <a:rPr lang="en-US" sz="2800" dirty="0">
                <a:latin typeface="Arial Narrow" panose="020B0606020202030204" pitchFamily="34" charset="0"/>
                <a:cs typeface="Calibri Light" panose="020F0302020204030204" pitchFamily="34" charset="0"/>
              </a:rPr>
              <a:t> Plant, October 2020.</a:t>
            </a:r>
          </a:p>
        </p:txBody>
      </p:sp>
    </p:spTree>
    <p:extLst>
      <p:ext uri="{BB962C8B-B14F-4D97-AF65-F5344CB8AC3E}">
        <p14:creationId xmlns:p14="http://schemas.microsoft.com/office/powerpoint/2010/main" val="39867173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9000">
        <p15:prstTrans prst="fallOver"/>
      </p:transition>
    </mc:Choice>
    <mc:Fallback>
      <p:transition spd="slow" advClick="0" advTm="9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634" y="0"/>
            <a:ext cx="3347744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32</a:t>
            </a:fld>
            <a:endParaRPr lang="en-US" noProof="0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Arial Narrow" panose="020B0606020202030204" pitchFamily="34" charset="0"/>
                <a:cs typeface="Calibri Light" panose="020F0302020204030204" pitchFamily="34" charset="0"/>
              </a:rPr>
              <a:t>Vessels more than 10 horsepower permission granted, November 2020.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549" y="1703046"/>
            <a:ext cx="5046579" cy="267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725148"/>
      </p:ext>
    </p:extLst>
  </p:cSld>
  <p:clrMapOvr>
    <a:masterClrMapping/>
  </p:clrMapOvr>
  <p:transition spd="slow" advClick="0" advTm="31000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105" y="3397396"/>
            <a:ext cx="7151436" cy="34183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502" y="3141686"/>
            <a:ext cx="6946185" cy="365760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33</a:t>
            </a:fld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502" y="0"/>
            <a:ext cx="6609422" cy="31529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944" y="17842"/>
            <a:ext cx="6479597" cy="3379554"/>
          </a:xfrm>
          <a:prstGeom prst="rect">
            <a:avLst/>
          </a:prstGeom>
        </p:spPr>
      </p:pic>
      <p:sp>
        <p:nvSpPr>
          <p:cNvPr id="10" name="Flowchart: Connector 9"/>
          <p:cNvSpPr/>
          <p:nvPr/>
        </p:nvSpPr>
        <p:spPr>
          <a:xfrm>
            <a:off x="1522838" y="4672363"/>
            <a:ext cx="1401923" cy="1356507"/>
          </a:xfrm>
          <a:prstGeom prst="flowChartConnector">
            <a:avLst/>
          </a:prstGeom>
          <a:noFill/>
          <a:ln w="25400" cap="flat">
            <a:solidFill>
              <a:srgbClr val="FF0000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1" name="Flowchart: Connector 10"/>
          <p:cNvSpPr/>
          <p:nvPr/>
        </p:nvSpPr>
        <p:spPr>
          <a:xfrm>
            <a:off x="4340732" y="3744967"/>
            <a:ext cx="2332893" cy="2236458"/>
          </a:xfrm>
          <a:prstGeom prst="flowChartConnector">
            <a:avLst/>
          </a:prstGeom>
          <a:noFill/>
          <a:ln w="25400" cap="flat">
            <a:solidFill>
              <a:srgbClr val="FF0000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429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 advTm="12000">
        <p:circle/>
      </p:transition>
    </mc:Choice>
    <mc:Fallback>
      <p:transition spd="slow" advClick="0" advTm="1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34</a:t>
            </a:fld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643" y="246183"/>
            <a:ext cx="4495852" cy="63470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710" y="557348"/>
            <a:ext cx="4217158" cy="593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899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43000">
        <p15:prstTrans prst="fallOver"/>
      </p:transition>
    </mc:Choice>
    <mc:Fallback>
      <p:transition spd="slow" advClick="0" advTm="4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9300" y="3059723"/>
            <a:ext cx="8445214" cy="37982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484" y="3798277"/>
            <a:ext cx="6803092" cy="305972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35</a:t>
            </a:fld>
            <a:endParaRPr lang="en-US" noProof="0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52220" y="6076315"/>
            <a:ext cx="9911080" cy="589915"/>
          </a:xfrm>
          <a:solidFill>
            <a:srgbClr val="1055C1">
              <a:alpha val="52000"/>
            </a:srgbClr>
          </a:solidFill>
        </p:spPr>
        <p:txBody>
          <a:bodyPr>
            <a:normAutofit/>
          </a:bodyPr>
          <a:lstStyle/>
          <a:p>
            <a:r>
              <a:rPr lang="sr-Latn-ME" sz="2800" dirty="0" smtClean="0">
                <a:latin typeface="Arial Narrow" panose="020B0606020202030204" pitchFamily="34" charset="0"/>
                <a:cs typeface="Calibri Light" panose="020F0302020204030204" pitchFamily="34" charset="0"/>
              </a:rPr>
              <a:t>Porto Skadar Lake and White Village tourist settlement building site</a:t>
            </a:r>
            <a:endParaRPr lang="en-US" sz="2800" dirty="0">
              <a:latin typeface="Arial Narrow" panose="020B0606020202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4969" cy="30874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484" y="0"/>
            <a:ext cx="6345805" cy="410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80308"/>
      </p:ext>
    </p:extLst>
  </p:cSld>
  <p:clrMapOvr>
    <a:masterClrMapping/>
  </p:clrMapOvr>
  <p:transition spd="slow" advClick="0" advTm="22000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36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70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60000">
        <p14:reveal/>
      </p:transition>
    </mc:Choice>
    <mc:Fallback>
      <p:transition spd="slow" advTm="6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72B381BA-F1D7-483F-B759-9C3451355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412BBAB-4628-42F5-BF78-BE0E594751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/>
              <a:t>Natasa Kovacevic, </a:t>
            </a:r>
            <a:endParaRPr lang="sr-Latn-ME" sz="2800" dirty="0" smtClean="0"/>
          </a:p>
          <a:p>
            <a:pPr>
              <a:lnSpc>
                <a:spcPct val="100000"/>
              </a:lnSpc>
            </a:pPr>
            <a:r>
              <a:rPr lang="en-US" sz="2800" dirty="0" smtClean="0"/>
              <a:t>NGO </a:t>
            </a:r>
            <a:r>
              <a:rPr lang="en-US" sz="2800" dirty="0"/>
              <a:t>Green </a:t>
            </a:r>
            <a:r>
              <a:rPr lang="en-US" sz="2800" dirty="0" smtClean="0"/>
              <a:t>Home</a:t>
            </a:r>
            <a:endParaRPr lang="sr-Latn-ME" sz="2800" dirty="0"/>
          </a:p>
          <a:p>
            <a:pPr>
              <a:lnSpc>
                <a:spcPct val="100000"/>
              </a:lnSpc>
            </a:pPr>
            <a:r>
              <a:rPr lang="sr-Latn-ME" sz="2800" dirty="0" smtClean="0"/>
              <a:t>n</a:t>
            </a:r>
            <a:r>
              <a:rPr lang="en-US" sz="2800" dirty="0" err="1" smtClean="0"/>
              <a:t>atasa</a:t>
            </a:r>
            <a:r>
              <a:rPr lang="en-US" sz="2800" dirty="0" smtClean="0"/>
              <a:t>.</a:t>
            </a:r>
            <a:r>
              <a:rPr lang="sr-Latn-ME" sz="2800" dirty="0" smtClean="0"/>
              <a:t>k</a:t>
            </a:r>
            <a:r>
              <a:rPr lang="en-US" sz="2800" dirty="0" smtClean="0"/>
              <a:t>ovacevic@greenhome.co.me</a:t>
            </a:r>
            <a:endParaRPr lang="en-US" sz="2800" dirty="0"/>
          </a:p>
          <a:p>
            <a:pPr lvl="0">
              <a:lnSpc>
                <a:spcPct val="100000"/>
              </a:lnSpc>
            </a:pPr>
            <a:r>
              <a:rPr lang="en-US" sz="2800" dirty="0" smtClean="0"/>
              <a:t>Milan </a:t>
            </a:r>
            <a:r>
              <a:rPr lang="en-US" sz="2800" dirty="0" err="1"/>
              <a:t>Knezevic</a:t>
            </a:r>
            <a:r>
              <a:rPr lang="en-US" sz="2800" dirty="0"/>
              <a:t>, </a:t>
            </a:r>
            <a:endParaRPr lang="sr-Latn-ME" sz="2800" dirty="0" smtClean="0"/>
          </a:p>
          <a:p>
            <a:pPr lvl="0">
              <a:lnSpc>
                <a:spcPct val="100000"/>
              </a:lnSpc>
            </a:pPr>
            <a:r>
              <a:rPr lang="en-US" sz="2800" dirty="0" smtClean="0"/>
              <a:t>The </a:t>
            </a:r>
            <a:r>
              <a:rPr lang="en-US" sz="2800" dirty="0"/>
              <a:t>Informal Citizens Group from </a:t>
            </a:r>
            <a:r>
              <a:rPr lang="en-US" sz="2800" dirty="0" err="1" smtClean="0"/>
              <a:t>Virpazar</a:t>
            </a:r>
            <a:endParaRPr lang="sr-Latn-ME" sz="2800" dirty="0" smtClean="0"/>
          </a:p>
          <a:p>
            <a:pPr lvl="0">
              <a:lnSpc>
                <a:spcPct val="100000"/>
              </a:lnSpc>
            </a:pPr>
            <a:r>
              <a:rPr lang="en-US" sz="2800" dirty="0" smtClean="0"/>
              <a:t>cracatau@hotmail.com</a:t>
            </a:r>
            <a:endParaRPr lang="en-US" sz="2800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BA4F671-D586-49FB-B0C1-E7E9ADFE08D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sr-Latn-ME" dirty="0" smtClean="0"/>
          </a:p>
          <a:p>
            <a:endParaRPr lang="en-US" dirty="0"/>
          </a:p>
        </p:txBody>
      </p:sp>
      <p:pic>
        <p:nvPicPr>
          <p:cNvPr id="13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0410350" y="5999184"/>
            <a:ext cx="849947" cy="858816"/>
          </a:xfrm>
          <a:prstGeom prst="rect">
            <a:avLst/>
          </a:prstGeom>
          <a:ln/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926" y="5999184"/>
            <a:ext cx="1123424" cy="85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7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9000">
        <p:circle/>
      </p:transition>
    </mc:Choice>
    <mc:Fallback xmlns="">
      <p:transition spd="slow" advClick="0" advTm="9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2002"/>
            <a:ext cx="12192000" cy="787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8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5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2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6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56640"/>
            <a:ext cx="12192000" cy="812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5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7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1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8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493" y="0"/>
            <a:ext cx="1247298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74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7000">
        <p:pull/>
      </p:transition>
    </mc:Choice>
    <mc:Fallback xmlns="">
      <p:transition spd="slow" advClick="0" advTm="700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9</a:t>
            </a:fld>
            <a:endParaRPr lang="en-US" noProof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5911"/>
            <a:ext cx="12192000" cy="804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7000">
        <p14:reveal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4">
      <a:dk1>
        <a:sysClr val="windowText" lastClr="000000"/>
      </a:dk1>
      <a:lt1>
        <a:sysClr val="window" lastClr="FFFFFF"/>
      </a:lt1>
      <a:dk2>
        <a:srgbClr val="64AC00"/>
      </a:dk2>
      <a:lt2>
        <a:srgbClr val="CBFF00"/>
      </a:lt2>
      <a:accent1>
        <a:srgbClr val="002E62"/>
      </a:accent1>
      <a:accent2>
        <a:srgbClr val="004CB9"/>
      </a:accent2>
      <a:accent3>
        <a:srgbClr val="005500"/>
      </a:accent3>
      <a:accent4>
        <a:srgbClr val="16B3DC"/>
      </a:accent4>
      <a:accent5>
        <a:srgbClr val="F9DC5C"/>
      </a:accent5>
      <a:accent6>
        <a:srgbClr val="EF626C"/>
      </a:accent6>
      <a:hlink>
        <a:srgbClr val="FFFFFF"/>
      </a:hlink>
      <a:folHlink>
        <a:srgbClr val="FFFFFF"/>
      </a:folHlink>
    </a:clrScheme>
    <a:fontScheme name="Custom 21">
      <a:majorFont>
        <a:latin typeface="Gill Sans MT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TF22977542_Outdoors presentation_RVA_v4.potx" id="{6CD96AFB-7D75-48FF-A856-C8B82BF3C12B}" vid="{1E6ACFD4-3AE6-4944-B76B-DA44E915EC7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35B1F0-3442-4957-9701-25816EFDB6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6A71AF-4CF2-4B95-BFB6-5C27500258C6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metadata/properties"/>
    <ds:schemaRef ds:uri="16c05727-aa75-4e4a-9b5f-8a80a1165891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0F60B100-7079-4DE7-AF7C-20BFB1D62C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Outdoors presentation</Template>
  <TotalTime>0</TotalTime>
  <Words>276</Words>
  <Application>Microsoft Office PowerPoint</Application>
  <PresentationFormat>Widescreen</PresentationFormat>
  <Paragraphs>66</Paragraphs>
  <Slides>37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Arial Narrow</vt:lpstr>
      <vt:lpstr>Calibri</vt:lpstr>
      <vt:lpstr>Calibri Light</vt:lpstr>
      <vt:lpstr>Franklin Gothic Book</vt:lpstr>
      <vt:lpstr>Gill Sans MT</vt:lpstr>
      <vt:lpstr>Office Theme</vt:lpstr>
      <vt:lpstr>2016/4 - Montenegro: Development of a commercial project in Skadar Lake National Park and candidate Emerald site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Tara River devastation, November 2018</vt:lpstr>
      <vt:lpstr>Tara River devastation, October 2020</vt:lpstr>
      <vt:lpstr>Tara River devastation, October 2020</vt:lpstr>
      <vt:lpstr>Tara River devastation, October 2020</vt:lpstr>
      <vt:lpstr>Tara River devastation, October 2020</vt:lpstr>
      <vt:lpstr>Kutska River devastation, October 2020</vt:lpstr>
      <vt:lpstr>Cestogaz River devastation, October 2020</vt:lpstr>
      <vt:lpstr>Mojanska River downstream, May 2020</vt:lpstr>
      <vt:lpstr>No meaningfull progress on implementation 201 Recomendations while worseing nature conservation status in 2020</vt:lpstr>
      <vt:lpstr>Illegal electro fishing of carp, bleak and eel, January – November 2020</vt:lpstr>
      <vt:lpstr>Disastrous fire at Skadar Lake, September 2020</vt:lpstr>
      <vt:lpstr>Disastrous fire at Skadar Lake, September 2020</vt:lpstr>
      <vt:lpstr>Disastrous fire at Skadar Lake, September 2020</vt:lpstr>
      <vt:lpstr>Disastrous fire at Skadar Lake, September 2020</vt:lpstr>
      <vt:lpstr>Disastrous fire at Skadar Lake, September 2020</vt:lpstr>
      <vt:lpstr>Disastrous fire at Skadar Lake, September 2020</vt:lpstr>
      <vt:lpstr>Disastrous fire at Skadar Lake, September 2020</vt:lpstr>
      <vt:lpstr>Disastrous fire at Skadar Lake, September 2020</vt:lpstr>
      <vt:lpstr>Illegal forest cut, September 2019</vt:lpstr>
      <vt:lpstr>Industrial wastewater discharge, Alumini Plant, October 2020.</vt:lpstr>
      <vt:lpstr>Vessels more than 10 horsepower permission granted, November 2020.</vt:lpstr>
      <vt:lpstr>PowerPoint Presentation</vt:lpstr>
      <vt:lpstr>PowerPoint Presentation</vt:lpstr>
      <vt:lpstr>Porto Skadar Lake and White Village tourist settlement building site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2020-11-10T14:25:21Z</dcterms:created>
  <dcterms:modified xsi:type="dcterms:W3CDTF">2020-11-20T13:38:40Z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