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6" r:id="rId5"/>
    <p:sldId id="271" r:id="rId6"/>
    <p:sldId id="288" r:id="rId7"/>
    <p:sldId id="257" r:id="rId8"/>
    <p:sldId id="284" r:id="rId9"/>
    <p:sldId id="287" r:id="rId10"/>
    <p:sldId id="279" r:id="rId11"/>
    <p:sldId id="285" r:id="rId12"/>
    <p:sldId id="283" r:id="rId13"/>
    <p:sldId id="289" r:id="rId14"/>
    <p:sldId id="282" r:id="rId15"/>
    <p:sldId id="276" r:id="rId16"/>
    <p:sldId id="280" r:id="rId17"/>
    <p:sldId id="278" r:id="rId18"/>
    <p:sldId id="277" r:id="rId19"/>
    <p:sldId id="274" r:id="rId20"/>
    <p:sldId id="275" r:id="rId21"/>
    <p:sldId id="272" r:id="rId22"/>
    <p:sldId id="291" r:id="rId23"/>
    <p:sldId id="293" r:id="rId24"/>
    <p:sldId id="264" r:id="rId25"/>
    <p:sldId id="258" r:id="rId26"/>
    <p:sldId id="290" r:id="rId27"/>
    <p:sldId id="295" r:id="rId28"/>
    <p:sldId id="294" r:id="rId29"/>
    <p:sldId id="300" r:id="rId30"/>
    <p:sldId id="297" r:id="rId31"/>
    <p:sldId id="298" r:id="rId32"/>
    <p:sldId id="301" r:id="rId33"/>
    <p:sldId id="308" r:id="rId34"/>
    <p:sldId id="296" r:id="rId35"/>
    <p:sldId id="309" r:id="rId36"/>
    <p:sldId id="307" r:id="rId37"/>
    <p:sldId id="306" r:id="rId38"/>
    <p:sldId id="310" r:id="rId39"/>
    <p:sldId id="305" r:id="rId40"/>
    <p:sldId id="26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5C1"/>
    <a:srgbClr val="4A4AFC"/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91" autoAdjust="0"/>
  </p:normalViewPr>
  <p:slideViewPr>
    <p:cSldViewPr snapToGrid="0" showGuides="1">
      <p:cViewPr varScale="1">
        <p:scale>
          <a:sx n="87" d="100"/>
          <a:sy n="87" d="100"/>
        </p:scale>
        <p:origin x="72" y="110"/>
      </p:cViewPr>
      <p:guideLst>
        <p:guide pos="3840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508B8B31-1CFE-4A78-A796-40061C1B29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F5D168-A009-4B34-B08F-277E0D6ABD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47A4C-1800-412B-9042-C93F1924AECC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0C826E-30C5-4DD2-97CD-F700F8EBB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A1BE32A-EDDE-428D-8FA7-84F681D978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1FD62-43B6-432F-96E1-BCDE3916E1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8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en-US" noProof="0" smtClean="0"/>
              <a:t>11/20/2020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xmlns="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846C517-01CF-4924-81A5-DAD4CE0BFA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xmlns="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xmlns="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Tagline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691BBC0-FAFE-4A57-9925-6182B74C4C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lake and mountain range">
            <a:extLst>
              <a:ext uri="{FF2B5EF4-FFF2-40B4-BE49-F238E27FC236}">
                <a16:creationId xmlns:a16="http://schemas.microsoft.com/office/drawing/2014/main" xmlns="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846C517-01CF-4924-81A5-DAD4CE0BFA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xmlns="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+7 678-555-0128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xmlns="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xmlns="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Alexander Martensson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xmlns="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martensson@example.com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xmlns="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40A1271-E1E7-40AB-9552-9B4249544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156204" y="2421953"/>
            <a:ext cx="5879592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xmlns="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846C517-01CF-4924-81A5-DAD4CE0BFA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691BBC0-FAFE-4A57-9925-6182B74C4C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xmlns="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4F3F28-2A24-40B5-AC8C-5A53DC799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5BAC97E-3C4E-4D04-8A57-DC61E07CB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822F33-D675-4E6C-BD09-D9C78365BB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xmlns="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4F3F28-2A24-40B5-AC8C-5A53DC799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5BAC97E-3C4E-4D04-8A57-DC61E07CB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822F33-D675-4E6C-BD09-D9C78365BB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xmlns="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4F3F28-2A24-40B5-AC8C-5A53DC799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5BAC97E-3C4E-4D04-8A57-DC61E07CB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822F33-D675-4E6C-BD09-D9C78365BB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40863"/>
            <a:ext cx="5157787" cy="66421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40863"/>
            <a:ext cx="5183188" cy="6642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xmlns="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xmlns="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4F3F28-2A24-40B5-AC8C-5A53DC799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5BAC97E-3C4E-4D04-8A57-DC61E07CB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822F33-D675-4E6C-BD09-D9C78365BB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0"/>
            <a:ext cx="6172200" cy="54086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xmlns="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4F3F28-2A24-40B5-AC8C-5A53DC799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5BAC97E-3C4E-4D04-8A57-DC61E07CB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822F33-D675-4E6C-BD09-D9C78365BB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xmlns="" id="{1B69B4CE-EB2F-46CF-9A80-64E44E5E9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xmlns="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4ACA68-1C2C-4C4D-9CB4-1C8BF3E03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6E88236-C248-4008-9619-75BCE6D340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D3F74C5-9ADD-4AE3-BCA5-88726CC2A1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2920" y="1667974"/>
            <a:ext cx="356616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xmlns="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4ACA68-1C2C-4C4D-9CB4-1C8BF3E03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6E88236-C248-4008-9619-75BCE6D340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4ACA68-1C2C-4C4D-9CB4-1C8BF3E03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D3F74C5-9ADD-4AE3-BCA5-88726CC2A1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xmlns="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xmlns="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84171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xmlns="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xmlns="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84171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xmlns="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xmlns="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01950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xmlns="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xmlns="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xmlns="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3103993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xmlns="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3102450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xmlns="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57040" y="5751926"/>
            <a:ext cx="8877920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xmlns="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5070254"/>
            <a:ext cx="259919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xmlns="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5070254"/>
            <a:ext cx="371266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xmlns="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976866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xmlns="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4041034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xmlns="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4041034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E88C711-3D16-496B-BF96-001A0C0A3A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xmlns="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4F3F28-2A24-40B5-AC8C-5A53DC799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5BAC97E-3C4E-4D04-8A57-DC61E07CB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822F33-D675-4E6C-BD09-D9C78365BB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070604" y="4804366"/>
            <a:ext cx="4050792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with pine trees and mountain range">
            <a:extLst>
              <a:ext uri="{FF2B5EF4-FFF2-40B4-BE49-F238E27FC236}">
                <a16:creationId xmlns:a16="http://schemas.microsoft.com/office/drawing/2014/main" xmlns="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4F3F28-2A24-40B5-AC8C-5A53DC799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5BAC97E-3C4E-4D04-8A57-DC61E07CB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xmlns="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822F33-D675-4E6C-BD09-D9C78365BB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026" y="199258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xmlns="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Close up view of lake edge with mountain range background">
            <a:extLst>
              <a:ext uri="{FF2B5EF4-FFF2-40B4-BE49-F238E27FC236}">
                <a16:creationId xmlns:a16="http://schemas.microsoft.com/office/drawing/2014/main" xmlns="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4F3F28-2A24-40B5-AC8C-5A53DC799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5BAC97E-3C4E-4D04-8A57-DC61E07CB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xmlns="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060240"/>
            <a:ext cx="5320386" cy="882524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822F33-D675-4E6C-BD09-D9C78365BB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4693" y="1916790"/>
            <a:ext cx="45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xmlns="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897" y="1125545"/>
            <a:ext cx="4707842" cy="1849304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xmlns="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4ACA68-1C2C-4C4D-9CB4-1C8BF3E03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xmlns="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xmlns="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xmlns="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6E88236-C248-4008-9619-75BCE6D340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D3F74C5-9ADD-4AE3-BCA5-88726CC2A1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111752" y="1667974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xmlns="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4ACA68-1C2C-4C4D-9CB4-1C8BF3E03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xmlns="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3359239"/>
            <a:ext cx="4357688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081624"/>
            <a:ext cx="4357688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6E88236-C248-4008-9619-75BCE6D340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D3F74C5-9ADD-4AE3-BCA5-88726CC2A1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xmlns="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xmlns="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4ACA68-1C2C-4C4D-9CB4-1C8BF3E03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xmlns="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3563" y="3359239"/>
            <a:ext cx="2596896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6E88236-C248-4008-9619-75BCE6D340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D3F74C5-9ADD-4AE3-BCA5-88726CC2A1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683563" y="3191969"/>
            <a:ext cx="1545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Table Placeholder 17">
            <a:extLst>
              <a:ext uri="{FF2B5EF4-FFF2-40B4-BE49-F238E27FC236}">
                <a16:creationId xmlns:a16="http://schemas.microsoft.com/office/drawing/2014/main" xmlns="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05433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3C23D1-BE9A-4E52-9BEF-D55C4CB757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645798" y="6386170"/>
            <a:ext cx="307239" cy="343814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xmlns="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4F3F28-2A24-40B5-AC8C-5A53DC799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5BAC97E-3C4E-4D04-8A57-DC61E07CB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xmlns="" id="{B33A3032-1037-4342-827F-CF13499782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IMAGE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668B9DC-C6AF-45D4-BBA3-A5EF781EAB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759708" y="1667974"/>
            <a:ext cx="4672584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xmlns="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4ACA68-1C2C-4C4D-9CB4-1C8BF3E03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6E88236-C248-4008-9619-75BCE6D340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xmlns="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87" r:id="rId17"/>
    <p:sldLayoutId id="2147483695" r:id="rId18"/>
    <p:sldLayoutId id="214748368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6.jp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4928" cy="81699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019" y="2554261"/>
            <a:ext cx="10117959" cy="2281355"/>
          </a:xfrm>
        </p:spPr>
        <p:txBody>
          <a:bodyPr/>
          <a:lstStyle/>
          <a:p>
            <a:r>
              <a:rPr lang="en-US" sz="3600" dirty="0"/>
              <a:t>2016/4 - Montenegro: Development of a commercial project in </a:t>
            </a:r>
            <a:r>
              <a:rPr lang="en-US" sz="3600" dirty="0" err="1"/>
              <a:t>Skadar</a:t>
            </a:r>
            <a:r>
              <a:rPr lang="en-US" sz="3600" dirty="0"/>
              <a:t> Lake National Park and candidate Emerald </a:t>
            </a:r>
            <a:r>
              <a:rPr lang="en-US" sz="3600" dirty="0" smtClean="0"/>
              <a:t>site</a:t>
            </a:r>
            <a:endParaRPr lang="ru-RU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23514F-9C9F-4868-A7D9-66CAA07E6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0856" y="4999985"/>
            <a:ext cx="10090287" cy="1101897"/>
          </a:xfrm>
        </p:spPr>
        <p:txBody>
          <a:bodyPr/>
          <a:lstStyle/>
          <a:p>
            <a:r>
              <a:rPr lang="en-US" sz="1800" dirty="0" smtClean="0"/>
              <a:t>Standing </a:t>
            </a:r>
            <a:r>
              <a:rPr lang="en-US" sz="1800" dirty="0"/>
              <a:t>Committee 40th meeting </a:t>
            </a:r>
            <a:r>
              <a:rPr lang="en-US" sz="1800" dirty="0" smtClean="0"/>
              <a:t>Strasbourg, 30 November- 4 December 2020</a:t>
            </a:r>
            <a:endParaRPr lang="sr-Latn-ME" sz="1800" dirty="0" smtClean="0"/>
          </a:p>
          <a:p>
            <a:r>
              <a:rPr lang="en-US" sz="1800" dirty="0" smtClean="0"/>
              <a:t>CONVENTION ON THE CONSERVATION OF EUROPEAN WILDLIFE AND NATURAL HABITATS </a:t>
            </a:r>
            <a:endParaRPr lang="ru-RU" sz="1800" dirty="0"/>
          </a:p>
        </p:txBody>
      </p:sp>
      <p:pic>
        <p:nvPicPr>
          <p:cNvPr id="6" name="image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410350" y="5999184"/>
            <a:ext cx="849947" cy="858816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26" y="5999184"/>
            <a:ext cx="1123424" cy="8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2938"/>
            <a:ext cx="12192000" cy="814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cover/>
      </p:transition>
    </mc:Choice>
    <mc:Fallback xmlns="">
      <p:transition spd="slow" advClick="0" advTm="7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508"/>
            <a:ext cx="12334240" cy="8226842"/>
          </a:xfrm>
          <a:prstGeom prst="rect">
            <a:avLst/>
          </a:prstGeom>
        </p:spPr>
      </p:pic>
      <p:pic>
        <p:nvPicPr>
          <p:cNvPr id="4" name="image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86686" y="249054"/>
            <a:ext cx="849947" cy="858816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38" y="249054"/>
            <a:ext cx="1123424" cy="8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2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15520" cy="697842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r>
              <a:rPr lang="sr-Latn-ME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Tara River devastation, November 2018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58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3545725" cy="6858000"/>
          </a:xfrm>
          <a:prstGeom prst="rect">
            <a:avLst/>
          </a:prstGeom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r>
              <a:rPr lang="sr-Latn-ME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Tara River devastation, </a:t>
            </a:r>
            <a:r>
              <a:rPr lang="sr-Latn-ME" sz="2800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October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576081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540" y="0"/>
            <a:ext cx="15216188" cy="6858000"/>
          </a:xfrm>
          <a:prstGeom prst="rect">
            <a:avLst/>
          </a:prstGeom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r>
              <a:rPr lang="sr-Latn-ME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Tara River devastation, </a:t>
            </a:r>
            <a:r>
              <a:rPr lang="sr-Latn-ME" sz="2800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October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67078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722" y="0"/>
            <a:ext cx="15216187" cy="6858000"/>
          </a:xfrm>
          <a:prstGeom prst="rect">
            <a:avLst/>
          </a:prstGeom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r>
              <a:rPr lang="sr-Latn-ME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Tara River devastation, </a:t>
            </a:r>
            <a:r>
              <a:rPr lang="sr-Latn-ME" sz="2800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October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82475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815" y="0"/>
            <a:ext cx="15216187" cy="6858000"/>
          </a:xfrm>
          <a:prstGeom prst="rect">
            <a:avLst/>
          </a:prstGeom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r>
              <a:rPr lang="sr-Latn-ME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Tara River devastation, </a:t>
            </a:r>
            <a:r>
              <a:rPr lang="sr-Latn-ME" sz="2800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October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17180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0936"/>
            <a:ext cx="12192000" cy="8119872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r>
              <a:rPr lang="sr-Latn-ME" sz="2800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Kutska </a:t>
            </a:r>
            <a:r>
              <a:rPr lang="sr-Latn-ME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River devastation, </a:t>
            </a:r>
            <a:r>
              <a:rPr lang="sr-Latn-ME" sz="2800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October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827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" y="3581925"/>
            <a:ext cx="4456385" cy="3342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28" y="3515711"/>
            <a:ext cx="4456385" cy="3342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403" y="1"/>
            <a:ext cx="6698079" cy="4344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" y="0"/>
            <a:ext cx="5793252" cy="4344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635" y="4344939"/>
            <a:ext cx="3773365" cy="2513061"/>
          </a:xfrm>
          <a:prstGeom prst="rect">
            <a:avLst/>
          </a:prstGeom>
        </p:spPr>
      </p:pic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r>
              <a:rPr lang="sr-Latn-ME" sz="2800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Cestogaz </a:t>
            </a:r>
            <a:r>
              <a:rPr lang="sr-Latn-ME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River devastation, </a:t>
            </a:r>
            <a:r>
              <a:rPr lang="sr-Latn-ME" sz="2800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October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21209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19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56"/>
            <a:ext cx="12192000" cy="8119872"/>
          </a:xfrm>
          <a:prstGeom prst="rect">
            <a:avLst/>
          </a:prstGeom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r>
              <a:rPr lang="sr-Latn-ME" sz="2800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Mojanska River downstream, May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2289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3485"/>
            <a:ext cx="12192000" cy="812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74" y="74719"/>
            <a:ext cx="10257526" cy="66291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 fontScale="90000"/>
          </a:bodyPr>
          <a:lstStyle/>
          <a:p>
            <a:r>
              <a:rPr lang="sr-Latn-ME" sz="2800" b="1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No meaningfull progress on implementation 201 Recomendations while worseing nature conservation status in 2020</a:t>
            </a:r>
            <a:endParaRPr lang="en-US" sz="2800" b="1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85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6000">
        <p15:prstTrans prst="fallOver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4092224_603451120452952_5587225975004856320_n">
            <a:hlinkClick r:id="" action="ppaction://media"/>
          </p:cNvPr>
          <p:cNvPicPr>
            <a:picLocks noGrp="1" noChangeAspect="1"/>
          </p:cNvPicPr>
          <p:nvPr>
            <p:ph type="media" sz="quarter" idx="17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571" end="257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0054" y="751596"/>
            <a:ext cx="3103245" cy="5491151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D8F9E36-CD39-4DDD-927C-C07E8C070A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93D545-C417-48EA-9543-078BF8EB641C}"/>
              </a:ext>
            </a:extLst>
          </p:cNvPr>
          <p:cNvSpPr txBox="1">
            <a:spLocks/>
          </p:cNvSpPr>
          <p:nvPr/>
        </p:nvSpPr>
        <p:spPr>
          <a:xfrm>
            <a:off x="1014643" y="919897"/>
            <a:ext cx="5285914" cy="78263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ME" sz="2800" dirty="0" smtClean="0"/>
              <a:t>NO MEANINGFUL PROGRESS </a:t>
            </a:r>
            <a:endParaRPr lang="en-US" sz="280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xmlns="" id="{4D492004-FF5A-486F-BD35-52AACB74C659}"/>
              </a:ext>
            </a:extLst>
          </p:cNvPr>
          <p:cNvSpPr txBox="1">
            <a:spLocks/>
          </p:cNvSpPr>
          <p:nvPr/>
        </p:nvSpPr>
        <p:spPr>
          <a:xfrm>
            <a:off x="5973679" y="62708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95E168-DA5E-4888-8D8A-92B118324C1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264" y="751597"/>
            <a:ext cx="3268579" cy="20020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1" y="417303"/>
            <a:ext cx="3429274" cy="60663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263" y="3449654"/>
            <a:ext cx="3270723" cy="2284396"/>
          </a:xfrm>
          <a:prstGeom prst="rect">
            <a:avLst/>
          </a:prstGeom>
        </p:spPr>
      </p:pic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r>
              <a:rPr lang="sr-Latn-ME" sz="2800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Illegal electro fishing of carp, bleak and eel, January – November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993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3000">
        <p15:prstTrans prst="fallOver"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2593"/>
            <a:ext cx="12325350" cy="82095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D492004-FF5A-486F-BD35-52AACB74C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nb-NO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Disastrous fire at Skadar Lake, September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23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23</a:t>
            </a:fld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2743"/>
            <a:ext cx="12192000" cy="8120743"/>
          </a:xfrm>
          <a:prstGeom prst="rect">
            <a:avLst/>
          </a:prstGeom>
        </p:spPr>
      </p:pic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nb-NO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Disastrous fire at Skadar Lake, September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09781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24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0677"/>
            <a:ext cx="12192000" cy="8119354"/>
          </a:xfrm>
          <a:prstGeom prst="rect">
            <a:avLst/>
          </a:prstGeom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nb-NO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Disastrous fire at Skadar Lake, September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212664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25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0"/>
            <a:ext cx="12192000" cy="8119354"/>
          </a:xfrm>
          <a:prstGeom prst="rect">
            <a:avLst/>
          </a:prstGeom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nb-NO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Disastrous fire at Skadar Lake, September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51548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26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0677"/>
            <a:ext cx="12192000" cy="8119354"/>
          </a:xfrm>
          <a:prstGeom prst="rect">
            <a:avLst/>
          </a:prstGeom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nb-NO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Disastrous fire at Skadar Lake, September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514389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27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nb-NO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Disastrous fire at Skadar Lake, September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79443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28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nb-NO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Disastrous fire at Skadar Lake, September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35659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29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nb-NO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Disastrous fire at Skadar Lake, September 2020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3425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760"/>
            <a:ext cx="12438477" cy="832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0"/>
            <a:ext cx="12191999" cy="68606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30</a:t>
            </a:fld>
            <a:endParaRPr lang="en-US" noProof="0" dirty="0"/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sr-Latn-ME" sz="2800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Illegal forest cut</a:t>
            </a:r>
            <a:r>
              <a:rPr lang="nb-NO" sz="2800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, </a:t>
            </a:r>
            <a:r>
              <a:rPr lang="nb-NO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September </a:t>
            </a:r>
            <a:r>
              <a:rPr lang="nb-NO" sz="2800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20</a:t>
            </a:r>
            <a:r>
              <a:rPr lang="sr-Latn-ME" sz="2800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19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42708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31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131986" cy="3449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54" y="3405002"/>
            <a:ext cx="6152346" cy="3460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986" y="-3757"/>
            <a:ext cx="6060014" cy="3408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1372" y="1992378"/>
            <a:ext cx="3449242" cy="6131986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r>
              <a:rPr lang="en-US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Industrial wastewater discharge, </a:t>
            </a:r>
            <a:r>
              <a:rPr lang="en-US" sz="2800" dirty="0" err="1">
                <a:latin typeface="Arial Narrow" panose="020B0606020202030204" pitchFamily="34" charset="0"/>
                <a:cs typeface="Calibri Light" panose="020F0302020204030204" pitchFamily="34" charset="0"/>
              </a:rPr>
              <a:t>Alumini</a:t>
            </a:r>
            <a:r>
              <a:rPr lang="en-US" sz="2800" dirty="0">
                <a:latin typeface="Arial Narrow" panose="020B0606020202030204" pitchFamily="34" charset="0"/>
                <a:cs typeface="Calibri Light" panose="020F0302020204030204" pitchFamily="34" charset="0"/>
              </a:rPr>
              <a:t> Plant, October 2020.</a:t>
            </a:r>
          </a:p>
        </p:txBody>
      </p:sp>
    </p:spTree>
    <p:extLst>
      <p:ext uri="{BB962C8B-B14F-4D97-AF65-F5344CB8AC3E}">
        <p14:creationId xmlns:p14="http://schemas.microsoft.com/office/powerpoint/2010/main" val="3986717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9000">
        <p15:prstTrans prst="fallOver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34" y="0"/>
            <a:ext cx="3347744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32</a:t>
            </a:fld>
            <a:endParaRPr lang="en-US" noProof="0" dirty="0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Arial Narrow" panose="020B0606020202030204" pitchFamily="34" charset="0"/>
                <a:cs typeface="Calibri Light" panose="020F0302020204030204" pitchFamily="34" charset="0"/>
              </a:rPr>
              <a:t>Vessels more than 10 horsepower permission granted, November 2020.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49" y="1703046"/>
            <a:ext cx="5046579" cy="267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25148"/>
      </p:ext>
    </p:extLst>
  </p:cSld>
  <p:clrMapOvr>
    <a:masterClrMapping/>
  </p:clrMapOvr>
  <p:transition spd="slow" advClick="0" advTm="3100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105" y="3397396"/>
            <a:ext cx="7151436" cy="3418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02" y="3141686"/>
            <a:ext cx="6946185" cy="36576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33</a:t>
            </a:fld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02" y="0"/>
            <a:ext cx="6609422" cy="3152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44" y="17842"/>
            <a:ext cx="6479597" cy="3379554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1522838" y="4672363"/>
            <a:ext cx="1401923" cy="1356507"/>
          </a:xfrm>
          <a:prstGeom prst="flowChartConnector">
            <a:avLst/>
          </a:prstGeom>
          <a:noFill/>
          <a:ln w="25400" cap="flat">
            <a:solidFill>
              <a:srgbClr val="FF00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1" name="Flowchart: Connector 10"/>
          <p:cNvSpPr/>
          <p:nvPr/>
        </p:nvSpPr>
        <p:spPr>
          <a:xfrm>
            <a:off x="4340732" y="3744967"/>
            <a:ext cx="2332893" cy="2236458"/>
          </a:xfrm>
          <a:prstGeom prst="flowChartConnector">
            <a:avLst/>
          </a:prstGeom>
          <a:noFill/>
          <a:ln w="25400" cap="flat">
            <a:solidFill>
              <a:srgbClr val="FF00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2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2000">
        <p:circle/>
      </p:transition>
    </mc:Choice>
    <mc:Fallback>
      <p:transition spd="slow" advClick="0" advTm="1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34</a:t>
            </a:fld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43" y="246183"/>
            <a:ext cx="4495852" cy="6347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10" y="557348"/>
            <a:ext cx="4217158" cy="59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89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3000">
        <p15:prstTrans prst="fallOver"/>
      </p:transition>
    </mc:Choice>
    <mc:Fallback>
      <p:transition spd="slow" advClick="0" advTm="4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9300" y="3059723"/>
            <a:ext cx="8445214" cy="3798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84" y="3798277"/>
            <a:ext cx="6803092" cy="30597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35</a:t>
            </a:fld>
            <a:endParaRPr lang="en-US" noProof="0" dirty="0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1252220" y="6076315"/>
            <a:ext cx="9911080" cy="589915"/>
          </a:xfrm>
          <a:solidFill>
            <a:srgbClr val="1055C1">
              <a:alpha val="52000"/>
            </a:srgbClr>
          </a:solidFill>
        </p:spPr>
        <p:txBody>
          <a:bodyPr>
            <a:normAutofit/>
          </a:bodyPr>
          <a:lstStyle/>
          <a:p>
            <a:r>
              <a:rPr lang="sr-Latn-ME" sz="2800" dirty="0" smtClean="0">
                <a:latin typeface="Arial Narrow" panose="020B0606020202030204" pitchFamily="34" charset="0"/>
                <a:cs typeface="Calibri Light" panose="020F0302020204030204" pitchFamily="34" charset="0"/>
              </a:rPr>
              <a:t>Porto Skadar Lake and White Village tourist settlement building site</a:t>
            </a:r>
            <a:endParaRPr lang="en-US" sz="2800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4969" cy="30874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84" y="0"/>
            <a:ext cx="6345805" cy="410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80308"/>
      </p:ext>
    </p:extLst>
  </p:cSld>
  <p:clrMapOvr>
    <a:masterClrMapping/>
  </p:clrMapOvr>
  <p:transition spd="slow" advClick="0" advTm="22000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36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7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0">
        <p14:reveal/>
      </p:transition>
    </mc:Choice>
    <mc:Fallback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72B381BA-F1D7-483F-B759-9C345135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412BBAB-4628-42F5-BF78-BE0E594751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Natasa Kovacevic, </a:t>
            </a:r>
            <a:endParaRPr lang="sr-Latn-ME" sz="2800" dirty="0" smtClean="0"/>
          </a:p>
          <a:p>
            <a:pPr>
              <a:lnSpc>
                <a:spcPct val="100000"/>
              </a:lnSpc>
            </a:pPr>
            <a:r>
              <a:rPr lang="en-US" sz="2800" dirty="0" smtClean="0"/>
              <a:t>NGO </a:t>
            </a:r>
            <a:r>
              <a:rPr lang="en-US" sz="2800" dirty="0"/>
              <a:t>Green </a:t>
            </a:r>
            <a:r>
              <a:rPr lang="en-US" sz="2800" dirty="0" smtClean="0"/>
              <a:t>Home</a:t>
            </a:r>
            <a:endParaRPr lang="sr-Latn-ME" sz="2800" dirty="0"/>
          </a:p>
          <a:p>
            <a:pPr>
              <a:lnSpc>
                <a:spcPct val="100000"/>
              </a:lnSpc>
            </a:pPr>
            <a:r>
              <a:rPr lang="sr-Latn-ME" sz="2800" dirty="0" smtClean="0"/>
              <a:t>n</a:t>
            </a:r>
            <a:r>
              <a:rPr lang="en-US" sz="2800" dirty="0" err="1" smtClean="0"/>
              <a:t>atasa</a:t>
            </a:r>
            <a:r>
              <a:rPr lang="en-US" sz="2800" dirty="0" smtClean="0"/>
              <a:t>.</a:t>
            </a:r>
            <a:r>
              <a:rPr lang="sr-Latn-ME" sz="2800" dirty="0" smtClean="0"/>
              <a:t>k</a:t>
            </a:r>
            <a:r>
              <a:rPr lang="en-US" sz="2800" dirty="0" smtClean="0"/>
              <a:t>ovacevic@greenhome.co.me</a:t>
            </a:r>
            <a:endParaRPr lang="en-US" sz="2800" dirty="0"/>
          </a:p>
          <a:p>
            <a:pPr lvl="0">
              <a:lnSpc>
                <a:spcPct val="100000"/>
              </a:lnSpc>
            </a:pPr>
            <a:r>
              <a:rPr lang="en-US" sz="2800" dirty="0" smtClean="0"/>
              <a:t>Milan </a:t>
            </a:r>
            <a:r>
              <a:rPr lang="en-US" sz="2800" dirty="0" err="1"/>
              <a:t>Knezevic</a:t>
            </a:r>
            <a:r>
              <a:rPr lang="en-US" sz="2800" dirty="0"/>
              <a:t>, </a:t>
            </a:r>
            <a:endParaRPr lang="sr-Latn-ME" sz="2800" dirty="0" smtClean="0"/>
          </a:p>
          <a:p>
            <a:pPr lvl="0">
              <a:lnSpc>
                <a:spcPct val="100000"/>
              </a:lnSpc>
            </a:pPr>
            <a:r>
              <a:rPr lang="en-US" sz="2800" dirty="0" smtClean="0"/>
              <a:t>The </a:t>
            </a:r>
            <a:r>
              <a:rPr lang="en-US" sz="2800" dirty="0"/>
              <a:t>Informal Citizens Group from </a:t>
            </a:r>
            <a:r>
              <a:rPr lang="en-US" sz="2800" dirty="0" err="1" smtClean="0"/>
              <a:t>Virpazar</a:t>
            </a:r>
            <a:endParaRPr lang="sr-Latn-ME" sz="2800" dirty="0" smtClean="0"/>
          </a:p>
          <a:p>
            <a:pPr lvl="0">
              <a:lnSpc>
                <a:spcPct val="100000"/>
              </a:lnSpc>
            </a:pPr>
            <a:r>
              <a:rPr lang="en-US" sz="2800" dirty="0" smtClean="0"/>
              <a:t>cracatau@hotmail.com</a:t>
            </a:r>
            <a:endParaRPr lang="en-US" sz="2800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CBA4F671-D586-49FB-B0C1-E7E9ADFE08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r-Latn-ME" dirty="0" smtClean="0"/>
          </a:p>
          <a:p>
            <a:endParaRPr lang="en-US" dirty="0"/>
          </a:p>
        </p:txBody>
      </p:sp>
      <p:pic>
        <p:nvPicPr>
          <p:cNvPr id="13" name="image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0410350" y="5999184"/>
            <a:ext cx="849947" cy="858816"/>
          </a:xfrm>
          <a:prstGeom prst="rect">
            <a:avLst/>
          </a:prstGeom>
          <a:ln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26" y="5999184"/>
            <a:ext cx="1123424" cy="8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7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02"/>
            <a:ext cx="12192000" cy="78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6640"/>
            <a:ext cx="12192000" cy="812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1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wipe/>
      </p:transition>
    </mc:Choice>
    <mc:Fallback xmlns="">
      <p:transition spd="slow" advClick="0"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8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93" y="0"/>
            <a:ext cx="1247298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pull/>
      </p:transition>
    </mc:Choice>
    <mc:Fallback xmlns="">
      <p:transition spd="slow" advClick="0" advTm="7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911"/>
            <a:ext cx="12192000" cy="80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Outdoors presentation_RVA_v4.potx" id="{6CD96AFB-7D75-48FF-A856-C8B82BF3C12B}" vid="{1E6ACFD4-3AE6-4944-B76B-DA44E915EC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35B1F0-3442-4957-9701-25816EFDB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6A71AF-4CF2-4B95-BFB6-5C27500258C6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F60B100-7079-4DE7-AF7C-20BFB1D62C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Outdoors presentation</Template>
  <TotalTime>0</TotalTime>
  <Words>276</Words>
  <Application>Microsoft Office PowerPoint</Application>
  <PresentationFormat>Widescreen</PresentationFormat>
  <Paragraphs>66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Arial Narrow</vt:lpstr>
      <vt:lpstr>Calibri</vt:lpstr>
      <vt:lpstr>Calibri Light</vt:lpstr>
      <vt:lpstr>Franklin Gothic Book</vt:lpstr>
      <vt:lpstr>Gill Sans MT</vt:lpstr>
      <vt:lpstr>Office Theme</vt:lpstr>
      <vt:lpstr>2016/4 - Montenegro: Development of a commercial project in Skadar Lake National Park and candidate Emerald 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Tara River devastation, November 2018</vt:lpstr>
      <vt:lpstr>Tara River devastation, October 2020</vt:lpstr>
      <vt:lpstr>Tara River devastation, October 2020</vt:lpstr>
      <vt:lpstr>Tara River devastation, October 2020</vt:lpstr>
      <vt:lpstr>Tara River devastation, October 2020</vt:lpstr>
      <vt:lpstr>Kutska River devastation, October 2020</vt:lpstr>
      <vt:lpstr>Cestogaz River devastation, October 2020</vt:lpstr>
      <vt:lpstr>Mojanska River downstream, May 2020</vt:lpstr>
      <vt:lpstr>No meaningfull progress on implementation 201 Recomendations while worseing nature conservation status in 2020</vt:lpstr>
      <vt:lpstr>Illegal electro fishing of carp, bleak and eel, January – November 2020</vt:lpstr>
      <vt:lpstr>Disastrous fire at Skadar Lake, September 2020</vt:lpstr>
      <vt:lpstr>Disastrous fire at Skadar Lake, September 2020</vt:lpstr>
      <vt:lpstr>Disastrous fire at Skadar Lake, September 2020</vt:lpstr>
      <vt:lpstr>Disastrous fire at Skadar Lake, September 2020</vt:lpstr>
      <vt:lpstr>Disastrous fire at Skadar Lake, September 2020</vt:lpstr>
      <vt:lpstr>Disastrous fire at Skadar Lake, September 2020</vt:lpstr>
      <vt:lpstr>Disastrous fire at Skadar Lake, September 2020</vt:lpstr>
      <vt:lpstr>Disastrous fire at Skadar Lake, September 2020</vt:lpstr>
      <vt:lpstr>Illegal forest cut, September 2019</vt:lpstr>
      <vt:lpstr>Industrial wastewater discharge, Alumini Plant, October 2020.</vt:lpstr>
      <vt:lpstr>Vessels more than 10 horsepower permission granted, November 2020.</vt:lpstr>
      <vt:lpstr>PowerPoint Presentation</vt:lpstr>
      <vt:lpstr>PowerPoint Presentation</vt:lpstr>
      <vt:lpstr>Porto Skadar Lake and White Village tourist settlement building site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2020-11-10T14:25:21Z</dcterms:created>
  <dcterms:modified xsi:type="dcterms:W3CDTF">2020-11-20T13:38:40Z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