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9" r:id="rId12"/>
    <p:sldId id="270" r:id="rId13"/>
    <p:sldId id="265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A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4953"/>
  </p:normalViewPr>
  <p:slideViewPr>
    <p:cSldViewPr snapToGrid="0" snapToObjects="1">
      <p:cViewPr varScale="1">
        <p:scale>
          <a:sx n="104" d="100"/>
          <a:sy n="104" d="100"/>
        </p:scale>
        <p:origin x="2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3T00:08:52.37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1,'64'0,"1"0,0 0,2 0,12 0,3 0,4 0,2 0,5 0,2 0,5 0,-1 0,-9 0,-3 0,-6 0,-1 0,-10 0,7 0,-5 0,12 0,1 0,-9 0,22 0,-1 0,-18 0,8 0,0 0,-11 0,8 0,-8 0,-5 0,0 0,8 0,0 0,-9 0,-1 0,-10 0,-1 0,3 0,-3 0,22 0,-4 0,-2 0,-19 0,19 0,-9 0,1 0,-3 0,-21 0,7 0,-7 0,-7 0,13 0,9 0,1 0,26 0,-39 0,15 0,3 0,16 0,-24 0,1 0,-4 0,0 0,9 0,0 0,-4 0,1 0,9 0,2 0,-5 0,0 0,4 0,0 0,-5 0,-1 0,-5 0,0 0,0 0,-2 0,35 0,-36 0,0 0,39 0,-32 0,1 0,-11 0,1 0,8 0,2 0,0 0,2 0,10 0,1 0,-4 0,0 0,13 0,1 0,-14 0,-1 0,5 0,0 0,-6 0,-2 0,-15 0,-1 0,11 0,-4 0,13 0,14 0,-33 0,13 0,-10 0,10 0,-2 0,3 0,0 0,7 0,-7 0,21 0,3 0,-35 0,2 0,-6 0,1 0,4 0,0 0,33 0,9 0,-19 0,-2 0,-31 0,-8 0,-16 0,16 0,15 0,2 0,18 0,4 0,-29 0,5 0,15 0,1 0,-14 0,-1 0,2 0,-1 0,29 0,-26 0,26 0,-29 0,8 0,-10 0,-1 0,-17 0,-7 0,-8 0,20 0,4 0,28 0,-28 0,17 0,-9 0,-14 0,32 0,-32 0,25 0,0 0,3 0,-11 0,5 0,-18 0,-1 0,-2 0,10 0,-4 0,28 0,-7 0,11 0,-1 0,-10 0,-3 0,-22 0,-11 0,-10 0,42 0,-7 0,24 0,-8 0,-16 0,43 0,-5 0,-38 0,1 0,-5 0,-1 0,40 0,-34 0,-15 0,-32 0,35 0,-25 0,54 0,-2 0,11 0,-23 0,1 0,33 0,-41 0,-3 0,7 0,-14 0,-3 0,10 0,16 0,20 0,-17 0,30 0,-19 0,19 0,-40 0,-4 0,-36 0,-1 0,35 0,-18 0,29 0,-13 0,-6 0,19 0,-11 0,-20 0,5 0,-8 0,-4 0,12 0,-4 0,-2 0,18 0,-7 0,10 0,-10 0,18 0,-16 0,30 0,-30 0,16 0,-18 0,21 0,-8 0,8 0,-11 0,-10 0,7 0,-7 0,-7 0,-7 0,-7 0,10 0,11 0,34 0,-18 0,15 0,-37 0,-8 0,-18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3T00:08:56.57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0 157,'58'-15,"-1"0,-7 0,-3 3,38 4,-38-2,24 9,2-11,20 2,-22 1,5-1,5 0,2 1,4 3,3 1,2 0,1 1,-6 4,0 0,-5 0,-1 0,5 0,0 0,-9 0,-2 0,0 0,0 0,-6 0,-2 0,-4 0,-1 0,6 0,0 0,-4 0,0 0,9 0,1 0,1 0,0 0,0 0,2 0,9 0,0 0,-5 0,1 0,6 0,-2 0,-9 0,-1 0,-3 0,1 0,0 0,-1 0,-8 0,0 0,9 0,-1 0,-4 0,-2 0,3 0,-1 0,1 0,-1 0,-6 0,-1 0,0 0,-1 0,-4 0,0 0,5 0,1 0,5 0,0 0,1 0,1 0,4 0,2 0,4 0,0 0,-3 0,-1 0,2 0,4 0,-11 0,4 0,-4 0,6 0,1 0,-8 0,4 0,-4 0,6 0,-3 0,3 0,1 0,4 0,-2 0,-8 0,-3 0,0 0,0 0,0 0,0 0,7 0,0 0,-4 0,0 0,8 0,0 0,-9 0,-2 0,2 0,-1 0,5 0,-1 0,-3 0,-1 0,0 0,1 0,4 0,-1 0,-14 0,-1 0,9 0,-1 0,-13 0,-2 0,-1 0,0 0,38 0,-12 0,1 0,-12 0,-2 0,-21 0,-4 0,-15 0,14 0,-12 0,35 0,-27 0,17 0,-11 0,13 0,3 0,-3 0,4 0,29 0,-29 0,1 0,30 0,0 0,-8 0,19 0,-8 0,-35 0,2 0,-6 0,1 0,4 0,0 0,33 0,-1 0,-33 0,5 0,-8 0,3 0,19 0,-8 0,10 0,11 0,3 0,-40 0,1 0,10 0,0 0,-8 0,0 0,14 0,0 0,-10 0,0 0,6 0,-1 0,-4 0,-2 0,0 4,0 0,7-3,-2 0,24 6,-30-6,-2-2,12 1,-10 0,-5 0,-22 0,0 0,17 0,-13 0,14 0,-7 0,2 0,0 0,9 0,-25 0,34 0,-21 0,14 0,-2 0,-26 0,35 0,-10 0,17 0,19 0,-28 0,38 0,-37 0,5 0,-30 0,-16 0,19 8,9-6,26 14,5-15,12 6,-20-7,-5 0,-13 0,-9 0,11 0,-10 0,-9 0,-16 0,9 3,1-2,20 2,-10-3,24 0,-34 0,15 0,-24 0,1 0,23 0,-2 0,40 0,-33 0,14 0,-23 0,-13 0,12 0,-17 0,21 0,-21 7,19-6,-23 6,12-3,1-3,-3 3,27-4,-32 0,27 0,-36 0,43 0,-32 0,22 0,-27 7,-3-6,7 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3T00:09:00.44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1,'68'0,"1"0,0 0,7 0,1 0,1 0,1 0,1 0,1 0,8 0,1 0,0 0,-2 0,-1 0,0 0,0 0,0 0,1 0,-2 0,1 0,-2 0,-5 0,-1 0,-1 0,-3 0,0 0,-1 0,-3 0,-1 0,-2 0,22-1,-3 2,5 3,-1 0,-4-3,0 0,1 4,1-1,9-3,0-2,-10 1,1 0,-21 0,2 0,-1 0,-2 0,0 0,0 0,7 0,0 0,2 0,2 0,0 0,0 0,-2 0,-1 0,0 0,0 0,0 0,-2 0,28 0,-3 0,0 0,0 0,-4 0,0 0,5 0,1 0,-1 4,1 1,-1-4,1 0,-6 4,-1-1,5-4,0 0,-4 0,0 0,5 0,1 0,-30 0,0 0,0 0,0 0,1 0,0 0,7 0,1 0,-1 0,-6 0,-1 0,1 0,1 0,2 0,-3 0,28 0,-1 0,1 0,-1 0,1 0,-1 0,-6 0,2 0,-27 0,2 0,-1 0,26 0,0 0,-26 0,2 0,-1 0,0 0,0 0,0 0,0 0,1 0,0 0,3 0,1 0,-1 0,1 0,-1 0,1 0,-1 0,0 0,1 0,0 0,-1 0,0 0,-3 0,0 0,0 0,-1 0,1 0,-3 0,23 0,-5 0,-11 0,0 0,16 0,-4 0,-29 0,-1 0,22 0,-2 0,13 0,-3 0,11 0,-16 0,-27 0,-1 0,25 0,19 0,-8 0,-11 0,-5 0,-39 0,-3 0,-12 0,24 0,-11 0,28 0,-9 0,3 0,-3 0,-2 0,2 0,35 0,6 0,-32 0,0 0,-9 0,0 0,9 0,0 0,32 0,-28 0,0 0,31 0,-35 0,0 0,-11 0,1 0,21 0,1 0,-17 0,0 0,18 0,-3 0,19 0,8 0,-8 0,-40 0,0 0,0 0,1 0,5 0,0 0,36 0,-4 0,7 0,-24 0,27 0,-21 0,-1 0,-10 0,8 0,-8 0,-12 0,-4 0,-11 0,2 0,-5 0,-2 0,-18 0,15 0,-7 0,8 0,-7 0,-3 0,15 0,-15 0,11 0,-18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3T00:09:05.04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36,'95'-2,"1"1,-1 0,3-1,1 1,-1 0,-3 1,0 0,1 0,-20 0,0 0,2 0,0 0,2 0,0 0,1 0,-1 0,-1 0,-1 0,0 0,0 0,2 0,1 0,-1 0,-2 0,19 0,-2 0,-1 0,-2 0,0 0,-3 0,-9 0,-1 0,-1 0,-4 2,0 1,-2 1,28 5,-1 2,-32-4,-1 0,0 1,0 2,0 0,1-1,5-4,2-2,0 0,1 0,0 0,2-1,4-1,2-1,1-1,1 1,2 0,-1 0,1 0,1 0,-1 0,0 0,0 0,0 0,0 0,-1 0,0 0,-3 0,0 0,-1 0,1 0,-1 0,1 0,0 0,0 0,-1 0,-3 0,0 0,0 0,2 0,2 0,-2 0,-2 0,0 0,0 0,3 0,1 0,0 0,0 0,-1 0,1 0,0 0,0 0,-1 0,-3 0,-1 0,2 0,4 0,2 0,0 0,1 0,0 0,0 0,4 0,1 0,1 0,1 0,0 0,1 0,0 0,-1 0,0 0,-2 0,0 0,-1 0,4 0,0 0,-1 0,-6 0,-2 0,1 0,3 0,1 0,-2 0,-8 0,-2 0,1 0,1 0,1 0,0 0,-4 0,1 0,-2 0,-3 0,0 0,4 0,-2 0,4 0,1 0,-6 0,0 0,-3 0,2 0,17 0,3 0,-6 0,2 0,-6 0,-7 0,-1 0,-1 0,-3 0,-14 0,-2 0,-4 0,-3 0,27 0,-13 0,-10 0,-1 0,11 0,13 0,14 0,0 0,-36 0,1 0,-4 0,1 0,16 0,1 0,-16 0,0 0,12 0,1 0,-14 0,-1 0,0 0,2 0,12 0,0 0,-12 0,1 0,18 0,3 0,-11 0,0 0,8 0,3 0,-2 0,3 0,16 0,1 0,-3 0,0 0,6 2,4-4,-16-7,3-4,-6 1,0 5,-1-2,-12-5,2-3,-8 5,25 2,-42 4,-6 6,-12 0,-12 0,23 0,-16 0,17 0,-15 0,14 0,-16-5,0 4,8-6,-6 3,-109 6,66-3,-38 4,2 1,40-4,-7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3T00:09:10.63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0 177,'89'-8,"0"0,-22 4,2 2,-1-1,-1-2,-1-2,3 1,11 2,3 0,2 1,4-1,2 0,1 0,3 1,0-1,1 2,-19 1,0 1,1 1,-2-1,21 0,-1 0,0 0,-1 0,-1 0,0 0,-3 0,0 0,-3 0,-7 0,-2 0,1 0,2 0,0 0,-1 0,-9 0,-2 0,0 0,4 0,0 0,-1 0,-5 0,-2 0,1 0,3 0,0 1,0-2,3-1,1-2,0 1,-3-1,1 0,0 0,5 0,2 1,-1-1,0 0,0 1,0 1,1 1,0 2,0-1,1-3,-1 0,-1 0,-3 2,0 1,-1-1,0-2,0 0,-2-1,-4 2,-1-1,0 0,3-1,1 0,-2 1,20-3,-2 0,5 1,-1 2,-4 2,0 2,1-1,1 0,4 0,-1 0,-10 0,0 0,9 0,0 0,-13 0,-1 0,14 0,1 0,-16 0,0 0,15 0,0 0,-7 0,-2 0,5 0,1 0,-3 0,1 0,0 0,2 0,11 0,1 0,-33 0,-1 0,3 0,7 0,3 0,-3 0,-7 0,-2 0,2 0,4 0,2 0,-3 0,23 0,-2 0,0 0,-1 0,-4 0,-2 0,-3 0,-2 0,-6 0,-1 0,1 0,-3 0,-13 0,-1 0,14 0,1 0,-14 0,-1 0,4 0,1 0,-7 0,-1 0,-4 0,-1 0,0 0,1 0,-1 0,0 0,0 0,1 0,4 0,1 0,1 0,1 0,4 0,1 0,1 0,-3 0,12 0,6 0,-36 0,2 4,15-3,-6 13,-10-12,40 16,-26-10,29 1,-11-2,11-7,3 0,0 0,-3 7,-21 0,-3 7,0-6,-19-3,27-5,-26 0,7 0,8 0,-32 0,14 0,17 0,-27 0,56 0,-33 7,22-5,-1 5,-21-7,-11 0,-7 0,-1 0,16 0,-11 0,-11 0,-4 0,-4 0,43 0,-24 0,16 0,-20 0,-1 0,6 0,18 0,-5 0,11 0,-3 0,-28 0,13 0,-23 0,14 0,-11 0,11 0,2 0,11 0,-10 4,18-3,-27 3,11-4,-27 0,4 3,12-2,-1 2,42-3,-44 0,40 0,-55 0,13 0,-2 0,-10 0,35 0,-15 0,3 0,-8 0,11 0,-20 0,17 0,-19 0,6 0,4 0,4 0,-12 0,27 0,-28 0,27 0,-28 0,1 0,13 0,-10 0,5 0,3 0,-18 0,20 0,-11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3T00:13:06.32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61,'85'0,"15"-8,-32 7,30-14,-8 13,0-6,-14-3,-24 8,-19-9,-16 12,16 0,-7 0,37 0,-16 0,16 0,0 0,-8 0,19 0,-30 0,17 0,-37 0,14 0,-16 0,0 0,36 0,-28 0,40 0,-29 0,12 0,-12 0,19 0,-5 0,11 0,8 0,-30 0,0 0,-7 0,-12 0,8 0,-7 0,-4 0,28 0,-17 0,38 14,-16-4,11 5,-3-8,11-7,16 0,-34 0,2 0,4 0,1 0,5 0,0 0,-4 0,0 0,10 0,-1 0,-14 0,-1 0,4 0,-1 0,28 0,-1 0,-23 0,9 0,-8 0,-11 0,5 0,-8 0,14 0,21 0,-7 0,17 0,-17 0,18 0,-30 0,16 0,-18 0,0 0,-3 0,-11 0,22 0,-6 0,-2 0,-6 0,-18 0,-1 0,19 0,-5 0,22 0,-23 0,2 0,-3 0,1 0,9 0,1 0,-2 0,-2 0,-8 0,-1 0,6 0,-2 0,24 0,-22 0,-20 0,-14 0,15 0,4 0,10 0,-16 0,12 0,9 0,11 0,-2 0,5 0,-38 0,28 0,-20 0,1 0,7 0,-24 0,12 0,-17 0,18 0,33 0,-17 0,7 0,18 0,5 0,-2 0,2 0,7 0,0 0,-9 0,0 0,11 0,-1 0,-14 0,-1 0,-2 0,-3 0,-20 0,-3 0,38 0,-11 0,1 0,-11 0,-3 0,-11 0,0 0,0 0,33 0,-35 0,4 0,13 0,5 0,6 0,4 0,10 0,1 0,-3 0,0 0,-21 0,2 0,-4 0,12 0,-3 0,5 0,-4 0,-23 0,-4 0,37 0,-24 0,-31 0,37 0,-48 0,32 0,-39 0,18 0,25 0,-19 0,14 0,-41 0,7 0,48 0,25 0,-13 0,6 0,-7 0,1 0,8 0,0 0,-6 0,0 0,-3 0,-1 0,-6 0,-2 0,1 0,-4 0,27 0,-36 0,-3 0,16 0,4 0,-10 0,-8 0,8 0,-21 0,7 0,-7 0,10 0,-11 0,-2 0,0 0,-8 0,8 0,-17 0,21 0,-22 0,23 0,10 0,-18 0,24 0,-10 0,5 0,11 0,7 0,-18 0,8 0,-27 0,1 0,-24 0,41 0,-17 0,21 0,-19 0,-11 0,11 0,-8 0,-2 0,-3 0,-7 0,26 0,-13 0,14 0,-18 0,21 0,-5 0,3 0,-10 0,7 0,0 0,30 0,-19 0,-9 0,2 0,-13 0,7 0,-12 0,-5 0,-6 0,16 0,5 0,-3 0,24 0,-28 0,38 0,-27 0,3 0,-16 0,-13 0,17 0,-6 0,35 0,-31 0,7 0,-14 0,-10 0,22 0,-19 0,18 0,-8 0,-4 0,33 0,-20 0,14 0,-22 0,-10 0,4 0,17 0,8 0,32 0,-24 0,6 0,-30 0,-16 0,10 0,26 0,-10 0,50 0,-57 0,35 0,-30 0,12 0,-21 0,-5 0,-4 0,30 0,11 0,34 0,-41-9,-6 4,-31-4,-8 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3T00:13:10.19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42,'100'-2,"0"0,-1 0,1 0,-27 2,0 0,2 0,0 0,0 0,1 0,3 0,0 0,0 0,-4 0,0 0,-2 0,28 0,-3 0,-14 0,-5 0,-15 0,-2 0,-6 0,-4 0,17 0,5 0,-11 0,13 0,-26 0,1 0,41 0,-31 0,-2 0,23 0,-27 0,-1 0,14 0,17 0,-30 0,8 0,0 0,-8 0,29 0,-5 8,-19-3,3 0,0 0,2-1,9 1,1-1,6-4,-1 0,-3 0,-2 0,0 0,0 0,-1 0,-1 0,-9 0,0 0,9 0,1 0,-5 0,1 0,9 0,2 0,-2 0,6 0,5 0,9 0,-4 0,-16 0,-3 0,4 0,-2 0,5 0,1 0,-4 0,8 0,-2 0,-1 0,2 0,0 0,0 0,4 0,0 0,0 0,0 0,0 0,-1 0,-2 0,-1 0,0 0,0 0,-1 0,0 0,-7 0,0 0,0 0,-1 0,1 0,-2 0,-9 0,-2 0,1 0,2 0,1 0,-2 0,27 0,-2 0,-4 0,-1 0,-6 0,-3 0,-10 0,-2 0,-10 0,0 0,5 0,-1 0,-10 0,1 0,9 0,0 0,-4 0,1 0,4 0,1 0,5 0,0 0,-4 0,0 0,9 0,1 0,-9 0,-2 0,-1 0,1 0,4 0,-1 0,-7 0,-1 0,15 0,1 0,1 0,0 0,1 0,0 0,3 0,3 0,-11 0,4 0,-5 0,8 0,0 0,-4 0,4 0,-6 0,-5 0,-3 0,10 0,-1 0,-9 0,-3 0,-9 0,0 0,8 0,-1 0,23 0,-21 0,-2 0,12 0,-18 0,0 0,16 0,29 0,-8 0,-40 0,0 0,1 0,-1 0,40 0,8 0,-19 0,8 0,-32 0,16 0,-5 0,-6 0,4 0,34 0,-37 0,-1 0,17 0,-1 0,1 0,-1 0,1 0,-12 0,20 0,-38 0,24 0,-19 0,3 0,29 0,-15 0,18 0,-21 0,-3 0,0 0,-8 0,8 0,0 0,-8 0,18 0,-18 0,-2 0,-4 0,3 0,-7 0,26 0,-27 0,2 0,2 0,0 0,8 0,8 0,-1 0,-8 0,19 0,-30 0,6-4,-22 2,11-2,-15 4,14 0,-16 0,17 0,-9 0,20 0,-9 0,12 0,-1 0,11 0,-19 0,16 0,-29 0,-1 0,-4-6,3 4,35-5,-23 7,28 0,-22-6,-12 4,12-9,-34 7,14-1,-1 1,14 4,6-6,-14 5,-2-5,-12 6,4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3T00:13:14.04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31,'95'-2,"0"-1,-1 1,3 0,-21 2,2 0,0 0,-3-3,1 0,1 0,12 2,3 0,-3 0,-8-1,-1-2,-1 1,0 3,-1 0,-1 0,-6 0,-1 0,-1 0,26 0,-2 0,-5 0,-2 0,-5 0,-2 0,-4 0,0 0,4 0,3 0,9 5,3-1,-25-3,2-1,1 1,6 5,1 1,1-1,6-5,0-1,1 1,0 1,1 2,-1-1,-3 0,-1 0,0 0,0 0,-1 1,-2 0,-8 2,-1 1,-1 0,1 0,-1 0,-2-1,17 4,-3-1,4 1,-4-1,-23 0,-1 0,15 0,-1 0,-14 0,1 0,13-3,3-2,0 1,-1-2,-3-3,0 0,8 0,0 0,-4 0,-1 0,3 0,-1 0,-6 0,-1 0,-1 0,-3 0,-13 0,-1 0,5 0,0 0,-5-1,-1 2,-1 2,2 1,4 1,2 0,-1 0,2 0,14-1,3-1,-5-2,1-2,14 2,2-2,-1 1,2 0,11 0,1 0,-33 0,0 0,0 0,3 0,1 0,-2 0,26 0,-2 0,0 0,-1 0,-7 1,4-2,-3 2,5-2,-5 1,7 1,-1-2,-6 2,4-1,-6-1,0 2,-4-2,7 1,0 0,-6 1,1-2,4 1,-1 0,-3 1,0-2,0 2,-1-2,-6 1,0 0,4 0,0 0,-14 0,0 0,9 0,-1 0,-9 0,-2 0,0 0,1 0,-1 0,1 0,-1 0,1 0,6 1,-2-2,-8 2,-1-2,9 2,0-2,-9 1,-2 0,-4 1,0-2,8 1,-1 0,34 0,-31-3,-2-1,22-4,14-9,-41 10,8 0,0 7,-8 0,18 0,27-7,-4-2,-39 5,-1-1,31-2,-10 7,10 0,-19 0,17 0,-20 0,1 0,8 0,-8 0,-11 0,16 0,-27 0,30 0,-19 0,-3 0,8 0,-16 0,30 0,-8 0,21 0,-8 0,8 0,1 0,3 0,-11 0,-21 0,-22-4,-21 3,21-4,10 5,-9 0,10 0,-15 0,19-6,3 4,8-5,-21 3,7 3,-24-3,6 4,1 0,-8 0,9 0,26 0,-35-4,35 4,-37-4,28 4,-17-8,17 6,-22-11,-6 12,22-3,-7 4,22 0,14 0,-15 0,27-7,-31 6,-10-6,-14 7,-9-4,23 4,3-4,38 4,-38 0,7 0,-33 0,-3 0,14 0,17 0,6 0,-8 0,-10 0,-24 0,16 0,-2 0,17 0,-13 0,17 0,-23 0,25 0,-9 0,-8 0,-3-3,-6 2,21-2,-5 3,0 0,-20 0,-2 0,5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3T00:13:18.65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0 208,'68'-2,"0"1,0 0,-1-1,1 1,-1 0,2 1,1 0,1 0,6 0,1 0,1 0,1 0,0 0,0 0,3 0,0 0,-1 0,-10 0,-1 0,-2 0,25 0,-3 0,-9 0,-3 0,-9 0,-1 0,0 0,-2 0,-10 0,0 0,5 0,-1 0,31 0,-37 0,-1 0,25 0,19 0,-19 0,9 0,-1 0,-38 0,3 0,4 0,2 0,8 0,4 0,10 0,1 0,-4 0,1 0,13 0,0 0,-9 0,-1 0,6 0,1 0,-2 0,2 0,4 0,1 0,-5 0,1 0,4 0,-1 0,-4 0,-2 0,-3 0,-2 0,-6 0,-1 0,-5 0,-2 0,-4 0,0 0,10 0,1 0,-14 0,-1 0,13 0,1 0,0 0,1 0,2 0,3 0,12 0,3 0,-2 0,1 0,1 0,0 0,0 0,0 0,-6 0,-2 0,-10 0,-2 0,-5 0,-2 0,-10 0,0 0,4 0,1 0,-5 0,0 0,0 0,0 0,-1 0,0 0,-6 0,0 0,6 0,0 0,0 0,2 0,9 0,2 0,1 0,-1 0,-5 0,0 0,9 0,-2 0,-18 0,0 0,14 0,0 0,-10 0,0 0,5 0,1 0,-5 0,-2 0,-1 0,2 0,15 0,1 0,-12 0,1 0,17 0,1 0,-16 0,-3 0,-4 0,0 0,10 0,0 0,-9 0,1 0,8 0,2 0,-1 0,0 0,-4 0,0 0,9 0,1 0,-5 0,1 0,4 0,1 0,0 0,0 0,0 0,0 0,-6 0,1 0,3 0,1 0,0 0,1 0,2 0,-1 0,-2 0,1 0,5 0,-2 0,-12 0,-1 0,3 0,0 0,4 0,0 0,-7 0,1 0,8 0,2 0,-2 0,-1 0,-14 0,-1 0,4 0,-2 0,19 0,-5 0,-11 0,4 0,10 0,-9-5,5 3,-18-4,30 6,-17 0,19 0,-10 0,-1 0,12 0,-20 0,16 0,-7 0,2 0,-25 0,1 0,27 0,-27 0,-1 0,14 0,27 0,-37 0,26 0,-29 0,-2 0,7 0,-16 0,9 0,2 0,8 0,-9 1,0-2,22-6,-7 5,15-6,-29 8,8 0,-30-3,3-2,-23 1,34 0,-9 4,28-21,-24 16,23-15,-32 15,11 4,-27-3,6 4,7-6,-1 5,19-5,-30 6,14 0,-2-7,-11 6,17-6,-13 7,-1 0,12 0,-15-12,15 9,-10-10,14 7,-13 5,3-5,-4 3,6 2,5-3,25 4,-16-5,0 0,-17-2,-13 4,18 3,-4 0,14 0,-14 0,0 0,0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0DB7C-05F8-7740-A0E3-36EB63D3076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E94BE-A31F-8B45-A83E-A219913ABB3B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189654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L" dirty="0"/>
              <a:t>January 22nd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E94BE-A31F-8B45-A83E-A219913ABB3B}" type="slidenum">
              <a:rPr lang="en-AL" smtClean="0"/>
              <a:t>3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187818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L" dirty="0"/>
              <a:t>February 15th,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E94BE-A31F-8B45-A83E-A219913ABB3B}" type="slidenum">
              <a:rPr lang="en-AL" smtClean="0"/>
              <a:t>5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3183472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L" dirty="0"/>
              <a:t>Application – April 2nd,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E94BE-A31F-8B45-A83E-A219913ABB3B}" type="slidenum">
              <a:rPr lang="en-AL" smtClean="0"/>
              <a:t>6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314710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Baseline Survey On Biodiversity, Potential Impacts And Legal Framework For Hydropower Development At River Vjosa, Albania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Socio-Economic Analysis for the Vjosa Rive Basin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Land-use and planning of the Vjosa River Basin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Services Assessment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 of the Cultural Heritage of the Vjosa River Basin</a:t>
            </a:r>
            <a:endParaRPr lang="en-AL" sz="1200" kern="1200" cap="none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E94BE-A31F-8B45-A83E-A219913ABB3B}" type="slidenum">
              <a:rPr lang="en-AL" smtClean="0"/>
              <a:t>10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1978725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CA06-0C12-2440-B587-E38B13BA4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42849-CCEE-4D42-8294-56C4E3586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0A28C-77AA-7540-8884-C1429314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82F90-0FC4-A745-AA86-508E0E9D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A3545-9F5D-0648-A37E-58DCF6BC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1179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9529-A140-6244-BA0D-9281CDF6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2839A-C153-E442-B86B-E2ED1FA57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20FAD-F937-DA41-A392-3D1AEAD0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F65BB-57AD-334E-B871-FBEA2FDDE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4AAD-C8B1-834E-B8CF-44BD46163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383520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D6319D-F1AE-CF44-8B9F-7A965E5E3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A5DC2-5401-3A43-B16A-5749348A1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FCEBD-CEE0-5B4F-9A5F-A6546557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270-13EF-6941-8645-D19FC344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D586E-499A-7244-BDFD-EDC2FDDA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263360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4DD3A-1E44-BA44-BF8F-AF4671B2F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ECAE4-B2D4-944E-89F5-949A0ABF7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A3451-ED4C-1B49-8608-C3D64FE50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EA423-240D-3C4C-8DEF-6F809270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42F06-CA27-E64B-ABB8-665D1780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232521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6138-26DF-E349-ABEC-E49DDB9B6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14513-6C01-614B-A896-D89F28325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BD478-B8C1-D44C-BBE7-0B80E549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E371B-F278-0B46-94F0-371D9EEC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70496-22B1-CE4C-A8ED-FCFDA900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353860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2C31-3A10-6842-8837-797105D7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246C3-1C69-904D-BF9D-C89CA7861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15CC5-564F-9B48-8BD7-62AC5B434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BDF81-35F9-B347-B0E1-69465B2D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B47FE-7496-4C49-8B2D-DA31D2B0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473DF-68F5-A944-855A-A6A3AC2E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372298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64371-E53E-7D49-8468-FE7F1987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179DE-F3F1-114D-84CE-DAA48628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182B0-49AB-AE4A-BF34-0EA72645D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F07E5-3CC9-5A44-A373-E6DBFA5F2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A7F00-3CE8-6748-9C22-AA8EC4486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6D79D-3B47-2D4F-B46F-0E98F5273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38311-4186-F542-AB11-41D1C613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E7E30-38F4-DF4E-BEC7-93B54E43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2973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7555-47C4-ED4C-B449-8F07A2EB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2AB53-7C70-0B48-B378-BC2EB3F2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30B08-84D2-B549-836D-3B5C5FF3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0D9D2-8D5E-3C40-B7C5-C6598AC1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103258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965A42-1F53-2D40-B695-7A81B9D98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29B84B-0E6F-1748-BC53-7E961860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CA123-7AD3-F845-995B-11FC3366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361906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20FA-EA76-D844-A8BA-3CC8EF84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6A85-F882-6D4B-95FF-416285B9A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69E4D-A0B7-3B46-ACC6-F2BF8A0F1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9745B-43C4-EC45-87A2-A8527386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A3EDD-C4E8-714F-96A9-F3001E3D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4747D-0981-B04C-8FD0-3B6D6A17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390694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14F6-BF6D-FA45-A6E8-67BBF9B1B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58FA9-3278-0241-9EB9-1A81FA1986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3C1E2-9584-4D40-A511-C375B222E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7E631-C605-A946-B8EA-A4AE0FBA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99DF1-5282-EB4F-AD1E-7CC8C9D2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3DDD2-DAA7-C348-9207-7AE3A790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24666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28324-6B6C-8749-9986-770E57661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E25B1-C228-B142-A998-D35645B2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A5FB9-B7CB-2441-8A07-E86F14C72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15238-8614-2C45-85BE-CDB7CE6C4454}" type="datetimeFigureOut">
              <a:rPr lang="en-AL" smtClean="0"/>
              <a:t>22.11.20</a:t>
            </a:fld>
            <a:endParaRPr lang="en-A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E8D40-4FFA-9D41-9962-D607D228E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71816-E307-4A4E-B21F-C99EA0DDF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B5578-6FF5-F54E-B88E-B33DAA5CA376}" type="slidenum">
              <a:rPr lang="en-AL" smtClean="0"/>
              <a:t>‹#›</a:t>
            </a:fld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380365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customXml" Target="../ink/ink7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B4C6ED-F315-5F44-9F5A-D6AADC46E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5526BF-018B-7E4A-BBFD-6F6E196CAD71}"/>
              </a:ext>
            </a:extLst>
          </p:cNvPr>
          <p:cNvSpPr txBox="1"/>
          <p:nvPr/>
        </p:nvSpPr>
        <p:spPr>
          <a:xfrm>
            <a:off x="3849384" y="870246"/>
            <a:ext cx="4493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L" sz="4000" b="1" dirty="0">
                <a:solidFill>
                  <a:srgbClr val="FFC000"/>
                </a:solidFill>
              </a:rPr>
              <a:t>Upadate Report  Vjosa River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41957-E14B-E144-9B1B-8011A340F021}"/>
              </a:ext>
            </a:extLst>
          </p:cNvPr>
          <p:cNvSpPr txBox="1"/>
          <p:nvPr/>
        </p:nvSpPr>
        <p:spPr>
          <a:xfrm>
            <a:off x="308225" y="5833918"/>
            <a:ext cx="449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L" sz="2400" b="1" dirty="0">
                <a:solidFill>
                  <a:schemeClr val="bg1"/>
                </a:solidFill>
              </a:rPr>
              <a:t>Olsi Nika – EcoAlbania, 2020</a:t>
            </a:r>
          </a:p>
          <a:p>
            <a:r>
              <a:rPr lang="en-AL" sz="2400" b="1" dirty="0">
                <a:solidFill>
                  <a:schemeClr val="bg1"/>
                </a:solidFill>
              </a:rPr>
              <a:t>o.nika@ecoalbania.org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413CDF-38AF-C84F-AD06-D48A555149DF}"/>
              </a:ext>
            </a:extLst>
          </p:cNvPr>
          <p:cNvSpPr/>
          <p:nvPr/>
        </p:nvSpPr>
        <p:spPr>
          <a:xfrm>
            <a:off x="7156163" y="5772363"/>
            <a:ext cx="49320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L" sz="2600" b="1" dirty="0">
                <a:solidFill>
                  <a:schemeClr val="bg1"/>
                </a:solidFill>
              </a:rPr>
              <a:t>40</a:t>
            </a:r>
            <a:r>
              <a:rPr lang="en-AL" sz="2600" b="1" baseline="30000" dirty="0">
                <a:solidFill>
                  <a:schemeClr val="bg1"/>
                </a:solidFill>
              </a:rPr>
              <a:t>th</a:t>
            </a:r>
            <a:r>
              <a:rPr lang="en-AL" sz="2600" b="1" dirty="0">
                <a:solidFill>
                  <a:schemeClr val="bg1"/>
                </a:solidFill>
              </a:rPr>
              <a:t> Standing Committee Meeting </a:t>
            </a:r>
          </a:p>
          <a:p>
            <a:pPr algn="ctr"/>
            <a:r>
              <a:rPr lang="en-AL" sz="2600" b="1" dirty="0">
                <a:solidFill>
                  <a:schemeClr val="bg1"/>
                </a:solidFill>
              </a:rPr>
              <a:t>of the B</a:t>
            </a:r>
            <a:r>
              <a:rPr lang="en-GB" sz="2600" b="1" dirty="0">
                <a:solidFill>
                  <a:schemeClr val="bg1"/>
                </a:solidFill>
              </a:rPr>
              <a:t>e</a:t>
            </a:r>
            <a:r>
              <a:rPr lang="en-AL" sz="2600" b="1" dirty="0">
                <a:solidFill>
                  <a:schemeClr val="bg1"/>
                </a:solidFill>
              </a:rPr>
              <a:t>rn Convention</a:t>
            </a:r>
          </a:p>
        </p:txBody>
      </p:sp>
    </p:spTree>
    <p:extLst>
      <p:ext uri="{BB962C8B-B14F-4D97-AF65-F5344CB8AC3E}">
        <p14:creationId xmlns:p14="http://schemas.microsoft.com/office/powerpoint/2010/main" val="3523548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B7052-6137-0141-942E-0D58EBAEA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30223-FC82-C947-8DFD-6BD6F19D34B9}"/>
              </a:ext>
            </a:extLst>
          </p:cNvPr>
          <p:cNvSpPr txBox="1"/>
          <p:nvPr/>
        </p:nvSpPr>
        <p:spPr>
          <a:xfrm>
            <a:off x="1717497" y="176643"/>
            <a:ext cx="8757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pPr algn="ctr"/>
            <a:r>
              <a:rPr lang="en-AL" sz="3200" dirty="0"/>
              <a:t>Stakeholders’ Roundtable for the Future of Vjosa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A7FF53-EC1E-FD44-85C7-5100A25F39BC}"/>
              </a:ext>
            </a:extLst>
          </p:cNvPr>
          <p:cNvSpPr txBox="1"/>
          <p:nvPr/>
        </p:nvSpPr>
        <p:spPr>
          <a:xfrm>
            <a:off x="246450" y="1024900"/>
            <a:ext cx="875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/>
              <a:t>Criticism of the EIA and the Procedure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BE02B-9E68-4541-BD9C-70157D60157E}"/>
              </a:ext>
            </a:extLst>
          </p:cNvPr>
          <p:cNvSpPr txBox="1"/>
          <p:nvPr/>
        </p:nvSpPr>
        <p:spPr>
          <a:xfrm>
            <a:off x="246450" y="1548120"/>
            <a:ext cx="875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/>
              <a:t>Presentation of the Studies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A88C9-09E4-3243-9656-8ECEE4C0E8C9}"/>
              </a:ext>
            </a:extLst>
          </p:cNvPr>
          <p:cNvSpPr txBox="1"/>
          <p:nvPr/>
        </p:nvSpPr>
        <p:spPr>
          <a:xfrm>
            <a:off x="246450" y="2031521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>
                <a:solidFill>
                  <a:schemeClr val="accent2">
                    <a:lumMod val="75000"/>
                  </a:schemeClr>
                </a:solidFill>
              </a:rPr>
              <a:t>Presentation of the Vjosa WRNP Arguments </a:t>
            </a:r>
          </a:p>
        </p:txBody>
      </p:sp>
    </p:spTree>
    <p:extLst>
      <p:ext uri="{BB962C8B-B14F-4D97-AF65-F5344CB8AC3E}">
        <p14:creationId xmlns:p14="http://schemas.microsoft.com/office/powerpoint/2010/main" val="39169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8D2C7-AA59-8D48-80D5-182D8BD2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F02740-7165-FD44-BE19-701585F05D0F}"/>
              </a:ext>
            </a:extLst>
          </p:cNvPr>
          <p:cNvSpPr txBox="1"/>
          <p:nvPr/>
        </p:nvSpPr>
        <p:spPr>
          <a:xfrm>
            <a:off x="1115614" y="0"/>
            <a:ext cx="8757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pPr algn="ctr"/>
            <a:r>
              <a:rPr lang="en-AL" sz="3200" dirty="0"/>
              <a:t>Innauguration of the Vjosa Research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6CB3D-D9EB-1545-9460-3D8BAF81F0E8}"/>
              </a:ext>
            </a:extLst>
          </p:cNvPr>
          <p:cNvSpPr txBox="1"/>
          <p:nvPr/>
        </p:nvSpPr>
        <p:spPr>
          <a:xfrm>
            <a:off x="975656" y="1777255"/>
            <a:ext cx="875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/>
              <a:t>Significant Importance for the European River science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517AE-C13E-0443-8A72-07399B3B5D7F}"/>
              </a:ext>
            </a:extLst>
          </p:cNvPr>
          <p:cNvSpPr txBox="1"/>
          <p:nvPr/>
        </p:nvSpPr>
        <p:spPr>
          <a:xfrm>
            <a:off x="3434994" y="3056250"/>
            <a:ext cx="875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>
                <a:solidFill>
                  <a:schemeClr val="bg1"/>
                </a:solidFill>
              </a:rPr>
              <a:t>Stronger Political Debate for the Vjosa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79653-ED8A-D843-8ECE-A73ED5F5CE43}"/>
              </a:ext>
            </a:extLst>
          </p:cNvPr>
          <p:cNvSpPr txBox="1"/>
          <p:nvPr/>
        </p:nvSpPr>
        <p:spPr>
          <a:xfrm>
            <a:off x="4394046" y="5725928"/>
            <a:ext cx="875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GB" dirty="0">
                <a:solidFill>
                  <a:schemeClr val="bg1"/>
                </a:solidFill>
              </a:rPr>
              <a:t>Temporary</a:t>
            </a:r>
            <a:r>
              <a:rPr lang="en-AL" dirty="0">
                <a:solidFill>
                  <a:schemeClr val="bg1"/>
                </a:solidFill>
              </a:rPr>
              <a:t> withdrawal from the Project</a:t>
            </a:r>
          </a:p>
        </p:txBody>
      </p:sp>
    </p:spTree>
    <p:extLst>
      <p:ext uri="{BB962C8B-B14F-4D97-AF65-F5344CB8AC3E}">
        <p14:creationId xmlns:p14="http://schemas.microsoft.com/office/powerpoint/2010/main" val="5340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67EAE-1A0F-B64A-BE66-5BE193DA7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938" y="0"/>
            <a:ext cx="650612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07C700B-D67E-F44D-9CF2-F0133CB473C3}"/>
              </a:ext>
            </a:extLst>
          </p:cNvPr>
          <p:cNvSpPr/>
          <p:nvPr/>
        </p:nvSpPr>
        <p:spPr>
          <a:xfrm>
            <a:off x="7382957" y="1564794"/>
            <a:ext cx="1458931" cy="56507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637BAC-673F-3145-902F-5F85759A0312}"/>
              </a:ext>
            </a:extLst>
          </p:cNvPr>
          <p:cNvSpPr/>
          <p:nvPr/>
        </p:nvSpPr>
        <p:spPr>
          <a:xfrm>
            <a:off x="5335929" y="4143736"/>
            <a:ext cx="555585" cy="3703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DB8E09-DE5F-534A-961D-67192741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20319D0-8361-8F47-A780-31718BEA1075}"/>
                  </a:ext>
                </a:extLst>
              </p14:cNvPr>
              <p14:cNvContentPartPr/>
              <p14:nvPr/>
            </p14:nvContentPartPr>
            <p14:xfrm>
              <a:off x="546362" y="2741582"/>
              <a:ext cx="6280560" cy="21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20319D0-8361-8F47-A780-31718BEA10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6362" y="2561942"/>
                <a:ext cx="646020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EFFE27-F9FD-C640-B64C-551B88D380DD}"/>
                  </a:ext>
                </a:extLst>
              </p14:cNvPr>
              <p14:cNvContentPartPr/>
              <p14:nvPr/>
            </p14:nvContentPartPr>
            <p14:xfrm>
              <a:off x="507842" y="3342782"/>
              <a:ext cx="6409800" cy="2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EFFE27-F9FD-C640-B64C-551B88D380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842" y="3162782"/>
                <a:ext cx="658944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06461B8-0D21-3247-85DB-2F0D6765C8A6}"/>
                  </a:ext>
                </a:extLst>
              </p14:cNvPr>
              <p14:cNvContentPartPr/>
              <p14:nvPr/>
            </p14:nvContentPartPr>
            <p14:xfrm>
              <a:off x="482282" y="3902582"/>
              <a:ext cx="6486480" cy="889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06461B8-0D21-3247-85DB-2F0D6765C8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2642" y="3722942"/>
                <a:ext cx="666612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1E6A5E8-D026-1749-A01E-5D466A8E6714}"/>
                  </a:ext>
                </a:extLst>
              </p14:cNvPr>
              <p14:cNvContentPartPr/>
              <p14:nvPr/>
            </p14:nvContentPartPr>
            <p14:xfrm>
              <a:off x="438722" y="4409822"/>
              <a:ext cx="6488280" cy="74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1E6A5E8-D026-1749-A01E-5D466A8E671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8722" y="4230182"/>
                <a:ext cx="6667920" cy="43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713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9925A-D3BB-864A-9B14-ABD85E37B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141" y="0"/>
            <a:ext cx="5611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DA27B8-33DF-1B45-93CA-E120FFF96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F8E22C-AD10-4C4F-9048-28023BD89E08}"/>
              </a:ext>
            </a:extLst>
          </p:cNvPr>
          <p:cNvSpPr/>
          <p:nvPr/>
        </p:nvSpPr>
        <p:spPr>
          <a:xfrm>
            <a:off x="1" y="177836"/>
            <a:ext cx="56715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-apple-system"/>
              </a:rPr>
              <a:t>“ A very promising news coming from Albania. Vjosa, one of Europe’s last big wild rivers might be saved from hydropower development. “</a:t>
            </a:r>
            <a:endParaRPr lang="en-AL" sz="3600" dirty="0">
              <a:solidFill>
                <a:schemeClr val="bg1"/>
              </a:solidFill>
              <a:latin typeface="-apple-syste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6C2B43-2D8B-1442-930C-EDD049823560}"/>
              </a:ext>
            </a:extLst>
          </p:cNvPr>
          <p:cNvSpPr/>
          <p:nvPr/>
        </p:nvSpPr>
        <p:spPr>
          <a:xfrm>
            <a:off x="6763473" y="4193855"/>
            <a:ext cx="52973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-apple-system"/>
              </a:rPr>
              <a:t>“ The Vjosa Wild River National Park would become Europe’s largest river conservation site ” </a:t>
            </a:r>
            <a:endParaRPr lang="en-AL" sz="4000" dirty="0">
              <a:solidFill>
                <a:schemeClr val="bg1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5214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FEDCB-B508-174E-B7C6-9004A76B6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94E7B-F2B6-964A-9E51-15D478B926B2}"/>
              </a:ext>
            </a:extLst>
          </p:cNvPr>
          <p:cNvSpPr txBox="1"/>
          <p:nvPr/>
        </p:nvSpPr>
        <p:spPr>
          <a:xfrm>
            <a:off x="347608" y="704586"/>
            <a:ext cx="574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L" sz="2800" b="1" dirty="0"/>
              <a:t>Keep the case-file Open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60B7B-27C3-CD41-9159-69E0F40191DC}"/>
              </a:ext>
            </a:extLst>
          </p:cNvPr>
          <p:cNvSpPr txBox="1"/>
          <p:nvPr/>
        </p:nvSpPr>
        <p:spPr>
          <a:xfrm>
            <a:off x="1476639" y="2199073"/>
            <a:ext cx="923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/>
              <a:t>Ask the Albanian Government to Proclaim the Vjosa WRNP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5EFD5-1713-7344-81F6-41B53D3603A4}"/>
              </a:ext>
            </a:extLst>
          </p:cNvPr>
          <p:cNvSpPr txBox="1"/>
          <p:nvPr/>
        </p:nvSpPr>
        <p:spPr>
          <a:xfrm>
            <a:off x="3619732" y="3781293"/>
            <a:ext cx="8093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>
                <a:solidFill>
                  <a:schemeClr val="bg1"/>
                </a:solidFill>
              </a:rPr>
              <a:t>Follow closely the Planning phase of the Vjosa WRNP</a:t>
            </a:r>
          </a:p>
        </p:txBody>
      </p:sp>
    </p:spTree>
    <p:extLst>
      <p:ext uri="{BB962C8B-B14F-4D97-AF65-F5344CB8AC3E}">
        <p14:creationId xmlns:p14="http://schemas.microsoft.com/office/powerpoint/2010/main" val="195544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E3482-14EE-C743-A2C1-F44398018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256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BA65D3-5C27-AE43-8B68-FE463E668146}"/>
              </a:ext>
            </a:extLst>
          </p:cNvPr>
          <p:cNvSpPr txBox="1"/>
          <p:nvPr/>
        </p:nvSpPr>
        <p:spPr>
          <a:xfrm>
            <a:off x="3661642" y="866632"/>
            <a:ext cx="5748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L" sz="8800" b="1" dirty="0">
                <a:solidFill>
                  <a:srgbClr val="00B0F0"/>
                </a:solidFill>
              </a:rPr>
              <a:t>SAVE VJOSA</a:t>
            </a:r>
          </a:p>
        </p:txBody>
      </p:sp>
    </p:spTree>
    <p:extLst>
      <p:ext uri="{BB962C8B-B14F-4D97-AF65-F5344CB8AC3E}">
        <p14:creationId xmlns:p14="http://schemas.microsoft.com/office/powerpoint/2010/main" val="227538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F3E1B-F9B2-2B44-95C0-2B08E766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254D6-47EE-2C4D-936D-8597C87E1DBD}"/>
              </a:ext>
            </a:extLst>
          </p:cNvPr>
          <p:cNvSpPr txBox="1"/>
          <p:nvPr/>
        </p:nvSpPr>
        <p:spPr>
          <a:xfrm>
            <a:off x="4077128" y="339047"/>
            <a:ext cx="3833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L" sz="4000" b="1" dirty="0"/>
              <a:t>Public Hearing</a:t>
            </a:r>
          </a:p>
        </p:txBody>
      </p:sp>
    </p:spTree>
    <p:extLst>
      <p:ext uri="{BB962C8B-B14F-4D97-AF65-F5344CB8AC3E}">
        <p14:creationId xmlns:p14="http://schemas.microsoft.com/office/powerpoint/2010/main" val="1783724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3D595-F7FA-894D-9A86-1372F1475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B22F0-256E-864E-B4FC-2099D1972CBD}"/>
              </a:ext>
            </a:extLst>
          </p:cNvPr>
          <p:cNvSpPr txBox="1"/>
          <p:nvPr/>
        </p:nvSpPr>
        <p:spPr>
          <a:xfrm>
            <a:off x="347608" y="704586"/>
            <a:ext cx="574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L" sz="2800" b="1" dirty="0"/>
              <a:t>Not more than 30 people attended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5A039-E276-854C-B73A-221D3E4D6168}"/>
              </a:ext>
            </a:extLst>
          </p:cNvPr>
          <p:cNvSpPr txBox="1"/>
          <p:nvPr/>
        </p:nvSpPr>
        <p:spPr>
          <a:xfrm>
            <a:off x="1815102" y="2015717"/>
            <a:ext cx="693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/>
              <a:t>The information technical and not relevant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402D8-DF27-3148-981A-9A2E632CBE0C}"/>
              </a:ext>
            </a:extLst>
          </p:cNvPr>
          <p:cNvSpPr txBox="1"/>
          <p:nvPr/>
        </p:nvSpPr>
        <p:spPr>
          <a:xfrm>
            <a:off x="3758629" y="3345806"/>
            <a:ext cx="4900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>
                <a:solidFill>
                  <a:schemeClr val="bg1"/>
                </a:solidFill>
              </a:rPr>
              <a:t>No Full-EIA was made available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9C63F-5213-E740-955A-BFD1E96101D3}"/>
              </a:ext>
            </a:extLst>
          </p:cNvPr>
          <p:cNvSpPr txBox="1"/>
          <p:nvPr/>
        </p:nvSpPr>
        <p:spPr>
          <a:xfrm>
            <a:off x="4671314" y="5101903"/>
            <a:ext cx="715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>
                <a:solidFill>
                  <a:schemeClr val="bg1"/>
                </a:solidFill>
              </a:rPr>
              <a:t>No further/additional consultation process</a:t>
            </a:r>
          </a:p>
        </p:txBody>
      </p:sp>
    </p:spTree>
    <p:extLst>
      <p:ext uri="{BB962C8B-B14F-4D97-AF65-F5344CB8AC3E}">
        <p14:creationId xmlns:p14="http://schemas.microsoft.com/office/powerpoint/2010/main" val="178588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8FB172-727E-2F42-84F9-CA7DBD752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554B24-D851-EC49-A502-ED7A86808539}"/>
              </a:ext>
            </a:extLst>
          </p:cNvPr>
          <p:cNvSpPr txBox="1"/>
          <p:nvPr/>
        </p:nvSpPr>
        <p:spPr>
          <a:xfrm>
            <a:off x="3298004" y="380144"/>
            <a:ext cx="4818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L" sz="4000" b="1" dirty="0"/>
              <a:t>Reaction of the Scientific Community</a:t>
            </a:r>
          </a:p>
        </p:txBody>
      </p:sp>
    </p:spTree>
    <p:extLst>
      <p:ext uri="{BB962C8B-B14F-4D97-AF65-F5344CB8AC3E}">
        <p14:creationId xmlns:p14="http://schemas.microsoft.com/office/powerpoint/2010/main" val="98073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016622-486C-3848-AC8F-621ED46D9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ABE0AD-A31E-0141-BA95-570C61DD61F4}"/>
              </a:ext>
            </a:extLst>
          </p:cNvPr>
          <p:cNvSpPr txBox="1"/>
          <p:nvPr/>
        </p:nvSpPr>
        <p:spPr>
          <a:xfrm rot="230277">
            <a:off x="347608" y="725134"/>
            <a:ext cx="574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L" sz="2800" b="1" dirty="0"/>
              <a:t>More than 20 people attended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09EC63-A0EB-FD4E-9700-4A8810C2A293}"/>
              </a:ext>
            </a:extLst>
          </p:cNvPr>
          <p:cNvSpPr txBox="1"/>
          <p:nvPr/>
        </p:nvSpPr>
        <p:spPr>
          <a:xfrm>
            <a:off x="1815102" y="2015717"/>
            <a:ext cx="875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>
                <a:solidFill>
                  <a:schemeClr val="bg1"/>
                </a:solidFill>
              </a:rPr>
              <a:t>The Letter of Concern was addrssed to AL Institutions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44E74-56FF-364C-9E7B-DF4B826B8BD7}"/>
              </a:ext>
            </a:extLst>
          </p:cNvPr>
          <p:cNvSpPr txBox="1"/>
          <p:nvPr/>
        </p:nvSpPr>
        <p:spPr>
          <a:xfrm>
            <a:off x="3758629" y="3345806"/>
            <a:ext cx="693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>
                <a:solidFill>
                  <a:schemeClr val="bg1"/>
                </a:solidFill>
              </a:rPr>
              <a:t>The EIA Summary was assessed to be fake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45E00-F1E2-2940-86C9-53EC03C9DAE8}"/>
              </a:ext>
            </a:extLst>
          </p:cNvPr>
          <p:cNvSpPr txBox="1"/>
          <p:nvPr/>
        </p:nvSpPr>
        <p:spPr>
          <a:xfrm>
            <a:off x="4671314" y="5101903"/>
            <a:ext cx="715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L"/>
            </a:defPPr>
            <a:lvl1pPr>
              <a:defRPr sz="2800" b="1"/>
            </a:lvl1pPr>
          </a:lstStyle>
          <a:p>
            <a:r>
              <a:rPr lang="en-AL" dirty="0">
                <a:solidFill>
                  <a:schemeClr val="bg1"/>
                </a:solidFill>
              </a:rPr>
              <a:t>The Scientists committed to follow the process</a:t>
            </a:r>
          </a:p>
        </p:txBody>
      </p:sp>
    </p:spTree>
    <p:extLst>
      <p:ext uri="{BB962C8B-B14F-4D97-AF65-F5344CB8AC3E}">
        <p14:creationId xmlns:p14="http://schemas.microsoft.com/office/powerpoint/2010/main" val="1220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B1FF31-F3A3-A04A-9DC5-5829B3FD4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80" y="0"/>
            <a:ext cx="7925239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F120594-D049-2940-A89F-5B7D1A538DB5}"/>
              </a:ext>
            </a:extLst>
          </p:cNvPr>
          <p:cNvSpPr/>
          <p:nvPr/>
        </p:nvSpPr>
        <p:spPr>
          <a:xfrm>
            <a:off x="7602876" y="2085654"/>
            <a:ext cx="1458931" cy="56507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L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D0C506-AA87-E94C-B877-15DE8D14A275}"/>
              </a:ext>
            </a:extLst>
          </p:cNvPr>
          <p:cNvSpPr/>
          <p:nvPr/>
        </p:nvSpPr>
        <p:spPr>
          <a:xfrm>
            <a:off x="3082246" y="4077129"/>
            <a:ext cx="924675" cy="37158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0F10E8-DCFF-C543-924F-B42A941C242B}"/>
              </a:ext>
            </a:extLst>
          </p:cNvPr>
          <p:cNvSpPr/>
          <p:nvPr/>
        </p:nvSpPr>
        <p:spPr>
          <a:xfrm>
            <a:off x="3113068" y="4753511"/>
            <a:ext cx="1294545" cy="37158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118686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3461F-F808-C040-88B1-1567ED5A2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974" y="0"/>
            <a:ext cx="4890052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F6EABD-217C-C747-B2D8-59F7D9D113F5}"/>
              </a:ext>
            </a:extLst>
          </p:cNvPr>
          <p:cNvSpPr/>
          <p:nvPr/>
        </p:nvSpPr>
        <p:spPr>
          <a:xfrm>
            <a:off x="5311740" y="5722705"/>
            <a:ext cx="1633590" cy="63699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387814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8C56A-C519-354A-95D3-4AACA07A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294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23A5E0-E41B-7040-8A11-795618908726}"/>
              </a:ext>
            </a:extLst>
          </p:cNvPr>
          <p:cNvSpPr/>
          <p:nvPr/>
        </p:nvSpPr>
        <p:spPr>
          <a:xfrm>
            <a:off x="5107294" y="871004"/>
            <a:ext cx="3593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mbria" panose="02040503050406030204" pitchFamily="18" charset="0"/>
              </a:rPr>
              <a:t> - EUR 233 </a:t>
            </a: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</a:rPr>
              <a:t>million for </a:t>
            </a:r>
            <a:r>
              <a:rPr lang="en-GB" dirty="0" err="1">
                <a:solidFill>
                  <a:srgbClr val="000000"/>
                </a:solidFill>
                <a:latin typeface="Cambria" panose="02040503050406030204" pitchFamily="18" charset="0"/>
              </a:rPr>
              <a:t>Poçemi</a:t>
            </a: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</a:rPr>
              <a:t> HPP</a:t>
            </a:r>
            <a:endParaRPr lang="en-A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54D31E-E45B-1245-9803-1E1524541C5D}"/>
              </a:ext>
            </a:extLst>
          </p:cNvPr>
          <p:cNvSpPr/>
          <p:nvPr/>
        </p:nvSpPr>
        <p:spPr>
          <a:xfrm>
            <a:off x="5158590" y="1508001"/>
            <a:ext cx="3593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mbria" panose="02040503050406030204" pitchFamily="18" charset="0"/>
              </a:rPr>
              <a:t>- EUR 321 </a:t>
            </a: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</a:rPr>
              <a:t>million for </a:t>
            </a:r>
            <a:r>
              <a:rPr lang="en-GB" dirty="0" err="1">
                <a:solidFill>
                  <a:srgbClr val="000000"/>
                </a:solidFill>
                <a:latin typeface="Cambria" panose="02040503050406030204" pitchFamily="18" charset="0"/>
              </a:rPr>
              <a:t>Kalivaçi</a:t>
            </a: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</a:rPr>
              <a:t> HPP</a:t>
            </a:r>
            <a:endParaRPr lang="en-A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7DE5E9-5541-7C48-8338-9B0104788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194" y="1877333"/>
            <a:ext cx="3991543" cy="39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71FFD-0DDB-BA4C-9CBE-D7F281E4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AC77C54-0B0E-2E42-8132-8AC7D710253A}"/>
                  </a:ext>
                </a:extLst>
              </p14:cNvPr>
              <p14:cNvContentPartPr/>
              <p14:nvPr/>
            </p14:nvContentPartPr>
            <p14:xfrm>
              <a:off x="790082" y="2144342"/>
              <a:ext cx="581148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AC77C54-0B0E-2E42-8132-8AC7D71025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442" y="1964702"/>
                <a:ext cx="599112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C35B754-FAE1-D74D-905A-89A8F90546EB}"/>
                  </a:ext>
                </a:extLst>
              </p14:cNvPr>
              <p14:cNvContentPartPr/>
              <p14:nvPr/>
            </p14:nvContentPartPr>
            <p14:xfrm>
              <a:off x="709442" y="2539622"/>
              <a:ext cx="5923800" cy="56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C35B754-FAE1-D74D-905A-89A8F90546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442" y="2359982"/>
                <a:ext cx="610344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A8BBFF-61F7-9E46-9AB8-DB736C843A89}"/>
                  </a:ext>
                </a:extLst>
              </p14:cNvPr>
              <p14:cNvContentPartPr/>
              <p14:nvPr/>
            </p14:nvContentPartPr>
            <p14:xfrm>
              <a:off x="700082" y="3028502"/>
              <a:ext cx="5937840" cy="14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A8BBFF-61F7-9E46-9AB8-DB736C843A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0442" y="2848502"/>
                <a:ext cx="611748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23E0207-2E9D-FA4C-B4E8-D498825F6C5C}"/>
                  </a:ext>
                </a:extLst>
              </p14:cNvPr>
              <p14:cNvContentPartPr/>
              <p14:nvPr/>
            </p14:nvContentPartPr>
            <p14:xfrm>
              <a:off x="712322" y="3492182"/>
              <a:ext cx="5983200" cy="46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23E0207-2E9D-FA4C-B4E8-D498825F6C5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2322" y="3312542"/>
                <a:ext cx="6162840" cy="4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256C3FE-9D42-2243-8E57-A3E9DE0C5E58}"/>
                  </a:ext>
                </a:extLst>
              </p14:cNvPr>
              <p14:cNvContentPartPr/>
              <p14:nvPr/>
            </p14:nvContentPartPr>
            <p14:xfrm>
              <a:off x="702242" y="3880262"/>
              <a:ext cx="6009120" cy="64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256C3FE-9D42-2243-8E57-A3E9DE0C5E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2242" y="3700262"/>
                <a:ext cx="6188760" cy="4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01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277</Words>
  <Application>Microsoft Macintosh PowerPoint</Application>
  <PresentationFormat>Widescreen</PresentationFormat>
  <Paragraphs>43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-apple-system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olsi nike</dc:creator>
  <cp:lastModifiedBy>olsi nike</cp:lastModifiedBy>
  <cp:revision>17</cp:revision>
  <dcterms:created xsi:type="dcterms:W3CDTF">2020-11-22T19:55:51Z</dcterms:created>
  <dcterms:modified xsi:type="dcterms:W3CDTF">2020-11-23T00:20:28Z</dcterms:modified>
</cp:coreProperties>
</file>