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318" r:id="rId3"/>
    <p:sldId id="306" r:id="rId4"/>
    <p:sldId id="319" r:id="rId5"/>
    <p:sldId id="278" r:id="rId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37" autoAdjust="0"/>
  </p:normalViewPr>
  <p:slideViewPr>
    <p:cSldViewPr>
      <p:cViewPr varScale="1">
        <p:scale>
          <a:sx n="96" d="100"/>
          <a:sy n="96" d="100"/>
        </p:scale>
        <p:origin x="102" y="4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A7D677-8015-4908-882F-C3AF2A0C1B5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85AD70B-97E4-4E5C-BBC0-B89E4331FC5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FAA35048-3FB9-4AD7-B53F-1D7C723EF0FA}" type="datetimeFigureOut">
              <a:rPr lang="en-US"/>
              <a:pPr>
                <a:defRPr/>
              </a:pPr>
              <a:t>11/25/2020</a:t>
            </a:fld>
            <a:endParaRPr lang="en-US"/>
          </a:p>
        </p:txBody>
      </p:sp>
      <p:sp>
        <p:nvSpPr>
          <p:cNvPr id="4" name="Slide Image Placeholder 3">
            <a:extLst>
              <a:ext uri="{FF2B5EF4-FFF2-40B4-BE49-F238E27FC236}">
                <a16:creationId xmlns:a16="http://schemas.microsoft.com/office/drawing/2014/main" id="{0C124464-579C-4F65-9A8D-662783E378C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AF8FA43-E723-4151-A24C-6E8C1FEA5BE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2253F14-7AFC-48D0-876A-EC42FE3A356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DB91CCFF-B6E6-40BA-AC84-E371474AFBD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7CA2C1A-7AAF-403C-A2A7-91027CD5392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373EC6C-D966-41CF-B0E4-9B621138AC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A591C90-6F7A-4A6F-9E22-FB858143B1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bg-BG"/>
              <a:t>If any further study or assessment should be conducted for the wind farms (according to point 5 above) it has to be executed by independent experts (most suitably appointed by the Bern Convention), all the collected raw data by the investors and other institutions should be provided, as well as the possibility for field studies to be conducted with full access to the territories and without intervention by the investors and their monitoring team or staff. Also such assessment and study should not be longer than one year. Such assessment should continue after removal of wind farms in order to document the level of restoration.</a:t>
            </a:r>
            <a:endParaRPr lang="bg-BG" altLang="bg-BG"/>
          </a:p>
        </p:txBody>
      </p:sp>
      <p:sp>
        <p:nvSpPr>
          <p:cNvPr id="12292" name="Slide Number Placeholder 3">
            <a:extLst>
              <a:ext uri="{FF2B5EF4-FFF2-40B4-BE49-F238E27FC236}">
                <a16:creationId xmlns:a16="http://schemas.microsoft.com/office/drawing/2014/main" id="{B2DB34B6-6ADE-48D9-B05E-C151E9B1D0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008200-CC87-4BE0-98D4-A030915E2FCE}" type="slidenum">
              <a:rPr lang="en-US" altLang="bg-BG">
                <a:latin typeface="Arial" panose="020B0604020202020204" pitchFamily="34" charset="0"/>
              </a:rPr>
              <a:pPr>
                <a:spcBef>
                  <a:spcPct val="0"/>
                </a:spcBef>
              </a:pPr>
              <a:t>2</a:t>
            </a:fld>
            <a:endParaRPr lang="en-US" altLang="bg-BG">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633579C-D1E9-45EE-BF0D-634E4949D8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DEF6349-8DBD-41BF-AFE8-1126925247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bg-BG"/>
          </a:p>
        </p:txBody>
      </p:sp>
      <p:sp>
        <p:nvSpPr>
          <p:cNvPr id="16388" name="Slide Number Placeholder 3">
            <a:extLst>
              <a:ext uri="{FF2B5EF4-FFF2-40B4-BE49-F238E27FC236}">
                <a16:creationId xmlns:a16="http://schemas.microsoft.com/office/drawing/2014/main" id="{B8E62120-1C12-42DB-9D5F-8AD7044352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F54057-73E3-4597-B6FE-AD4C4FF0A622}" type="slidenum">
              <a:rPr lang="en-US" altLang="bg-BG">
                <a:latin typeface="Arial" panose="020B0604020202020204" pitchFamily="34" charset="0"/>
              </a:rPr>
              <a:pPr>
                <a:spcBef>
                  <a:spcPct val="0"/>
                </a:spcBef>
              </a:pPr>
              <a:t>5</a:t>
            </a:fld>
            <a:endParaRPr lang="en-US" altLang="bg-BG">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08A336F6-5BD6-4D60-A553-3B30262207FB}"/>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15">
            <a:extLst>
              <a:ext uri="{FF2B5EF4-FFF2-40B4-BE49-F238E27FC236}">
                <a16:creationId xmlns:a16="http://schemas.microsoft.com/office/drawing/2014/main" id="{F187BECF-D99D-47E8-9382-1024BEE78D85}"/>
              </a:ext>
            </a:extLst>
          </p:cNvPr>
          <p:cNvGrpSpPr>
            <a:grpSpLocks/>
          </p:cNvGrpSpPr>
          <p:nvPr/>
        </p:nvGrpSpPr>
        <p:grpSpPr bwMode="auto">
          <a:xfrm>
            <a:off x="-3175" y="4953000"/>
            <a:ext cx="9147175" cy="1911350"/>
            <a:chOff x="-3765" y="4832896"/>
            <a:chExt cx="9147765" cy="2032192"/>
          </a:xfrm>
        </p:grpSpPr>
        <p:sp>
          <p:nvSpPr>
            <p:cNvPr id="6" name="Freeform 15">
              <a:extLst>
                <a:ext uri="{FF2B5EF4-FFF2-40B4-BE49-F238E27FC236}">
                  <a16:creationId xmlns:a16="http://schemas.microsoft.com/office/drawing/2014/main" id="{9FBE6434-C083-4592-96EA-3FF40B591CA5}"/>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7" name="Freeform 18">
              <a:extLst>
                <a:ext uri="{FF2B5EF4-FFF2-40B4-BE49-F238E27FC236}">
                  <a16:creationId xmlns:a16="http://schemas.microsoft.com/office/drawing/2014/main" id="{EF0088FD-C0A9-4A31-ACE8-63AD72027ED2}"/>
                </a:ext>
              </a:extLst>
            </p:cNvPr>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a:p>
          </p:txBody>
        </p:sp>
        <p:sp>
          <p:nvSpPr>
            <p:cNvPr id="8" name="Freeform 18">
              <a:extLst>
                <a:ext uri="{FF2B5EF4-FFF2-40B4-BE49-F238E27FC236}">
                  <a16:creationId xmlns:a16="http://schemas.microsoft.com/office/drawing/2014/main" id="{995D5328-BC7D-4F1E-831B-7447252738FD}"/>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0" name="Straight Connector 9">
              <a:extLst>
                <a:ext uri="{FF2B5EF4-FFF2-40B4-BE49-F238E27FC236}">
                  <a16:creationId xmlns:a16="http://schemas.microsoft.com/office/drawing/2014/main" id="{E23DD81D-587E-4BE4-82C4-EA5C2635D7CA}"/>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61D3ECD3-C5F1-4D66-87DC-82435B880760}"/>
              </a:ext>
            </a:extLst>
          </p:cNvPr>
          <p:cNvSpPr>
            <a:spLocks noGrp="1"/>
          </p:cNvSpPr>
          <p:nvPr>
            <p:ph type="dt" sz="half" idx="10"/>
          </p:nvPr>
        </p:nvSpPr>
        <p:spPr/>
        <p:txBody>
          <a:bodyPr/>
          <a:lstStyle>
            <a:lvl1pPr>
              <a:defRPr>
                <a:solidFill>
                  <a:srgbClr val="FFFFFF"/>
                </a:solidFill>
              </a:defRPr>
            </a:lvl1pPr>
            <a:extLst/>
          </a:lstStyle>
          <a:p>
            <a:pPr>
              <a:defRPr/>
            </a:pPr>
            <a:fld id="{7B2D9739-78D8-4A70-8CE5-5814A2B57A51}" type="datetimeFigureOut">
              <a:rPr lang="en-US"/>
              <a:pPr>
                <a:defRPr/>
              </a:pPr>
              <a:t>11/25/2020</a:t>
            </a:fld>
            <a:endParaRPr lang="en-US" dirty="0"/>
          </a:p>
        </p:txBody>
      </p:sp>
      <p:sp>
        <p:nvSpPr>
          <p:cNvPr id="12" name="Footer Placeholder 18">
            <a:extLst>
              <a:ext uri="{FF2B5EF4-FFF2-40B4-BE49-F238E27FC236}">
                <a16:creationId xmlns:a16="http://schemas.microsoft.com/office/drawing/2014/main" id="{689CECF5-9F0B-440E-B330-A87ED32CD155}"/>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a:ext uri="{FF2B5EF4-FFF2-40B4-BE49-F238E27FC236}">
                <a16:creationId xmlns:a16="http://schemas.microsoft.com/office/drawing/2014/main" id="{60EB9244-B7D1-4D04-80C0-3FC0618111CF}"/>
              </a:ext>
            </a:extLst>
          </p:cNvPr>
          <p:cNvSpPr>
            <a:spLocks noGrp="1"/>
          </p:cNvSpPr>
          <p:nvPr>
            <p:ph type="sldNum" sz="quarter" idx="12"/>
          </p:nvPr>
        </p:nvSpPr>
        <p:spPr/>
        <p:txBody>
          <a:bodyPr/>
          <a:lstStyle>
            <a:lvl1pPr>
              <a:defRPr smtClean="0">
                <a:solidFill>
                  <a:srgbClr val="FFFFFF"/>
                </a:solidFill>
              </a:defRPr>
            </a:lvl1pPr>
          </a:lstStyle>
          <a:p>
            <a:pPr>
              <a:defRPr/>
            </a:pPr>
            <a:fld id="{C9D058E1-E68B-4589-AEEC-D91C71B2E5B4}" type="slidenum">
              <a:rPr lang="en-US" altLang="en-US"/>
              <a:pPr>
                <a:defRPr/>
              </a:pPr>
              <a:t>‹#›</a:t>
            </a:fld>
            <a:endParaRPr lang="en-US" altLang="en-US"/>
          </a:p>
        </p:txBody>
      </p:sp>
    </p:spTree>
    <p:extLst>
      <p:ext uri="{BB962C8B-B14F-4D97-AF65-F5344CB8AC3E}">
        <p14:creationId xmlns:p14="http://schemas.microsoft.com/office/powerpoint/2010/main" val="15110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D52D81E6-AF38-40B9-ABB6-2625BFA14F1A}"/>
              </a:ext>
            </a:extLst>
          </p:cNvPr>
          <p:cNvSpPr>
            <a:spLocks noGrp="1"/>
          </p:cNvSpPr>
          <p:nvPr>
            <p:ph type="dt" sz="half" idx="10"/>
          </p:nvPr>
        </p:nvSpPr>
        <p:spPr/>
        <p:txBody>
          <a:bodyPr/>
          <a:lstStyle>
            <a:lvl1pPr>
              <a:defRPr/>
            </a:lvl1pPr>
          </a:lstStyle>
          <a:p>
            <a:pPr>
              <a:defRPr/>
            </a:pPr>
            <a:fld id="{95B45935-7C11-49C5-A5CC-305701817983}" type="datetimeFigureOut">
              <a:rPr lang="en-US"/>
              <a:pPr>
                <a:defRPr/>
              </a:pPr>
              <a:t>11/25/2020</a:t>
            </a:fld>
            <a:endParaRPr lang="en-US" dirty="0"/>
          </a:p>
        </p:txBody>
      </p:sp>
      <p:sp>
        <p:nvSpPr>
          <p:cNvPr id="5" name="Footer Placeholder 21">
            <a:extLst>
              <a:ext uri="{FF2B5EF4-FFF2-40B4-BE49-F238E27FC236}">
                <a16:creationId xmlns:a16="http://schemas.microsoft.com/office/drawing/2014/main" id="{B17BA653-6986-4F2D-8618-7123A62C01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5DDDF8D7-E3F7-40F6-8A79-47082A40E823}"/>
              </a:ext>
            </a:extLst>
          </p:cNvPr>
          <p:cNvSpPr>
            <a:spLocks noGrp="1"/>
          </p:cNvSpPr>
          <p:nvPr>
            <p:ph type="sldNum" sz="quarter" idx="12"/>
          </p:nvPr>
        </p:nvSpPr>
        <p:spPr/>
        <p:txBody>
          <a:bodyPr/>
          <a:lstStyle>
            <a:lvl1pPr>
              <a:defRPr/>
            </a:lvl1pPr>
          </a:lstStyle>
          <a:p>
            <a:pPr>
              <a:defRPr/>
            </a:pPr>
            <a:fld id="{64A8E59D-C6B4-43CB-AA4F-D5FA113620A0}" type="slidenum">
              <a:rPr lang="en-US" altLang="en-US"/>
              <a:pPr>
                <a:defRPr/>
              </a:pPr>
              <a:t>‹#›</a:t>
            </a:fld>
            <a:endParaRPr lang="en-US" altLang="en-US"/>
          </a:p>
        </p:txBody>
      </p:sp>
    </p:spTree>
    <p:extLst>
      <p:ext uri="{BB962C8B-B14F-4D97-AF65-F5344CB8AC3E}">
        <p14:creationId xmlns:p14="http://schemas.microsoft.com/office/powerpoint/2010/main" val="17848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AAE38D68-5CB2-498D-9BF9-1A3A2F2775BB}"/>
              </a:ext>
            </a:extLst>
          </p:cNvPr>
          <p:cNvSpPr>
            <a:spLocks noGrp="1"/>
          </p:cNvSpPr>
          <p:nvPr>
            <p:ph type="dt" sz="half" idx="10"/>
          </p:nvPr>
        </p:nvSpPr>
        <p:spPr/>
        <p:txBody>
          <a:bodyPr/>
          <a:lstStyle>
            <a:lvl1pPr>
              <a:defRPr/>
            </a:lvl1pPr>
          </a:lstStyle>
          <a:p>
            <a:pPr>
              <a:defRPr/>
            </a:pPr>
            <a:fld id="{C7F82FCE-53BA-4174-9BEE-5FE7F33D9664}" type="datetimeFigureOut">
              <a:rPr lang="en-US"/>
              <a:pPr>
                <a:defRPr/>
              </a:pPr>
              <a:t>11/25/2020</a:t>
            </a:fld>
            <a:endParaRPr lang="en-US" dirty="0"/>
          </a:p>
        </p:txBody>
      </p:sp>
      <p:sp>
        <p:nvSpPr>
          <p:cNvPr id="5" name="Footer Placeholder 21">
            <a:extLst>
              <a:ext uri="{FF2B5EF4-FFF2-40B4-BE49-F238E27FC236}">
                <a16:creationId xmlns:a16="http://schemas.microsoft.com/office/drawing/2014/main" id="{1C785733-FB89-4662-9797-69CC68209E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CE2471D-526E-40BD-B26A-20CFA80AD09A}"/>
              </a:ext>
            </a:extLst>
          </p:cNvPr>
          <p:cNvSpPr>
            <a:spLocks noGrp="1"/>
          </p:cNvSpPr>
          <p:nvPr>
            <p:ph type="sldNum" sz="quarter" idx="12"/>
          </p:nvPr>
        </p:nvSpPr>
        <p:spPr/>
        <p:txBody>
          <a:bodyPr/>
          <a:lstStyle>
            <a:lvl1pPr>
              <a:defRPr/>
            </a:lvl1pPr>
          </a:lstStyle>
          <a:p>
            <a:pPr>
              <a:defRPr/>
            </a:pPr>
            <a:fld id="{A85ABBEF-ED85-444B-B313-2A669A3257EB}" type="slidenum">
              <a:rPr lang="en-US" altLang="en-US"/>
              <a:pPr>
                <a:defRPr/>
              </a:pPr>
              <a:t>‹#›</a:t>
            </a:fld>
            <a:endParaRPr lang="en-US" altLang="en-US"/>
          </a:p>
        </p:txBody>
      </p:sp>
    </p:spTree>
    <p:extLst>
      <p:ext uri="{BB962C8B-B14F-4D97-AF65-F5344CB8AC3E}">
        <p14:creationId xmlns:p14="http://schemas.microsoft.com/office/powerpoint/2010/main" val="364789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C768A703-AC1B-45B3-B0B8-DFC0F5AF62ED}"/>
              </a:ext>
            </a:extLst>
          </p:cNvPr>
          <p:cNvSpPr>
            <a:spLocks noGrp="1"/>
          </p:cNvSpPr>
          <p:nvPr>
            <p:ph type="dt" sz="half" idx="10"/>
          </p:nvPr>
        </p:nvSpPr>
        <p:spPr/>
        <p:txBody>
          <a:bodyPr/>
          <a:lstStyle>
            <a:lvl1pPr>
              <a:defRPr/>
            </a:lvl1pPr>
          </a:lstStyle>
          <a:p>
            <a:pPr>
              <a:defRPr/>
            </a:pPr>
            <a:fld id="{650CEEFC-E67E-45C6-8B2F-7299EA572B6D}" type="datetimeFigureOut">
              <a:rPr lang="en-US"/>
              <a:pPr>
                <a:defRPr/>
              </a:pPr>
              <a:t>11/25/2020</a:t>
            </a:fld>
            <a:endParaRPr lang="en-US" dirty="0"/>
          </a:p>
        </p:txBody>
      </p:sp>
      <p:sp>
        <p:nvSpPr>
          <p:cNvPr id="5" name="Footer Placeholder 21">
            <a:extLst>
              <a:ext uri="{FF2B5EF4-FFF2-40B4-BE49-F238E27FC236}">
                <a16:creationId xmlns:a16="http://schemas.microsoft.com/office/drawing/2014/main" id="{66ADA034-375D-483C-9D5B-70467A1766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6E81641F-2100-4509-9D78-726B4C1A509F}"/>
              </a:ext>
            </a:extLst>
          </p:cNvPr>
          <p:cNvSpPr>
            <a:spLocks noGrp="1"/>
          </p:cNvSpPr>
          <p:nvPr>
            <p:ph type="sldNum" sz="quarter" idx="12"/>
          </p:nvPr>
        </p:nvSpPr>
        <p:spPr/>
        <p:txBody>
          <a:bodyPr/>
          <a:lstStyle>
            <a:lvl1pPr>
              <a:defRPr/>
            </a:lvl1pPr>
          </a:lstStyle>
          <a:p>
            <a:pPr>
              <a:defRPr/>
            </a:pPr>
            <a:fld id="{0A98B7CA-06C4-4F44-8F40-89C5FF2A88AA}" type="slidenum">
              <a:rPr lang="en-US" altLang="en-US"/>
              <a:pPr>
                <a:defRPr/>
              </a:pPr>
              <a:t>‹#›</a:t>
            </a:fld>
            <a:endParaRPr lang="en-US" altLang="en-US"/>
          </a:p>
        </p:txBody>
      </p:sp>
    </p:spTree>
    <p:extLst>
      <p:ext uri="{BB962C8B-B14F-4D97-AF65-F5344CB8AC3E}">
        <p14:creationId xmlns:p14="http://schemas.microsoft.com/office/powerpoint/2010/main" val="361932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93A5297F-6799-4434-83E8-B7E60B1E3144}"/>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 name="Chevron 11">
            <a:extLst>
              <a:ext uri="{FF2B5EF4-FFF2-40B4-BE49-F238E27FC236}">
                <a16:creationId xmlns:a16="http://schemas.microsoft.com/office/drawing/2014/main" id="{42E37DDA-6EBF-4BC4-9F17-25D6CB180275}"/>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09926305-3382-4072-9FA3-5671777B98BE}"/>
              </a:ext>
            </a:extLst>
          </p:cNvPr>
          <p:cNvSpPr>
            <a:spLocks noGrp="1"/>
          </p:cNvSpPr>
          <p:nvPr>
            <p:ph type="dt" sz="half" idx="10"/>
          </p:nvPr>
        </p:nvSpPr>
        <p:spPr/>
        <p:txBody>
          <a:bodyPr/>
          <a:lstStyle>
            <a:lvl1pPr>
              <a:defRPr/>
            </a:lvl1pPr>
            <a:extLst/>
          </a:lstStyle>
          <a:p>
            <a:pPr>
              <a:defRPr/>
            </a:pPr>
            <a:fld id="{B2C31A90-35C4-4B22-8326-FBC96B3F9218}" type="datetimeFigureOut">
              <a:rPr lang="en-US"/>
              <a:pPr>
                <a:defRPr/>
              </a:pPr>
              <a:t>11/25/2020</a:t>
            </a:fld>
            <a:endParaRPr lang="en-US"/>
          </a:p>
        </p:txBody>
      </p:sp>
      <p:sp>
        <p:nvSpPr>
          <p:cNvPr id="7" name="Footer Placeholder 4">
            <a:extLst>
              <a:ext uri="{FF2B5EF4-FFF2-40B4-BE49-F238E27FC236}">
                <a16:creationId xmlns:a16="http://schemas.microsoft.com/office/drawing/2014/main" id="{2FB328C8-670A-4929-AE1B-0370E8E84DE5}"/>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D7808F28-BCB2-4590-8E9E-5E164A9FAC21}"/>
              </a:ext>
            </a:extLst>
          </p:cNvPr>
          <p:cNvSpPr>
            <a:spLocks noGrp="1"/>
          </p:cNvSpPr>
          <p:nvPr>
            <p:ph type="sldNum" sz="quarter" idx="12"/>
          </p:nvPr>
        </p:nvSpPr>
        <p:spPr/>
        <p:txBody>
          <a:bodyPr/>
          <a:lstStyle>
            <a:lvl1pPr>
              <a:defRPr smtClean="0"/>
            </a:lvl1pPr>
          </a:lstStyle>
          <a:p>
            <a:pPr>
              <a:defRPr/>
            </a:pPr>
            <a:fld id="{2AE72AB9-5220-4E83-9B70-4C59E8184B62}" type="slidenum">
              <a:rPr lang="en-US" altLang="en-US"/>
              <a:pPr>
                <a:defRPr/>
              </a:pPr>
              <a:t>‹#›</a:t>
            </a:fld>
            <a:endParaRPr lang="en-US" altLang="en-US"/>
          </a:p>
        </p:txBody>
      </p:sp>
    </p:spTree>
    <p:extLst>
      <p:ext uri="{BB962C8B-B14F-4D97-AF65-F5344CB8AC3E}">
        <p14:creationId xmlns:p14="http://schemas.microsoft.com/office/powerpoint/2010/main" val="24358972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F27D4D52-1596-4BCE-82BC-7D62E834CDF6}"/>
              </a:ext>
            </a:extLst>
          </p:cNvPr>
          <p:cNvSpPr>
            <a:spLocks noGrp="1"/>
          </p:cNvSpPr>
          <p:nvPr>
            <p:ph type="dt" sz="half" idx="10"/>
          </p:nvPr>
        </p:nvSpPr>
        <p:spPr/>
        <p:txBody>
          <a:bodyPr/>
          <a:lstStyle>
            <a:lvl1pPr>
              <a:defRPr/>
            </a:lvl1pPr>
            <a:extLst/>
          </a:lstStyle>
          <a:p>
            <a:pPr>
              <a:defRPr/>
            </a:pPr>
            <a:fld id="{4DB0DE3C-3015-4507-A5E3-72E3FC37C839}" type="datetimeFigureOut">
              <a:rPr lang="en-US"/>
              <a:pPr>
                <a:defRPr/>
              </a:pPr>
              <a:t>11/25/2020</a:t>
            </a:fld>
            <a:endParaRPr lang="en-US"/>
          </a:p>
        </p:txBody>
      </p:sp>
      <p:sp>
        <p:nvSpPr>
          <p:cNvPr id="6" name="Footer Placeholder 5">
            <a:extLst>
              <a:ext uri="{FF2B5EF4-FFF2-40B4-BE49-F238E27FC236}">
                <a16:creationId xmlns:a16="http://schemas.microsoft.com/office/drawing/2014/main" id="{76EE2C3D-3E76-4712-8FDB-1E3B994DBA3B}"/>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88877CA4-FCA7-4062-BCDA-C52B7A3CBFB7}"/>
              </a:ext>
            </a:extLst>
          </p:cNvPr>
          <p:cNvSpPr>
            <a:spLocks noGrp="1"/>
          </p:cNvSpPr>
          <p:nvPr>
            <p:ph type="sldNum" sz="quarter" idx="12"/>
          </p:nvPr>
        </p:nvSpPr>
        <p:spPr/>
        <p:txBody>
          <a:bodyPr/>
          <a:lstStyle>
            <a:lvl1pPr>
              <a:defRPr smtClean="0"/>
            </a:lvl1pPr>
          </a:lstStyle>
          <a:p>
            <a:pPr>
              <a:defRPr/>
            </a:pPr>
            <a:fld id="{87239BAA-F391-43B1-9389-ABD62AA92243}" type="slidenum">
              <a:rPr lang="en-US" altLang="en-US"/>
              <a:pPr>
                <a:defRPr/>
              </a:pPr>
              <a:t>‹#›</a:t>
            </a:fld>
            <a:endParaRPr lang="en-US" altLang="en-US"/>
          </a:p>
        </p:txBody>
      </p:sp>
    </p:spTree>
    <p:extLst>
      <p:ext uri="{BB962C8B-B14F-4D97-AF65-F5344CB8AC3E}">
        <p14:creationId xmlns:p14="http://schemas.microsoft.com/office/powerpoint/2010/main" val="63590164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F9ADD1-019D-4E51-B3AD-2D1B01C85330}"/>
              </a:ext>
            </a:extLst>
          </p:cNvPr>
          <p:cNvSpPr>
            <a:spLocks noGrp="1"/>
          </p:cNvSpPr>
          <p:nvPr>
            <p:ph type="dt" sz="half" idx="10"/>
          </p:nvPr>
        </p:nvSpPr>
        <p:spPr/>
        <p:txBody>
          <a:bodyPr/>
          <a:lstStyle>
            <a:lvl1pPr>
              <a:defRPr/>
            </a:lvl1pPr>
            <a:extLst/>
          </a:lstStyle>
          <a:p>
            <a:pPr>
              <a:defRPr/>
            </a:pPr>
            <a:fld id="{ABE319DC-9F17-4DB4-A646-FE42277279FF}" type="datetimeFigureOut">
              <a:rPr lang="en-US"/>
              <a:pPr>
                <a:defRPr/>
              </a:pPr>
              <a:t>11/25/2020</a:t>
            </a:fld>
            <a:endParaRPr lang="en-US"/>
          </a:p>
        </p:txBody>
      </p:sp>
      <p:sp>
        <p:nvSpPr>
          <p:cNvPr id="8" name="Footer Placeholder 7">
            <a:extLst>
              <a:ext uri="{FF2B5EF4-FFF2-40B4-BE49-F238E27FC236}">
                <a16:creationId xmlns:a16="http://schemas.microsoft.com/office/drawing/2014/main" id="{37ADF9D5-73A1-4DF5-8F40-8F13CA32410A}"/>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1E5C4A2C-9588-4ABA-B6A7-E67E62718642}"/>
              </a:ext>
            </a:extLst>
          </p:cNvPr>
          <p:cNvSpPr>
            <a:spLocks noGrp="1"/>
          </p:cNvSpPr>
          <p:nvPr>
            <p:ph type="sldNum" sz="quarter" idx="12"/>
          </p:nvPr>
        </p:nvSpPr>
        <p:spPr/>
        <p:txBody>
          <a:bodyPr/>
          <a:lstStyle>
            <a:lvl1pPr>
              <a:defRPr smtClean="0"/>
            </a:lvl1pPr>
          </a:lstStyle>
          <a:p>
            <a:pPr>
              <a:defRPr/>
            </a:pPr>
            <a:fld id="{C087C290-15DD-4FB6-ADAE-15A4B9F5F658}" type="slidenum">
              <a:rPr lang="en-US" altLang="en-US"/>
              <a:pPr>
                <a:defRPr/>
              </a:pPr>
              <a:t>‹#›</a:t>
            </a:fld>
            <a:endParaRPr lang="en-US" altLang="en-US"/>
          </a:p>
        </p:txBody>
      </p:sp>
    </p:spTree>
    <p:extLst>
      <p:ext uri="{BB962C8B-B14F-4D97-AF65-F5344CB8AC3E}">
        <p14:creationId xmlns:p14="http://schemas.microsoft.com/office/powerpoint/2010/main" val="283815052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51EE0FAD-4218-4E33-8F95-326B2117A6AF}"/>
              </a:ext>
            </a:extLst>
          </p:cNvPr>
          <p:cNvSpPr>
            <a:spLocks noGrp="1"/>
          </p:cNvSpPr>
          <p:nvPr>
            <p:ph type="dt" sz="half" idx="10"/>
          </p:nvPr>
        </p:nvSpPr>
        <p:spPr/>
        <p:txBody>
          <a:bodyPr/>
          <a:lstStyle>
            <a:lvl1pPr>
              <a:defRPr/>
            </a:lvl1pPr>
            <a:extLst/>
          </a:lstStyle>
          <a:p>
            <a:pPr>
              <a:defRPr/>
            </a:pPr>
            <a:fld id="{5D2B94E6-37CB-482C-8ABB-4618E884CD44}" type="datetimeFigureOut">
              <a:rPr lang="en-US"/>
              <a:pPr>
                <a:defRPr/>
              </a:pPr>
              <a:t>11/25/2020</a:t>
            </a:fld>
            <a:endParaRPr lang="en-US"/>
          </a:p>
        </p:txBody>
      </p:sp>
      <p:sp>
        <p:nvSpPr>
          <p:cNvPr id="4" name="Footer Placeholder 3">
            <a:extLst>
              <a:ext uri="{FF2B5EF4-FFF2-40B4-BE49-F238E27FC236}">
                <a16:creationId xmlns:a16="http://schemas.microsoft.com/office/drawing/2014/main" id="{6A107764-956E-4A37-B9F1-6F411D86E5D3}"/>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4">
            <a:extLst>
              <a:ext uri="{FF2B5EF4-FFF2-40B4-BE49-F238E27FC236}">
                <a16:creationId xmlns:a16="http://schemas.microsoft.com/office/drawing/2014/main" id="{81A70092-39E9-4DB5-B29B-92CE95BA6BFA}"/>
              </a:ext>
            </a:extLst>
          </p:cNvPr>
          <p:cNvSpPr>
            <a:spLocks noGrp="1"/>
          </p:cNvSpPr>
          <p:nvPr>
            <p:ph type="sldNum" sz="quarter" idx="12"/>
          </p:nvPr>
        </p:nvSpPr>
        <p:spPr/>
        <p:txBody>
          <a:bodyPr/>
          <a:lstStyle>
            <a:lvl1pPr>
              <a:defRPr smtClean="0"/>
            </a:lvl1pPr>
          </a:lstStyle>
          <a:p>
            <a:pPr>
              <a:defRPr/>
            </a:pPr>
            <a:fld id="{F35DF367-6677-4AE3-996C-FB39E5AD6B37}" type="slidenum">
              <a:rPr lang="en-US" altLang="en-US"/>
              <a:pPr>
                <a:defRPr/>
              </a:pPr>
              <a:t>‹#›</a:t>
            </a:fld>
            <a:endParaRPr lang="en-US" altLang="en-US"/>
          </a:p>
        </p:txBody>
      </p:sp>
    </p:spTree>
    <p:extLst>
      <p:ext uri="{BB962C8B-B14F-4D97-AF65-F5344CB8AC3E}">
        <p14:creationId xmlns:p14="http://schemas.microsoft.com/office/powerpoint/2010/main" val="324786945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E1FE9A98-C902-4F90-B6CF-00415CA0CB45}"/>
              </a:ext>
            </a:extLst>
          </p:cNvPr>
          <p:cNvSpPr>
            <a:spLocks noGrp="1"/>
          </p:cNvSpPr>
          <p:nvPr>
            <p:ph type="dt" sz="half" idx="10"/>
          </p:nvPr>
        </p:nvSpPr>
        <p:spPr/>
        <p:txBody>
          <a:bodyPr/>
          <a:lstStyle>
            <a:lvl1pPr>
              <a:defRPr/>
            </a:lvl1pPr>
          </a:lstStyle>
          <a:p>
            <a:pPr>
              <a:defRPr/>
            </a:pPr>
            <a:fld id="{8E3660CF-809E-49D9-A6DB-6CBAE76DD578}" type="datetimeFigureOut">
              <a:rPr lang="en-US"/>
              <a:pPr>
                <a:defRPr/>
              </a:pPr>
              <a:t>11/25/2020</a:t>
            </a:fld>
            <a:endParaRPr lang="en-US" dirty="0"/>
          </a:p>
        </p:txBody>
      </p:sp>
      <p:sp>
        <p:nvSpPr>
          <p:cNvPr id="3" name="Footer Placeholder 21">
            <a:extLst>
              <a:ext uri="{FF2B5EF4-FFF2-40B4-BE49-F238E27FC236}">
                <a16:creationId xmlns:a16="http://schemas.microsoft.com/office/drawing/2014/main" id="{16DC58E2-5298-4947-B3FA-0664389C4AD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4C3534F0-003F-407D-AEA4-7ECB64030609}"/>
              </a:ext>
            </a:extLst>
          </p:cNvPr>
          <p:cNvSpPr>
            <a:spLocks noGrp="1"/>
          </p:cNvSpPr>
          <p:nvPr>
            <p:ph type="sldNum" sz="quarter" idx="12"/>
          </p:nvPr>
        </p:nvSpPr>
        <p:spPr/>
        <p:txBody>
          <a:bodyPr/>
          <a:lstStyle>
            <a:lvl1pPr>
              <a:defRPr/>
            </a:lvl1pPr>
          </a:lstStyle>
          <a:p>
            <a:pPr>
              <a:defRPr/>
            </a:pPr>
            <a:fld id="{6AD4D4A9-ACBC-4657-9D6D-7FB2FEF2E72E}" type="slidenum">
              <a:rPr lang="en-US" altLang="en-US"/>
              <a:pPr>
                <a:defRPr/>
              </a:pPr>
              <a:t>‹#›</a:t>
            </a:fld>
            <a:endParaRPr lang="en-US" altLang="en-US"/>
          </a:p>
        </p:txBody>
      </p:sp>
    </p:spTree>
    <p:extLst>
      <p:ext uri="{BB962C8B-B14F-4D97-AF65-F5344CB8AC3E}">
        <p14:creationId xmlns:p14="http://schemas.microsoft.com/office/powerpoint/2010/main" val="284438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674DBE-6BDC-4976-BC0C-7B611EB20C58}"/>
              </a:ext>
            </a:extLst>
          </p:cNvPr>
          <p:cNvSpPr>
            <a:spLocks noGrp="1"/>
          </p:cNvSpPr>
          <p:nvPr>
            <p:ph type="dt" sz="half" idx="10"/>
          </p:nvPr>
        </p:nvSpPr>
        <p:spPr/>
        <p:txBody>
          <a:bodyPr/>
          <a:lstStyle>
            <a:lvl1pPr>
              <a:defRPr/>
            </a:lvl1pPr>
            <a:extLst/>
          </a:lstStyle>
          <a:p>
            <a:pPr>
              <a:defRPr/>
            </a:pPr>
            <a:fld id="{4FE509F9-99B2-4694-A472-6FDF72CF779F}" type="datetimeFigureOut">
              <a:rPr lang="en-US"/>
              <a:pPr>
                <a:defRPr/>
              </a:pPr>
              <a:t>11/25/2020</a:t>
            </a:fld>
            <a:endParaRPr lang="en-US"/>
          </a:p>
        </p:txBody>
      </p:sp>
      <p:sp>
        <p:nvSpPr>
          <p:cNvPr id="6" name="Footer Placeholder 5">
            <a:extLst>
              <a:ext uri="{FF2B5EF4-FFF2-40B4-BE49-F238E27FC236}">
                <a16:creationId xmlns:a16="http://schemas.microsoft.com/office/drawing/2014/main" id="{6A2A9375-18C4-4D73-8632-FDA97E1D031C}"/>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A2DE8B6B-6F5E-4D31-8B86-152E3514D18E}"/>
              </a:ext>
            </a:extLst>
          </p:cNvPr>
          <p:cNvSpPr>
            <a:spLocks noGrp="1"/>
          </p:cNvSpPr>
          <p:nvPr>
            <p:ph type="sldNum" sz="quarter" idx="12"/>
          </p:nvPr>
        </p:nvSpPr>
        <p:spPr/>
        <p:txBody>
          <a:bodyPr/>
          <a:lstStyle>
            <a:lvl1pPr>
              <a:defRPr smtClean="0"/>
            </a:lvl1pPr>
          </a:lstStyle>
          <a:p>
            <a:pPr>
              <a:defRPr/>
            </a:pPr>
            <a:fld id="{EFE936B1-43DC-4253-9938-5FDE93FC5154}" type="slidenum">
              <a:rPr lang="en-US" altLang="en-US"/>
              <a:pPr>
                <a:defRPr/>
              </a:pPr>
              <a:t>‹#›</a:t>
            </a:fld>
            <a:endParaRPr lang="en-US" altLang="en-US"/>
          </a:p>
        </p:txBody>
      </p:sp>
    </p:spTree>
    <p:extLst>
      <p:ext uri="{BB962C8B-B14F-4D97-AF65-F5344CB8AC3E}">
        <p14:creationId xmlns:p14="http://schemas.microsoft.com/office/powerpoint/2010/main" val="395044414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376B33B2-8C0E-4422-B4C1-72DF1869D14F}"/>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Freeform 15">
            <a:extLst>
              <a:ext uri="{FF2B5EF4-FFF2-40B4-BE49-F238E27FC236}">
                <a16:creationId xmlns:a16="http://schemas.microsoft.com/office/drawing/2014/main" id="{EF42B9C1-2E71-4415-8CCA-8676ABCC5E39}"/>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a:p>
        </p:txBody>
      </p:sp>
      <p:sp>
        <p:nvSpPr>
          <p:cNvPr id="7" name="Right Triangle 6">
            <a:extLst>
              <a:ext uri="{FF2B5EF4-FFF2-40B4-BE49-F238E27FC236}">
                <a16:creationId xmlns:a16="http://schemas.microsoft.com/office/drawing/2014/main" id="{F052D9F1-3FB2-403F-A645-54AA4904BCEE}"/>
              </a:ext>
            </a:extLst>
          </p:cNvPr>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F18893E6-4519-4A4E-AC11-7F83F946996B}"/>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a:extLst>
              <a:ext uri="{FF2B5EF4-FFF2-40B4-BE49-F238E27FC236}">
                <a16:creationId xmlns:a16="http://schemas.microsoft.com/office/drawing/2014/main" id="{328BDD0E-CCE0-4095-A103-76DC1D52A003}"/>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Chevron 19">
            <a:extLst>
              <a:ext uri="{FF2B5EF4-FFF2-40B4-BE49-F238E27FC236}">
                <a16:creationId xmlns:a16="http://schemas.microsoft.com/office/drawing/2014/main" id="{1A194A68-FF15-4108-90E9-0B9F445BF5CC}"/>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5E93D682-3EDB-4FD7-AD1A-DF4CA5E7229C}"/>
              </a:ext>
            </a:extLst>
          </p:cNvPr>
          <p:cNvSpPr>
            <a:spLocks noGrp="1"/>
          </p:cNvSpPr>
          <p:nvPr>
            <p:ph type="dt" sz="half" idx="10"/>
          </p:nvPr>
        </p:nvSpPr>
        <p:spPr/>
        <p:txBody>
          <a:bodyPr/>
          <a:lstStyle>
            <a:lvl1pPr>
              <a:defRPr>
                <a:solidFill>
                  <a:schemeClr val="tx1"/>
                </a:solidFill>
              </a:defRPr>
            </a:lvl1pPr>
            <a:extLst/>
          </a:lstStyle>
          <a:p>
            <a:pPr>
              <a:defRPr/>
            </a:pPr>
            <a:fld id="{2436395E-396D-4EE3-9A58-775659BBD07A}" type="datetimeFigureOut">
              <a:rPr lang="en-US"/>
              <a:pPr>
                <a:defRPr/>
              </a:pPr>
              <a:t>11/25/2020</a:t>
            </a:fld>
            <a:endParaRPr lang="en-US"/>
          </a:p>
        </p:txBody>
      </p:sp>
      <p:sp>
        <p:nvSpPr>
          <p:cNvPr id="12" name="Footer Placeholder 5">
            <a:extLst>
              <a:ext uri="{FF2B5EF4-FFF2-40B4-BE49-F238E27FC236}">
                <a16:creationId xmlns:a16="http://schemas.microsoft.com/office/drawing/2014/main" id="{B544D08F-54CE-453C-93C0-7A30036F4CFB}"/>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FF6B37DA-BA69-4170-9938-FBC4B1668AE6}"/>
              </a:ext>
            </a:extLst>
          </p:cNvPr>
          <p:cNvSpPr>
            <a:spLocks noGrp="1"/>
          </p:cNvSpPr>
          <p:nvPr>
            <p:ph type="sldNum" sz="quarter" idx="12"/>
          </p:nvPr>
        </p:nvSpPr>
        <p:spPr/>
        <p:txBody>
          <a:bodyPr/>
          <a:lstStyle>
            <a:lvl1pPr>
              <a:defRPr smtClean="0"/>
            </a:lvl1pPr>
          </a:lstStyle>
          <a:p>
            <a:pPr>
              <a:defRPr/>
            </a:pPr>
            <a:fld id="{05133442-A253-4A90-A592-5C315D82ADEE}" type="slidenum">
              <a:rPr lang="en-US" altLang="en-US"/>
              <a:pPr>
                <a:defRPr/>
              </a:pPr>
              <a:t>‹#›</a:t>
            </a:fld>
            <a:endParaRPr lang="en-US" altLang="en-US"/>
          </a:p>
        </p:txBody>
      </p:sp>
    </p:spTree>
    <p:extLst>
      <p:ext uri="{BB962C8B-B14F-4D97-AF65-F5344CB8AC3E}">
        <p14:creationId xmlns:p14="http://schemas.microsoft.com/office/powerpoint/2010/main" val="139021597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9959FA3D-7BF4-4989-B9DD-900BD03F0A41}"/>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7" name="Freeform 11">
            <a:extLst>
              <a:ext uri="{FF2B5EF4-FFF2-40B4-BE49-F238E27FC236}">
                <a16:creationId xmlns:a16="http://schemas.microsoft.com/office/drawing/2014/main" id="{95F001E6-CD7C-4A2D-AE1F-ECA70FC65037}"/>
              </a:ext>
            </a:extLst>
          </p:cNvPr>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fr-FR"/>
          </a:p>
        </p:txBody>
      </p:sp>
      <p:sp>
        <p:nvSpPr>
          <p:cNvPr id="14" name="Right Triangle 13">
            <a:extLst>
              <a:ext uri="{FF2B5EF4-FFF2-40B4-BE49-F238E27FC236}">
                <a16:creationId xmlns:a16="http://schemas.microsoft.com/office/drawing/2014/main" id="{405CC563-9F67-4CF8-82F2-C37CDEE07475}"/>
              </a:ext>
            </a:extLst>
          </p:cNvPr>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Straight Connector 14">
            <a:extLst>
              <a:ext uri="{FF2B5EF4-FFF2-40B4-BE49-F238E27FC236}">
                <a16:creationId xmlns:a16="http://schemas.microsoft.com/office/drawing/2014/main" id="{09254945-BEE2-40DC-B5F3-49BF2CCF3EE8}"/>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D151FEF5-46D0-4690-92F1-65BFA8A98702}"/>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03B544E6-1067-410D-BDD3-E735B3666656}"/>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bg-BG"/>
              <a:t>Click to edit Master text styles</a:t>
            </a:r>
          </a:p>
          <a:p>
            <a:pPr lvl="1"/>
            <a:r>
              <a:rPr lang="en-US" altLang="bg-BG"/>
              <a:t>Second level</a:t>
            </a:r>
          </a:p>
          <a:p>
            <a:pPr lvl="2"/>
            <a:r>
              <a:rPr lang="en-US" altLang="bg-BG"/>
              <a:t>Third level</a:t>
            </a:r>
          </a:p>
          <a:p>
            <a:pPr lvl="3"/>
            <a:r>
              <a:rPr lang="en-US" altLang="bg-BG"/>
              <a:t>Fourth level</a:t>
            </a:r>
          </a:p>
          <a:p>
            <a:pPr lvl="4"/>
            <a:r>
              <a:rPr lang="en-US" altLang="bg-BG"/>
              <a:t>Fifth level</a:t>
            </a:r>
          </a:p>
        </p:txBody>
      </p:sp>
      <p:sp>
        <p:nvSpPr>
          <p:cNvPr id="10" name="Date Placeholder 9">
            <a:extLst>
              <a:ext uri="{FF2B5EF4-FFF2-40B4-BE49-F238E27FC236}">
                <a16:creationId xmlns:a16="http://schemas.microsoft.com/office/drawing/2014/main" id="{F72A94E3-9A69-4525-8903-A6AEFC18A155}"/>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FDF948E9-0550-4831-BA7D-EFFE3FC05488}" type="datetimeFigureOut">
              <a:rPr lang="en-US"/>
              <a:pPr>
                <a:defRPr/>
              </a:pPr>
              <a:t>11/25/2020</a:t>
            </a:fld>
            <a:endParaRPr lang="en-US" dirty="0"/>
          </a:p>
        </p:txBody>
      </p:sp>
      <p:sp>
        <p:nvSpPr>
          <p:cNvPr id="22" name="Footer Placeholder 21">
            <a:extLst>
              <a:ext uri="{FF2B5EF4-FFF2-40B4-BE49-F238E27FC236}">
                <a16:creationId xmlns:a16="http://schemas.microsoft.com/office/drawing/2014/main" id="{0B00D8DE-5FCB-4B2A-8EE5-4FC366ABFCB4}"/>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a:extLst>
              <a:ext uri="{FF2B5EF4-FFF2-40B4-BE49-F238E27FC236}">
                <a16:creationId xmlns:a16="http://schemas.microsoft.com/office/drawing/2014/main" id="{E0A4F02D-32A8-4460-8FAD-01BA0B66B0C9}"/>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Lucida Sans Unicode" panose="020B0602030504020204" pitchFamily="34" charset="0"/>
              </a:defRPr>
            </a:lvl1pPr>
          </a:lstStyle>
          <a:p>
            <a:pPr>
              <a:defRPr/>
            </a:pPr>
            <a:fld id="{FD5EA299-9FCF-442A-84A9-7B586E89957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3" r:id="rId1"/>
    <p:sldLayoutId id="2147483859" r:id="rId2"/>
    <p:sldLayoutId id="2147483864" r:id="rId3"/>
    <p:sldLayoutId id="2147483865" r:id="rId4"/>
    <p:sldLayoutId id="2147483866" r:id="rId5"/>
    <p:sldLayoutId id="2147483867" r:id="rId6"/>
    <p:sldLayoutId id="2147483860" r:id="rId7"/>
    <p:sldLayoutId id="2147483868" r:id="rId8"/>
    <p:sldLayoutId id="2147483869" r:id="rId9"/>
    <p:sldLayoutId id="2147483861" r:id="rId10"/>
    <p:sldLayoutId id="2147483862"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descr="Kaliakra_SSpasov_IMG_4156_red.jpg">
            <a:extLst>
              <a:ext uri="{FF2B5EF4-FFF2-40B4-BE49-F238E27FC236}">
                <a16:creationId xmlns:a16="http://schemas.microsoft.com/office/drawing/2014/main" id="{DD2E63D5-D9A8-4A37-B3ED-180B507840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0"/>
            <a:ext cx="237648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9" descr="IMG_9584.jpg">
            <a:extLst>
              <a:ext uri="{FF2B5EF4-FFF2-40B4-BE49-F238E27FC236}">
                <a16:creationId xmlns:a16="http://schemas.microsoft.com/office/drawing/2014/main" id="{63ED6D13-E69A-446D-8C03-7ABB6CCE52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8813" y="0"/>
            <a:ext cx="247967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4B2D20B-9CB8-477D-BA95-4C0B20E2C63E}"/>
              </a:ext>
            </a:extLst>
          </p:cNvPr>
          <p:cNvSpPr>
            <a:spLocks noGrp="1"/>
          </p:cNvSpPr>
          <p:nvPr>
            <p:ph type="ctrTitle"/>
          </p:nvPr>
        </p:nvSpPr>
        <p:spPr>
          <a:xfrm>
            <a:off x="539552" y="1547446"/>
            <a:ext cx="8136904" cy="1521514"/>
          </a:xfrm>
        </p:spPr>
        <p:txBody>
          <a:bodyPr>
            <a:normAutofit fontScale="90000"/>
          </a:bodyPr>
          <a:lstStyle/>
          <a:p>
            <a:pPr eaLnBrk="1" fontAlgn="auto" hangingPunct="1">
              <a:spcAft>
                <a:spcPts val="0"/>
              </a:spcAft>
              <a:defRPr/>
            </a:pPr>
            <a:r>
              <a:rPr lang="en-US" sz="4400" dirty="0">
                <a:effectLst>
                  <a:outerShdw blurRad="38100" dist="38100" dir="2700000" algn="tl">
                    <a:srgbClr val="000000">
                      <a:alpha val="43137"/>
                    </a:srgbClr>
                  </a:outerShdw>
                </a:effectLst>
              </a:rPr>
              <a:t>Windfarms in </a:t>
            </a:r>
            <a:r>
              <a:rPr lang="en-US" sz="4400" dirty="0" err="1">
                <a:effectLst>
                  <a:outerShdw blurRad="38100" dist="38100" dir="2700000" algn="tl">
                    <a:srgbClr val="000000">
                      <a:alpha val="43137"/>
                    </a:srgbClr>
                  </a:outerShdw>
                </a:effectLst>
              </a:rPr>
              <a:t>Balchik</a:t>
            </a:r>
            <a:r>
              <a:rPr lang="en-US" sz="4400" dirty="0">
                <a:effectLst>
                  <a:outerShdw blurRad="38100" dist="38100" dir="2700000" algn="tl">
                    <a:srgbClr val="000000">
                      <a:alpha val="43137"/>
                    </a:srgbClr>
                  </a:outerShdw>
                </a:effectLst>
              </a:rPr>
              <a:t> and </a:t>
            </a:r>
            <a:r>
              <a:rPr lang="en-US" sz="4400" dirty="0" err="1">
                <a:effectLst>
                  <a:outerShdw blurRad="38100" dist="38100" dir="2700000" algn="tl">
                    <a:srgbClr val="000000">
                      <a:alpha val="43137"/>
                    </a:srgbClr>
                  </a:outerShdw>
                </a:effectLst>
              </a:rPr>
              <a:t>Kaliakra</a:t>
            </a:r>
            <a:r>
              <a:rPr lang="en-US" sz="4400" dirty="0">
                <a:effectLst>
                  <a:outerShdw blurRad="38100" dist="38100" dir="2700000" algn="tl">
                    <a:srgbClr val="000000">
                      <a:alpha val="43137"/>
                    </a:srgbClr>
                  </a:outerShdw>
                </a:effectLst>
              </a:rPr>
              <a:t> – Via </a:t>
            </a:r>
            <a:r>
              <a:rPr lang="en-US" sz="4400" dirty="0" err="1">
                <a:effectLst>
                  <a:outerShdw blurRad="38100" dist="38100" dir="2700000" algn="tl">
                    <a:srgbClr val="000000">
                      <a:alpha val="43137"/>
                    </a:srgbClr>
                  </a:outerShdw>
                </a:effectLst>
              </a:rPr>
              <a:t>Pontica</a:t>
            </a:r>
            <a:r>
              <a:rPr lang="en-US" sz="4400" dirty="0">
                <a:effectLst>
                  <a:outerShdw blurRad="38100" dist="38100" dir="2700000" algn="tl">
                    <a:srgbClr val="000000">
                      <a:alpha val="43137"/>
                    </a:srgbClr>
                  </a:outerShdw>
                </a:effectLst>
              </a:rPr>
              <a:t> (Bulgaria)</a:t>
            </a:r>
            <a:endParaRPr lang="en-US" sz="4200" dirty="0">
              <a:solidFill>
                <a:schemeClr val="bg2">
                  <a:lumMod val="10000"/>
                </a:schemeClr>
              </a:solidFill>
            </a:endParaRPr>
          </a:p>
        </p:txBody>
      </p:sp>
      <p:sp>
        <p:nvSpPr>
          <p:cNvPr id="3" name="Subtitle 2">
            <a:extLst>
              <a:ext uri="{FF2B5EF4-FFF2-40B4-BE49-F238E27FC236}">
                <a16:creationId xmlns:a16="http://schemas.microsoft.com/office/drawing/2014/main" id="{0773CCC2-8DBA-4D94-A009-2064DE814E3E}"/>
              </a:ext>
            </a:extLst>
          </p:cNvPr>
          <p:cNvSpPr>
            <a:spLocks noGrp="1"/>
          </p:cNvSpPr>
          <p:nvPr>
            <p:ph type="subTitle" idx="1"/>
          </p:nvPr>
        </p:nvSpPr>
        <p:spPr>
          <a:xfrm>
            <a:off x="685800" y="4029075"/>
            <a:ext cx="7772400" cy="1200150"/>
          </a:xfrm>
        </p:spPr>
        <p:txBody>
          <a:bodyPr>
            <a:normAutofit/>
          </a:bodyPr>
          <a:lstStyle/>
          <a:p>
            <a:pPr marR="0" algn="ctr" eaLnBrk="1" hangingPunct="1">
              <a:defRPr/>
            </a:pPr>
            <a:r>
              <a:rPr lang="en-US" sz="3000" dirty="0">
                <a:solidFill>
                  <a:schemeClr val="tx1"/>
                </a:solidFill>
              </a:rPr>
              <a:t>Irina Mateeva</a:t>
            </a:r>
            <a:endParaRPr lang="bg-BG" sz="3000" dirty="0">
              <a:solidFill>
                <a:schemeClr val="tx1"/>
              </a:solidFill>
            </a:endParaRPr>
          </a:p>
          <a:p>
            <a:pPr marR="0" algn="ctr" eaLnBrk="1" hangingPunct="1">
              <a:defRPr/>
            </a:pPr>
            <a:endParaRPr lang="en-US" sz="1100" dirty="0">
              <a:solidFill>
                <a:schemeClr val="tx1"/>
              </a:solidFill>
            </a:endParaRPr>
          </a:p>
          <a:p>
            <a:pPr marR="0" algn="ctr" eaLnBrk="1" hangingPunct="1">
              <a:defRPr/>
            </a:pPr>
            <a:r>
              <a:rPr lang="en-US" sz="2500" dirty="0">
                <a:solidFill>
                  <a:schemeClr val="bg2">
                    <a:lumMod val="25000"/>
                  </a:schemeClr>
                </a:solidFill>
              </a:rPr>
              <a:t>Bulgarian Society for the Protection of Birds</a:t>
            </a:r>
            <a:endParaRPr lang="bg-BG" sz="2000" dirty="0">
              <a:solidFill>
                <a:schemeClr val="bg2">
                  <a:lumMod val="25000"/>
                </a:schemeClr>
              </a:solidFill>
            </a:endParaRPr>
          </a:p>
        </p:txBody>
      </p:sp>
      <p:pic>
        <p:nvPicPr>
          <p:cNvPr id="10246" name="Picture 15" descr="Branta_10.tif">
            <a:extLst>
              <a:ext uri="{FF2B5EF4-FFF2-40B4-BE49-F238E27FC236}">
                <a16:creationId xmlns:a16="http://schemas.microsoft.com/office/drawing/2014/main" id="{9EC09994-BB5E-4AF7-A26A-3D84398A6E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0"/>
            <a:ext cx="241141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Content Placeholder 5" descr="vespertinus.jpg">
            <a:extLst>
              <a:ext uri="{FF2B5EF4-FFF2-40B4-BE49-F238E27FC236}">
                <a16:creationId xmlns:a16="http://schemas.microsoft.com/office/drawing/2014/main" id="{06C2F14B-7927-4648-9490-4FB41434CE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700" y="-26988"/>
            <a:ext cx="220821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C40A71F3-260B-402F-BDF4-D9EB7A481064}"/>
              </a:ext>
            </a:extLst>
          </p:cNvPr>
          <p:cNvSpPr txBox="1">
            <a:spLocks/>
          </p:cNvSpPr>
          <p:nvPr/>
        </p:nvSpPr>
        <p:spPr bwMode="auto">
          <a:xfrm>
            <a:off x="611188" y="3068638"/>
            <a:ext cx="8064500" cy="817562"/>
          </a:xfrm>
          <a:prstGeom prst="rect">
            <a:avLst/>
          </a:prstGeom>
          <a:noFill/>
          <a:ln w="9525">
            <a:noFill/>
            <a:miter lim="800000"/>
            <a:headEnd/>
            <a:tailEnd/>
          </a:ln>
        </p:spPr>
        <p:txBody>
          <a:bodyPr lIns="45720" rIns="4572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lnSpc>
                <a:spcPct val="90000"/>
              </a:lnSpc>
              <a:spcBef>
                <a:spcPts val="400"/>
              </a:spcBef>
              <a:buClr>
                <a:schemeClr val="accent1"/>
              </a:buClr>
              <a:buSzPct val="68000"/>
              <a:buFont typeface="Arial" pitchFamily="34" charset="0"/>
              <a:buNone/>
              <a:defRPr/>
            </a:pPr>
            <a:r>
              <a:rPr lang="en-US" altLang="bg-BG" sz="2800" dirty="0">
                <a:solidFill>
                  <a:srgbClr val="A3171E"/>
                </a:solidFill>
                <a:effectLst>
                  <a:outerShdw blurRad="38100" dist="38100" dir="2700000" algn="tl">
                    <a:srgbClr val="C0C0C0"/>
                  </a:outerShdw>
                </a:effectLst>
                <a:latin typeface="Lucida Sans Unicode" pitchFamily="34" charset="0"/>
              </a:rPr>
              <a:t>Case file  update 2020</a:t>
            </a:r>
          </a:p>
        </p:txBody>
      </p:sp>
      <p:pic>
        <p:nvPicPr>
          <p:cNvPr id="10249" name="Picture 3">
            <a:extLst>
              <a:ext uri="{FF2B5EF4-FFF2-40B4-BE49-F238E27FC236}">
                <a16:creationId xmlns:a16="http://schemas.microsoft.com/office/drawing/2014/main" id="{ED57F636-F548-483E-89FA-B360F9595E5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338" y="5589588"/>
            <a:ext cx="18859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4">
            <a:extLst>
              <a:ext uri="{FF2B5EF4-FFF2-40B4-BE49-F238E27FC236}">
                <a16:creationId xmlns:a16="http://schemas.microsoft.com/office/drawing/2014/main" id="{CA360079-8C69-480D-B81B-E84E9281C81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65363" y="5407025"/>
            <a:ext cx="1317625"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81.png">
            <a:extLst>
              <a:ext uri="{FF2B5EF4-FFF2-40B4-BE49-F238E27FC236}">
                <a16:creationId xmlns:a16="http://schemas.microsoft.com/office/drawing/2014/main" id="{C724C768-D496-49A8-A4D6-30EE84CC9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4311650"/>
            <a:ext cx="4225925"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7" name="Group 30">
            <a:extLst>
              <a:ext uri="{FF2B5EF4-FFF2-40B4-BE49-F238E27FC236}">
                <a16:creationId xmlns:a16="http://schemas.microsoft.com/office/drawing/2014/main" id="{336392CE-BF48-47FA-9529-5A808AF32106}"/>
              </a:ext>
            </a:extLst>
          </p:cNvPr>
          <p:cNvGrpSpPr>
            <a:grpSpLocks/>
          </p:cNvGrpSpPr>
          <p:nvPr/>
        </p:nvGrpSpPr>
        <p:grpSpPr bwMode="auto">
          <a:xfrm>
            <a:off x="4810125" y="1484313"/>
            <a:ext cx="4298950" cy="2598737"/>
            <a:chOff x="-167711" y="0"/>
            <a:chExt cx="5949386" cy="3469659"/>
          </a:xfrm>
        </p:grpSpPr>
        <p:pic>
          <p:nvPicPr>
            <p:cNvPr id="11286" name="image80.jpeg">
              <a:extLst>
                <a:ext uri="{FF2B5EF4-FFF2-40B4-BE49-F238E27FC236}">
                  <a16:creationId xmlns:a16="http://schemas.microsoft.com/office/drawing/2014/main" id="{0A4CA6C3-2717-404B-98F4-568BF83E3F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711" y="0"/>
              <a:ext cx="5949386" cy="346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Oval 32">
              <a:extLst>
                <a:ext uri="{FF2B5EF4-FFF2-40B4-BE49-F238E27FC236}">
                  <a16:creationId xmlns:a16="http://schemas.microsoft.com/office/drawing/2014/main" id="{9E9920EA-F08E-45B8-882D-A8CAB3E6561D}"/>
                </a:ext>
              </a:extLst>
            </p:cNvPr>
            <p:cNvSpPr/>
            <p:nvPr/>
          </p:nvSpPr>
          <p:spPr>
            <a:xfrm rot="20300790">
              <a:off x="1429485" y="1333179"/>
              <a:ext cx="1439013" cy="5531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bg-BG"/>
            </a:p>
          </p:txBody>
        </p:sp>
        <p:sp>
          <p:nvSpPr>
            <p:cNvPr id="11288" name="Text Box 2">
              <a:extLst>
                <a:ext uri="{FF2B5EF4-FFF2-40B4-BE49-F238E27FC236}">
                  <a16:creationId xmlns:a16="http://schemas.microsoft.com/office/drawing/2014/main" id="{34FAC45A-16DA-46C9-B7A7-26D05332F71B}"/>
                </a:ext>
              </a:extLst>
            </p:cNvPr>
            <p:cNvSpPr txBox="1">
              <a:spLocks noChangeArrowheads="1"/>
            </p:cNvSpPr>
            <p:nvPr/>
          </p:nvSpPr>
          <p:spPr bwMode="auto">
            <a:xfrm>
              <a:off x="4238625" y="1790700"/>
              <a:ext cx="1238250" cy="219075"/>
            </a:xfrm>
            <a:prstGeom prst="rect">
              <a:avLst/>
            </a:prstGeom>
            <a:solidFill>
              <a:srgbClr val="FFFFFF"/>
            </a:solidFill>
            <a:ln w="9525">
              <a:solidFill>
                <a:srgbClr val="000000"/>
              </a:solidFill>
              <a:miter lim="800000"/>
              <a:headEnd/>
              <a:tailEnd/>
            </a:ln>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bg-BG" sz="800">
                  <a:latin typeface="Arial Narrow" panose="020B0606020202030204" pitchFamily="34" charset="0"/>
                  <a:cs typeface="Times New Roman" panose="02020603050405020304" pitchFamily="18" charset="0"/>
                </a:rPr>
                <a:t>AES Geoenergy Wind farm</a:t>
              </a:r>
              <a:endParaRPr lang="bg-BG" altLang="bg-BG" sz="800">
                <a:latin typeface="Arial Narrow" panose="020B0606020202030204" pitchFamily="34" charset="0"/>
                <a:cs typeface="Times New Roman" panose="02020603050405020304" pitchFamily="18" charset="0"/>
              </a:endParaRPr>
            </a:p>
          </p:txBody>
        </p:sp>
        <p:sp>
          <p:nvSpPr>
            <p:cNvPr id="11289" name="Text Box 2">
              <a:extLst>
                <a:ext uri="{FF2B5EF4-FFF2-40B4-BE49-F238E27FC236}">
                  <a16:creationId xmlns:a16="http://schemas.microsoft.com/office/drawing/2014/main" id="{1B942D4C-40D6-40D5-8747-8CEAA60BFB5E}"/>
                </a:ext>
              </a:extLst>
            </p:cNvPr>
            <p:cNvSpPr txBox="1">
              <a:spLocks noChangeArrowheads="1"/>
            </p:cNvSpPr>
            <p:nvPr/>
          </p:nvSpPr>
          <p:spPr bwMode="auto">
            <a:xfrm>
              <a:off x="2581275" y="3095625"/>
              <a:ext cx="933450" cy="219075"/>
            </a:xfrm>
            <a:prstGeom prst="rect">
              <a:avLst/>
            </a:prstGeom>
            <a:solidFill>
              <a:srgbClr val="FFFFFF"/>
            </a:solidFill>
            <a:ln w="9525">
              <a:solidFill>
                <a:srgbClr val="000000"/>
              </a:solidFill>
              <a:miter lim="800000"/>
              <a:headEnd/>
              <a:tailEnd/>
            </a:ln>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bg-BG" sz="800">
                  <a:latin typeface="Arial Narrow" panose="020B0606020202030204" pitchFamily="34" charset="0"/>
                  <a:cs typeface="Times New Roman" panose="02020603050405020304" pitchFamily="18" charset="0"/>
                </a:rPr>
                <a:t>Kaliakra Wind farm</a:t>
              </a:r>
              <a:endParaRPr lang="bg-BG" altLang="bg-BG" sz="800">
                <a:latin typeface="Arial Narrow" panose="020B0606020202030204" pitchFamily="34" charset="0"/>
                <a:cs typeface="Times New Roman" panose="02020603050405020304" pitchFamily="18" charset="0"/>
              </a:endParaRPr>
            </a:p>
          </p:txBody>
        </p:sp>
        <p:sp>
          <p:nvSpPr>
            <p:cNvPr id="11290" name="Text Box 3">
              <a:extLst>
                <a:ext uri="{FF2B5EF4-FFF2-40B4-BE49-F238E27FC236}">
                  <a16:creationId xmlns:a16="http://schemas.microsoft.com/office/drawing/2014/main" id="{C0ADB749-B5F4-49E2-B54E-1FDBF82D89E0}"/>
                </a:ext>
              </a:extLst>
            </p:cNvPr>
            <p:cNvSpPr txBox="1">
              <a:spLocks noChangeArrowheads="1"/>
            </p:cNvSpPr>
            <p:nvPr/>
          </p:nvSpPr>
          <p:spPr bwMode="auto">
            <a:xfrm>
              <a:off x="1800225" y="2457450"/>
              <a:ext cx="781050" cy="219075"/>
            </a:xfrm>
            <a:prstGeom prst="rect">
              <a:avLst/>
            </a:prstGeom>
            <a:solidFill>
              <a:srgbClr val="FFFFFF"/>
            </a:solidFill>
            <a:ln w="9525">
              <a:solidFill>
                <a:srgbClr val="000000"/>
              </a:solidFill>
              <a:miter lim="800000"/>
              <a:headEnd/>
              <a:tailEnd/>
            </a:ln>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bg-BG" sz="800">
                  <a:latin typeface="Arial Narrow" panose="020B0606020202030204" pitchFamily="34" charset="0"/>
                  <a:cs typeface="Times New Roman" panose="02020603050405020304" pitchFamily="18" charset="0"/>
                </a:rPr>
                <a:t>EVN Wind farm</a:t>
              </a:r>
              <a:endParaRPr lang="bg-BG" altLang="bg-BG" sz="800">
                <a:latin typeface="Arial Narrow" panose="020B0606020202030204" pitchFamily="34" charset="0"/>
                <a:cs typeface="Times New Roman" panose="02020603050405020304" pitchFamily="18" charset="0"/>
              </a:endParaRPr>
            </a:p>
          </p:txBody>
        </p:sp>
        <p:cxnSp>
          <p:nvCxnSpPr>
            <p:cNvPr id="37" name="Straight Arrow Connector 36">
              <a:extLst>
                <a:ext uri="{FF2B5EF4-FFF2-40B4-BE49-F238E27FC236}">
                  <a16:creationId xmlns:a16="http://schemas.microsoft.com/office/drawing/2014/main" id="{70D1F0DC-9964-41E7-AB35-CD69BC864FB9}"/>
                </a:ext>
              </a:extLst>
            </p:cNvPr>
            <p:cNvCxnSpPr/>
            <p:nvPr/>
          </p:nvCxnSpPr>
          <p:spPr>
            <a:xfrm flipH="1">
              <a:off x="3839556" y="1943602"/>
              <a:ext cx="399848" cy="6358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C109A8A-B915-4620-9200-906F6ACF1650}"/>
                </a:ext>
              </a:extLst>
            </p:cNvPr>
            <p:cNvCxnSpPr/>
            <p:nvPr/>
          </p:nvCxnSpPr>
          <p:spPr>
            <a:xfrm flipV="1">
              <a:off x="2629028" y="2276368"/>
              <a:ext cx="290000" cy="25646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CA9478D-2500-43BA-806F-E93F47521413}"/>
                </a:ext>
              </a:extLst>
            </p:cNvPr>
            <p:cNvCxnSpPr/>
            <p:nvPr/>
          </p:nvCxnSpPr>
          <p:spPr>
            <a:xfrm flipV="1">
              <a:off x="3305694" y="2723587"/>
              <a:ext cx="265832" cy="37303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1268" name="TextBox 24">
            <a:extLst>
              <a:ext uri="{FF2B5EF4-FFF2-40B4-BE49-F238E27FC236}">
                <a16:creationId xmlns:a16="http://schemas.microsoft.com/office/drawing/2014/main" id="{09EE0AB8-5A5E-4CF9-9370-2BB1373E3A73}"/>
              </a:ext>
            </a:extLst>
          </p:cNvPr>
          <p:cNvSpPr txBox="1">
            <a:spLocks noChangeArrowheads="1"/>
          </p:cNvSpPr>
          <p:nvPr/>
        </p:nvSpPr>
        <p:spPr bwMode="auto">
          <a:xfrm>
            <a:off x="0" y="620713"/>
            <a:ext cx="2051050" cy="984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GB" altLang="bg-BG" sz="1600" b="1">
                <a:solidFill>
                  <a:srgbClr val="C00000"/>
                </a:solidFill>
                <a:latin typeface="Calibri" panose="020F0502020204030204" pitchFamily="34" charset="0"/>
              </a:rPr>
              <a:t>COLLISION </a:t>
            </a:r>
          </a:p>
          <a:p>
            <a:pPr eaLnBrk="1" hangingPunct="1">
              <a:spcBef>
                <a:spcPct val="0"/>
              </a:spcBef>
              <a:buClrTx/>
              <a:buSzTx/>
              <a:buFontTx/>
              <a:buNone/>
            </a:pPr>
            <a:r>
              <a:rPr lang="en-GB" altLang="bg-BG" sz="1400">
                <a:latin typeface="Calibri" panose="020F0502020204030204" pitchFamily="34" charset="0"/>
              </a:rPr>
              <a:t>Proven at St Nikola WF and Kaliakra WF, but high risk also at EVN WF</a:t>
            </a:r>
            <a:endParaRPr lang="en-US" altLang="bg-BG" sz="1400">
              <a:latin typeface="Calibri" panose="020F0502020204030204" pitchFamily="34" charset="0"/>
            </a:endParaRPr>
          </a:p>
        </p:txBody>
      </p:sp>
      <p:sp>
        <p:nvSpPr>
          <p:cNvPr id="10" name="Title 2">
            <a:extLst>
              <a:ext uri="{FF2B5EF4-FFF2-40B4-BE49-F238E27FC236}">
                <a16:creationId xmlns:a16="http://schemas.microsoft.com/office/drawing/2014/main" id="{FE57169F-BE9E-473D-B8D1-2F2391A9529A}"/>
              </a:ext>
            </a:extLst>
          </p:cNvPr>
          <p:cNvSpPr>
            <a:spLocks noGrp="1"/>
          </p:cNvSpPr>
          <p:nvPr>
            <p:ph type="title"/>
          </p:nvPr>
        </p:nvSpPr>
        <p:spPr>
          <a:xfrm>
            <a:off x="467544" y="0"/>
            <a:ext cx="8229600" cy="692696"/>
          </a:xfrm>
        </p:spPr>
        <p:txBody>
          <a:bodyPr/>
          <a:lstStyle/>
          <a:p>
            <a:pPr algn="ctr" eaLnBrk="1" fontAlgn="auto" hangingPunct="1">
              <a:spcAft>
                <a:spcPts val="0"/>
              </a:spcAft>
              <a:defRPr/>
            </a:pPr>
            <a:r>
              <a:rPr lang="en-US" sz="2800" dirty="0">
                <a:solidFill>
                  <a:srgbClr val="C00000"/>
                </a:solidFill>
              </a:rPr>
              <a:t>Evidence of significant impacts on birds</a:t>
            </a:r>
          </a:p>
        </p:txBody>
      </p:sp>
      <p:pic>
        <p:nvPicPr>
          <p:cNvPr id="11270" name="Picture 10" descr="Figura_7_Guide_fig_flights.jpg">
            <a:extLst>
              <a:ext uri="{FF2B5EF4-FFF2-40B4-BE49-F238E27FC236}">
                <a16:creationId xmlns:a16="http://schemas.microsoft.com/office/drawing/2014/main" id="{8FEE80F4-E14C-4B4A-B332-75FD221FEE2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3835400"/>
            <a:ext cx="143986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Content Placeholder 6" descr="photo.Mihail.Iliev_2367_small.jpg">
            <a:extLst>
              <a:ext uri="{FF2B5EF4-FFF2-40B4-BE49-F238E27FC236}">
                <a16:creationId xmlns:a16="http://schemas.microsoft.com/office/drawing/2014/main" id="{7852E724-5DF0-4CF9-A8A1-AAD5A5B8C10A}"/>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176213" y="3532188"/>
            <a:ext cx="1217612" cy="1625600"/>
          </a:xfrm>
        </p:spPr>
      </p:pic>
      <p:sp>
        <p:nvSpPr>
          <p:cNvPr id="11272" name="TextBox 11">
            <a:extLst>
              <a:ext uri="{FF2B5EF4-FFF2-40B4-BE49-F238E27FC236}">
                <a16:creationId xmlns:a16="http://schemas.microsoft.com/office/drawing/2014/main" id="{62E8B709-10E9-415A-A22D-BD0ABBD1C565}"/>
              </a:ext>
            </a:extLst>
          </p:cNvPr>
          <p:cNvSpPr txBox="1">
            <a:spLocks noChangeArrowheads="1"/>
          </p:cNvSpPr>
          <p:nvPr/>
        </p:nvSpPr>
        <p:spPr bwMode="auto">
          <a:xfrm>
            <a:off x="2268538" y="609600"/>
            <a:ext cx="1871662" cy="984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GB" altLang="bg-BG" sz="1600" b="1">
                <a:solidFill>
                  <a:srgbClr val="C00000"/>
                </a:solidFill>
                <a:latin typeface="Calibri" panose="020F0502020204030204" pitchFamily="34" charset="0"/>
              </a:rPr>
              <a:t>DISPLACEMENT</a:t>
            </a:r>
            <a:r>
              <a:rPr lang="en-GB" altLang="bg-BG" sz="1600" b="1">
                <a:latin typeface="Calibri" panose="020F0502020204030204" pitchFamily="34" charset="0"/>
              </a:rPr>
              <a:t> </a:t>
            </a:r>
            <a:r>
              <a:rPr lang="en-GB" altLang="bg-BG" sz="1400">
                <a:latin typeface="Calibri" panose="020F0502020204030204" pitchFamily="34" charset="0"/>
              </a:rPr>
              <a:t>Proven at St Nikola WF for the Red-breatsed Goose </a:t>
            </a:r>
            <a:endParaRPr lang="en-GB" altLang="bg-BG" sz="1400" b="1">
              <a:latin typeface="Calibri" panose="020F0502020204030204" pitchFamily="34" charset="0"/>
            </a:endParaRPr>
          </a:p>
        </p:txBody>
      </p:sp>
      <p:pic>
        <p:nvPicPr>
          <p:cNvPr id="11273" name="Picture 3" descr="IMG_2412.JPG">
            <a:extLst>
              <a:ext uri="{FF2B5EF4-FFF2-40B4-BE49-F238E27FC236}">
                <a16:creationId xmlns:a16="http://schemas.microsoft.com/office/drawing/2014/main" id="{5C7B4943-7D88-4AD4-99BF-BDDE6CDACC25}"/>
              </a:ext>
            </a:extLst>
          </p:cNvPr>
          <p:cNvPicPr>
            <a:picLocks noChangeAspect="1"/>
          </p:cNvPicPr>
          <p:nvPr/>
        </p:nvPicPr>
        <p:blipFill>
          <a:blip r:embed="rId7">
            <a:lum bright="20000"/>
            <a:extLst>
              <a:ext uri="{28A0092B-C50C-407E-A947-70E740481C1C}">
                <a14:useLocalDpi xmlns:a14="http://schemas.microsoft.com/office/drawing/2010/main" val="0"/>
              </a:ext>
            </a:extLst>
          </a:blip>
          <a:srcRect/>
          <a:stretch>
            <a:fillRect/>
          </a:stretch>
        </p:blipFill>
        <p:spPr bwMode="auto">
          <a:xfrm>
            <a:off x="179388" y="1646238"/>
            <a:ext cx="1246187"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descr="Figura_4b_Kenrel density current.jpg">
            <a:extLst>
              <a:ext uri="{FF2B5EF4-FFF2-40B4-BE49-F238E27FC236}">
                <a16:creationId xmlns:a16="http://schemas.microsoft.com/office/drawing/2014/main" id="{9CD7CC22-483F-44EC-859B-D58921AD854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1593850"/>
            <a:ext cx="10699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descr="Figura_8_Balg_Tyl_height_plot_red.jpeg">
            <a:extLst>
              <a:ext uri="{FF2B5EF4-FFF2-40B4-BE49-F238E27FC236}">
                <a16:creationId xmlns:a16="http://schemas.microsoft.com/office/drawing/2014/main" id="{5AA678B4-D8C4-4BCA-9E41-0DF1F10C8F0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67625" y="5016500"/>
            <a:ext cx="1463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8" descr="vetrogenerator-1.jpg">
            <a:extLst>
              <a:ext uri="{FF2B5EF4-FFF2-40B4-BE49-F238E27FC236}">
                <a16:creationId xmlns:a16="http://schemas.microsoft.com/office/drawing/2014/main" id="{09D39D99-F8B0-4309-AB58-B125AF8656F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9388" y="5194300"/>
            <a:ext cx="1214437"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8" descr="Figura_5b_Geese_maps_Dobrudzha_A7_A8_WFexisting.jpg">
            <a:extLst>
              <a:ext uri="{FF2B5EF4-FFF2-40B4-BE49-F238E27FC236}">
                <a16:creationId xmlns:a16="http://schemas.microsoft.com/office/drawing/2014/main" id="{6B58D7B8-A680-497E-83DC-BEB2D88DA9B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65313" y="3724275"/>
            <a:ext cx="133350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Box 19">
            <a:extLst>
              <a:ext uri="{FF2B5EF4-FFF2-40B4-BE49-F238E27FC236}">
                <a16:creationId xmlns:a16="http://schemas.microsoft.com/office/drawing/2014/main" id="{CE13743C-5BB2-4A2B-ADFB-B1AB80E203E0}"/>
              </a:ext>
            </a:extLst>
          </p:cNvPr>
          <p:cNvSpPr txBox="1">
            <a:spLocks noChangeArrowheads="1"/>
          </p:cNvSpPr>
          <p:nvPr/>
        </p:nvSpPr>
        <p:spPr bwMode="auto">
          <a:xfrm>
            <a:off x="2389188" y="3213100"/>
            <a:ext cx="1174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bg-BG" sz="1200" b="1">
                <a:latin typeface="Arial" panose="020B0604020202020204" pitchFamily="34" charset="0"/>
              </a:rPr>
              <a:t>Source BSPB</a:t>
            </a:r>
          </a:p>
        </p:txBody>
      </p:sp>
      <p:pic>
        <p:nvPicPr>
          <p:cNvPr id="11279" name="Picture 12" descr="Figura_12a_Geese_maps_Dobrudzha_A7_A8_WF_potential.jpg">
            <a:extLst>
              <a:ext uri="{FF2B5EF4-FFF2-40B4-BE49-F238E27FC236}">
                <a16:creationId xmlns:a16="http://schemas.microsoft.com/office/drawing/2014/main" id="{184955B2-CBD3-472D-A365-A06E258AD55F}"/>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70250" y="3716338"/>
            <a:ext cx="1335088"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TextBox 19">
            <a:extLst>
              <a:ext uri="{FF2B5EF4-FFF2-40B4-BE49-F238E27FC236}">
                <a16:creationId xmlns:a16="http://schemas.microsoft.com/office/drawing/2014/main" id="{C384DF1C-A330-4234-BD38-58376B863E19}"/>
              </a:ext>
            </a:extLst>
          </p:cNvPr>
          <p:cNvSpPr txBox="1">
            <a:spLocks noChangeArrowheads="1"/>
          </p:cNvSpPr>
          <p:nvPr/>
        </p:nvSpPr>
        <p:spPr bwMode="auto">
          <a:xfrm>
            <a:off x="1763713" y="5641975"/>
            <a:ext cx="15287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bg-BG" sz="1400">
                <a:latin typeface="Arial" panose="020B0604020202020204" pitchFamily="34" charset="0"/>
              </a:rPr>
              <a:t>Presents: </a:t>
            </a:r>
            <a:r>
              <a:rPr lang="bg-BG" altLang="bg-BG" sz="1400">
                <a:latin typeface="Arial" panose="020B0604020202020204" pitchFamily="34" charset="0"/>
              </a:rPr>
              <a:t>6%</a:t>
            </a:r>
            <a:r>
              <a:rPr lang="en-US" altLang="bg-BG" sz="1400">
                <a:latin typeface="Arial" panose="020B0604020202020204" pitchFamily="34" charset="0"/>
              </a:rPr>
              <a:t> loss of foraging habitats</a:t>
            </a:r>
          </a:p>
        </p:txBody>
      </p:sp>
      <p:sp>
        <p:nvSpPr>
          <p:cNvPr id="11281" name="TextBox 19">
            <a:extLst>
              <a:ext uri="{FF2B5EF4-FFF2-40B4-BE49-F238E27FC236}">
                <a16:creationId xmlns:a16="http://schemas.microsoft.com/office/drawing/2014/main" id="{B6879542-3F01-4488-9EE9-2DFE3A174F85}"/>
              </a:ext>
            </a:extLst>
          </p:cNvPr>
          <p:cNvSpPr txBox="1">
            <a:spLocks noChangeArrowheads="1"/>
          </p:cNvSpPr>
          <p:nvPr/>
        </p:nvSpPr>
        <p:spPr bwMode="auto">
          <a:xfrm>
            <a:off x="3127375" y="5622925"/>
            <a:ext cx="15287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bg-BG" sz="1400">
                <a:latin typeface="Arial" panose="020B0604020202020204" pitchFamily="34" charset="0"/>
              </a:rPr>
              <a:t>Predicted: 30</a:t>
            </a:r>
            <a:r>
              <a:rPr lang="bg-BG" altLang="bg-BG" sz="1400">
                <a:latin typeface="Arial" panose="020B0604020202020204" pitchFamily="34" charset="0"/>
              </a:rPr>
              <a:t>%</a:t>
            </a:r>
            <a:r>
              <a:rPr lang="en-US" altLang="bg-BG" sz="1400">
                <a:latin typeface="Arial" panose="020B0604020202020204" pitchFamily="34" charset="0"/>
              </a:rPr>
              <a:t> (6+24) loss of foraging habitats</a:t>
            </a:r>
          </a:p>
        </p:txBody>
      </p:sp>
      <p:sp>
        <p:nvSpPr>
          <p:cNvPr id="11282" name="TextBox 19">
            <a:extLst>
              <a:ext uri="{FF2B5EF4-FFF2-40B4-BE49-F238E27FC236}">
                <a16:creationId xmlns:a16="http://schemas.microsoft.com/office/drawing/2014/main" id="{A40E6A36-23B6-4E52-AB92-347F7C1B4552}"/>
              </a:ext>
            </a:extLst>
          </p:cNvPr>
          <p:cNvSpPr txBox="1">
            <a:spLocks noChangeArrowheads="1"/>
          </p:cNvSpPr>
          <p:nvPr/>
        </p:nvSpPr>
        <p:spPr bwMode="auto">
          <a:xfrm>
            <a:off x="3057525" y="6319838"/>
            <a:ext cx="1630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bg-BG" sz="1200" b="1">
                <a:latin typeface="Arial" panose="020B0604020202020204" pitchFamily="34" charset="0"/>
              </a:rPr>
              <a:t>Source WWT, BSPB</a:t>
            </a:r>
          </a:p>
        </p:txBody>
      </p:sp>
      <p:sp>
        <p:nvSpPr>
          <p:cNvPr id="11283" name="TextBox 24">
            <a:extLst>
              <a:ext uri="{FF2B5EF4-FFF2-40B4-BE49-F238E27FC236}">
                <a16:creationId xmlns:a16="http://schemas.microsoft.com/office/drawing/2014/main" id="{8972ECA0-5E6C-4BA7-A9DD-731AC9221231}"/>
              </a:ext>
            </a:extLst>
          </p:cNvPr>
          <p:cNvSpPr txBox="1">
            <a:spLocks noChangeArrowheads="1"/>
          </p:cNvSpPr>
          <p:nvPr/>
        </p:nvSpPr>
        <p:spPr bwMode="auto">
          <a:xfrm>
            <a:off x="5778500" y="665163"/>
            <a:ext cx="2051050" cy="769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GB" altLang="bg-BG" sz="1600" b="1">
                <a:solidFill>
                  <a:srgbClr val="C00000"/>
                </a:solidFill>
                <a:latin typeface="Calibri" panose="020F0502020204030204" pitchFamily="34" charset="0"/>
              </a:rPr>
              <a:t>BARRIER </a:t>
            </a:r>
          </a:p>
          <a:p>
            <a:pPr eaLnBrk="1" hangingPunct="1">
              <a:spcBef>
                <a:spcPct val="0"/>
              </a:spcBef>
              <a:buClrTx/>
              <a:buSzTx/>
              <a:buFontTx/>
              <a:buNone/>
            </a:pPr>
            <a:r>
              <a:rPr lang="en-GB" altLang="bg-BG" sz="1400">
                <a:latin typeface="Calibri" panose="020F0502020204030204" pitchFamily="34" charset="0"/>
              </a:rPr>
              <a:t>Proven at St Nikola WF Kaliakra WF, and EVN WF</a:t>
            </a:r>
            <a:endParaRPr lang="en-US" altLang="bg-BG" sz="1400">
              <a:latin typeface="Calibri" panose="020F0502020204030204" pitchFamily="34" charset="0"/>
            </a:endParaRPr>
          </a:p>
        </p:txBody>
      </p:sp>
      <p:sp>
        <p:nvSpPr>
          <p:cNvPr id="11284" name="TextBox 19">
            <a:extLst>
              <a:ext uri="{FF2B5EF4-FFF2-40B4-BE49-F238E27FC236}">
                <a16:creationId xmlns:a16="http://schemas.microsoft.com/office/drawing/2014/main" id="{69031CCF-6A47-4BE5-9B20-B8443D823655}"/>
              </a:ext>
            </a:extLst>
          </p:cNvPr>
          <p:cNvSpPr txBox="1">
            <a:spLocks noChangeArrowheads="1"/>
          </p:cNvSpPr>
          <p:nvPr/>
        </p:nvSpPr>
        <p:spPr bwMode="auto">
          <a:xfrm>
            <a:off x="4810125" y="4016375"/>
            <a:ext cx="1274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bg-BG" sz="1200" b="1">
                <a:latin typeface="Arial" panose="020B0604020202020204" pitchFamily="34" charset="0"/>
              </a:rPr>
              <a:t>Source BAS</a:t>
            </a:r>
          </a:p>
        </p:txBody>
      </p:sp>
      <p:sp>
        <p:nvSpPr>
          <p:cNvPr id="11285" name="TextBox 19">
            <a:extLst>
              <a:ext uri="{FF2B5EF4-FFF2-40B4-BE49-F238E27FC236}">
                <a16:creationId xmlns:a16="http://schemas.microsoft.com/office/drawing/2014/main" id="{7B80208D-2C0B-412D-95B9-12262DE73432}"/>
              </a:ext>
            </a:extLst>
          </p:cNvPr>
          <p:cNvSpPr txBox="1">
            <a:spLocks noChangeArrowheads="1"/>
          </p:cNvSpPr>
          <p:nvPr/>
        </p:nvSpPr>
        <p:spPr bwMode="auto">
          <a:xfrm>
            <a:off x="7959725" y="4797425"/>
            <a:ext cx="1174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bg-BG" sz="1200" b="1">
                <a:latin typeface="Arial" panose="020B0604020202020204" pitchFamily="34" charset="0"/>
              </a:rPr>
              <a:t>Source BSPB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DE80A4C2-4982-48BD-AF0C-D49351171451}"/>
              </a:ext>
            </a:extLst>
          </p:cNvPr>
          <p:cNvSpPr>
            <a:spLocks noGrp="1"/>
          </p:cNvSpPr>
          <p:nvPr>
            <p:ph type="title"/>
          </p:nvPr>
        </p:nvSpPr>
        <p:spPr>
          <a:xfrm>
            <a:off x="179512" y="144016"/>
            <a:ext cx="8863160" cy="692696"/>
          </a:xfrm>
        </p:spPr>
        <p:txBody>
          <a:bodyPr>
            <a:noAutofit/>
          </a:bodyPr>
          <a:lstStyle/>
          <a:p>
            <a:pPr algn="ctr" eaLnBrk="1" fontAlgn="auto" hangingPunct="1">
              <a:spcAft>
                <a:spcPts val="0"/>
              </a:spcAft>
              <a:defRPr/>
            </a:pPr>
            <a:r>
              <a:rPr lang="en-US" sz="2400" dirty="0">
                <a:solidFill>
                  <a:srgbClr val="C00000"/>
                </a:solidFill>
              </a:rPr>
              <a:t>Actions of Bulgarian Government to comply </a:t>
            </a:r>
            <a:br>
              <a:rPr lang="en-US" sz="2400" dirty="0">
                <a:solidFill>
                  <a:srgbClr val="C00000"/>
                </a:solidFill>
              </a:rPr>
            </a:br>
            <a:r>
              <a:rPr lang="en-US" sz="2400" dirty="0">
                <a:solidFill>
                  <a:srgbClr val="C00000"/>
                </a:solidFill>
              </a:rPr>
              <a:t>with recommendation 200 (2020)</a:t>
            </a:r>
          </a:p>
        </p:txBody>
      </p:sp>
      <p:sp>
        <p:nvSpPr>
          <p:cNvPr id="13315" name="TextBox 23">
            <a:extLst>
              <a:ext uri="{FF2B5EF4-FFF2-40B4-BE49-F238E27FC236}">
                <a16:creationId xmlns:a16="http://schemas.microsoft.com/office/drawing/2014/main" id="{38B618B3-DD22-4015-A23F-10C70CB100A6}"/>
              </a:ext>
            </a:extLst>
          </p:cNvPr>
          <p:cNvSpPr txBox="1">
            <a:spLocks noChangeArrowheads="1"/>
          </p:cNvSpPr>
          <p:nvPr/>
        </p:nvSpPr>
        <p:spPr bwMode="auto">
          <a:xfrm>
            <a:off x="1835150" y="1042988"/>
            <a:ext cx="7273925" cy="338137"/>
          </a:xfrm>
          <a:prstGeom prst="rect">
            <a:avLst/>
          </a:prstGeom>
          <a:solidFill>
            <a:schemeClr val="bg1"/>
          </a:solidFill>
          <a:ln w="9525">
            <a:solidFill>
              <a:srgbClr val="0070C0"/>
            </a:solidFill>
            <a:miter lim="800000"/>
            <a:headEnd/>
            <a:tailEnd/>
          </a:ln>
        </p:spPr>
        <p:txBody>
          <a:bodyPr>
            <a:spAutoFit/>
          </a:bodyPr>
          <a:lstStyle>
            <a:lvl1pPr marL="285750" indent="-28575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 typeface="Wingdings" panose="05000000000000000000" pitchFamily="2" charset="2"/>
              <a:buChar char="ü"/>
            </a:pPr>
            <a:r>
              <a:rPr lang="en-US" altLang="bg-BG" sz="1600">
                <a:latin typeface="Calibri" panose="020F0502020204030204" pitchFamily="34" charset="0"/>
              </a:rPr>
              <a:t>Assessment of the available data is done by expert hired by the Government  </a:t>
            </a:r>
            <a:endParaRPr lang="en-US" altLang="bg-BG" sz="1400">
              <a:latin typeface="Calibri" panose="020F0502020204030204" pitchFamily="34" charset="0"/>
            </a:endParaRPr>
          </a:p>
        </p:txBody>
      </p:sp>
      <p:pic>
        <p:nvPicPr>
          <p:cNvPr id="13316" name="Picture 20">
            <a:extLst>
              <a:ext uri="{FF2B5EF4-FFF2-40B4-BE49-F238E27FC236}">
                <a16:creationId xmlns:a16="http://schemas.microsoft.com/office/drawing/2014/main" id="{1157692E-880D-4C1D-AAF2-241EE1DCD4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3" y="6181725"/>
            <a:ext cx="9429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9">
            <a:extLst>
              <a:ext uri="{FF2B5EF4-FFF2-40B4-BE49-F238E27FC236}">
                <a16:creationId xmlns:a16="http://schemas.microsoft.com/office/drawing/2014/main" id="{0FE7D6EE-FB00-475F-B3BC-F7C5DFC459B3}"/>
              </a:ext>
            </a:extLst>
          </p:cNvPr>
          <p:cNvSpPr txBox="1">
            <a:spLocks noChangeArrowheads="1"/>
          </p:cNvSpPr>
          <p:nvPr/>
        </p:nvSpPr>
        <p:spPr bwMode="auto">
          <a:xfrm>
            <a:off x="107950" y="981075"/>
            <a:ext cx="3206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bg-BG" sz="1400" b="1">
                <a:solidFill>
                  <a:srgbClr val="0070C0"/>
                </a:solidFill>
                <a:latin typeface="Arial" panose="020B0604020202020204" pitchFamily="34" charset="0"/>
              </a:rPr>
              <a:t>Points 1 and 2</a:t>
            </a:r>
          </a:p>
        </p:txBody>
      </p:sp>
      <p:sp>
        <p:nvSpPr>
          <p:cNvPr id="13318" name="TextBox 23">
            <a:extLst>
              <a:ext uri="{FF2B5EF4-FFF2-40B4-BE49-F238E27FC236}">
                <a16:creationId xmlns:a16="http://schemas.microsoft.com/office/drawing/2014/main" id="{83BC75AA-E039-464B-98F8-BDDA836D3485}"/>
              </a:ext>
            </a:extLst>
          </p:cNvPr>
          <p:cNvSpPr txBox="1">
            <a:spLocks noChangeArrowheads="1"/>
          </p:cNvSpPr>
          <p:nvPr/>
        </p:nvSpPr>
        <p:spPr bwMode="auto">
          <a:xfrm>
            <a:off x="1835150" y="1433513"/>
            <a:ext cx="7273925" cy="338137"/>
          </a:xfrm>
          <a:prstGeom prst="rect">
            <a:avLst/>
          </a:prstGeom>
          <a:solidFill>
            <a:schemeClr val="bg1"/>
          </a:solidFill>
          <a:ln w="9525">
            <a:solidFill>
              <a:srgbClr val="0070C0"/>
            </a:solidFill>
            <a:miter lim="800000"/>
            <a:headEnd/>
            <a:tailEnd/>
          </a:ln>
        </p:spPr>
        <p:txBody>
          <a:bodyPr>
            <a:spAutoFit/>
          </a:bodyPr>
          <a:lstStyle>
            <a:lvl1pPr marL="285750" indent="-28575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 typeface="Wingdings" panose="05000000000000000000" pitchFamily="2" charset="2"/>
              <a:buChar char="ü"/>
            </a:pPr>
            <a:r>
              <a:rPr lang="en-US" altLang="bg-BG" sz="1600">
                <a:latin typeface="Calibri" panose="020F0502020204030204" pitchFamily="34" charset="0"/>
              </a:rPr>
              <a:t>Methodology for further monitoring on site is elaborated</a:t>
            </a:r>
          </a:p>
        </p:txBody>
      </p:sp>
      <p:sp>
        <p:nvSpPr>
          <p:cNvPr id="13319" name="TextBox 23">
            <a:extLst>
              <a:ext uri="{FF2B5EF4-FFF2-40B4-BE49-F238E27FC236}">
                <a16:creationId xmlns:a16="http://schemas.microsoft.com/office/drawing/2014/main" id="{772F3011-EF5D-4230-8E2C-3571FE7E58AA}"/>
              </a:ext>
            </a:extLst>
          </p:cNvPr>
          <p:cNvSpPr txBox="1">
            <a:spLocks noChangeArrowheads="1"/>
          </p:cNvSpPr>
          <p:nvPr/>
        </p:nvSpPr>
        <p:spPr bwMode="auto">
          <a:xfrm>
            <a:off x="1835150" y="1917700"/>
            <a:ext cx="7273925" cy="784225"/>
          </a:xfrm>
          <a:prstGeom prst="rect">
            <a:avLst/>
          </a:prstGeom>
          <a:solidFill>
            <a:schemeClr val="bg1"/>
          </a:solidFill>
          <a:ln w="9525">
            <a:solidFill>
              <a:srgbClr val="FF0000"/>
            </a:solidFill>
            <a:miter lim="800000"/>
            <a:headEnd/>
            <a:tailEnd/>
          </a:ln>
        </p:spPr>
        <p:txBody>
          <a:bodyPr>
            <a:spAutoFit/>
          </a:bodyPr>
          <a:lstStyle>
            <a:lvl1pPr marL="285750" indent="-28575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 typeface="Wingdings" panose="05000000000000000000" pitchFamily="2" charset="2"/>
              <a:buChar char="ü"/>
            </a:pPr>
            <a:r>
              <a:rPr lang="en-US" altLang="fr-FR" sz="1500">
                <a:latin typeface="Calibri" panose="020F0502020204030204" pitchFamily="34" charset="0"/>
                <a:ea typeface="Times New Roman" panose="02020603050405020304" pitchFamily="18" charset="0"/>
              </a:rPr>
              <a:t>Vast amount of the unpublished raw data remain again out of the scope of the analysis</a:t>
            </a:r>
            <a:endParaRPr lang="en-US" altLang="bg-BG" sz="1500">
              <a:latin typeface="Calibri" panose="020F0502020204030204" pitchFamily="34" charset="0"/>
              <a:ea typeface="Times New Roman" panose="02020603050405020304" pitchFamily="18" charset="0"/>
            </a:endParaRPr>
          </a:p>
          <a:p>
            <a:pPr eaLnBrk="1" hangingPunct="1">
              <a:spcBef>
                <a:spcPct val="0"/>
              </a:spcBef>
              <a:buClrTx/>
              <a:buSzTx/>
              <a:buFont typeface="Wingdings" panose="05000000000000000000" pitchFamily="2" charset="2"/>
              <a:buChar char="ü"/>
            </a:pPr>
            <a:r>
              <a:rPr lang="en-US" altLang="fr-FR" sz="1500">
                <a:latin typeface="Calibri" panose="020F0502020204030204" pitchFamily="34" charset="0"/>
                <a:ea typeface="Times New Roman" panose="02020603050405020304" pitchFamily="18" charset="0"/>
              </a:rPr>
              <a:t>Lack of assessment of the methodologies of the studies so far and reliability of data gathered through them</a:t>
            </a:r>
            <a:endParaRPr lang="en-US" altLang="bg-BG" sz="1500">
              <a:latin typeface="Calibri" panose="020F0502020204030204" pitchFamily="34" charset="0"/>
            </a:endParaRPr>
          </a:p>
        </p:txBody>
      </p:sp>
      <p:sp>
        <p:nvSpPr>
          <p:cNvPr id="28" name="Right Arrow 27">
            <a:extLst>
              <a:ext uri="{FF2B5EF4-FFF2-40B4-BE49-F238E27FC236}">
                <a16:creationId xmlns:a16="http://schemas.microsoft.com/office/drawing/2014/main" id="{622BA984-AF1C-46F9-82DA-4E1CA033843E}"/>
              </a:ext>
            </a:extLst>
          </p:cNvPr>
          <p:cNvSpPr/>
          <p:nvPr/>
        </p:nvSpPr>
        <p:spPr>
          <a:xfrm>
            <a:off x="1619250" y="1052513"/>
            <a:ext cx="215900" cy="2159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n-US" dirty="0"/>
              <a:t>                  </a:t>
            </a:r>
          </a:p>
        </p:txBody>
      </p:sp>
      <p:sp>
        <p:nvSpPr>
          <p:cNvPr id="29" name="Right Arrow 28">
            <a:extLst>
              <a:ext uri="{FF2B5EF4-FFF2-40B4-BE49-F238E27FC236}">
                <a16:creationId xmlns:a16="http://schemas.microsoft.com/office/drawing/2014/main" id="{58AA9635-F1E1-46B6-888A-FAEE90C985C5}"/>
              </a:ext>
            </a:extLst>
          </p:cNvPr>
          <p:cNvSpPr/>
          <p:nvPr/>
        </p:nvSpPr>
        <p:spPr>
          <a:xfrm>
            <a:off x="1619250" y="1435100"/>
            <a:ext cx="215900" cy="2159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n-US" dirty="0"/>
              <a:t>                  </a:t>
            </a:r>
          </a:p>
        </p:txBody>
      </p:sp>
      <p:sp>
        <p:nvSpPr>
          <p:cNvPr id="30" name="Right Arrow 29">
            <a:extLst>
              <a:ext uri="{FF2B5EF4-FFF2-40B4-BE49-F238E27FC236}">
                <a16:creationId xmlns:a16="http://schemas.microsoft.com/office/drawing/2014/main" id="{F1A6EA82-C9EA-471B-B077-D03CB16B9E25}"/>
              </a:ext>
            </a:extLst>
          </p:cNvPr>
          <p:cNvSpPr/>
          <p:nvPr/>
        </p:nvSpPr>
        <p:spPr>
          <a:xfrm>
            <a:off x="1619250" y="1944688"/>
            <a:ext cx="215900" cy="2159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n-US" dirty="0"/>
              <a:t>                  </a:t>
            </a:r>
          </a:p>
        </p:txBody>
      </p:sp>
      <p:sp>
        <p:nvSpPr>
          <p:cNvPr id="13323" name="TextBox 23">
            <a:extLst>
              <a:ext uri="{FF2B5EF4-FFF2-40B4-BE49-F238E27FC236}">
                <a16:creationId xmlns:a16="http://schemas.microsoft.com/office/drawing/2014/main" id="{A3DD3032-C96B-4731-B452-EFC399251CC8}"/>
              </a:ext>
            </a:extLst>
          </p:cNvPr>
          <p:cNvSpPr txBox="1">
            <a:spLocks noChangeArrowheads="1"/>
          </p:cNvSpPr>
          <p:nvPr/>
        </p:nvSpPr>
        <p:spPr bwMode="auto">
          <a:xfrm>
            <a:off x="1835150" y="2847975"/>
            <a:ext cx="7273925" cy="1077913"/>
          </a:xfrm>
          <a:prstGeom prst="rect">
            <a:avLst/>
          </a:prstGeom>
          <a:solidFill>
            <a:schemeClr val="bg1"/>
          </a:solidFill>
          <a:ln w="9525">
            <a:solidFill>
              <a:srgbClr val="FF0000"/>
            </a:solidFill>
            <a:miter lim="800000"/>
            <a:headEnd/>
            <a:tailEnd/>
          </a:ln>
        </p:spPr>
        <p:txBody>
          <a:bodyPr>
            <a:spAutoFit/>
          </a:bodyPr>
          <a:lstStyle>
            <a:lvl1pPr marL="285750" indent="-28575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 typeface="Wingdings" panose="05000000000000000000" pitchFamily="2" charset="2"/>
              <a:buChar char="ü"/>
            </a:pPr>
            <a:r>
              <a:rPr lang="en-US" altLang="fr-FR" sz="1600">
                <a:latin typeface="Calibri" panose="020F0502020204030204" pitchFamily="34" charset="0"/>
                <a:ea typeface="Times New Roman" panose="02020603050405020304" pitchFamily="18" charset="0"/>
              </a:rPr>
              <a:t>there are </a:t>
            </a:r>
            <a:r>
              <a:rPr lang="en-US" altLang="fr-FR" sz="1600" b="1">
                <a:latin typeface="Calibri" panose="020F0502020204030204" pitchFamily="34" charset="0"/>
                <a:ea typeface="Times New Roman" panose="02020603050405020304" pitchFamily="18" charset="0"/>
              </a:rPr>
              <a:t>serious impacts</a:t>
            </a:r>
            <a:r>
              <a:rPr lang="en-US" altLang="fr-FR" sz="1600">
                <a:latin typeface="Calibri" panose="020F0502020204030204" pitchFamily="34" charset="0"/>
                <a:ea typeface="Times New Roman" panose="02020603050405020304" pitchFamily="18" charset="0"/>
              </a:rPr>
              <a:t> on birds and their habitats, </a:t>
            </a:r>
            <a:r>
              <a:rPr lang="en-US" altLang="fr-FR" sz="1600" b="1">
                <a:latin typeface="Calibri" panose="020F0502020204030204" pitchFamily="34" charset="0"/>
                <a:ea typeface="Times New Roman" panose="02020603050405020304" pitchFamily="18" charset="0"/>
              </a:rPr>
              <a:t>but the scale and magnitude of the impacts will remain insufficiently studied</a:t>
            </a:r>
            <a:r>
              <a:rPr lang="en-US" altLang="fr-FR" sz="1600">
                <a:latin typeface="Calibri" panose="020F0502020204030204" pitchFamily="34" charset="0"/>
                <a:ea typeface="Times New Roman" panose="02020603050405020304" pitchFamily="18" charset="0"/>
              </a:rPr>
              <a:t>, because of weaknesses of different field study methodologies, difference collection data effort and lack of analysis and assessment of all data</a:t>
            </a:r>
            <a:endParaRPr lang="en-US" altLang="bg-BG" sz="1600">
              <a:latin typeface="Calibri" panose="020F0502020204030204" pitchFamily="34" charset="0"/>
              <a:ea typeface="Times New Roman" panose="02020603050405020304" pitchFamily="18" charset="0"/>
            </a:endParaRPr>
          </a:p>
        </p:txBody>
      </p:sp>
      <p:sp>
        <p:nvSpPr>
          <p:cNvPr id="33" name="Right Arrow 32">
            <a:extLst>
              <a:ext uri="{FF2B5EF4-FFF2-40B4-BE49-F238E27FC236}">
                <a16:creationId xmlns:a16="http://schemas.microsoft.com/office/drawing/2014/main" id="{8E731C7D-83E4-45E1-9677-561CA6F3DB11}"/>
              </a:ext>
            </a:extLst>
          </p:cNvPr>
          <p:cNvSpPr/>
          <p:nvPr/>
        </p:nvSpPr>
        <p:spPr>
          <a:xfrm>
            <a:off x="1619250" y="2924175"/>
            <a:ext cx="215900" cy="2159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n-US" dirty="0"/>
              <a:t>                  </a:t>
            </a:r>
          </a:p>
        </p:txBody>
      </p:sp>
      <p:sp>
        <p:nvSpPr>
          <p:cNvPr id="13325" name="TextBox 23">
            <a:extLst>
              <a:ext uri="{FF2B5EF4-FFF2-40B4-BE49-F238E27FC236}">
                <a16:creationId xmlns:a16="http://schemas.microsoft.com/office/drawing/2014/main" id="{B1AAC6E0-2C7B-4946-93E3-D8132D933020}"/>
              </a:ext>
            </a:extLst>
          </p:cNvPr>
          <p:cNvSpPr txBox="1">
            <a:spLocks noChangeArrowheads="1"/>
          </p:cNvSpPr>
          <p:nvPr/>
        </p:nvSpPr>
        <p:spPr bwMode="auto">
          <a:xfrm>
            <a:off x="1835150" y="4005263"/>
            <a:ext cx="7273925" cy="830262"/>
          </a:xfrm>
          <a:prstGeom prst="rect">
            <a:avLst/>
          </a:prstGeom>
          <a:solidFill>
            <a:schemeClr val="bg1"/>
          </a:solidFill>
          <a:ln w="9525">
            <a:solidFill>
              <a:srgbClr val="FF0000"/>
            </a:solidFill>
            <a:miter lim="800000"/>
            <a:headEnd/>
            <a:tailEnd/>
          </a:ln>
        </p:spPr>
        <p:txBody>
          <a:bodyPr>
            <a:spAutoFit/>
          </a:bodyPr>
          <a:lstStyle>
            <a:lvl1pPr marL="285750" indent="-28575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 typeface="Wingdings" panose="05000000000000000000" pitchFamily="2" charset="2"/>
              <a:buChar char="ü"/>
            </a:pPr>
            <a:r>
              <a:rPr lang="en-US" altLang="fr-FR" sz="1600">
                <a:latin typeface="Calibri" panose="020F0502020204030204" pitchFamily="34" charset="0"/>
                <a:ea typeface="Times New Roman" panose="02020603050405020304" pitchFamily="18" charset="0"/>
              </a:rPr>
              <a:t>all the impacts on birds and deterioration of habitats due to windfarms development are result </a:t>
            </a:r>
            <a:r>
              <a:rPr lang="en-US" altLang="fr-FR" sz="1600" b="1">
                <a:latin typeface="Calibri" panose="020F0502020204030204" pitchFamily="34" charset="0"/>
                <a:ea typeface="Times New Roman" panose="02020603050405020304" pitchFamily="18" charset="0"/>
              </a:rPr>
              <a:t>of insufficient and improper studies/monitoring</a:t>
            </a:r>
            <a:r>
              <a:rPr lang="en-US" altLang="fr-FR" sz="1600">
                <a:latin typeface="Calibri" panose="020F0502020204030204" pitchFamily="34" charset="0"/>
                <a:ea typeface="Times New Roman" panose="02020603050405020304" pitchFamily="18" charset="0"/>
              </a:rPr>
              <a:t>; </a:t>
            </a:r>
            <a:r>
              <a:rPr lang="en-US" altLang="fr-FR" sz="1600" b="1">
                <a:latin typeface="Calibri" panose="020F0502020204030204" pitchFamily="34" charset="0"/>
                <a:ea typeface="Times New Roman" panose="02020603050405020304" pitchFamily="18" charset="0"/>
              </a:rPr>
              <a:t>inadequate EIA and related decisions</a:t>
            </a:r>
            <a:endParaRPr lang="en-US" altLang="bg-BG" sz="1600" b="1">
              <a:latin typeface="Calibri" panose="020F0502020204030204" pitchFamily="34" charset="0"/>
              <a:ea typeface="Times New Roman" panose="02020603050405020304" pitchFamily="18" charset="0"/>
            </a:endParaRPr>
          </a:p>
        </p:txBody>
      </p:sp>
      <p:sp>
        <p:nvSpPr>
          <p:cNvPr id="36" name="Right Arrow 35">
            <a:extLst>
              <a:ext uri="{FF2B5EF4-FFF2-40B4-BE49-F238E27FC236}">
                <a16:creationId xmlns:a16="http://schemas.microsoft.com/office/drawing/2014/main" id="{3DC44664-FC36-4BE4-9254-240546EA927B}"/>
              </a:ext>
            </a:extLst>
          </p:cNvPr>
          <p:cNvSpPr/>
          <p:nvPr/>
        </p:nvSpPr>
        <p:spPr>
          <a:xfrm>
            <a:off x="1619250" y="5086350"/>
            <a:ext cx="215900" cy="2159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n-US" dirty="0"/>
              <a:t>                  </a:t>
            </a:r>
          </a:p>
        </p:txBody>
      </p:sp>
      <p:sp>
        <p:nvSpPr>
          <p:cNvPr id="13327" name="TextBox 9">
            <a:extLst>
              <a:ext uri="{FF2B5EF4-FFF2-40B4-BE49-F238E27FC236}">
                <a16:creationId xmlns:a16="http://schemas.microsoft.com/office/drawing/2014/main" id="{0B6069AD-14D4-44A1-B914-FB82867707BC}"/>
              </a:ext>
            </a:extLst>
          </p:cNvPr>
          <p:cNvSpPr txBox="1">
            <a:spLocks noChangeArrowheads="1"/>
          </p:cNvSpPr>
          <p:nvPr/>
        </p:nvSpPr>
        <p:spPr bwMode="auto">
          <a:xfrm>
            <a:off x="176213" y="1916113"/>
            <a:ext cx="1731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bg-BG" sz="1400" b="1">
                <a:solidFill>
                  <a:srgbClr val="FF0000"/>
                </a:solidFill>
                <a:latin typeface="Arial" panose="020B0604020202020204" pitchFamily="34" charset="0"/>
              </a:rPr>
              <a:t>Findings</a:t>
            </a:r>
          </a:p>
        </p:txBody>
      </p:sp>
      <p:sp>
        <p:nvSpPr>
          <p:cNvPr id="39" name="Right Arrow 38">
            <a:extLst>
              <a:ext uri="{FF2B5EF4-FFF2-40B4-BE49-F238E27FC236}">
                <a16:creationId xmlns:a16="http://schemas.microsoft.com/office/drawing/2014/main" id="{56588A71-D3D6-45FB-B429-62FFA66F516A}"/>
              </a:ext>
            </a:extLst>
          </p:cNvPr>
          <p:cNvSpPr/>
          <p:nvPr/>
        </p:nvSpPr>
        <p:spPr>
          <a:xfrm>
            <a:off x="1619250" y="4076700"/>
            <a:ext cx="215900" cy="2159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n-US" dirty="0"/>
              <a:t>                  </a:t>
            </a:r>
          </a:p>
        </p:txBody>
      </p:sp>
      <p:pic>
        <p:nvPicPr>
          <p:cNvPr id="13329" name="Picture 40">
            <a:extLst>
              <a:ext uri="{FF2B5EF4-FFF2-40B4-BE49-F238E27FC236}">
                <a16:creationId xmlns:a16="http://schemas.microsoft.com/office/drawing/2014/main" id="{51374B2F-0634-414F-ADC6-78A26DF9A2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1738" y="6242050"/>
            <a:ext cx="5349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TextBox 9">
            <a:extLst>
              <a:ext uri="{FF2B5EF4-FFF2-40B4-BE49-F238E27FC236}">
                <a16:creationId xmlns:a16="http://schemas.microsoft.com/office/drawing/2014/main" id="{2BBB3979-AAD5-4A15-A45A-7A60F0327E83}"/>
              </a:ext>
            </a:extLst>
          </p:cNvPr>
          <p:cNvSpPr txBox="1">
            <a:spLocks noChangeArrowheads="1"/>
          </p:cNvSpPr>
          <p:nvPr/>
        </p:nvSpPr>
        <p:spPr bwMode="auto">
          <a:xfrm>
            <a:off x="157163" y="2833688"/>
            <a:ext cx="1893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bg-BG" sz="1400" b="1">
                <a:solidFill>
                  <a:srgbClr val="FF0000"/>
                </a:solidFill>
                <a:latin typeface="Arial" panose="020B0604020202020204" pitchFamily="34" charset="0"/>
              </a:rPr>
              <a:t>CONCLUSIONS</a:t>
            </a:r>
          </a:p>
        </p:txBody>
      </p:sp>
      <p:sp>
        <p:nvSpPr>
          <p:cNvPr id="13331" name="TextBox 23">
            <a:extLst>
              <a:ext uri="{FF2B5EF4-FFF2-40B4-BE49-F238E27FC236}">
                <a16:creationId xmlns:a16="http://schemas.microsoft.com/office/drawing/2014/main" id="{1452219B-8B5F-4A72-9A12-8887C0E62204}"/>
              </a:ext>
            </a:extLst>
          </p:cNvPr>
          <p:cNvSpPr txBox="1">
            <a:spLocks noChangeArrowheads="1"/>
          </p:cNvSpPr>
          <p:nvPr/>
        </p:nvSpPr>
        <p:spPr bwMode="auto">
          <a:xfrm>
            <a:off x="1835150" y="4932363"/>
            <a:ext cx="7273925" cy="584200"/>
          </a:xfrm>
          <a:prstGeom prst="rect">
            <a:avLst/>
          </a:prstGeom>
          <a:solidFill>
            <a:schemeClr val="bg1"/>
          </a:solidFill>
          <a:ln w="9525">
            <a:solidFill>
              <a:srgbClr val="FF0000"/>
            </a:solidFill>
            <a:miter lim="800000"/>
            <a:headEnd/>
            <a:tailEnd/>
          </a:ln>
        </p:spPr>
        <p:txBody>
          <a:bodyPr>
            <a:spAutoFit/>
          </a:bodyPr>
          <a:lstStyle>
            <a:lvl1pPr marL="285750" indent="-28575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 typeface="Wingdings" panose="05000000000000000000" pitchFamily="2" charset="2"/>
              <a:buChar char="ü"/>
            </a:pPr>
            <a:r>
              <a:rPr lang="en-US" altLang="fr-FR" sz="1600" b="1">
                <a:latin typeface="Calibri" panose="020F0502020204030204" pitchFamily="34" charset="0"/>
                <a:ea typeface="Times New Roman" panose="02020603050405020304" pitchFamily="18" charset="0"/>
              </a:rPr>
              <a:t>Necessity of robust monitoring and publicity and transparency of both the data and analyses</a:t>
            </a:r>
            <a:endParaRPr lang="en-US" altLang="bg-BG" sz="1600" b="1">
              <a:latin typeface="Calibri" panose="020F0502020204030204" pitchFamily="34" charset="0"/>
              <a:ea typeface="Times New Roman" panose="02020603050405020304" pitchFamily="18" charset="0"/>
            </a:endParaRPr>
          </a:p>
        </p:txBody>
      </p:sp>
      <p:sp>
        <p:nvSpPr>
          <p:cNvPr id="13332" name="TextBox 23">
            <a:extLst>
              <a:ext uri="{FF2B5EF4-FFF2-40B4-BE49-F238E27FC236}">
                <a16:creationId xmlns:a16="http://schemas.microsoft.com/office/drawing/2014/main" id="{069863BE-F15F-471B-89F2-9ABCC3294B9A}"/>
              </a:ext>
            </a:extLst>
          </p:cNvPr>
          <p:cNvSpPr txBox="1">
            <a:spLocks noChangeArrowheads="1"/>
          </p:cNvSpPr>
          <p:nvPr/>
        </p:nvSpPr>
        <p:spPr bwMode="auto">
          <a:xfrm>
            <a:off x="1860550" y="5645150"/>
            <a:ext cx="7273925" cy="646113"/>
          </a:xfrm>
          <a:prstGeom prst="rect">
            <a:avLst/>
          </a:prstGeom>
          <a:solidFill>
            <a:schemeClr val="bg1"/>
          </a:solidFill>
          <a:ln w="9525">
            <a:solidFill>
              <a:srgbClr val="FF0000"/>
            </a:solidFill>
            <a:miter lim="800000"/>
            <a:headEnd/>
            <a:tailEnd/>
          </a:ln>
        </p:spPr>
        <p:txBody>
          <a:bodyPr>
            <a:spAutoFit/>
          </a:bodyPr>
          <a:lstStyle>
            <a:lvl1pPr marL="285750" indent="-28575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 typeface="Wingdings" panose="05000000000000000000" pitchFamily="2" charset="2"/>
              <a:buChar char="ü"/>
            </a:pPr>
            <a:r>
              <a:rPr lang="en-US" altLang="fr-FR" sz="1800" b="1">
                <a:solidFill>
                  <a:srgbClr val="C00000"/>
                </a:solidFill>
                <a:latin typeface="Calibri" panose="020F0502020204030204" pitchFamily="34" charset="0"/>
                <a:ea typeface="Times New Roman" panose="02020603050405020304" pitchFamily="18" charset="0"/>
              </a:rPr>
              <a:t>Government fail =&gt; implement specific measures to remove the risks for birds and restore the value of the area for them</a:t>
            </a:r>
            <a:endParaRPr lang="en-US" altLang="bg-BG" sz="1600" b="1">
              <a:solidFill>
                <a:srgbClr val="C00000"/>
              </a:solidFill>
              <a:latin typeface="Calibri" panose="020F0502020204030204" pitchFamily="34" charset="0"/>
              <a:ea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23">
            <a:extLst>
              <a:ext uri="{FF2B5EF4-FFF2-40B4-BE49-F238E27FC236}">
                <a16:creationId xmlns:a16="http://schemas.microsoft.com/office/drawing/2014/main" id="{37BCBE38-E1E2-4093-AC95-9134C32E0DFD}"/>
              </a:ext>
            </a:extLst>
          </p:cNvPr>
          <p:cNvSpPr txBox="1">
            <a:spLocks noChangeArrowheads="1"/>
          </p:cNvSpPr>
          <p:nvPr/>
        </p:nvSpPr>
        <p:spPr bwMode="auto">
          <a:xfrm>
            <a:off x="1565275" y="1773238"/>
            <a:ext cx="7359650" cy="339725"/>
          </a:xfrm>
          <a:prstGeom prst="rect">
            <a:avLst/>
          </a:prstGeom>
          <a:solidFill>
            <a:schemeClr val="bg1"/>
          </a:solidFill>
          <a:ln w="19050">
            <a:solidFill>
              <a:schemeClr val="tx1">
                <a:lumMod val="95000"/>
                <a:lumOff val="5000"/>
              </a:schemeClr>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bg-BG" sz="1600" b="1" dirty="0">
                <a:solidFill>
                  <a:srgbClr val="C00000"/>
                </a:solidFill>
                <a:effectLst>
                  <a:outerShdw blurRad="38100" dist="38100" dir="2700000" algn="tl">
                    <a:srgbClr val="000000">
                      <a:alpha val="43137"/>
                    </a:srgbClr>
                  </a:outerShdw>
                </a:effectLst>
                <a:latin typeface="Calibri" pitchFamily="34" charset="0"/>
              </a:rPr>
              <a:t>! NO INTENTION OF REMOVAL/RELOCATE WIND FARMS !</a:t>
            </a:r>
          </a:p>
        </p:txBody>
      </p:sp>
      <p:sp>
        <p:nvSpPr>
          <p:cNvPr id="10" name="Title 2">
            <a:extLst>
              <a:ext uri="{FF2B5EF4-FFF2-40B4-BE49-F238E27FC236}">
                <a16:creationId xmlns:a16="http://schemas.microsoft.com/office/drawing/2014/main" id="{0E758BD8-DEE4-4952-AD32-284F395CB176}"/>
              </a:ext>
            </a:extLst>
          </p:cNvPr>
          <p:cNvSpPr>
            <a:spLocks noGrp="1"/>
          </p:cNvSpPr>
          <p:nvPr>
            <p:ph type="title"/>
          </p:nvPr>
        </p:nvSpPr>
        <p:spPr>
          <a:xfrm>
            <a:off x="179512" y="216024"/>
            <a:ext cx="8863160" cy="692696"/>
          </a:xfrm>
        </p:spPr>
        <p:txBody>
          <a:bodyPr>
            <a:noAutofit/>
          </a:bodyPr>
          <a:lstStyle/>
          <a:p>
            <a:pPr algn="ctr" eaLnBrk="1" fontAlgn="auto" hangingPunct="1">
              <a:spcAft>
                <a:spcPts val="0"/>
              </a:spcAft>
              <a:defRPr/>
            </a:pPr>
            <a:r>
              <a:rPr lang="en-US" sz="2800" dirty="0">
                <a:solidFill>
                  <a:srgbClr val="C00000"/>
                </a:solidFill>
              </a:rPr>
              <a:t>Actions of Bulgarian Government to comply </a:t>
            </a:r>
            <a:br>
              <a:rPr lang="en-US" sz="2800" dirty="0">
                <a:solidFill>
                  <a:srgbClr val="C00000"/>
                </a:solidFill>
              </a:rPr>
            </a:br>
            <a:r>
              <a:rPr lang="en-US" sz="2800" dirty="0">
                <a:solidFill>
                  <a:srgbClr val="C00000"/>
                </a:solidFill>
              </a:rPr>
              <a:t>with recommendation 200 (2020)</a:t>
            </a:r>
          </a:p>
        </p:txBody>
      </p:sp>
      <p:pic>
        <p:nvPicPr>
          <p:cNvPr id="14340" name="Picture 20">
            <a:extLst>
              <a:ext uri="{FF2B5EF4-FFF2-40B4-BE49-F238E27FC236}">
                <a16:creationId xmlns:a16="http://schemas.microsoft.com/office/drawing/2014/main" id="{3DCFD58F-D9A0-407B-AEDF-D330B20362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3" y="6181725"/>
            <a:ext cx="9429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9">
            <a:extLst>
              <a:ext uri="{FF2B5EF4-FFF2-40B4-BE49-F238E27FC236}">
                <a16:creationId xmlns:a16="http://schemas.microsoft.com/office/drawing/2014/main" id="{66254D42-4A0C-4AC0-87C2-1525869EB3A5}"/>
              </a:ext>
            </a:extLst>
          </p:cNvPr>
          <p:cNvSpPr txBox="1">
            <a:spLocks noChangeArrowheads="1"/>
          </p:cNvSpPr>
          <p:nvPr/>
        </p:nvSpPr>
        <p:spPr bwMode="auto">
          <a:xfrm>
            <a:off x="179388" y="2349500"/>
            <a:ext cx="29527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bg-BG" sz="1400" b="1">
                <a:solidFill>
                  <a:srgbClr val="FF0000"/>
                </a:solidFill>
                <a:latin typeface="Arial" panose="020B0604020202020204" pitchFamily="34" charset="0"/>
              </a:rPr>
              <a:t>Point 5 </a:t>
            </a:r>
          </a:p>
        </p:txBody>
      </p:sp>
      <p:sp>
        <p:nvSpPr>
          <p:cNvPr id="14342" name="TextBox 23">
            <a:extLst>
              <a:ext uri="{FF2B5EF4-FFF2-40B4-BE49-F238E27FC236}">
                <a16:creationId xmlns:a16="http://schemas.microsoft.com/office/drawing/2014/main" id="{18749681-6986-4A85-BE51-BDFB0108266F}"/>
              </a:ext>
            </a:extLst>
          </p:cNvPr>
          <p:cNvSpPr txBox="1">
            <a:spLocks noChangeArrowheads="1"/>
          </p:cNvSpPr>
          <p:nvPr/>
        </p:nvSpPr>
        <p:spPr bwMode="auto">
          <a:xfrm>
            <a:off x="1606550" y="2378075"/>
            <a:ext cx="7358063" cy="1076325"/>
          </a:xfrm>
          <a:prstGeom prst="rect">
            <a:avLst/>
          </a:prstGeom>
          <a:solidFill>
            <a:schemeClr val="bg1"/>
          </a:solidFill>
          <a:ln w="9525">
            <a:solidFill>
              <a:srgbClr val="FF0000"/>
            </a:solidFill>
            <a:miter lim="800000"/>
            <a:headEnd/>
            <a:tailEnd/>
          </a:ln>
        </p:spPr>
        <p:txBody>
          <a:bodyPr>
            <a:spAutoFit/>
          </a:bodyPr>
          <a:lstStyle>
            <a:lvl1pPr marL="285750" indent="-28575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 typeface="Wingdings" panose="05000000000000000000" pitchFamily="2" charset="2"/>
              <a:buChar char="ü"/>
            </a:pPr>
            <a:r>
              <a:rPr lang="en-US" altLang="bg-BG" sz="1600">
                <a:latin typeface="Calibri" panose="020F0502020204030204" pitchFamily="34" charset="0"/>
              </a:rPr>
              <a:t>There is no procedure for development new RES action plan, and new intentions for WF development are in place</a:t>
            </a:r>
          </a:p>
          <a:p>
            <a:pPr eaLnBrk="1" hangingPunct="1">
              <a:spcBef>
                <a:spcPct val="0"/>
              </a:spcBef>
              <a:buClrTx/>
              <a:buSzTx/>
              <a:buFont typeface="Wingdings" panose="05000000000000000000" pitchFamily="2" charset="2"/>
              <a:buChar char="ü"/>
            </a:pPr>
            <a:r>
              <a:rPr lang="en-US" altLang="bg-BG" sz="1600">
                <a:latin typeface="Calibri" panose="020F0502020204030204" pitchFamily="34" charset="0"/>
              </a:rPr>
              <a:t>There is risk for not ensuring continuation of monitoring and put important sites at risk</a:t>
            </a:r>
          </a:p>
        </p:txBody>
      </p:sp>
      <p:sp>
        <p:nvSpPr>
          <p:cNvPr id="14343" name="TextBox 9">
            <a:extLst>
              <a:ext uri="{FF2B5EF4-FFF2-40B4-BE49-F238E27FC236}">
                <a16:creationId xmlns:a16="http://schemas.microsoft.com/office/drawing/2014/main" id="{33CE089A-3BB6-4150-9F33-845F3F68DA7E}"/>
              </a:ext>
            </a:extLst>
          </p:cNvPr>
          <p:cNvSpPr txBox="1">
            <a:spLocks noChangeArrowheads="1"/>
          </p:cNvSpPr>
          <p:nvPr/>
        </p:nvSpPr>
        <p:spPr bwMode="auto">
          <a:xfrm>
            <a:off x="173038" y="1249363"/>
            <a:ext cx="3206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bg-BG" sz="1400" b="1">
                <a:solidFill>
                  <a:srgbClr val="FF0000"/>
                </a:solidFill>
                <a:latin typeface="Arial" panose="020B0604020202020204" pitchFamily="34" charset="0"/>
              </a:rPr>
              <a:t>No report on other points</a:t>
            </a:r>
          </a:p>
        </p:txBody>
      </p:sp>
      <p:sp>
        <p:nvSpPr>
          <p:cNvPr id="14344" name="TextBox 23">
            <a:extLst>
              <a:ext uri="{FF2B5EF4-FFF2-40B4-BE49-F238E27FC236}">
                <a16:creationId xmlns:a16="http://schemas.microsoft.com/office/drawing/2014/main" id="{3A7FE0EB-4E2F-413F-887E-4E04456E388E}"/>
              </a:ext>
            </a:extLst>
          </p:cNvPr>
          <p:cNvSpPr txBox="1">
            <a:spLocks noChangeArrowheads="1"/>
          </p:cNvSpPr>
          <p:nvPr/>
        </p:nvSpPr>
        <p:spPr bwMode="auto">
          <a:xfrm>
            <a:off x="1619250" y="3716338"/>
            <a:ext cx="7358063" cy="585787"/>
          </a:xfrm>
          <a:prstGeom prst="rect">
            <a:avLst/>
          </a:prstGeom>
          <a:solidFill>
            <a:schemeClr val="bg1"/>
          </a:solidFill>
          <a:ln w="9525">
            <a:solidFill>
              <a:srgbClr val="FF0000"/>
            </a:solidFill>
            <a:miter lim="800000"/>
            <a:headEnd/>
            <a:tailEnd/>
          </a:ln>
        </p:spPr>
        <p:txBody>
          <a:bodyPr>
            <a:spAutoFit/>
          </a:bodyPr>
          <a:lstStyle>
            <a:lvl1pPr marL="285750" indent="-28575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 typeface="Wingdings" panose="05000000000000000000" pitchFamily="2" charset="2"/>
              <a:buChar char="ü"/>
            </a:pPr>
            <a:r>
              <a:rPr lang="en-US" altLang="bg-BG" sz="1600">
                <a:latin typeface="Calibri" panose="020F0502020204030204" pitchFamily="34" charset="0"/>
              </a:rPr>
              <a:t>Tender calls for implementation of Action plan, but not implementor selected</a:t>
            </a:r>
          </a:p>
          <a:p>
            <a:pPr eaLnBrk="1" hangingPunct="1">
              <a:spcBef>
                <a:spcPct val="0"/>
              </a:spcBef>
              <a:buClrTx/>
              <a:buSzTx/>
              <a:buFont typeface="Wingdings" panose="05000000000000000000" pitchFamily="2" charset="2"/>
              <a:buChar char="ü"/>
            </a:pPr>
            <a:r>
              <a:rPr lang="en-US" altLang="bg-BG" sz="1600">
                <a:latin typeface="Calibri" panose="020F0502020204030204" pitchFamily="34" charset="0"/>
              </a:rPr>
              <a:t>BSPB implement conservation measures upon the plan under other projects</a:t>
            </a:r>
          </a:p>
        </p:txBody>
      </p:sp>
      <p:sp>
        <p:nvSpPr>
          <p:cNvPr id="29" name="Right Arrow 28">
            <a:extLst>
              <a:ext uri="{FF2B5EF4-FFF2-40B4-BE49-F238E27FC236}">
                <a16:creationId xmlns:a16="http://schemas.microsoft.com/office/drawing/2014/main" id="{F68D92A5-9AC8-4AF3-9644-95BFEAE9E318}"/>
              </a:ext>
            </a:extLst>
          </p:cNvPr>
          <p:cNvSpPr/>
          <p:nvPr/>
        </p:nvSpPr>
        <p:spPr>
          <a:xfrm>
            <a:off x="3144838" y="5392738"/>
            <a:ext cx="215900" cy="2159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n-US" dirty="0"/>
              <a:t>                  </a:t>
            </a:r>
          </a:p>
        </p:txBody>
      </p:sp>
      <p:sp>
        <p:nvSpPr>
          <p:cNvPr id="30" name="Right Arrow 29">
            <a:extLst>
              <a:ext uri="{FF2B5EF4-FFF2-40B4-BE49-F238E27FC236}">
                <a16:creationId xmlns:a16="http://schemas.microsoft.com/office/drawing/2014/main" id="{7A4D1790-FFEE-49D7-8569-04E564F23850}"/>
              </a:ext>
            </a:extLst>
          </p:cNvPr>
          <p:cNvSpPr/>
          <p:nvPr/>
        </p:nvSpPr>
        <p:spPr>
          <a:xfrm>
            <a:off x="1404938" y="1785938"/>
            <a:ext cx="215900" cy="2159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n-US" dirty="0"/>
              <a:t>                  </a:t>
            </a:r>
          </a:p>
        </p:txBody>
      </p:sp>
      <p:sp>
        <p:nvSpPr>
          <p:cNvPr id="33" name="Right Arrow 32">
            <a:extLst>
              <a:ext uri="{FF2B5EF4-FFF2-40B4-BE49-F238E27FC236}">
                <a16:creationId xmlns:a16="http://schemas.microsoft.com/office/drawing/2014/main" id="{827BBEEB-99BF-4F2C-B80A-E422ED364CC8}"/>
              </a:ext>
            </a:extLst>
          </p:cNvPr>
          <p:cNvSpPr/>
          <p:nvPr/>
        </p:nvSpPr>
        <p:spPr>
          <a:xfrm>
            <a:off x="1403350" y="3716338"/>
            <a:ext cx="215900" cy="2159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n-US" dirty="0"/>
              <a:t>                  </a:t>
            </a:r>
          </a:p>
        </p:txBody>
      </p:sp>
      <p:sp>
        <p:nvSpPr>
          <p:cNvPr id="14348" name="TextBox 9">
            <a:extLst>
              <a:ext uri="{FF2B5EF4-FFF2-40B4-BE49-F238E27FC236}">
                <a16:creationId xmlns:a16="http://schemas.microsoft.com/office/drawing/2014/main" id="{7E46C800-7C6A-4373-92DB-E14819E10DC9}"/>
              </a:ext>
            </a:extLst>
          </p:cNvPr>
          <p:cNvSpPr txBox="1">
            <a:spLocks noChangeArrowheads="1"/>
          </p:cNvSpPr>
          <p:nvPr/>
        </p:nvSpPr>
        <p:spPr bwMode="auto">
          <a:xfrm>
            <a:off x="157163" y="1773238"/>
            <a:ext cx="2952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bg-BG" sz="1400" b="1">
                <a:solidFill>
                  <a:srgbClr val="FF0000"/>
                </a:solidFill>
                <a:latin typeface="Arial" panose="020B0604020202020204" pitchFamily="34" charset="0"/>
              </a:rPr>
              <a:t>Point 4</a:t>
            </a:r>
          </a:p>
        </p:txBody>
      </p:sp>
      <p:sp>
        <p:nvSpPr>
          <p:cNvPr id="14349" name="TextBox 23">
            <a:extLst>
              <a:ext uri="{FF2B5EF4-FFF2-40B4-BE49-F238E27FC236}">
                <a16:creationId xmlns:a16="http://schemas.microsoft.com/office/drawing/2014/main" id="{20261F24-A164-4E0B-A235-929BAD078787}"/>
              </a:ext>
            </a:extLst>
          </p:cNvPr>
          <p:cNvSpPr txBox="1">
            <a:spLocks noChangeArrowheads="1"/>
          </p:cNvSpPr>
          <p:nvPr/>
        </p:nvSpPr>
        <p:spPr bwMode="auto">
          <a:xfrm>
            <a:off x="3252788" y="5118100"/>
            <a:ext cx="5689600" cy="1630363"/>
          </a:xfrm>
          <a:prstGeom prst="rect">
            <a:avLst/>
          </a:prstGeom>
          <a:solidFill>
            <a:schemeClr val="bg1"/>
          </a:solidFill>
          <a:ln w="9525">
            <a:solidFill>
              <a:srgbClr val="FF0000"/>
            </a:solidFill>
            <a:miter lim="800000"/>
            <a:headEnd/>
            <a:tailEnd/>
          </a:ln>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 typeface="Wingdings 3" panose="05040102010807070707" pitchFamily="18" charset="2"/>
              <a:buNone/>
            </a:pPr>
            <a:r>
              <a:rPr lang="en-US" altLang="fr-FR" sz="2000" b="1">
                <a:latin typeface="Calibri" panose="020F0502020204030204" pitchFamily="34" charset="0"/>
                <a:ea typeface="Times New Roman" panose="02020603050405020304" pitchFamily="18" charset="0"/>
              </a:rPr>
              <a:t>to continue to follow the case until all the recommendations are fully and sustainably implemented; values for the site for migratory birds is restored and migratory corridor via Kaliakra area is safe for migratory birds</a:t>
            </a:r>
            <a:endParaRPr lang="en-US" altLang="bg-BG" sz="2000">
              <a:latin typeface="Calibri" panose="020F0502020204030204" pitchFamily="34" charset="0"/>
              <a:ea typeface="Times New Roman" panose="02020603050405020304" pitchFamily="18" charset="0"/>
            </a:endParaRPr>
          </a:p>
        </p:txBody>
      </p:sp>
      <p:pic>
        <p:nvPicPr>
          <p:cNvPr id="14350" name="Picture 40">
            <a:extLst>
              <a:ext uri="{FF2B5EF4-FFF2-40B4-BE49-F238E27FC236}">
                <a16:creationId xmlns:a16="http://schemas.microsoft.com/office/drawing/2014/main" id="{DD93D9BB-5212-476D-893E-F714C6FBC1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1738" y="6242050"/>
            <a:ext cx="5349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TextBox 9">
            <a:extLst>
              <a:ext uri="{FF2B5EF4-FFF2-40B4-BE49-F238E27FC236}">
                <a16:creationId xmlns:a16="http://schemas.microsoft.com/office/drawing/2014/main" id="{50C0B9B2-0A0E-4AE1-8861-2104EEDFC710}"/>
              </a:ext>
            </a:extLst>
          </p:cNvPr>
          <p:cNvSpPr txBox="1">
            <a:spLocks noChangeArrowheads="1"/>
          </p:cNvSpPr>
          <p:nvPr/>
        </p:nvSpPr>
        <p:spPr bwMode="auto">
          <a:xfrm>
            <a:off x="179388" y="3727450"/>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bg-BG" sz="1400" b="1">
                <a:solidFill>
                  <a:srgbClr val="FF0000"/>
                </a:solidFill>
                <a:latin typeface="Arial" panose="020B0604020202020204" pitchFamily="34" charset="0"/>
              </a:rPr>
              <a:t>Point 9</a:t>
            </a:r>
          </a:p>
        </p:txBody>
      </p:sp>
      <p:sp>
        <p:nvSpPr>
          <p:cNvPr id="24" name="Right Arrow 28">
            <a:extLst>
              <a:ext uri="{FF2B5EF4-FFF2-40B4-BE49-F238E27FC236}">
                <a16:creationId xmlns:a16="http://schemas.microsoft.com/office/drawing/2014/main" id="{17A258D0-CC39-499F-86C2-B974EEA9B4D8}"/>
              </a:ext>
            </a:extLst>
          </p:cNvPr>
          <p:cNvSpPr/>
          <p:nvPr/>
        </p:nvSpPr>
        <p:spPr>
          <a:xfrm>
            <a:off x="1403350" y="2362200"/>
            <a:ext cx="215900" cy="21590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en-US" dirty="0"/>
              <a:t>                  </a:t>
            </a:r>
          </a:p>
        </p:txBody>
      </p:sp>
      <p:sp>
        <p:nvSpPr>
          <p:cNvPr id="25" name="TextBox 9">
            <a:extLst>
              <a:ext uri="{FF2B5EF4-FFF2-40B4-BE49-F238E27FC236}">
                <a16:creationId xmlns:a16="http://schemas.microsoft.com/office/drawing/2014/main" id="{D0D1F997-76F4-4EC1-99EF-029795CE1C17}"/>
              </a:ext>
            </a:extLst>
          </p:cNvPr>
          <p:cNvSpPr txBox="1">
            <a:spLocks noChangeArrowheads="1"/>
          </p:cNvSpPr>
          <p:nvPr/>
        </p:nvSpPr>
        <p:spPr bwMode="auto">
          <a:xfrm>
            <a:off x="230188" y="4748213"/>
            <a:ext cx="4918075" cy="339725"/>
          </a:xfrm>
          <a:prstGeom prst="rect">
            <a:avLst/>
          </a:prstGeom>
          <a:noFill/>
          <a:ln>
            <a:noFill/>
          </a:ln>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defRPr/>
            </a:pPr>
            <a:r>
              <a:rPr lang="en-US" altLang="bg-BG" sz="1600" b="1" cap="all" dirty="0">
                <a:solidFill>
                  <a:srgbClr val="FF0000"/>
                </a:solidFill>
                <a:latin typeface="Arial" panose="020B0604020202020204" pitchFamily="34" charset="0"/>
              </a:rPr>
              <a:t>Suggestion to the Bern Convention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descr="Branti.jpg">
            <a:extLst>
              <a:ext uri="{FF2B5EF4-FFF2-40B4-BE49-F238E27FC236}">
                <a16:creationId xmlns:a16="http://schemas.microsoft.com/office/drawing/2014/main" id="{ECBBEA31-F07B-430C-A435-7A7E7BEF7D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0"/>
            <a:ext cx="9642475"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itle 1">
            <a:extLst>
              <a:ext uri="{FF2B5EF4-FFF2-40B4-BE49-F238E27FC236}">
                <a16:creationId xmlns:a16="http://schemas.microsoft.com/office/drawing/2014/main" id="{C56B0172-7ACF-4E13-88FB-4487D2BE9D08}"/>
              </a:ext>
            </a:extLst>
          </p:cNvPr>
          <p:cNvSpPr>
            <a:spLocks noGrp="1"/>
          </p:cNvSpPr>
          <p:nvPr>
            <p:ph type="title"/>
          </p:nvPr>
        </p:nvSpPr>
        <p:spPr>
          <a:xfrm>
            <a:off x="3419872" y="116632"/>
            <a:ext cx="2952328" cy="1080120"/>
          </a:xfrm>
        </p:spPr>
        <p:txBody>
          <a:bodyPr/>
          <a:lstStyle/>
          <a:p>
            <a:pPr eaLnBrk="1" hangingPunct="1">
              <a:defRPr/>
            </a:pPr>
            <a:r>
              <a:rPr lang="bg-BG" sz="1800" dirty="0"/>
              <a:t> </a:t>
            </a:r>
            <a:r>
              <a:rPr lang="en-US" sz="3200" i="1" dirty="0">
                <a:solidFill>
                  <a:srgbClr val="C00000"/>
                </a:solidFill>
              </a:rPr>
              <a:t>Thank  you!</a:t>
            </a:r>
          </a:p>
        </p:txBody>
      </p:sp>
      <p:pic>
        <p:nvPicPr>
          <p:cNvPr id="15364" name="Picture 4">
            <a:extLst>
              <a:ext uri="{FF2B5EF4-FFF2-40B4-BE49-F238E27FC236}">
                <a16:creationId xmlns:a16="http://schemas.microsoft.com/office/drawing/2014/main" id="{E62C9950-75B7-40BF-8291-BCB58377FD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24825" y="6216650"/>
            <a:ext cx="9413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5A7A6405-F774-456F-8A69-B5FBA72D4BF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6237288"/>
            <a:ext cx="5334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2.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3.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ppt/theme/themeOverride4.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themeOverride>
</file>

<file path=docProps/app.xml><?xml version="1.0" encoding="utf-8"?>
<Properties xmlns="http://schemas.openxmlformats.org/officeDocument/2006/extended-properties" xmlns:vt="http://schemas.openxmlformats.org/officeDocument/2006/docPropsVTypes">
  <Template>Concourse</Template>
  <TotalTime>1329</TotalTime>
  <Words>551</Words>
  <Application>Microsoft Office PowerPoint</Application>
  <PresentationFormat>On-screen Show (4:3)</PresentationFormat>
  <Paragraphs>58</Paragraphs>
  <Slides>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Arial</vt:lpstr>
      <vt:lpstr>Lucida Sans Unicode</vt:lpstr>
      <vt:lpstr>Wingdings 3</vt:lpstr>
      <vt:lpstr>Verdana</vt:lpstr>
      <vt:lpstr>Wingdings 2</vt:lpstr>
      <vt:lpstr>Calibri</vt:lpstr>
      <vt:lpstr>Arial Narrow</vt:lpstr>
      <vt:lpstr>Times New Roman</vt:lpstr>
      <vt:lpstr>Wingdings</vt:lpstr>
      <vt:lpstr>Concourse</vt:lpstr>
      <vt:lpstr>Windfarms in Balchik and Kaliakra – Via Pontica (Bulgaria)</vt:lpstr>
      <vt:lpstr>Evidence of significant impacts on birds</vt:lpstr>
      <vt:lpstr>Actions of Bulgarian Government to comply  with recommendation 200 (2020)</vt:lpstr>
      <vt:lpstr>Actions of Bulgarian Government to comply  with recommendation 200 (2020)</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ОВМ Калиакра в НАТУРА2000</dc:title>
  <dc:creator>reni</dc:creator>
  <cp:lastModifiedBy>Eoghan</cp:lastModifiedBy>
  <cp:revision>103</cp:revision>
  <dcterms:created xsi:type="dcterms:W3CDTF">2013-10-08T05:13:49Z</dcterms:created>
  <dcterms:modified xsi:type="dcterms:W3CDTF">2020-11-25T16:38:27Z</dcterms:modified>
</cp:coreProperties>
</file>