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3" r:id="rId4"/>
    <p:sldMasterId id="2147483685" r:id="rId5"/>
    <p:sldMasterId id="2147483687" r:id="rId6"/>
    <p:sldMasterId id="2147483677" r:id="rId7"/>
  </p:sldMasterIdLst>
  <p:notesMasterIdLst>
    <p:notesMasterId r:id="rId25"/>
  </p:notesMasterIdLst>
  <p:handoutMasterIdLst>
    <p:handoutMasterId r:id="rId26"/>
  </p:handoutMasterIdLst>
  <p:sldIdLst>
    <p:sldId id="350" r:id="rId8"/>
    <p:sldId id="605" r:id="rId9"/>
    <p:sldId id="592" r:id="rId10"/>
    <p:sldId id="594" r:id="rId11"/>
    <p:sldId id="359" r:id="rId12"/>
    <p:sldId id="597" r:id="rId13"/>
    <p:sldId id="598" r:id="rId14"/>
    <p:sldId id="615" r:id="rId15"/>
    <p:sldId id="612" r:id="rId16"/>
    <p:sldId id="613" r:id="rId17"/>
    <p:sldId id="614" r:id="rId18"/>
    <p:sldId id="593" r:id="rId19"/>
    <p:sldId id="580" r:id="rId20"/>
    <p:sldId id="581" r:id="rId21"/>
    <p:sldId id="604" r:id="rId22"/>
    <p:sldId id="607" r:id="rId23"/>
    <p:sldId id="610" r:id="rId24"/>
  </p:sldIdLst>
  <p:sldSz cx="9144000" cy="6858000" type="screen4x3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D"/>
    <a:srgbClr val="FFD54F"/>
    <a:srgbClr val="409994"/>
    <a:srgbClr val="002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39C903-2B8D-4B43-A1E7-F980B9D75651}" v="19" dt="2020-12-01T09:08:43.0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2" autoAdjust="0"/>
    <p:restoredTop sz="88567" autoAdjust="0"/>
  </p:normalViewPr>
  <p:slideViewPr>
    <p:cSldViewPr snapToGrid="0" snapToObjects="1">
      <p:cViewPr>
        <p:scale>
          <a:sx n="71" d="100"/>
          <a:sy n="71" d="100"/>
        </p:scale>
        <p:origin x="-112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Relationship Id="rId4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coverage!$J$4:$J$12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coverage!$K$4:$K$12</c:f>
              <c:numCache>
                <c:formatCode>General</c:formatCode>
                <c:ptCount val="9"/>
                <c:pt idx="1">
                  <c:v>8</c:v>
                </c:pt>
                <c:pt idx="2">
                  <c:v>1</c:v>
                </c:pt>
                <c:pt idx="8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D0-4BFB-972C-AC23527E9839}"/>
            </c:ext>
          </c:extLst>
        </c:ser>
        <c:ser>
          <c:idx val="1"/>
          <c:order val="1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coverage!$J$4:$J$12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coverage!$L$4:$L$12</c:f>
              <c:numCache>
                <c:formatCode>General</c:formatCode>
                <c:ptCount val="9"/>
                <c:pt idx="1">
                  <c:v>6</c:v>
                </c:pt>
                <c:pt idx="4">
                  <c:v>6</c:v>
                </c:pt>
                <c:pt idx="8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D0-4BFB-972C-AC23527E9839}"/>
            </c:ext>
          </c:extLst>
        </c:ser>
        <c:ser>
          <c:idx val="2"/>
          <c:order val="2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coverage!$J$4:$J$12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coverage!$M$4:$M$12</c:f>
              <c:numCache>
                <c:formatCode>General</c:formatCode>
                <c:ptCount val="9"/>
                <c:pt idx="0">
                  <c:v>8</c:v>
                </c:pt>
                <c:pt idx="3">
                  <c:v>2</c:v>
                </c:pt>
                <c:pt idx="7">
                  <c:v>6</c:v>
                </c:pt>
                <c:pt idx="8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D0-4BFB-972C-AC23527E9839}"/>
            </c:ext>
          </c:extLst>
        </c:ser>
        <c:ser>
          <c:idx val="3"/>
          <c:order val="3"/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coverage!$J$4:$J$12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coverage!$N$4:$N$12</c:f>
              <c:numCache>
                <c:formatCode>General</c:formatCode>
                <c:ptCount val="9"/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10</c:v>
                </c:pt>
                <c:pt idx="6">
                  <c:v>6</c:v>
                </c:pt>
                <c:pt idx="8">
                  <c:v>239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2D0-4BFB-972C-AC23527E9839}"/>
            </c:ext>
          </c:extLst>
        </c:ser>
        <c:ser>
          <c:idx val="4"/>
          <c:order val="4"/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coverage!$J$4:$J$12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coverage!$O$4:$O$12</c:f>
              <c:numCache>
                <c:formatCode>General</c:formatCode>
                <c:ptCount val="9"/>
                <c:pt idx="1">
                  <c:v>1</c:v>
                </c:pt>
                <c:pt idx="2">
                  <c:v>4</c:v>
                </c:pt>
                <c:pt idx="4">
                  <c:v>4</c:v>
                </c:pt>
                <c:pt idx="7">
                  <c:v>4</c:v>
                </c:pt>
                <c:pt idx="8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2D0-4BFB-972C-AC23527E9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812352"/>
        <c:axId val="211813888"/>
      </c:barChart>
      <c:catAx>
        <c:axId val="211812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13888"/>
        <c:crosses val="autoZero"/>
        <c:auto val="1"/>
        <c:lblAlgn val="ctr"/>
        <c:lblOffset val="100"/>
        <c:noMultiLvlLbl val="0"/>
      </c:catAx>
      <c:valAx>
        <c:axId val="21181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1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113089124728978E-2"/>
          <c:y val="7.8291814946619215E-2"/>
          <c:w val="0.82196850393700782"/>
          <c:h val="0.75659595931291501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'range trend'!$I$6:$I$14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'range trend'!$J$6:$J$14</c:f>
              <c:numCache>
                <c:formatCode>General</c:formatCode>
                <c:ptCount val="9"/>
                <c:pt idx="1">
                  <c:v>3</c:v>
                </c:pt>
                <c:pt idx="2">
                  <c:v>1</c:v>
                </c:pt>
                <c:pt idx="7">
                  <c:v>6</c:v>
                </c:pt>
                <c:pt idx="8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BD-4E3F-A3AD-97113E205E86}"/>
            </c:ext>
          </c:extLst>
        </c:ser>
        <c:ser>
          <c:idx val="1"/>
          <c:order val="1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'range trend'!$I$6:$I$14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'range trend'!$K$6:$K$14</c:f>
              <c:numCache>
                <c:formatCode>General</c:formatCode>
                <c:ptCount val="9"/>
                <c:pt idx="1">
                  <c:v>9</c:v>
                </c:pt>
                <c:pt idx="4">
                  <c:v>4</c:v>
                </c:pt>
                <c:pt idx="8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BD-4E3F-A3AD-97113E205E86}"/>
            </c:ext>
          </c:extLst>
        </c:ser>
        <c:ser>
          <c:idx val="2"/>
          <c:order val="2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'range trend'!$I$6:$I$14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'range trend'!$L$6:$L$14</c:f>
              <c:numCache>
                <c:formatCode>General</c:formatCode>
                <c:ptCount val="9"/>
                <c:pt idx="0">
                  <c:v>8</c:v>
                </c:pt>
                <c:pt idx="2">
                  <c:v>4</c:v>
                </c:pt>
                <c:pt idx="3">
                  <c:v>6</c:v>
                </c:pt>
                <c:pt idx="4">
                  <c:v>1</c:v>
                </c:pt>
                <c:pt idx="5">
                  <c:v>2</c:v>
                </c:pt>
                <c:pt idx="7">
                  <c:v>3</c:v>
                </c:pt>
                <c:pt idx="8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5BD-4E3F-A3AD-97113E205E86}"/>
            </c:ext>
          </c:extLst>
        </c:ser>
        <c:ser>
          <c:idx val="3"/>
          <c:order val="3"/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'range trend'!$I$6:$I$14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'range trend'!$M$6:$M$14</c:f>
              <c:numCache>
                <c:formatCode>General</c:formatCode>
                <c:ptCount val="9"/>
                <c:pt idx="1">
                  <c:v>1</c:v>
                </c:pt>
                <c:pt idx="2">
                  <c:v>2</c:v>
                </c:pt>
                <c:pt idx="4">
                  <c:v>7</c:v>
                </c:pt>
                <c:pt idx="5">
                  <c:v>7</c:v>
                </c:pt>
                <c:pt idx="6">
                  <c:v>6</c:v>
                </c:pt>
                <c:pt idx="8">
                  <c:v>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5BD-4E3F-A3AD-97113E205E86}"/>
            </c:ext>
          </c:extLst>
        </c:ser>
        <c:ser>
          <c:idx val="4"/>
          <c:order val="4"/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'range trend'!$I$6:$I$14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'range trend'!$N$6:$N$14</c:f>
              <c:numCache>
                <c:formatCode>General</c:formatCode>
                <c:ptCount val="9"/>
                <c:pt idx="1">
                  <c:v>2</c:v>
                </c:pt>
                <c:pt idx="4">
                  <c:v>3</c:v>
                </c:pt>
                <c:pt idx="5">
                  <c:v>1</c:v>
                </c:pt>
                <c:pt idx="7">
                  <c:v>1</c:v>
                </c:pt>
                <c:pt idx="8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5BD-4E3F-A3AD-97113E205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178816"/>
        <c:axId val="212180352"/>
      </c:barChart>
      <c:catAx>
        <c:axId val="21217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80352"/>
        <c:crosses val="autoZero"/>
        <c:auto val="1"/>
        <c:lblAlgn val="ctr"/>
        <c:lblOffset val="100"/>
        <c:noMultiLvlLbl val="0"/>
      </c:catAx>
      <c:valAx>
        <c:axId val="212180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7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'coverage trend'!$J$5:$J$13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'coverage trend'!$K$5:$K$13</c:f>
              <c:numCache>
                <c:formatCode>General</c:formatCode>
                <c:ptCount val="9"/>
                <c:pt idx="1">
                  <c:v>8</c:v>
                </c:pt>
                <c:pt idx="2">
                  <c:v>1</c:v>
                </c:pt>
                <c:pt idx="7">
                  <c:v>7</c:v>
                </c:pt>
                <c:pt idx="8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92-412B-94A9-E955F7460166}"/>
            </c:ext>
          </c:extLst>
        </c:ser>
        <c:ser>
          <c:idx val="1"/>
          <c:order val="1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'coverage trend'!$J$5:$J$13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'coverage trend'!$L$5:$L$13</c:f>
              <c:numCache>
                <c:formatCode>General</c:formatCode>
                <c:ptCount val="9"/>
                <c:pt idx="1">
                  <c:v>6</c:v>
                </c:pt>
                <c:pt idx="4">
                  <c:v>8</c:v>
                </c:pt>
                <c:pt idx="8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92-412B-94A9-E955F7460166}"/>
            </c:ext>
          </c:extLst>
        </c:ser>
        <c:ser>
          <c:idx val="2"/>
          <c:order val="2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'coverage trend'!$J$5:$J$13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'coverage trend'!$M$5:$M$13</c:f>
              <c:numCache>
                <c:formatCode>General</c:formatCode>
                <c:ptCount val="9"/>
                <c:pt idx="0">
                  <c:v>8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7">
                  <c:v>2</c:v>
                </c:pt>
                <c:pt idx="8">
                  <c:v>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92-412B-94A9-E955F7460166}"/>
            </c:ext>
          </c:extLst>
        </c:ser>
        <c:ser>
          <c:idx val="3"/>
          <c:order val="3"/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'coverage trend'!$J$5:$J$13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'coverage trend'!$N$5:$N$13</c:f>
              <c:numCache>
                <c:formatCode>General</c:formatCode>
                <c:ptCount val="9"/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8</c:v>
                </c:pt>
                <c:pt idx="6">
                  <c:v>6</c:v>
                </c:pt>
                <c:pt idx="8">
                  <c:v>182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92-412B-94A9-E955F7460166}"/>
            </c:ext>
          </c:extLst>
        </c:ser>
        <c:ser>
          <c:idx val="4"/>
          <c:order val="4"/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'coverage trend'!$J$5:$J$13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'coverage trend'!$O$5:$O$13</c:f>
              <c:numCache>
                <c:formatCode>General</c:formatCode>
                <c:ptCount val="9"/>
                <c:pt idx="1">
                  <c:v>1</c:v>
                </c:pt>
                <c:pt idx="4">
                  <c:v>3</c:v>
                </c:pt>
                <c:pt idx="7">
                  <c:v>1</c:v>
                </c:pt>
                <c:pt idx="8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92-412B-94A9-E955F7460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404480"/>
        <c:axId val="212406272"/>
      </c:barChart>
      <c:catAx>
        <c:axId val="21240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06272"/>
        <c:crosses val="autoZero"/>
        <c:auto val="1"/>
        <c:lblAlgn val="ctr"/>
        <c:lblOffset val="100"/>
        <c:noMultiLvlLbl val="0"/>
      </c:catAx>
      <c:valAx>
        <c:axId val="212406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0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'habitat condition method'!$J$5:$J$13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'habitat condition method'!$K$5:$K$13</c:f>
              <c:numCache>
                <c:formatCode>General</c:formatCode>
                <c:ptCount val="9"/>
                <c:pt idx="1">
                  <c:v>7</c:v>
                </c:pt>
                <c:pt idx="2">
                  <c:v>1</c:v>
                </c:pt>
                <c:pt idx="8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9D-42B0-A100-4AFC5D43C9F8}"/>
            </c:ext>
          </c:extLst>
        </c:ser>
        <c:ser>
          <c:idx val="1"/>
          <c:order val="1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'habitat condition method'!$J$5:$J$13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'habitat condition method'!$L$5:$L$13</c:f>
              <c:numCache>
                <c:formatCode>General</c:formatCode>
                <c:ptCount val="9"/>
                <c:pt idx="1">
                  <c:v>7</c:v>
                </c:pt>
                <c:pt idx="4">
                  <c:v>10</c:v>
                </c:pt>
                <c:pt idx="5">
                  <c:v>2</c:v>
                </c:pt>
                <c:pt idx="8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9D-42B0-A100-4AFC5D43C9F8}"/>
            </c:ext>
          </c:extLst>
        </c:ser>
        <c:ser>
          <c:idx val="2"/>
          <c:order val="2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'habitat condition method'!$J$5:$J$13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'habitat condition method'!$M$5:$M$13</c:f>
              <c:numCache>
                <c:formatCode>General</c:formatCode>
                <c:ptCount val="9"/>
                <c:pt idx="0">
                  <c:v>8</c:v>
                </c:pt>
                <c:pt idx="2">
                  <c:v>6</c:v>
                </c:pt>
                <c:pt idx="3">
                  <c:v>2</c:v>
                </c:pt>
                <c:pt idx="5">
                  <c:v>2</c:v>
                </c:pt>
                <c:pt idx="7">
                  <c:v>7</c:v>
                </c:pt>
                <c:pt idx="8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9D-42B0-A100-4AFC5D43C9F8}"/>
            </c:ext>
          </c:extLst>
        </c:ser>
        <c:ser>
          <c:idx val="3"/>
          <c:order val="3"/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'habitat condition method'!$J$5:$J$13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'habitat condition method'!$N$5:$N$13</c:f>
              <c:numCache>
                <c:formatCode>General</c:formatCode>
                <c:ptCount val="9"/>
                <c:pt idx="1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6</c:v>
                </c:pt>
                <c:pt idx="6">
                  <c:v>6</c:v>
                </c:pt>
                <c:pt idx="8">
                  <c:v>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D9D-42B0-A100-4AFC5D43C9F8}"/>
            </c:ext>
          </c:extLst>
        </c:ser>
        <c:ser>
          <c:idx val="4"/>
          <c:order val="4"/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'habitat condition method'!$J$5:$J$13</c:f>
              <c:strCache>
                <c:ptCount val="9"/>
                <c:pt idx="0">
                  <c:v>RU</c:v>
                </c:pt>
                <c:pt idx="1">
                  <c:v>RS</c:v>
                </c:pt>
                <c:pt idx="2">
                  <c:v>NO</c:v>
                </c:pt>
                <c:pt idx="3">
                  <c:v>MD</c:v>
                </c:pt>
                <c:pt idx="4">
                  <c:v>GE</c:v>
                </c:pt>
                <c:pt idx="5">
                  <c:v>CH</c:v>
                </c:pt>
                <c:pt idx="6">
                  <c:v>BY</c:v>
                </c:pt>
                <c:pt idx="7">
                  <c:v>AM</c:v>
                </c:pt>
                <c:pt idx="8">
                  <c:v>EU</c:v>
                </c:pt>
              </c:strCache>
            </c:strRef>
          </c:cat>
          <c:val>
            <c:numRef>
              <c:f>'habitat condition method'!$O$5:$O$13</c:f>
              <c:numCache>
                <c:formatCode>General</c:formatCode>
                <c:ptCount val="9"/>
                <c:pt idx="4">
                  <c:v>3</c:v>
                </c:pt>
                <c:pt idx="7">
                  <c:v>3</c:v>
                </c:pt>
                <c:pt idx="8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D9D-42B0-A100-4AFC5D43C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616320"/>
        <c:axId val="212617856"/>
      </c:barChart>
      <c:catAx>
        <c:axId val="21261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17856"/>
        <c:crosses val="autoZero"/>
        <c:auto val="1"/>
        <c:lblAlgn val="ctr"/>
        <c:lblOffset val="100"/>
        <c:noMultiLvlLbl val="0"/>
      </c:catAx>
      <c:valAx>
        <c:axId val="212617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1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14208671-A0B8-3E47-A7D9-43510B064522}" type="datetime1">
              <a:rPr lang="fr-FR" smtClean="0"/>
              <a:t>01/12/2020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6759D221-9A09-9540-B314-8604B0193E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8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7B3B23B9-18C7-DB45-B429-7B8C8BC37F52}" type="datetime1">
              <a:rPr lang="fr-FR" smtClean="0"/>
              <a:t>01/12/2020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7337B99B-D378-6C49-AC24-BA32949E8A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983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few</a:t>
            </a:r>
            <a:r>
              <a:rPr lang="fr-FR" baseline="0" dirty="0"/>
              <a:t> </a:t>
            </a:r>
            <a:r>
              <a:rPr lang="fr-FR" baseline="0" dirty="0" err="1"/>
              <a:t>words</a:t>
            </a:r>
            <a:r>
              <a:rPr lang="fr-FR" baseline="0" dirty="0"/>
              <a:t> on the Council of Europe and </a:t>
            </a:r>
            <a:r>
              <a:rPr lang="fr-FR" baseline="0" dirty="0" err="1"/>
              <a:t>why</a:t>
            </a:r>
            <a:r>
              <a:rPr lang="fr-FR" baseline="0" dirty="0"/>
              <a:t> the Convention </a:t>
            </a:r>
            <a:r>
              <a:rPr lang="fr-FR" baseline="0" dirty="0" err="1"/>
              <a:t>was</a:t>
            </a:r>
            <a:r>
              <a:rPr lang="fr-FR" baseline="0" dirty="0"/>
              <a:t> </a:t>
            </a:r>
            <a:r>
              <a:rPr lang="fr-FR" baseline="0" dirty="0" err="1"/>
              <a:t>negotiated</a:t>
            </a:r>
            <a:r>
              <a:rPr lang="fr-FR" baseline="0" dirty="0"/>
              <a:t> </a:t>
            </a:r>
            <a:r>
              <a:rPr lang="fr-FR" baseline="0" dirty="0" err="1"/>
              <a:t>there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46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4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01/12/2020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01/12/2020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77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C472C6-8727-5B44-9473-5A9708BD52F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4177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780FF-3EB2-4073-8B36-7BC7D48A2A9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62340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01/12/2020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0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D3027B32-7EE3-4B47-8E3B-B3A98341C45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8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01/12/2020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01/12/2020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0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7" r:id="rId2"/>
    <p:sldLayoutId id="2147483698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01/12/2020</a:t>
            </a:fld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0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Word_Document5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Word_Document6.doc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rm.coe.int/reporting-under-resolution-no-8-2012-period-2013-2018-final-report/16809fad04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-1" y="3684362"/>
            <a:ext cx="9144000" cy="31736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409994"/>
                </a:solidFill>
                <a:latin typeface="+mn-lt"/>
              </a:rPr>
              <a:t>CONVENTION ON THE CONSERVATION OF EUROPEAN WILDLIFE</a:t>
            </a:r>
            <a:br>
              <a:rPr lang="en-US" dirty="0">
                <a:solidFill>
                  <a:srgbClr val="409994"/>
                </a:solidFill>
                <a:latin typeface="+mn-lt"/>
              </a:rPr>
            </a:br>
            <a:r>
              <a:rPr lang="en-US" dirty="0">
                <a:solidFill>
                  <a:srgbClr val="409994"/>
                </a:solidFill>
                <a:latin typeface="+mn-lt"/>
              </a:rPr>
              <a:t>AND NATURAL HABITATS</a:t>
            </a:r>
            <a:br>
              <a:rPr lang="en-US" dirty="0">
                <a:solidFill>
                  <a:srgbClr val="409994"/>
                </a:solidFill>
                <a:latin typeface="+mn-lt"/>
              </a:rPr>
            </a:br>
            <a:r>
              <a:rPr lang="en-US" dirty="0">
                <a:solidFill>
                  <a:srgbClr val="409994"/>
                </a:solidFill>
                <a:latin typeface="+mn-lt"/>
              </a:rPr>
              <a:t>Standing </a:t>
            </a:r>
            <a:r>
              <a:rPr lang="en-US" dirty="0" err="1">
                <a:solidFill>
                  <a:srgbClr val="409994"/>
                </a:solidFill>
                <a:latin typeface="+mn-lt"/>
              </a:rPr>
              <a:t>Committe</a:t>
            </a:r>
            <a:r>
              <a:rPr lang="en-GB" dirty="0">
                <a:solidFill>
                  <a:srgbClr val="409994"/>
                </a:solidFill>
                <a:latin typeface="+mn-lt"/>
              </a:rPr>
              <a:t/>
            </a:r>
            <a:br>
              <a:rPr lang="en-GB" dirty="0">
                <a:solidFill>
                  <a:srgbClr val="409994"/>
                </a:solidFill>
                <a:latin typeface="+mn-lt"/>
              </a:rPr>
            </a:br>
            <a:r>
              <a:rPr lang="x-none" dirty="0">
                <a:solidFill>
                  <a:srgbClr val="409994"/>
                </a:solidFill>
                <a:latin typeface="+mn-lt"/>
              </a:rPr>
              <a:t/>
            </a:r>
            <a:br>
              <a:rPr lang="x-none" dirty="0">
                <a:solidFill>
                  <a:srgbClr val="409994"/>
                </a:solidFill>
                <a:latin typeface="+mn-lt"/>
              </a:rPr>
            </a:br>
            <a:r>
              <a:rPr lang="en-US" dirty="0">
                <a:solidFill>
                  <a:srgbClr val="409994"/>
                </a:solidFill>
                <a:latin typeface="+mn-lt"/>
              </a:rPr>
              <a:t>REPORTING UNDER RESOLUTION N</a:t>
            </a:r>
            <a:r>
              <a:rPr lang="x-none" dirty="0">
                <a:solidFill>
                  <a:srgbClr val="409994"/>
                </a:solidFill>
                <a:latin typeface="+mn-lt"/>
              </a:rPr>
              <a:t>o</a:t>
            </a:r>
            <a:r>
              <a:rPr lang="en-US" dirty="0">
                <a:solidFill>
                  <a:srgbClr val="409994"/>
                </a:solidFill>
                <a:latin typeface="+mn-lt"/>
              </a:rPr>
              <a:t>. 8 (2012)</a:t>
            </a:r>
            <a:br>
              <a:rPr lang="en-US" dirty="0">
                <a:solidFill>
                  <a:srgbClr val="409994"/>
                </a:solidFill>
                <a:latin typeface="+mn-lt"/>
              </a:rPr>
            </a:br>
            <a:r>
              <a:rPr lang="en-US" dirty="0">
                <a:solidFill>
                  <a:srgbClr val="409994"/>
                </a:solidFill>
                <a:latin typeface="+mn-lt"/>
              </a:rPr>
              <a:t>PERIOD 2013-2018</a:t>
            </a:r>
            <a:r>
              <a:rPr lang="x-none" dirty="0">
                <a:solidFill>
                  <a:srgbClr val="409994"/>
                </a:solidFill>
                <a:latin typeface="+mn-lt"/>
              </a:rPr>
              <a:t/>
            </a:r>
            <a:br>
              <a:rPr lang="x-none" dirty="0">
                <a:solidFill>
                  <a:srgbClr val="409994"/>
                </a:solidFill>
                <a:latin typeface="+mn-lt"/>
              </a:rPr>
            </a:br>
            <a:r>
              <a:rPr lang="x-none" sz="1100" dirty="0">
                <a:solidFill>
                  <a:srgbClr val="409994"/>
                </a:solidFill>
                <a:latin typeface="+mn-lt"/>
              </a:rPr>
              <a:t/>
            </a:r>
            <a:br>
              <a:rPr lang="x-none" sz="1100" dirty="0">
                <a:solidFill>
                  <a:srgbClr val="409994"/>
                </a:solidFill>
                <a:latin typeface="+mn-lt"/>
              </a:rPr>
            </a:br>
            <a:r>
              <a:rPr lang="x-none" sz="2400" dirty="0">
                <a:solidFill>
                  <a:srgbClr val="409994"/>
                </a:solidFill>
                <a:latin typeface="+mn-lt"/>
              </a:rPr>
              <a:t>Final Report</a:t>
            </a:r>
            <a:br>
              <a:rPr lang="x-none" sz="2400" dirty="0">
                <a:solidFill>
                  <a:srgbClr val="409994"/>
                </a:solidFill>
                <a:latin typeface="+mn-lt"/>
              </a:rPr>
            </a:br>
            <a:r>
              <a:rPr lang="x-none" sz="1800" dirty="0">
                <a:solidFill>
                  <a:srgbClr val="409994"/>
                </a:solidFill>
                <a:latin typeface="+mn-lt"/>
              </a:rPr>
              <a:t>Marc Roekaerts &amp; 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O</a:t>
            </a:r>
            <a:r>
              <a:rPr lang="x-none" sz="1800" dirty="0">
                <a:solidFill>
                  <a:srgbClr val="409994"/>
                </a:solidFill>
                <a:latin typeface="+mn-lt"/>
              </a:rPr>
              <a:t>t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a</a:t>
            </a:r>
            <a:r>
              <a:rPr lang="x-none" sz="1800" dirty="0">
                <a:solidFill>
                  <a:srgbClr val="409994"/>
                </a:solidFill>
                <a:latin typeface="+mn-lt"/>
              </a:rPr>
              <a:t>r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s</a:t>
            </a:r>
            <a:r>
              <a:rPr lang="x-none" sz="1800" dirty="0">
                <a:solidFill>
                  <a:srgbClr val="409994"/>
                </a:solidFill>
                <a:latin typeface="+mn-lt"/>
              </a:rPr>
              <a:t> 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O</a:t>
            </a:r>
            <a:r>
              <a:rPr lang="x-none" sz="1800" dirty="0">
                <a:solidFill>
                  <a:srgbClr val="409994"/>
                </a:solidFill>
                <a:latin typeface="+mn-lt"/>
              </a:rPr>
              <a:t>p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e</a:t>
            </a:r>
            <a:r>
              <a:rPr lang="x-none" sz="1800" dirty="0">
                <a:solidFill>
                  <a:srgbClr val="409994"/>
                </a:solidFill>
                <a:latin typeface="+mn-lt"/>
              </a:rPr>
              <a:t>r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m</a:t>
            </a:r>
            <a:r>
              <a:rPr lang="x-none" sz="1800" dirty="0">
                <a:solidFill>
                  <a:srgbClr val="409994"/>
                </a:solidFill>
                <a:latin typeface="+mn-lt"/>
              </a:rPr>
              <a:t>a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n</a:t>
            </a:r>
            <a:r>
              <a:rPr lang="x-none" sz="1800" dirty="0" err="1">
                <a:solidFill>
                  <a:srgbClr val="409994"/>
                </a:solidFill>
                <a:latin typeface="+mn-lt"/>
              </a:rPr>
              <a:t>i</a:t>
            </a:r>
            <a:r>
              <a:rPr lang="en-GB" sz="1800" dirty="0">
                <a:solidFill>
                  <a:srgbClr val="409994"/>
                </a:solidFill>
                <a:latin typeface="+mn-lt"/>
              </a:rPr>
              <a:t>s</a:t>
            </a:r>
            <a:endParaRPr lang="en-GB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"/>
            <a:ext cx="9160477" cy="3795872"/>
          </a:xfrm>
          <a:prstGeom prst="rect">
            <a:avLst/>
          </a:prstGeom>
        </p:spPr>
      </p:pic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</a:t>
            </a:fld>
            <a:endParaRPr lang="fr-FR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10456" y="6490633"/>
            <a:ext cx="8077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x-none" sz="1400" dirty="0">
                <a:solidFill>
                  <a:srgbClr val="409994"/>
                </a:solidFill>
                <a:latin typeface="+mn-lt"/>
              </a:rPr>
              <a:t>Virtual meeting</a:t>
            </a:r>
            <a:r>
              <a:rPr lang="en-GB" sz="1400" dirty="0">
                <a:solidFill>
                  <a:srgbClr val="409994"/>
                </a:solidFill>
                <a:latin typeface="+mn-lt"/>
              </a:rPr>
              <a:t>, </a:t>
            </a:r>
            <a:r>
              <a:rPr lang="x-none" sz="1400" dirty="0">
                <a:solidFill>
                  <a:srgbClr val="409994"/>
                </a:solidFill>
                <a:latin typeface="+mn-lt"/>
              </a:rPr>
              <a:t>1</a:t>
            </a:r>
            <a:r>
              <a:rPr lang="en-GB" sz="1400" dirty="0">
                <a:solidFill>
                  <a:srgbClr val="409994"/>
                </a:solidFill>
                <a:latin typeface="+mn-lt"/>
              </a:rPr>
              <a:t> – </a:t>
            </a:r>
            <a:r>
              <a:rPr lang="x-none" sz="1400" dirty="0">
                <a:solidFill>
                  <a:srgbClr val="409994"/>
                </a:solidFill>
                <a:latin typeface="+mn-lt"/>
              </a:rPr>
              <a:t>4</a:t>
            </a:r>
            <a:r>
              <a:rPr lang="en-GB" sz="1400" dirty="0">
                <a:solidFill>
                  <a:srgbClr val="409994"/>
                </a:solidFill>
                <a:latin typeface="+mn-lt"/>
              </a:rPr>
              <a:t> </a:t>
            </a:r>
            <a:r>
              <a:rPr lang="x-none" sz="1400" dirty="0">
                <a:solidFill>
                  <a:srgbClr val="409994"/>
                </a:solidFill>
                <a:latin typeface="+mn-lt"/>
              </a:rPr>
              <a:t>November</a:t>
            </a:r>
            <a:r>
              <a:rPr lang="en-GB" sz="1400" dirty="0">
                <a:solidFill>
                  <a:srgbClr val="409994"/>
                </a:solidFill>
                <a:latin typeface="+mn-lt"/>
              </a:rPr>
              <a:t> 20</a:t>
            </a:r>
            <a:r>
              <a:rPr lang="x-none" sz="1400" dirty="0">
                <a:solidFill>
                  <a:srgbClr val="409994"/>
                </a:solidFill>
                <a:latin typeface="+mn-lt"/>
              </a:rPr>
              <a:t>20</a:t>
            </a:r>
            <a:endParaRPr lang="fr-FR" sz="14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3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3A38A5-77C4-414A-B227-E58308D4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045027"/>
            <a:ext cx="8360229" cy="1077687"/>
          </a:xfrm>
        </p:spPr>
        <p:txBody>
          <a:bodyPr>
            <a:noAutofit/>
          </a:bodyPr>
          <a:lstStyle/>
          <a:p>
            <a:pPr algn="ctr"/>
            <a: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Qualitative Self-Assessment for Habitats</a:t>
            </a:r>
            <a:b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Proportions of categories of quality assessments </a:t>
            </a:r>
            <a:endParaRPr lang="x-none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BBF567DB-6E04-4485-AE0E-F4B6626780E1}"/>
              </a:ext>
            </a:extLst>
          </p:cNvPr>
          <p:cNvGraphicFramePr/>
          <p:nvPr/>
        </p:nvGraphicFramePr>
        <p:xfrm>
          <a:off x="1328058" y="4560725"/>
          <a:ext cx="3505200" cy="187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95A973F3-EDB4-4F21-9E5B-6610DB567D71}"/>
              </a:ext>
            </a:extLst>
          </p:cNvPr>
          <p:cNvGraphicFramePr/>
          <p:nvPr/>
        </p:nvGraphicFramePr>
        <p:xfrm>
          <a:off x="1328058" y="2462650"/>
          <a:ext cx="3505200" cy="178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46B08E-3687-4D62-845F-1AF896933286}"/>
              </a:ext>
            </a:extLst>
          </p:cNvPr>
          <p:cNvSpPr txBox="1"/>
          <p:nvPr/>
        </p:nvSpPr>
        <p:spPr>
          <a:xfrm>
            <a:off x="2269671" y="4327830"/>
            <a:ext cx="1621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Coverage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B0B5F4-8163-42B2-9248-73EC62C494C5}"/>
              </a:ext>
            </a:extLst>
          </p:cNvPr>
          <p:cNvSpPr txBox="1"/>
          <p:nvPr/>
        </p:nvSpPr>
        <p:spPr>
          <a:xfrm>
            <a:off x="2160814" y="2172793"/>
            <a:ext cx="1839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Range trend</a:t>
            </a:r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0860AC-245C-48E0-83C2-9A6CC4F8A12B}"/>
              </a:ext>
            </a:extLst>
          </p:cNvPr>
          <p:cNvSpPr txBox="1"/>
          <p:nvPr/>
        </p:nvSpPr>
        <p:spPr>
          <a:xfrm>
            <a:off x="5410199" y="2778619"/>
            <a:ext cx="35051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dark green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complete survey or a statistically robust estimate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light green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based mainly on extrapolation from a limited amount of data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light orange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based mainly on expert opinion with very limited data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dark orange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insufficient or no data available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grey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quality not reported</a:t>
            </a:r>
            <a:endParaRPr lang="x-none" sz="1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F64EC27-3BC4-49F9-8702-999C7C01C2E3}"/>
              </a:ext>
            </a:extLst>
          </p:cNvPr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x-none" sz="2800">
                <a:solidFill>
                  <a:prstClr val="white"/>
                </a:solidFill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1813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3A38A5-77C4-414A-B227-E58308D4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045027"/>
            <a:ext cx="8360229" cy="1077687"/>
          </a:xfrm>
        </p:spPr>
        <p:txBody>
          <a:bodyPr>
            <a:noAutofit/>
          </a:bodyPr>
          <a:lstStyle/>
          <a:p>
            <a:pPr algn="ctr"/>
            <a: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Qualitative Self-Assessment for Habitats</a:t>
            </a:r>
            <a:b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Proportions of categories of quality assessments </a:t>
            </a:r>
            <a:endParaRPr lang="x-none" sz="2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46B08E-3687-4D62-845F-1AF896933286}"/>
              </a:ext>
            </a:extLst>
          </p:cNvPr>
          <p:cNvSpPr txBox="1"/>
          <p:nvPr/>
        </p:nvSpPr>
        <p:spPr>
          <a:xfrm>
            <a:off x="2269670" y="4327830"/>
            <a:ext cx="2302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b="1" dirty="0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x-non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Habitat condition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B0B5F4-8163-42B2-9248-73EC62C494C5}"/>
              </a:ext>
            </a:extLst>
          </p:cNvPr>
          <p:cNvSpPr txBox="1"/>
          <p:nvPr/>
        </p:nvSpPr>
        <p:spPr>
          <a:xfrm>
            <a:off x="2160814" y="2172793"/>
            <a:ext cx="2149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b="1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x-non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Coverage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trend</a:t>
            </a:r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0860AC-245C-48E0-83C2-9A6CC4F8A12B}"/>
              </a:ext>
            </a:extLst>
          </p:cNvPr>
          <p:cNvSpPr txBox="1"/>
          <p:nvPr/>
        </p:nvSpPr>
        <p:spPr>
          <a:xfrm>
            <a:off x="5410199" y="2778619"/>
            <a:ext cx="35051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dark green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complete survey or a statistically robust estimate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light green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based mainly on extrapolation from a limited amount of data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light orange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based mainly on expert opinion with very limited data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dark orange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insufficient or no data available</a:t>
            </a:r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x-none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grey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quality not reported</a:t>
            </a:r>
            <a:endParaRPr lang="x-none" sz="14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FACAF652-0ED2-4649-8E4F-4F67C5369C61}"/>
              </a:ext>
            </a:extLst>
          </p:cNvPr>
          <p:cNvGraphicFramePr/>
          <p:nvPr/>
        </p:nvGraphicFramePr>
        <p:xfrm>
          <a:off x="1328058" y="2545300"/>
          <a:ext cx="3505200" cy="182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78F5ED3A-764A-4667-BB60-D74E04091CF6}"/>
              </a:ext>
            </a:extLst>
          </p:cNvPr>
          <p:cNvGraphicFramePr/>
          <p:nvPr/>
        </p:nvGraphicFramePr>
        <p:xfrm>
          <a:off x="1328058" y="4735287"/>
          <a:ext cx="3505200" cy="176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1CF8031-3E68-4795-B006-C14B7D0F5AA1}"/>
              </a:ext>
            </a:extLst>
          </p:cNvPr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x-none" sz="2800">
                <a:solidFill>
                  <a:prstClr val="white"/>
                </a:solidFill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9521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7C82C1C-4880-468D-BB3D-65978CBF2116}"/>
              </a:ext>
            </a:extLst>
          </p:cNvPr>
          <p:cNvSpPr txBox="1">
            <a:spLocks/>
          </p:cNvSpPr>
          <p:nvPr/>
        </p:nvSpPr>
        <p:spPr>
          <a:xfrm>
            <a:off x="291192" y="2200827"/>
            <a:ext cx="8714015" cy="867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12BFAE-C5CA-45A1-9B72-9127EAC2D4A9}"/>
              </a:ext>
            </a:extLst>
          </p:cNvPr>
          <p:cNvSpPr txBox="1">
            <a:spLocks/>
          </p:cNvSpPr>
          <p:nvPr/>
        </p:nvSpPr>
        <p:spPr>
          <a:xfrm>
            <a:off x="751114" y="3380201"/>
            <a:ext cx="8011885" cy="3516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x-none" sz="3200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B952FF6-E3EF-4017-84E0-EC0CB3FD37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218946"/>
              </p:ext>
            </p:extLst>
          </p:nvPr>
        </p:nvGraphicFramePr>
        <p:xfrm>
          <a:off x="530224" y="2634343"/>
          <a:ext cx="8924547" cy="4174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6284973" imgH="2939363" progId="Word.Document.12">
                  <p:embed/>
                </p:oleObj>
              </mc:Choice>
              <mc:Fallback>
                <p:oleObj name="Document" r:id="rId4" imgW="6284973" imgH="2939363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AB952FF6-E3EF-4017-84E0-EC0CB3FD3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224" y="2634343"/>
                        <a:ext cx="8924547" cy="4174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F02922F2-E8E8-4D4B-982D-8DDC396B7CBC}"/>
              </a:ext>
            </a:extLst>
          </p:cNvPr>
          <p:cNvSpPr txBox="1">
            <a:spLocks/>
          </p:cNvSpPr>
          <p:nvPr/>
        </p:nvSpPr>
        <p:spPr>
          <a:xfrm>
            <a:off x="115166" y="1266568"/>
            <a:ext cx="8714015" cy="888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fr-FR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Species</a:t>
            </a:r>
            <a:r>
              <a:rPr lang="fr-FR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resources</a:t>
            </a:r>
            <a:r>
              <a:rPr lang="fr-FR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non-EU </a:t>
            </a:r>
            <a:r>
              <a:rPr lang="fr-FR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Contracting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Parties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(green)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x-none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FR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compared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EU countries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(blue)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7B4DA15-1D01-46C6-B5A1-FFAC1F58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44125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6DEE03D-E3C5-4E1D-8309-5BBD1E926A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970610"/>
              </p:ext>
            </p:extLst>
          </p:nvPr>
        </p:nvGraphicFramePr>
        <p:xfrm>
          <a:off x="374424" y="2698297"/>
          <a:ext cx="9340866" cy="4003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4" imgW="6284973" imgH="2694266" progId="Word.Document.12">
                  <p:embed/>
                </p:oleObj>
              </mc:Choice>
              <mc:Fallback>
                <p:oleObj name="Document" r:id="rId4" imgW="6284973" imgH="2694266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C6DEE03D-E3C5-4E1D-8309-5BBD1E926A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424" y="2698297"/>
                        <a:ext cx="9340866" cy="4003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xmlns="" id="{B091C4AA-54CC-4DA1-8678-9CEF300A0180}"/>
              </a:ext>
            </a:extLst>
          </p:cNvPr>
          <p:cNvSpPr txBox="1">
            <a:spLocks/>
          </p:cNvSpPr>
          <p:nvPr/>
        </p:nvSpPr>
        <p:spPr>
          <a:xfrm>
            <a:off x="115166" y="1266568"/>
            <a:ext cx="8714015" cy="888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x-none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fr-FR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abitats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resources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non-EU </a:t>
            </a:r>
            <a:r>
              <a:rPr lang="fr-FR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Contracting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Parties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(green)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x-none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FR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compared</a:t>
            </a:r>
            <a:r>
              <a:rPr lang="fr-FR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EU countries</a:t>
            </a:r>
            <a:r>
              <a:rPr lang="x-none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(blue)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798DFCB-F49A-4EA0-AA03-9FD0370D1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21708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10FA441F-0471-45B6-B634-EAA42683E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99" y="2002970"/>
            <a:ext cx="5519118" cy="4855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6AD25-478A-4506-851E-F13998468E4B}"/>
              </a:ext>
            </a:extLst>
          </p:cNvPr>
          <p:cNvSpPr txBox="1">
            <a:spLocks/>
          </p:cNvSpPr>
          <p:nvPr/>
        </p:nvSpPr>
        <p:spPr>
          <a:xfrm>
            <a:off x="169450" y="1114167"/>
            <a:ext cx="8714015" cy="888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x-none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Conservation Status as given by the countries</a:t>
            </a:r>
          </a:p>
          <a:p>
            <a:pPr algn="ctr">
              <a:spcAft>
                <a:spcPts val="1200"/>
              </a:spcAft>
            </a:pP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Ravine and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slope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woodland</a:t>
            </a:r>
            <a:endParaRPr lang="fr-FR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11EE247-4BCF-4885-81DC-9C04067C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52947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D1388A-8732-4FCE-A6F6-1E97D3F3A6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87" y="1934073"/>
            <a:ext cx="4214625" cy="47932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08FD88B4-855B-46FB-908E-03D94BE90F3E}"/>
              </a:ext>
            </a:extLst>
          </p:cNvPr>
          <p:cNvSpPr txBox="1">
            <a:spLocks/>
          </p:cNvSpPr>
          <p:nvPr/>
        </p:nvSpPr>
        <p:spPr>
          <a:xfrm>
            <a:off x="169450" y="1114167"/>
            <a:ext cx="8714015" cy="888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x-none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For Birds: Long-term trend data as given by the countries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37AB751-B163-474F-B114-883E94982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26209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7C82C1C-4880-468D-BB3D-65978CBF2116}"/>
              </a:ext>
            </a:extLst>
          </p:cNvPr>
          <p:cNvSpPr txBox="1">
            <a:spLocks/>
          </p:cNvSpPr>
          <p:nvPr/>
        </p:nvSpPr>
        <p:spPr>
          <a:xfrm>
            <a:off x="115166" y="1145495"/>
            <a:ext cx="8876434" cy="659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x-none" sz="2800" dirty="0">
                <a:solidFill>
                  <a:schemeClr val="tx1"/>
                </a:solidFill>
              </a:rPr>
              <a:t>Recommendations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12BFAE-C5CA-45A1-9B72-9127EAC2D4A9}"/>
              </a:ext>
            </a:extLst>
          </p:cNvPr>
          <p:cNvSpPr txBox="1">
            <a:spLocks/>
          </p:cNvSpPr>
          <p:nvPr/>
        </p:nvSpPr>
        <p:spPr>
          <a:xfrm>
            <a:off x="285749" y="1891932"/>
            <a:ext cx="8572501" cy="444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</a:rPr>
              <a:t>Need to decide on public availability of the data: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M</a:t>
            </a:r>
            <a:r>
              <a:rPr lang="x-none" dirty="0" err="1"/>
              <a:t>inimally</a:t>
            </a:r>
            <a:r>
              <a:rPr lang="x-none" dirty="0"/>
              <a:t> as raw data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I</a:t>
            </a:r>
            <a:r>
              <a:rPr lang="x-none" dirty="0" err="1"/>
              <a:t>deally</a:t>
            </a:r>
            <a:r>
              <a:rPr lang="x-none" dirty="0"/>
              <a:t> as a </a:t>
            </a:r>
            <a:r>
              <a:rPr lang="x-none" dirty="0" err="1"/>
              <a:t>querriable</a:t>
            </a:r>
            <a:r>
              <a:rPr lang="x-none" dirty="0"/>
              <a:t> IT-Tool as available for Art. 17 and Art. 12 </a:t>
            </a:r>
            <a:endParaRPr lang="x-none" dirty="0">
              <a:solidFill>
                <a:schemeClr val="tx1"/>
              </a:solidFill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F</a:t>
            </a:r>
            <a:r>
              <a:rPr lang="x-none" sz="1800" dirty="0" err="1">
                <a:solidFill>
                  <a:schemeClr val="tx1"/>
                </a:solidFill>
              </a:rPr>
              <a:t>urther</a:t>
            </a:r>
            <a:r>
              <a:rPr lang="x-none" sz="1800" dirty="0">
                <a:solidFill>
                  <a:schemeClr val="tx1"/>
                </a:solidFill>
              </a:rPr>
              <a:t> evaluation and preparation of the next reporting round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x-none" sz="1600" dirty="0">
                <a:solidFill>
                  <a:schemeClr val="tx1"/>
                </a:solidFill>
              </a:rPr>
              <a:t>Develop the </a:t>
            </a:r>
            <a:r>
              <a:rPr lang="x-none" sz="1600" dirty="0" err="1">
                <a:solidFill>
                  <a:schemeClr val="tx1"/>
                </a:solidFill>
              </a:rPr>
              <a:t>CheckList</a:t>
            </a:r>
            <a:r>
              <a:rPr lang="x-none" sz="1600" dirty="0">
                <a:solidFill>
                  <a:schemeClr val="tx1"/>
                </a:solidFill>
              </a:rPr>
              <a:t> for all features and all possible countries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x-none" sz="1600" dirty="0">
                <a:solidFill>
                  <a:schemeClr val="tx1"/>
                </a:solidFill>
              </a:rPr>
              <a:t>Enhance </a:t>
            </a:r>
            <a:r>
              <a:rPr lang="x-none" sz="1600" dirty="0" err="1">
                <a:solidFill>
                  <a:schemeClr val="tx1"/>
                </a:solidFill>
              </a:rPr>
              <a:t>compat</a:t>
            </a:r>
            <a:r>
              <a:rPr lang="fr-FR" sz="1600" dirty="0">
                <a:solidFill>
                  <a:schemeClr val="tx1"/>
                </a:solidFill>
              </a:rPr>
              <a:t>i</a:t>
            </a:r>
            <a:r>
              <a:rPr lang="x-none" sz="1600" dirty="0" err="1">
                <a:solidFill>
                  <a:schemeClr val="tx1"/>
                </a:solidFill>
              </a:rPr>
              <a:t>bility</a:t>
            </a:r>
            <a:r>
              <a:rPr lang="x-none" sz="1600" dirty="0">
                <a:solidFill>
                  <a:schemeClr val="tx1"/>
                </a:solidFill>
              </a:rPr>
              <a:t> with Art. 17 and 12 reporting by including other species (like Annex IV and V species of the HD) and related data fields (like huntable species)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1600" dirty="0"/>
              <a:t>M</a:t>
            </a:r>
            <a:r>
              <a:rPr lang="x-none" sz="1600" dirty="0"/>
              <a:t>ore attention to the “typical species” for assessing conservation status for habitats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</a:rPr>
              <a:t>Produce a short questionnaire to countries to better understand the process at country level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x-none" sz="1800" dirty="0">
                <a:solidFill>
                  <a:schemeClr val="tx1"/>
                </a:solidFill>
              </a:rPr>
              <a:t>reparation of the next reporting round (2019-2024) according to needs and future decisions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E2A74F4-9842-47C6-94E5-ABEEAAD1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74428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xmlns="" id="{936425E4-8B19-423D-816B-DAACDF023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829"/>
            <a:ext cx="9144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D82A9-389E-4A75-83F7-8F34FD79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9" y="6017940"/>
            <a:ext cx="6509657" cy="504459"/>
          </a:xfrm>
        </p:spPr>
        <p:txBody>
          <a:bodyPr>
            <a:noAutofit/>
          </a:bodyPr>
          <a:lstStyle/>
          <a:p>
            <a:pPr algn="ctr"/>
            <a:r>
              <a:rPr lang="x-none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Thank you for your attention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0E09ED9-AFC5-45F8-A68D-44FCDAFEE48F}"/>
              </a:ext>
            </a:extLst>
          </p:cNvPr>
          <p:cNvSpPr txBox="1">
            <a:spLocks/>
          </p:cNvSpPr>
          <p:nvPr/>
        </p:nvSpPr>
        <p:spPr>
          <a:xfrm>
            <a:off x="5797508" y="4697209"/>
            <a:ext cx="1746292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x-none" sz="1400" i="1" dirty="0" err="1"/>
              <a:t>Plagionotus</a:t>
            </a:r>
            <a:r>
              <a:rPr lang="x-none" sz="1400" i="1" dirty="0"/>
              <a:t> </a:t>
            </a:r>
            <a:r>
              <a:rPr lang="x-none" sz="1400" i="1" dirty="0" err="1"/>
              <a:t>arcuatus</a:t>
            </a:r>
            <a:endParaRPr lang="en-GB" sz="1400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2D8147F-065C-45B9-A6D1-B71FF60CC35D}"/>
              </a:ext>
            </a:extLst>
          </p:cNvPr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x-none" sz="2800">
                <a:solidFill>
                  <a:prstClr val="white"/>
                </a:solidFill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851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7C82C1C-4880-468D-BB3D-65978CBF2116}"/>
              </a:ext>
            </a:extLst>
          </p:cNvPr>
          <p:cNvSpPr txBox="1">
            <a:spLocks/>
          </p:cNvSpPr>
          <p:nvPr/>
        </p:nvSpPr>
        <p:spPr>
          <a:xfrm>
            <a:off x="115166" y="1291182"/>
            <a:ext cx="8714015" cy="659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x-none" sz="3600" dirty="0">
                <a:solidFill>
                  <a:schemeClr val="tx1"/>
                </a:solidFill>
              </a:rPr>
              <a:t>Background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12BFAE-C5CA-45A1-9B72-9127EAC2D4A9}"/>
              </a:ext>
            </a:extLst>
          </p:cNvPr>
          <p:cNvSpPr txBox="1">
            <a:spLocks/>
          </p:cNvSpPr>
          <p:nvPr/>
        </p:nvSpPr>
        <p:spPr>
          <a:xfrm>
            <a:off x="612105" y="1951014"/>
            <a:ext cx="7919790" cy="446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</a:rPr>
              <a:t>2012: the Standing Committee adopted </a:t>
            </a:r>
            <a:r>
              <a:rPr lang="x-none" sz="1800" b="1" dirty="0">
                <a:solidFill>
                  <a:schemeClr val="tx1"/>
                </a:solidFill>
              </a:rPr>
              <a:t>Resolution No. 8</a:t>
            </a:r>
            <a:r>
              <a:rPr lang="x-none" sz="1800" dirty="0">
                <a:solidFill>
                  <a:schemeClr val="tx1"/>
                </a:solidFill>
              </a:rPr>
              <a:t>, asking contracting parties to report every 6 years on the </a:t>
            </a:r>
            <a:r>
              <a:rPr lang="x-none" sz="1800" b="1" dirty="0">
                <a:solidFill>
                  <a:schemeClr val="tx1"/>
                </a:solidFill>
              </a:rPr>
              <a:t>Conservation Status </a:t>
            </a:r>
            <a:r>
              <a:rPr lang="x-none" sz="1800" dirty="0">
                <a:solidFill>
                  <a:schemeClr val="tx1"/>
                </a:solidFill>
              </a:rPr>
              <a:t>of species of Resolution No. 6 and Habitats of Resolution No. 4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</a:rPr>
              <a:t>The Council of Europe’s expert group on protected areas and ecological networks developed a </a:t>
            </a:r>
            <a:r>
              <a:rPr lang="x-none" sz="1800" b="1" dirty="0">
                <a:solidFill>
                  <a:schemeClr val="tx1"/>
                </a:solidFill>
              </a:rPr>
              <a:t>format</a:t>
            </a:r>
            <a:r>
              <a:rPr lang="x-none" sz="1800" dirty="0">
                <a:solidFill>
                  <a:schemeClr val="tx1"/>
                </a:solidFill>
              </a:rPr>
              <a:t> completely compatible with the Art.17 and Art.12 reporting (merged into one format)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</a:rPr>
              <a:t>The reporting cycle follows the same </a:t>
            </a:r>
            <a:r>
              <a:rPr lang="x-none" sz="1800" b="1" dirty="0">
                <a:solidFill>
                  <a:schemeClr val="tx1"/>
                </a:solidFill>
              </a:rPr>
              <a:t>time-line</a:t>
            </a:r>
            <a:r>
              <a:rPr lang="x-none" sz="1800" dirty="0">
                <a:solidFill>
                  <a:schemeClr val="tx1"/>
                </a:solidFill>
              </a:rPr>
              <a:t> as the EU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</a:rPr>
              <a:t>All non-EU contracting parties were requested to </a:t>
            </a:r>
            <a:r>
              <a:rPr lang="x-none" sz="1800" b="1" dirty="0">
                <a:solidFill>
                  <a:schemeClr val="tx1"/>
                </a:solidFill>
              </a:rPr>
              <a:t>deliver</a:t>
            </a:r>
            <a:r>
              <a:rPr lang="x-none" sz="1800" dirty="0">
                <a:solidFill>
                  <a:schemeClr val="tx1"/>
                </a:solidFill>
              </a:rPr>
              <a:t> by </a:t>
            </a:r>
            <a:r>
              <a:rPr lang="fr-FR" sz="1800" dirty="0">
                <a:solidFill>
                  <a:schemeClr val="tx1"/>
                </a:solidFill>
              </a:rPr>
              <a:t>D</a:t>
            </a:r>
            <a:r>
              <a:rPr lang="x-none" sz="1800" dirty="0" err="1">
                <a:solidFill>
                  <a:schemeClr val="tx1"/>
                </a:solidFill>
              </a:rPr>
              <a:t>ecember</a:t>
            </a:r>
            <a:r>
              <a:rPr lang="x-none" sz="1800" dirty="0">
                <a:solidFill>
                  <a:schemeClr val="tx1"/>
                </a:solidFill>
              </a:rPr>
              <a:t> 2019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K</a:t>
            </a:r>
            <a:r>
              <a:rPr lang="x-none" sz="1800" dirty="0" err="1">
                <a:solidFill>
                  <a:schemeClr val="tx1"/>
                </a:solidFill>
              </a:rPr>
              <a:t>eep</a:t>
            </a:r>
            <a:r>
              <a:rPr lang="x-none" sz="1800" dirty="0">
                <a:solidFill>
                  <a:schemeClr val="tx1"/>
                </a:solidFill>
              </a:rPr>
              <a:t> in mind: it’s the first time non-EU countries are performing such an exercise: </a:t>
            </a:r>
            <a:br>
              <a:rPr lang="x-none" sz="1800" dirty="0">
                <a:solidFill>
                  <a:schemeClr val="tx1"/>
                </a:solidFill>
              </a:rPr>
            </a:br>
            <a:r>
              <a:rPr lang="x-none" sz="1800" dirty="0">
                <a:solidFill>
                  <a:schemeClr val="tx1"/>
                </a:solidFill>
              </a:rPr>
              <a:t>(more about capacity building, the report is not an equivalent for the EU SN-report)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</a:rPr>
              <a:t>Final Report available at:</a:t>
            </a:r>
            <a:br>
              <a:rPr lang="x-none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  <a:hlinkClick r:id="rId2"/>
              </a:rPr>
              <a:t>https://rm.coe.int/reporting-under-resolution-no-8-2012-period-2013-2018-final-report/16809fad04</a:t>
            </a:r>
            <a:r>
              <a:rPr lang="x-none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B777B87-FFA9-426A-BF53-74B60F30590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1987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7C82C1C-4880-468D-BB3D-65978CBF2116}"/>
              </a:ext>
            </a:extLst>
          </p:cNvPr>
          <p:cNvSpPr txBox="1">
            <a:spLocks/>
          </p:cNvSpPr>
          <p:nvPr/>
        </p:nvSpPr>
        <p:spPr>
          <a:xfrm>
            <a:off x="33956" y="1482471"/>
            <a:ext cx="9110043" cy="659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GB" sz="3600" dirty="0">
                <a:solidFill>
                  <a:schemeClr val="tx1"/>
                </a:solidFill>
              </a:rPr>
              <a:t>I</a:t>
            </a:r>
            <a:r>
              <a:rPr lang="x-none" sz="3600" dirty="0">
                <a:solidFill>
                  <a:schemeClr val="tx1"/>
                </a:solidFill>
              </a:rPr>
              <a:t>n </a:t>
            </a:r>
            <a:r>
              <a:rPr lang="en-GB" sz="3600" dirty="0">
                <a:solidFill>
                  <a:schemeClr val="tx1"/>
                </a:solidFill>
              </a:rPr>
              <a:t>s</a:t>
            </a:r>
            <a:r>
              <a:rPr lang="x-none" sz="3600" dirty="0" err="1">
                <a:solidFill>
                  <a:schemeClr val="tx1"/>
                </a:solidFill>
              </a:rPr>
              <a:t>ummary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12BFAE-C5CA-45A1-9B72-9127EAC2D4A9}"/>
              </a:ext>
            </a:extLst>
          </p:cNvPr>
          <p:cNvSpPr txBox="1">
            <a:spLocks/>
          </p:cNvSpPr>
          <p:nvPr/>
        </p:nvSpPr>
        <p:spPr>
          <a:xfrm>
            <a:off x="1014629" y="2142304"/>
            <a:ext cx="7114742" cy="416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2400" b="1" dirty="0">
                <a:solidFill>
                  <a:schemeClr val="tx1"/>
                </a:solidFill>
              </a:rPr>
              <a:t>8 </a:t>
            </a:r>
            <a:r>
              <a:rPr lang="en-GB" sz="2400" b="1" dirty="0">
                <a:solidFill>
                  <a:schemeClr val="tx1"/>
                </a:solidFill>
              </a:rPr>
              <a:t>c</a:t>
            </a:r>
            <a:r>
              <a:rPr lang="x-none" sz="2400" b="1" dirty="0">
                <a:solidFill>
                  <a:schemeClr val="tx1"/>
                </a:solidFill>
              </a:rPr>
              <a:t>o</a:t>
            </a:r>
            <a:r>
              <a:rPr lang="en-GB" sz="2400" b="1" dirty="0">
                <a:solidFill>
                  <a:schemeClr val="tx1"/>
                </a:solidFill>
              </a:rPr>
              <a:t>u</a:t>
            </a:r>
            <a:r>
              <a:rPr lang="x-none" sz="2400" b="1" dirty="0">
                <a:solidFill>
                  <a:schemeClr val="tx1"/>
                </a:solidFill>
              </a:rPr>
              <a:t>n</a:t>
            </a:r>
            <a:r>
              <a:rPr lang="en-GB" sz="2400" b="1" dirty="0">
                <a:solidFill>
                  <a:schemeClr val="tx1"/>
                </a:solidFill>
              </a:rPr>
              <a:t>t</a:t>
            </a:r>
            <a:r>
              <a:rPr lang="x-none" sz="2400" b="1" dirty="0">
                <a:solidFill>
                  <a:schemeClr val="tx1"/>
                </a:solidFill>
              </a:rPr>
              <a:t>r</a:t>
            </a:r>
            <a:r>
              <a:rPr lang="en-GB" sz="2400" b="1" dirty="0" err="1">
                <a:solidFill>
                  <a:schemeClr val="tx1"/>
                </a:solidFill>
              </a:rPr>
              <a:t>i</a:t>
            </a:r>
            <a:r>
              <a:rPr lang="x-none" sz="2400" b="1" dirty="0">
                <a:solidFill>
                  <a:schemeClr val="tx1"/>
                </a:solidFill>
              </a:rPr>
              <a:t>e</a:t>
            </a:r>
            <a:r>
              <a:rPr lang="en-GB" sz="2400" b="1" dirty="0">
                <a:solidFill>
                  <a:schemeClr val="tx1"/>
                </a:solidFill>
              </a:rPr>
              <a:t>s</a:t>
            </a:r>
            <a:r>
              <a:rPr lang="x-none" sz="2400" dirty="0">
                <a:solidFill>
                  <a:schemeClr val="tx1"/>
                </a:solidFill>
              </a:rPr>
              <a:t> </a:t>
            </a:r>
            <a:r>
              <a:rPr lang="x-none" sz="2400" b="1" dirty="0">
                <a:solidFill>
                  <a:schemeClr val="tx1"/>
                </a:solidFill>
              </a:rPr>
              <a:t>delivered</a:t>
            </a:r>
            <a:r>
              <a:rPr lang="x-none" sz="2400" dirty="0">
                <a:solidFill>
                  <a:schemeClr val="tx1"/>
                </a:solidFill>
              </a:rPr>
              <a:t> reporting </a:t>
            </a:r>
            <a:r>
              <a:rPr lang="en-GB" sz="2400" dirty="0">
                <a:solidFill>
                  <a:schemeClr val="tx1"/>
                </a:solidFill>
              </a:rPr>
              <a:t>d</a:t>
            </a:r>
            <a:r>
              <a:rPr lang="x-none" sz="2400" dirty="0" err="1">
                <a:solidFill>
                  <a:schemeClr val="tx1"/>
                </a:solidFill>
              </a:rPr>
              <a:t>ata</a:t>
            </a:r>
            <a:r>
              <a:rPr lang="x-none" sz="2400" dirty="0">
                <a:solidFill>
                  <a:schemeClr val="tx1"/>
                </a:solidFill>
              </a:rPr>
              <a:t> on the CDR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tx1"/>
                </a:solidFill>
              </a:rPr>
              <a:t>Reporting on </a:t>
            </a:r>
            <a:r>
              <a:rPr lang="x-none" sz="2400" b="1" dirty="0">
                <a:solidFill>
                  <a:schemeClr val="tx1"/>
                </a:solidFill>
              </a:rPr>
              <a:t>predefined selection of 46 features</a:t>
            </a:r>
            <a:r>
              <a:rPr lang="x-none" sz="2400" dirty="0">
                <a:solidFill>
                  <a:schemeClr val="tx1"/>
                </a:solidFill>
              </a:rPr>
              <a:t>, according to the  agreed </a:t>
            </a:r>
            <a:r>
              <a:rPr lang="x-none" sz="2400" dirty="0" err="1">
                <a:solidFill>
                  <a:schemeClr val="tx1"/>
                </a:solidFill>
              </a:rPr>
              <a:t>CheckList</a:t>
            </a:r>
            <a:endParaRPr lang="x-none" sz="2400" dirty="0">
              <a:solidFill>
                <a:schemeClr val="tx1"/>
              </a:solidFill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2400" b="1" dirty="0">
                <a:solidFill>
                  <a:schemeClr val="tx1"/>
                </a:solidFill>
              </a:rPr>
              <a:t>Tabular and Spatial data </a:t>
            </a:r>
            <a:r>
              <a:rPr lang="x-none" sz="2400" dirty="0">
                <a:solidFill>
                  <a:schemeClr val="tx1"/>
                </a:solidFill>
              </a:rPr>
              <a:t>in various combinations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2400" dirty="0">
                <a:solidFill>
                  <a:schemeClr val="tx1"/>
                </a:solidFill>
              </a:rPr>
              <a:t>Overall, </a:t>
            </a:r>
            <a:r>
              <a:rPr lang="x-none" sz="2400" b="1" dirty="0">
                <a:solidFill>
                  <a:schemeClr val="tx1"/>
                </a:solidFill>
              </a:rPr>
              <a:t>71%</a:t>
            </a:r>
            <a:r>
              <a:rPr lang="x-none" sz="2400" dirty="0">
                <a:solidFill>
                  <a:schemeClr val="tx1"/>
                </a:solidFill>
              </a:rPr>
              <a:t> of the reports in the checklist are delivered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sz="2400" b="1" dirty="0">
                <a:solidFill>
                  <a:schemeClr val="tx1"/>
                </a:solidFill>
              </a:rPr>
              <a:t>Analysis at Pan-European scale </a:t>
            </a:r>
            <a:r>
              <a:rPr lang="x-none" sz="2400" dirty="0">
                <a:solidFill>
                  <a:schemeClr val="tx1"/>
                </a:solidFill>
              </a:rPr>
              <a:t>by merging EU data from Art. 17 and Art. 12 reporting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A9BDB97-0D11-4DBE-98E1-709B73AE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4827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669F05-22AC-4288-8C8B-3E19627D92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4" y="1992087"/>
            <a:ext cx="5829300" cy="48659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7B709593-C5A7-49EB-A591-968889F53333}"/>
              </a:ext>
            </a:extLst>
          </p:cNvPr>
          <p:cNvSpPr txBox="1">
            <a:spLocks/>
          </p:cNvSpPr>
          <p:nvPr/>
        </p:nvSpPr>
        <p:spPr>
          <a:xfrm>
            <a:off x="391885" y="1024983"/>
            <a:ext cx="8360229" cy="772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/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Pan-European view on available data</a:t>
            </a:r>
            <a:r>
              <a:rPr lang="x-none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x-none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Dark blue: 28 EU Countries (Art. 17 and 12), Green: 8 Res. 8 Countries</a:t>
            </a:r>
            <a:endParaRPr lang="x-none" sz="28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C9D69C-7080-4DD0-B957-24A77EAC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3583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3A38A5-77C4-414A-B227-E58308D4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142999"/>
            <a:ext cx="8360229" cy="1251857"/>
          </a:xfrm>
        </p:spPr>
        <p:txBody>
          <a:bodyPr>
            <a:noAutofit/>
          </a:bodyPr>
          <a:lstStyle/>
          <a:p>
            <a:pPr algn="ctr"/>
            <a:r>
              <a:rPr lang="x-none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Quantitative</a:t>
            </a:r>
            <a: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Assessment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Number of reports delivered and percentage 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according to the agreed checklist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(tabular data)</a:t>
            </a:r>
            <a:endParaRPr lang="x-none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3D925158-9A49-4623-8E1C-DC7CF4704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573193"/>
              </p:ext>
            </p:extLst>
          </p:nvPr>
        </p:nvGraphicFramePr>
        <p:xfrm>
          <a:off x="0" y="2558143"/>
          <a:ext cx="9144001" cy="4045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937">
                  <a:extLst>
                    <a:ext uri="{9D8B030D-6E8A-4147-A177-3AD203B41FA5}">
                      <a16:colId xmlns:a16="http://schemas.microsoft.com/office/drawing/2014/main" xmlns="" val="3164545931"/>
                    </a:ext>
                  </a:extLst>
                </a:gridCol>
                <a:gridCol w="910839">
                  <a:extLst>
                    <a:ext uri="{9D8B030D-6E8A-4147-A177-3AD203B41FA5}">
                      <a16:colId xmlns:a16="http://schemas.microsoft.com/office/drawing/2014/main" xmlns="" val="3766960811"/>
                    </a:ext>
                  </a:extLst>
                </a:gridCol>
                <a:gridCol w="682647">
                  <a:extLst>
                    <a:ext uri="{9D8B030D-6E8A-4147-A177-3AD203B41FA5}">
                      <a16:colId xmlns:a16="http://schemas.microsoft.com/office/drawing/2014/main" xmlns="" val="928888032"/>
                    </a:ext>
                  </a:extLst>
                </a:gridCol>
                <a:gridCol w="663389">
                  <a:extLst>
                    <a:ext uri="{9D8B030D-6E8A-4147-A177-3AD203B41FA5}">
                      <a16:colId xmlns:a16="http://schemas.microsoft.com/office/drawing/2014/main" xmlns="" val="1945790250"/>
                    </a:ext>
                  </a:extLst>
                </a:gridCol>
                <a:gridCol w="880027">
                  <a:extLst>
                    <a:ext uri="{9D8B030D-6E8A-4147-A177-3AD203B41FA5}">
                      <a16:colId xmlns:a16="http://schemas.microsoft.com/office/drawing/2014/main" xmlns="" val="947421556"/>
                    </a:ext>
                  </a:extLst>
                </a:gridCol>
                <a:gridCol w="682647">
                  <a:extLst>
                    <a:ext uri="{9D8B030D-6E8A-4147-A177-3AD203B41FA5}">
                      <a16:colId xmlns:a16="http://schemas.microsoft.com/office/drawing/2014/main" xmlns="" val="3150887381"/>
                    </a:ext>
                  </a:extLst>
                </a:gridCol>
                <a:gridCol w="681684">
                  <a:extLst>
                    <a:ext uri="{9D8B030D-6E8A-4147-A177-3AD203B41FA5}">
                      <a16:colId xmlns:a16="http://schemas.microsoft.com/office/drawing/2014/main" xmlns="" val="1571089675"/>
                    </a:ext>
                  </a:extLst>
                </a:gridCol>
                <a:gridCol w="913726">
                  <a:extLst>
                    <a:ext uri="{9D8B030D-6E8A-4147-A177-3AD203B41FA5}">
                      <a16:colId xmlns:a16="http://schemas.microsoft.com/office/drawing/2014/main" xmlns="" val="4215796370"/>
                    </a:ext>
                  </a:extLst>
                </a:gridCol>
                <a:gridCol w="724048">
                  <a:extLst>
                    <a:ext uri="{9D8B030D-6E8A-4147-A177-3AD203B41FA5}">
                      <a16:colId xmlns:a16="http://schemas.microsoft.com/office/drawing/2014/main" xmlns="" val="830234904"/>
                    </a:ext>
                  </a:extLst>
                </a:gridCol>
                <a:gridCol w="682647">
                  <a:extLst>
                    <a:ext uri="{9D8B030D-6E8A-4147-A177-3AD203B41FA5}">
                      <a16:colId xmlns:a16="http://schemas.microsoft.com/office/drawing/2014/main" xmlns="" val="1641101225"/>
                    </a:ext>
                  </a:extLst>
                </a:gridCol>
                <a:gridCol w="777003">
                  <a:extLst>
                    <a:ext uri="{9D8B030D-6E8A-4147-A177-3AD203B41FA5}">
                      <a16:colId xmlns:a16="http://schemas.microsoft.com/office/drawing/2014/main" xmlns="" val="137846279"/>
                    </a:ext>
                  </a:extLst>
                </a:gridCol>
                <a:gridCol w="818407">
                  <a:extLst>
                    <a:ext uri="{9D8B030D-6E8A-4147-A177-3AD203B41FA5}">
                      <a16:colId xmlns:a16="http://schemas.microsoft.com/office/drawing/2014/main" xmlns="" val="775888501"/>
                    </a:ext>
                  </a:extLst>
                </a:gridCol>
              </a:tblGrid>
              <a:tr h="220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Birds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Non-avian Species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Habitats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Total</a:t>
                      </a:r>
                      <a:endParaRPr lang="x-none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6438778"/>
                  </a:ext>
                </a:extLst>
              </a:tr>
              <a:tr h="594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Country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In checklist but not delivered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300" dirty="0">
                          <a:effectLst/>
                        </a:rPr>
                        <a:t>Delivered</a:t>
                      </a:r>
                      <a:endParaRPr lang="x-none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% </a:t>
                      </a:r>
                      <a:r>
                        <a:rPr lang="en-US" sz="1300" b="1" dirty="0">
                          <a:effectLst/>
                        </a:rPr>
                        <a:t>delivered</a:t>
                      </a:r>
                      <a:endParaRPr lang="x-none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In checklist but not delivered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300" dirty="0">
                          <a:effectLst/>
                        </a:rPr>
                        <a:t>Delivered</a:t>
                      </a:r>
                      <a:endParaRPr lang="x-none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% </a:t>
                      </a:r>
                      <a:r>
                        <a:rPr lang="en-US" sz="1300" b="1" dirty="0">
                          <a:effectLst/>
                        </a:rPr>
                        <a:t>delivered</a:t>
                      </a:r>
                      <a:endParaRPr lang="x-none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In checklist but not delivered</a:t>
                      </a:r>
                      <a:endParaRPr lang="x-none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Delivered</a:t>
                      </a:r>
                      <a:endParaRPr lang="x-none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% </a:t>
                      </a:r>
                      <a:r>
                        <a:rPr lang="en-US" sz="1300" b="1" dirty="0">
                          <a:effectLst/>
                        </a:rPr>
                        <a:t>delivered</a:t>
                      </a:r>
                      <a:endParaRPr lang="x-none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Delivered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% 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delivered</a:t>
                      </a:r>
                      <a:endParaRPr lang="x-none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xmlns="" val="214466955"/>
                  </a:ext>
                </a:extLst>
              </a:tr>
              <a:tr h="220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AM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11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16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80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37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90,24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7489548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BY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1</a:t>
                      </a:r>
                      <a:r>
                        <a:rPr lang="en-US" sz="1800" dirty="0">
                          <a:effectLst/>
                        </a:rPr>
                        <a:t>2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b="1" dirty="0">
                          <a:effectLst/>
                        </a:rPr>
                        <a:t>1</a:t>
                      </a:r>
                      <a:r>
                        <a:rPr lang="en-US" sz="1800" b="1" dirty="0">
                          <a:effectLst/>
                        </a:rPr>
                        <a:t>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37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6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55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100,00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294357286"/>
                  </a:ext>
                </a:extLst>
              </a:tr>
              <a:tr h="220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CH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60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21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91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37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86,05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26713228"/>
                  </a:ext>
                </a:extLst>
              </a:tr>
              <a:tr h="220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GE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11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91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35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97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15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61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96,83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671414779"/>
                  </a:ext>
                </a:extLst>
              </a:tr>
              <a:tr h="220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MD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90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3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22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88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5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71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37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86,05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2304847986"/>
                  </a:ext>
                </a:extLst>
              </a:tr>
              <a:tr h="220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NO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5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25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83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6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7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53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38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77,55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697669850"/>
                  </a:ext>
                </a:extLst>
              </a:tr>
              <a:tr h="220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RS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11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40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78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7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14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66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65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78,31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2002062093"/>
                  </a:ext>
                </a:extLst>
              </a:tr>
              <a:tr h="2350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RU</a:t>
                      </a:r>
                      <a:endParaRPr lang="x-none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7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10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51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9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15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4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8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25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19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17,12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2815609"/>
                  </a:ext>
                </a:extLst>
              </a:tr>
              <a:tr h="22019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</a:rPr>
                        <a:t>Total</a:t>
                      </a:r>
                      <a:endParaRPr lang="x-none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</a:rPr>
                        <a:t>23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</a:rPr>
                        <a:t>69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75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</a:rPr>
                        <a:t>77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</a:rPr>
                        <a:t>205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73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</a:rPr>
                        <a:t>39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</a:rPr>
                        <a:t>75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66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349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</a:rPr>
                        <a:t>71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1282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93AA7618-1C18-480E-82CE-172D0FCA58CE}"/>
              </a:ext>
            </a:extLst>
          </p:cNvPr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x-none" sz="2800">
                <a:solidFill>
                  <a:prstClr val="white"/>
                </a:solidFill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0897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xmlns="" id="{549D26B9-0DC8-451E-87F7-122B89923DD4}"/>
              </a:ext>
            </a:extLst>
          </p:cNvPr>
          <p:cNvSpPr txBox="1">
            <a:spLocks/>
          </p:cNvSpPr>
          <p:nvPr/>
        </p:nvSpPr>
        <p:spPr>
          <a:xfrm>
            <a:off x="391885" y="1055912"/>
            <a:ext cx="8360229" cy="805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/>
            <a:r>
              <a:rPr lang="x-none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Spatial distribution maps (10x10 km grids)</a:t>
            </a:r>
            <a:br>
              <a:rPr lang="x-none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Example map for Habitat G1.A4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8B9B36EC-C762-4A01-BF82-95E7F2B83E72}"/>
              </a:ext>
            </a:extLst>
          </p:cNvPr>
          <p:cNvGraphicFramePr>
            <a:graphicFrameLocks noGrp="1"/>
          </p:cNvGraphicFramePr>
          <p:nvPr/>
        </p:nvGraphicFramePr>
        <p:xfrm>
          <a:off x="391885" y="5828621"/>
          <a:ext cx="8064461" cy="980500"/>
        </p:xfrm>
        <a:graphic>
          <a:graphicData uri="http://schemas.openxmlformats.org/drawingml/2006/table">
            <a:tbl>
              <a:tblPr/>
              <a:tblGrid>
                <a:gridCol w="1713496">
                  <a:extLst>
                    <a:ext uri="{9D8B030D-6E8A-4147-A177-3AD203B41FA5}">
                      <a16:colId xmlns:a16="http://schemas.microsoft.com/office/drawing/2014/main" xmlns="" val="154226732"/>
                    </a:ext>
                  </a:extLst>
                </a:gridCol>
                <a:gridCol w="757773">
                  <a:extLst>
                    <a:ext uri="{9D8B030D-6E8A-4147-A177-3AD203B41FA5}">
                      <a16:colId xmlns:a16="http://schemas.microsoft.com/office/drawing/2014/main" xmlns="" val="3593627886"/>
                    </a:ext>
                  </a:extLst>
                </a:gridCol>
                <a:gridCol w="815664">
                  <a:extLst>
                    <a:ext uri="{9D8B030D-6E8A-4147-A177-3AD203B41FA5}">
                      <a16:colId xmlns:a16="http://schemas.microsoft.com/office/drawing/2014/main" xmlns="" val="3863324625"/>
                    </a:ext>
                  </a:extLst>
                </a:gridCol>
                <a:gridCol w="718905">
                  <a:extLst>
                    <a:ext uri="{9D8B030D-6E8A-4147-A177-3AD203B41FA5}">
                      <a16:colId xmlns:a16="http://schemas.microsoft.com/office/drawing/2014/main" xmlns="" val="2954892648"/>
                    </a:ext>
                  </a:extLst>
                </a:gridCol>
                <a:gridCol w="792143">
                  <a:extLst>
                    <a:ext uri="{9D8B030D-6E8A-4147-A177-3AD203B41FA5}">
                      <a16:colId xmlns:a16="http://schemas.microsoft.com/office/drawing/2014/main" xmlns="" val="1124987385"/>
                    </a:ext>
                  </a:extLst>
                </a:gridCol>
                <a:gridCol w="742007">
                  <a:extLst>
                    <a:ext uri="{9D8B030D-6E8A-4147-A177-3AD203B41FA5}">
                      <a16:colId xmlns:a16="http://schemas.microsoft.com/office/drawing/2014/main" xmlns="" val="1601132305"/>
                    </a:ext>
                  </a:extLst>
                </a:gridCol>
                <a:gridCol w="822225">
                  <a:extLst>
                    <a:ext uri="{9D8B030D-6E8A-4147-A177-3AD203B41FA5}">
                      <a16:colId xmlns:a16="http://schemas.microsoft.com/office/drawing/2014/main" xmlns="" val="3481396268"/>
                    </a:ext>
                  </a:extLst>
                </a:gridCol>
                <a:gridCol w="864954">
                  <a:extLst>
                    <a:ext uri="{9D8B030D-6E8A-4147-A177-3AD203B41FA5}">
                      <a16:colId xmlns:a16="http://schemas.microsoft.com/office/drawing/2014/main" xmlns="" val="3129731749"/>
                    </a:ext>
                  </a:extLst>
                </a:gridCol>
                <a:gridCol w="837294">
                  <a:extLst>
                    <a:ext uri="{9D8B030D-6E8A-4147-A177-3AD203B41FA5}">
                      <a16:colId xmlns:a16="http://schemas.microsoft.com/office/drawing/2014/main" xmlns="" val="1134932350"/>
                    </a:ext>
                  </a:extLst>
                </a:gridCol>
              </a:tblGrid>
              <a:tr h="2371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Species/habitat name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6961927"/>
                  </a:ext>
                </a:extLst>
              </a:tr>
              <a:tr h="394240"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Ravine and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slope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woodland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472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570" marR="2570" marT="2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811677"/>
                  </a:ext>
                </a:extLst>
              </a:tr>
            </a:tbl>
          </a:graphicData>
        </a:graphic>
      </p:graphicFrame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8E0D17D8-A64F-46D2-9A17-2130C6051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27" y="1887991"/>
            <a:ext cx="4452257" cy="3914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19EA93-60B1-404B-9DE0-06B5498C56EE}"/>
              </a:ext>
            </a:extLst>
          </p:cNvPr>
          <p:cNvSpPr txBox="1"/>
          <p:nvPr/>
        </p:nvSpPr>
        <p:spPr>
          <a:xfrm>
            <a:off x="5627916" y="2521059"/>
            <a:ext cx="31241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Conservation Status as given </a:t>
            </a:r>
            <a:br>
              <a:rPr lang="x-non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by the country</a:t>
            </a:r>
          </a:p>
          <a:p>
            <a:endParaRPr lang="x-none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green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x-non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favourable</a:t>
            </a:r>
          </a:p>
          <a:p>
            <a:endParaRPr lang="x-non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orange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x-non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unfavourable-inadequate</a:t>
            </a:r>
          </a:p>
          <a:p>
            <a:endParaRPr lang="x-none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x-none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unknown</a:t>
            </a:r>
            <a:endParaRPr lang="x-none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A14E41A-D862-443B-AD68-97AD5B4E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3907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E34D40D-3B7A-42E8-A771-8AC1B844C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501540"/>
              </p:ext>
            </p:extLst>
          </p:nvPr>
        </p:nvGraphicFramePr>
        <p:xfrm>
          <a:off x="32657" y="2754080"/>
          <a:ext cx="9089572" cy="3022180"/>
        </p:xfrm>
        <a:graphic>
          <a:graphicData uri="http://schemas.openxmlformats.org/drawingml/2006/table">
            <a:tbl>
              <a:tblPr/>
              <a:tblGrid>
                <a:gridCol w="1702875">
                  <a:extLst>
                    <a:ext uri="{9D8B030D-6E8A-4147-A177-3AD203B41FA5}">
                      <a16:colId xmlns:a16="http://schemas.microsoft.com/office/drawing/2014/main" xmlns="" val="2661576781"/>
                    </a:ext>
                  </a:extLst>
                </a:gridCol>
                <a:gridCol w="877039">
                  <a:extLst>
                    <a:ext uri="{9D8B030D-6E8A-4147-A177-3AD203B41FA5}">
                      <a16:colId xmlns:a16="http://schemas.microsoft.com/office/drawing/2014/main" xmlns="" val="1912084042"/>
                    </a:ext>
                  </a:extLst>
                </a:gridCol>
                <a:gridCol w="827315">
                  <a:extLst>
                    <a:ext uri="{9D8B030D-6E8A-4147-A177-3AD203B41FA5}">
                      <a16:colId xmlns:a16="http://schemas.microsoft.com/office/drawing/2014/main" xmlns="" val="3498090470"/>
                    </a:ext>
                  </a:extLst>
                </a:gridCol>
                <a:gridCol w="1153886">
                  <a:extLst>
                    <a:ext uri="{9D8B030D-6E8A-4147-A177-3AD203B41FA5}">
                      <a16:colId xmlns:a16="http://schemas.microsoft.com/office/drawing/2014/main" xmlns="" val="552594086"/>
                    </a:ext>
                  </a:extLst>
                </a:gridCol>
                <a:gridCol w="787848">
                  <a:extLst>
                    <a:ext uri="{9D8B030D-6E8A-4147-A177-3AD203B41FA5}">
                      <a16:colId xmlns:a16="http://schemas.microsoft.com/office/drawing/2014/main" xmlns="" val="1842541244"/>
                    </a:ext>
                  </a:extLst>
                </a:gridCol>
                <a:gridCol w="934424">
                  <a:extLst>
                    <a:ext uri="{9D8B030D-6E8A-4147-A177-3AD203B41FA5}">
                      <a16:colId xmlns:a16="http://schemas.microsoft.com/office/drawing/2014/main" xmlns="" val="1023684658"/>
                    </a:ext>
                  </a:extLst>
                </a:gridCol>
                <a:gridCol w="861136">
                  <a:extLst>
                    <a:ext uri="{9D8B030D-6E8A-4147-A177-3AD203B41FA5}">
                      <a16:colId xmlns:a16="http://schemas.microsoft.com/office/drawing/2014/main" xmlns="" val="3518346735"/>
                    </a:ext>
                  </a:extLst>
                </a:gridCol>
                <a:gridCol w="1117734">
                  <a:extLst>
                    <a:ext uri="{9D8B030D-6E8A-4147-A177-3AD203B41FA5}">
                      <a16:colId xmlns:a16="http://schemas.microsoft.com/office/drawing/2014/main" xmlns="" val="3420970508"/>
                    </a:ext>
                  </a:extLst>
                </a:gridCol>
                <a:gridCol w="827315">
                  <a:extLst>
                    <a:ext uri="{9D8B030D-6E8A-4147-A177-3AD203B41FA5}">
                      <a16:colId xmlns:a16="http://schemas.microsoft.com/office/drawing/2014/main" xmlns="" val="1859158281"/>
                    </a:ext>
                  </a:extLst>
                </a:gridCol>
              </a:tblGrid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Species/habitat name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UA</a:t>
                      </a:r>
                      <a:r>
                        <a:rPr lang="x-non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(*)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6872484"/>
                  </a:ext>
                </a:extLst>
              </a:tr>
              <a:tr h="4041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Drepanocladus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vernicosus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(as 6216 Hamatocaulis vernicosus) 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 (as 6216 Hamatocaulis vernicosus) 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0926138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Marsilea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quadrifolia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687815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Cypripedium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calceolus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1131366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Saxifraga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hirculus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601917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Angelica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palustris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0624610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Paeonia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tenuifolia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4533643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Ligularia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sibirica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4460875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Agrimonia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pilosa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666192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Fritillaria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montana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missing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NP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x-non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6517691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xmlns="" id="{393DEEEF-364C-41B0-8C35-5E4E7C37E698}"/>
              </a:ext>
            </a:extLst>
          </p:cNvPr>
          <p:cNvSpPr txBox="1">
            <a:spLocks/>
          </p:cNvSpPr>
          <p:nvPr/>
        </p:nvSpPr>
        <p:spPr>
          <a:xfrm>
            <a:off x="391885" y="1055911"/>
            <a:ext cx="8360229" cy="1480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/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Availability of spatial distribution maps (10x10 km grids)</a:t>
            </a:r>
            <a:b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according to the agreed </a:t>
            </a:r>
            <a:r>
              <a:rPr lang="x-none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CheckList</a:t>
            </a:r>
            <a:endParaRPr lang="x-none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x-none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x-none" sz="2400" dirty="0">
                <a:solidFill>
                  <a:schemeClr val="tx1"/>
                </a:solidFill>
              </a:rPr>
              <a:t>Plants (number of 10x10 km grid cells)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xmlns="" id="{B34691DA-72E7-4283-97D0-F137A566D9E5}"/>
              </a:ext>
            </a:extLst>
          </p:cNvPr>
          <p:cNvSpPr txBox="1">
            <a:spLocks/>
          </p:cNvSpPr>
          <p:nvPr/>
        </p:nvSpPr>
        <p:spPr>
          <a:xfrm>
            <a:off x="5167934" y="6238046"/>
            <a:ext cx="3954295" cy="532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x-none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See appendix 4 of the report for full overview</a:t>
            </a:r>
            <a:endParaRPr lang="x-none" sz="1800" dirty="0">
              <a:solidFill>
                <a:schemeClr val="tx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1DE1A2A7-7175-450F-8A23-8C3851A165F5}"/>
              </a:ext>
            </a:extLst>
          </p:cNvPr>
          <p:cNvSpPr txBox="1">
            <a:spLocks/>
          </p:cNvSpPr>
          <p:nvPr/>
        </p:nvSpPr>
        <p:spPr>
          <a:xfrm>
            <a:off x="32657" y="5776260"/>
            <a:ext cx="4005943" cy="418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l"/>
            <a:r>
              <a:rPr lang="x-none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(*) for UA only draft data delivered</a:t>
            </a:r>
            <a:endParaRPr lang="x-none" sz="1800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A958366-639C-4EBF-B92B-BFB6329C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58763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90268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7C82C1C-4880-468D-BB3D-65978CBF2116}"/>
              </a:ext>
            </a:extLst>
          </p:cNvPr>
          <p:cNvSpPr txBox="1">
            <a:spLocks/>
          </p:cNvSpPr>
          <p:nvPr/>
        </p:nvSpPr>
        <p:spPr>
          <a:xfrm>
            <a:off x="115166" y="1460700"/>
            <a:ext cx="8714015" cy="659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x-none" sz="3600" dirty="0">
                <a:solidFill>
                  <a:schemeClr val="tx1"/>
                </a:solidFill>
              </a:rPr>
              <a:t>Qualitative Assessment - Background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12BFAE-C5CA-45A1-9B72-9127EAC2D4A9}"/>
              </a:ext>
            </a:extLst>
          </p:cNvPr>
          <p:cNvSpPr txBox="1">
            <a:spLocks/>
          </p:cNvSpPr>
          <p:nvPr/>
        </p:nvSpPr>
        <p:spPr>
          <a:xfrm>
            <a:off x="612105" y="2157844"/>
            <a:ext cx="7919790" cy="3686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b="1" dirty="0">
                <a:solidFill>
                  <a:schemeClr val="tx1"/>
                </a:solidFill>
              </a:rPr>
              <a:t>Due to limited resources .... limited QA/QC procedures:</a:t>
            </a:r>
            <a:r>
              <a:rPr lang="x-none" dirty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No quality assessment for data deliveries on the CDR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No second delivery foreseen, data are taken as delivered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but 3 preparatory workshops assisted countries and this was clearly visible in the data delivered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4B25563-DBAE-4C05-AF42-9C2ECC38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88" y="274638"/>
            <a:ext cx="4214812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37860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3A38A5-77C4-414A-B227-E58308D4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4" y="1110343"/>
            <a:ext cx="8360229" cy="2024743"/>
          </a:xfrm>
        </p:spPr>
        <p:txBody>
          <a:bodyPr>
            <a:noAutofit/>
          </a:bodyPr>
          <a:lstStyle/>
          <a:p>
            <a:pPr algn="ctr"/>
            <a:r>
              <a:rPr lang="x-none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Qualitative</a:t>
            </a:r>
            <a: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Self-Assessment</a:t>
            </a:r>
            <a:b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x-none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ategories</a:t>
            </a:r>
            <a:r>
              <a:rPr lang="x-none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according to the Reporting Format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x-non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“Method used:”</a:t>
            </a:r>
            <a:endParaRPr lang="x-none" sz="28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6EC776-6F26-4EC4-AA9F-9E6F1F89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24734"/>
            <a:ext cx="9144000" cy="121798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xmlns="" id="{2102FD86-E18A-4779-983B-7298DBE2D387}"/>
              </a:ext>
            </a:extLst>
          </p:cNvPr>
          <p:cNvSpPr txBox="1">
            <a:spLocks/>
          </p:cNvSpPr>
          <p:nvPr/>
        </p:nvSpPr>
        <p:spPr>
          <a:xfrm>
            <a:off x="3037114" y="5265936"/>
            <a:ext cx="5584372" cy="532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algn="l"/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E</a:t>
            </a:r>
            <a:r>
              <a:rPr lang="x-none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xtra</a:t>
            </a:r>
            <a:r>
              <a:rPr lang="x-none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category: not reported, missing assessment in the database</a:t>
            </a:r>
            <a:endParaRPr lang="x-none" sz="18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804F508-95A6-4123-BBAE-C91464C621B8}"/>
              </a:ext>
            </a:extLst>
          </p:cNvPr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x-none" sz="2800">
                <a:solidFill>
                  <a:prstClr val="white"/>
                </a:solidFill>
              </a:rPr>
              <a:t>Agenda Item 5.8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11302059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308F1ACEF5D341993D3E72B2C03D81" ma:contentTypeVersion="10" ma:contentTypeDescription="Een nieuw document maken." ma:contentTypeScope="" ma:versionID="64edf8b5b25566828c320ed2ccc7ef22">
  <xsd:schema xmlns:xsd="http://www.w3.org/2001/XMLSchema" xmlns:xs="http://www.w3.org/2001/XMLSchema" xmlns:p="http://schemas.microsoft.com/office/2006/metadata/properties" xmlns:ns2="5a85a8cd-11b6-4c49-b88c-fe5436cf80ab" targetNamespace="http://schemas.microsoft.com/office/2006/metadata/properties" ma:root="true" ma:fieldsID="fc8228ec264e47e14afa91df2c2cc656" ns2:_="">
    <xsd:import namespace="5a85a8cd-11b6-4c49-b88c-fe5436cf80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85a8cd-11b6-4c49-b88c-fe5436cf80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948DAB-4F86-4322-B202-C10BD33AC6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85a8cd-11b6-4c49-b88c-fe5436cf80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4E78F-25CA-44D3-B90B-012340C9D9F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a85a8cd-11b6-4c49-b88c-fe5436cf80a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9DE1C2-6D94-4F09-B53A-0137A43CF5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959</Words>
  <Application>Microsoft Office PowerPoint</Application>
  <PresentationFormat>On-screen Show (4:3)</PresentationFormat>
  <Paragraphs>332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1_Conception personnalisée</vt:lpstr>
      <vt:lpstr>Conception personnalisée</vt:lpstr>
      <vt:lpstr>4_Conception personnalisée</vt:lpstr>
      <vt:lpstr>3_Conception personnalisée</vt:lpstr>
      <vt:lpstr>Document</vt:lpstr>
      <vt:lpstr>CONVENTION ON THE CONSERVATION OF EUROPEAN WILDLIFE AND NATURAL HABITATS Standing Committe  REPORTING UNDER RESOLUTION No. 8 (2012) PERIOD 2013-2018  Final Report Marc Roekaerts &amp; Otars Opermanis</vt:lpstr>
      <vt:lpstr>Agenda Item 5.8</vt:lpstr>
      <vt:lpstr>Agenda Item 5.8</vt:lpstr>
      <vt:lpstr>Agenda Item 5.8</vt:lpstr>
      <vt:lpstr>Quantitative Assessment Number of reports delivered and percentage  according to the agreed checklist (tabular data)</vt:lpstr>
      <vt:lpstr>Agenda Item 5.8</vt:lpstr>
      <vt:lpstr>Agenda Item 5.8</vt:lpstr>
      <vt:lpstr>Agenda Item 5.8</vt:lpstr>
      <vt:lpstr>Qualitative Self-Assessment  Categories according to the Reporting Format   “Method used:”</vt:lpstr>
      <vt:lpstr>Qualitative Self-Assessment for Habitats Proportions of categories of quality assessments </vt:lpstr>
      <vt:lpstr>Qualitative Self-Assessment for Habitats Proportions of categories of quality assessments </vt:lpstr>
      <vt:lpstr>Agenda Item 5.8</vt:lpstr>
      <vt:lpstr>Agenda Item 5.8</vt:lpstr>
      <vt:lpstr>Agenda Item 5.8</vt:lpstr>
      <vt:lpstr>Agenda Item 5.8</vt:lpstr>
      <vt:lpstr>Agenda Item 5.8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2020-12-01T09:28:28Z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0x010100D8308F1ACEF5D341993D3E72B2C03D81</vt:lpwstr>
  </property>
</Properties>
</file>