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sldIdLst>
    <p:sldId id="256" r:id="rId2"/>
    <p:sldId id="316" r:id="rId3"/>
    <p:sldId id="287" r:id="rId4"/>
    <p:sldId id="317" r:id="rId5"/>
    <p:sldId id="291" r:id="rId6"/>
    <p:sldId id="315" r:id="rId7"/>
    <p:sldId id="318" r:id="rId8"/>
    <p:sldId id="319" r:id="rId9"/>
    <p:sldId id="320" r:id="rId10"/>
    <p:sldId id="308" r:id="rId11"/>
    <p:sldId id="275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821" autoAdjust="0"/>
  </p:normalViewPr>
  <p:slideViewPr>
    <p:cSldViewPr>
      <p:cViewPr varScale="1">
        <p:scale>
          <a:sx n="97" d="100"/>
          <a:sy n="97" d="100"/>
        </p:scale>
        <p:origin x="102" y="660"/>
      </p:cViewPr>
      <p:guideLst>
        <p:guide orient="horz" pos="20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BD73238-97FE-46B3-8111-D993589767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4232399-A4D1-4E45-8291-DAC80A7F76F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99B7BA7-F041-40E9-97C3-0C1B52B5BA8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19FB7083-61DB-4DBE-AAAE-38E245ADEE8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BE05FCE1-7EC8-446E-8877-669BEFE63DE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927F345F-1F6C-4EAF-AC1B-246943EED8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anose="020B0604030504040204" pitchFamily="34" charset="0"/>
              </a:defRPr>
            </a:lvl1pPr>
          </a:lstStyle>
          <a:p>
            <a:fld id="{0C2940B4-78CD-49D3-8FBD-FBB3D007E74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68B0319B-C216-4B99-96B1-3C477DB2A1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9D0090-2E6F-4368-847D-E618E17C7E59}" type="slidenum">
              <a:rPr lang="cs-CZ" altLang="cs-CZ">
                <a:latin typeface="Verdana" panose="020B0604030504040204" pitchFamily="34" charset="0"/>
              </a:rPr>
              <a:pPr/>
              <a:t>1</a:t>
            </a:fld>
            <a:endParaRPr lang="cs-CZ" altLang="cs-CZ">
              <a:latin typeface="Verdana" panose="020B060403050404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78B2457C-7DFB-4B18-8D99-FB5A149A52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31415BC-B1B6-47FF-9BA4-D8A37742E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20C4917-D279-419A-A3D9-762B88BBBC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E082779-D7D9-45C2-8194-76D6B22AD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/>
              <a:t>Retezat National park, Romania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8A44A6-F683-48F9-BDB1-3B0E76A36E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BCB5DB-C6F6-47EB-8D38-533089AEC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268FE1-705D-4C0B-9358-9D1E1D3FA2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EBE28-8BD0-44C1-B23A-2843309D36F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9766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3F5186-A881-4276-9FE7-3B5F554F16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0E0362-C4CE-46DC-94E5-4977240ED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0E1750-B43B-403A-B2B8-0D54A728BB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70D37-CD5B-4622-A5AD-2973869E6DC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5765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C6FAF7-3218-42F8-9EF1-A5D8D4DAC6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467773-63B3-4072-BA1C-819C377B75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45A760-D504-436F-9660-3F84BC4200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13CDD-F36A-42E3-A99F-98F39DB45C7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1772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151312-CE11-4510-9308-F08980B615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A57223-325E-4C42-BA31-F40207B09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87F636-8B2D-4305-A6E6-3DB90691E2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A6362-97C5-4AA6-8268-F7F3279F0644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68819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691D7A1-A2DF-445E-A88E-2BF14C492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9C559F-500B-4887-956F-3878474B11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656F036-85A6-493C-B354-DC9FDCE0AB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DA590-5449-4F5C-B05C-688A6BF97C0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29449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E6B74D-2A5E-4120-90AC-243A001EC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16A0EA-A771-4367-AD60-CE5416E324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63E48-6590-452A-B281-532F72557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3D8A9-EC57-45D9-898F-DB7FC0FC60C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56233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122369E-5898-436E-9964-5AB733E5D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9E34AD5-C0D1-4A28-80A8-E31FB12E4A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7C6C790-B7E5-41EA-AE24-7D80C67D65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81CE2-AB7A-4667-A416-8CFFCEB6D86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5432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E1FB1A-9414-4EAA-BAD4-064802472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F228A2-B0F6-4B29-A3F7-F5F29E133C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A0BAFD-7414-4A66-8C31-E7C2A9EBD7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7F810-70FE-43B8-8664-D73D9D7C4D5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1108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AC8DFE-3D36-4241-BAC2-335905793B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2E2DDA-33ED-43CE-94AB-1C1085D7A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F214C0-F304-4E2B-8425-5023DB2369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A2408-AB94-4A30-8B34-1EE100F731F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1143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6D2735-515F-4B35-AB19-7891961CD4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38AFC2-EFE7-474C-AA4A-6FD3E9100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1A5877-4B58-46EA-B64F-46227BDAA2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A904D-683F-40EA-8036-3B97C8BD494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5941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B1523C-C1E4-4EC9-9432-F3D0EB3244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B1BB05E-710F-4D91-BF1E-A6A776C44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F1E184-AF1D-48CA-A0D3-B1655FC739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82E67-346D-4282-96CF-176770584AB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3724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C72C745-E5C4-4AE5-9A74-BAA477BA18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A2E83E-E873-4AD2-81C0-66F00C3B2F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88FEB0-E415-45EA-8EFB-47791AC2CF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EBDBC-CC4C-4AE1-8F67-8034A16D211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405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6119B94-A481-4890-9CD1-50AA382E7B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272980E-13BD-40A0-B6FC-F62E05EB5C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FF0BD45-D9B8-4638-A5CA-683CDA83DB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69EF7-36F6-4374-B1C2-508AC0FC265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5242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9E9466-88BE-4207-B6D9-D5E1527DB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16AA2-52C7-468D-BF0D-50492B1E8F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96AFBA-5A66-44E7-99C8-7E4FA2F08B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22C75-6251-4E2D-96E1-6268D300A3C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8625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438959-6A4C-401E-AC19-28287481C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94D862-24D1-4A14-B4F8-79CE6A842A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566F70-7369-4D71-8BE2-860DB16089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6A50D-F226-499F-A916-388FF163848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9952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12F21C-6DFE-42B0-9C7D-60896AB1A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307203" name="Rectangle 3">
            <a:extLst>
              <a:ext uri="{FF2B5EF4-FFF2-40B4-BE49-F238E27FC236}">
                <a16:creationId xmlns:a16="http://schemas.microsoft.com/office/drawing/2014/main" id="{A2292A0E-59B5-4BD4-80D3-AA7B7EE1D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sp>
        <p:nvSpPr>
          <p:cNvPr id="307204" name="Rectangle 4">
            <a:extLst>
              <a:ext uri="{FF2B5EF4-FFF2-40B4-BE49-F238E27FC236}">
                <a16:creationId xmlns:a16="http://schemas.microsoft.com/office/drawing/2014/main" id="{144D684E-A114-4121-B384-C4B7E7DE3E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5" name="Rectangle 5">
            <a:extLst>
              <a:ext uri="{FF2B5EF4-FFF2-40B4-BE49-F238E27FC236}">
                <a16:creationId xmlns:a16="http://schemas.microsoft.com/office/drawing/2014/main" id="{1905F065-D1E5-4DCD-AC3D-4AA749996E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6" name="Rectangle 6">
            <a:extLst>
              <a:ext uri="{FF2B5EF4-FFF2-40B4-BE49-F238E27FC236}">
                <a16:creationId xmlns:a16="http://schemas.microsoft.com/office/drawing/2014/main" id="{738EEEDE-0D85-47E6-A148-B8C3C73AF8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890566A-17BF-45D2-A72C-75B5E76028A7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0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0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 build="p" autoUpdateAnimBg="0">
        <p:tmplLst>
          <p:tmpl lvl="1">
            <p:tnLst>
              <p:par>
                <p:cTn presetID="1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Left)">
                      <p:cBhvr>
                        <p:cTn dur="500"/>
                        <p:tgtEl>
                          <p:spTgt spid="30720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Left)">
                      <p:cBhvr>
                        <p:cTn dur="500"/>
                        <p:tgtEl>
                          <p:spTgt spid="30720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Left)">
                      <p:cBhvr>
                        <p:cTn dur="500"/>
                        <p:tgtEl>
                          <p:spTgt spid="30720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Left)">
                      <p:cBhvr>
                        <p:cTn dur="500"/>
                        <p:tgtEl>
                          <p:spTgt spid="30720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2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Left)">
                      <p:cBhvr>
                        <p:cTn dur="500"/>
                        <p:tgtEl>
                          <p:spTgt spid="3072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.int/t/e/cultural_co-operation/environment/nature_and_biological_diversity/nature_protection/index-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www.coe.int/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E5CC2AF-E7D5-4965-ABCC-3E2E8A43C2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967662" cy="661987"/>
          </a:xfrm>
        </p:spPr>
        <p:txBody>
          <a:bodyPr anchor="ctr"/>
          <a:lstStyle/>
          <a:p>
            <a:br>
              <a:rPr lang="cs-CZ" altLang="cs-CZ" sz="4800"/>
            </a:br>
            <a:r>
              <a:rPr lang="en-US" altLang="cs-CZ" sz="4800" b="1"/>
              <a:t>European Diploma for Protected Areas </a:t>
            </a:r>
            <a:br>
              <a:rPr lang="cs-CZ" altLang="cs-CZ" sz="4800" b="1"/>
            </a:br>
            <a:r>
              <a:rPr lang="cs-CZ" altLang="cs-CZ" sz="4800" b="1"/>
              <a:t>in 2020</a:t>
            </a:r>
            <a:br>
              <a:rPr lang="en-US" altLang="cs-CZ" sz="4800"/>
            </a:br>
            <a:endParaRPr lang="en-GB" altLang="cs-CZ" sz="48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AB94FBD-3454-42F1-9344-EBD1B39A90F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1050" y="2378075"/>
            <a:ext cx="5867400" cy="3114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700"/>
          </a:p>
          <a:p>
            <a:pPr eaLnBrk="1" hangingPunct="1">
              <a:lnSpc>
                <a:spcPct val="80000"/>
              </a:lnSpc>
            </a:pPr>
            <a:endParaRPr lang="cs-CZ" altLang="cs-CZ" sz="700"/>
          </a:p>
          <a:p>
            <a:pPr eaLnBrk="1" hangingPunct="1">
              <a:lnSpc>
                <a:spcPct val="80000"/>
              </a:lnSpc>
            </a:pPr>
            <a:endParaRPr lang="cs-CZ" altLang="cs-CZ" sz="1600" b="1"/>
          </a:p>
          <a:p>
            <a:pPr eaLnBrk="1" hangingPunct="1">
              <a:lnSpc>
                <a:spcPct val="80000"/>
              </a:lnSpc>
            </a:pPr>
            <a:endParaRPr lang="cs-CZ" altLang="cs-CZ" sz="1600" b="1"/>
          </a:p>
          <a:p>
            <a:pPr eaLnBrk="1" hangingPunct="1">
              <a:lnSpc>
                <a:spcPct val="80000"/>
              </a:lnSpc>
            </a:pPr>
            <a:r>
              <a:rPr lang="en-GB" altLang="cs-CZ" sz="2000" b="1"/>
              <a:t>Jan Plesník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b="1"/>
              <a:t>Nature Conservation Agency of the Czech Republic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cs-CZ" sz="2000" b="1"/>
              <a:t>Prague  </a:t>
            </a:r>
          </a:p>
          <a:p>
            <a:pPr eaLnBrk="1" hangingPunct="1">
              <a:lnSpc>
                <a:spcPct val="80000"/>
              </a:lnSpc>
            </a:pPr>
            <a:endParaRPr lang="en-GB" altLang="cs-CZ" sz="2000" b="1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40</a:t>
            </a:r>
            <a:r>
              <a:rPr lang="en-GB" altLang="cs-CZ" sz="1800"/>
              <a:t>th Meeting of the Standing Committee to the Convention on the Conservation of European Wildlife and Natural Habitats, Strasbourg, </a:t>
            </a: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en-GB" altLang="cs-CZ" sz="1800"/>
              <a:t>3</a:t>
            </a:r>
            <a:r>
              <a:rPr lang="cs-CZ" altLang="cs-CZ" sz="1800"/>
              <a:t>0 November </a:t>
            </a:r>
            <a:r>
              <a:rPr lang="en-GB" altLang="cs-CZ" sz="1800"/>
              <a:t>- </a:t>
            </a:r>
            <a:r>
              <a:rPr lang="cs-CZ" altLang="cs-CZ" sz="1800"/>
              <a:t>4</a:t>
            </a:r>
            <a:r>
              <a:rPr lang="en-GB" altLang="cs-CZ" sz="1800"/>
              <a:t> December 20</a:t>
            </a:r>
            <a:r>
              <a:rPr lang="cs-CZ" altLang="cs-CZ" sz="1800"/>
              <a:t>20</a:t>
            </a:r>
            <a:endParaRPr lang="en-GB" altLang="cs-CZ" sz="1600"/>
          </a:p>
          <a:p>
            <a:pPr eaLnBrk="1" hangingPunct="1">
              <a:lnSpc>
                <a:spcPct val="80000"/>
              </a:lnSpc>
            </a:pPr>
            <a:endParaRPr lang="en-GB" altLang="cs-CZ" sz="1600" b="1"/>
          </a:p>
          <a:p>
            <a:pPr eaLnBrk="1" hangingPunct="1">
              <a:lnSpc>
                <a:spcPct val="80000"/>
              </a:lnSpc>
            </a:pPr>
            <a:endParaRPr lang="en-GB" altLang="cs-CZ" sz="1400" b="1"/>
          </a:p>
        </p:txBody>
      </p:sp>
      <p:pic>
        <p:nvPicPr>
          <p:cNvPr id="3076" name="Picture 3" descr="index-1">
            <a:hlinkClick r:id="rId3"/>
            <a:extLst>
              <a:ext uri="{FF2B5EF4-FFF2-40B4-BE49-F238E27FC236}">
                <a16:creationId xmlns:a16="http://schemas.microsoft.com/office/drawing/2014/main" id="{067E0601-A35C-4DC3-BB09-CB100AB47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805488"/>
            <a:ext cx="10255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0082927v">
            <a:hlinkClick r:id="rId5"/>
            <a:extLst>
              <a:ext uri="{FF2B5EF4-FFF2-40B4-BE49-F238E27FC236}">
                <a16:creationId xmlns:a16="http://schemas.microsoft.com/office/drawing/2014/main" id="{9BD83DA1-DC86-4E69-BA52-86BCC8853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511800"/>
            <a:ext cx="14716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CC00FD53-D64F-4F02-AA1E-A5FEF97B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225"/>
            <a:ext cx="8229600" cy="1143000"/>
          </a:xfrm>
        </p:spPr>
        <p:txBody>
          <a:bodyPr/>
          <a:lstStyle/>
          <a:p>
            <a:r>
              <a:rPr lang="en-GB" altLang="cs-CZ"/>
              <a:t>European Diploma</a:t>
            </a:r>
            <a:endParaRPr lang="cs-CZ" alt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D17B4CB-2502-46F7-B805-7D2BD3059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1182688"/>
            <a:ext cx="4038600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dirty="0"/>
              <a:t>Appreciation to:</a:t>
            </a:r>
          </a:p>
          <a:p>
            <a:pPr>
              <a:defRPr/>
            </a:pPr>
            <a:r>
              <a:rPr lang="en-GB" dirty="0"/>
              <a:t>Members of the Group</a:t>
            </a:r>
          </a:p>
          <a:p>
            <a:pPr>
              <a:defRPr/>
            </a:pPr>
            <a:r>
              <a:rPr lang="en-GB" dirty="0"/>
              <a:t>Secretariat</a:t>
            </a:r>
          </a:p>
          <a:p>
            <a:pPr>
              <a:defRPr/>
            </a:pPr>
            <a:r>
              <a:rPr lang="en-GB" dirty="0"/>
              <a:t>Independent experts</a:t>
            </a:r>
          </a:p>
          <a:p>
            <a:pPr>
              <a:defRPr/>
            </a:pPr>
            <a:r>
              <a:rPr lang="en-GB" dirty="0"/>
              <a:t>ED holder management </a:t>
            </a:r>
            <a:r>
              <a:rPr lang="en-GB" dirty="0" err="1"/>
              <a:t>authorit</a:t>
            </a:r>
            <a:r>
              <a:rPr lang="cs-CZ" dirty="0" err="1"/>
              <a:t>ies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  <p:pic>
        <p:nvPicPr>
          <p:cNvPr id="14340" name="Zástupný symbol pro obsah 1">
            <a:extLst>
              <a:ext uri="{FF2B5EF4-FFF2-40B4-BE49-F238E27FC236}">
                <a16:creationId xmlns:a16="http://schemas.microsoft.com/office/drawing/2014/main" id="{1AF8CDCD-7D40-4739-AABC-E2D9358E2A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150" y="1700213"/>
            <a:ext cx="4464050" cy="33480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E776E8CD-ACF0-4870-B86C-1CF7AB8DD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cs-CZ"/>
              <a:t>European Diploma</a:t>
            </a:r>
            <a:endParaRPr lang="cs-CZ" altLang="cs-CZ"/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552356AE-CBA8-4B0B-A378-B59D4FBA5D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cs-CZ" sz="2800"/>
              <a:t>Thank you very much for your attention</a:t>
            </a:r>
          </a:p>
          <a:p>
            <a:pPr eaLnBrk="1" hangingPunct="1"/>
            <a:r>
              <a:rPr lang="en-GB" altLang="cs-CZ" sz="2800"/>
              <a:t>Děkuji za pozornost</a:t>
            </a:r>
          </a:p>
        </p:txBody>
      </p:sp>
      <p:pic>
        <p:nvPicPr>
          <p:cNvPr id="15364" name="Picture 7" descr="tapeta">
            <a:extLst>
              <a:ext uri="{FF2B5EF4-FFF2-40B4-BE49-F238E27FC236}">
                <a16:creationId xmlns:a16="http://schemas.microsoft.com/office/drawing/2014/main" id="{4C6D1CD9-0D19-485A-8CB5-9AF1CF70647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47900"/>
            <a:ext cx="4038600" cy="3230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3">
            <a:extLst>
              <a:ext uri="{FF2B5EF4-FFF2-40B4-BE49-F238E27FC236}">
                <a16:creationId xmlns:a16="http://schemas.microsoft.com/office/drawing/2014/main" id="{5976EF98-07E9-4924-9E91-E27EC6D9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/>
              <a:t>European Diploma</a:t>
            </a:r>
            <a:endParaRPr lang="cs-CZ" altLang="cs-CZ"/>
          </a:p>
        </p:txBody>
      </p:sp>
      <p:pic>
        <p:nvPicPr>
          <p:cNvPr id="5123" name="Zástupný symbol pro obsah 6">
            <a:extLst>
              <a:ext uri="{FF2B5EF4-FFF2-40B4-BE49-F238E27FC236}">
                <a16:creationId xmlns:a16="http://schemas.microsoft.com/office/drawing/2014/main" id="{3F5884D9-5308-416F-A5FB-F59C08699E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150" y="1916113"/>
            <a:ext cx="4943475" cy="3708400"/>
          </a:xfrm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A3EEB35-A63E-4066-B02D-FAE73A0CE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7625" y="1268413"/>
            <a:ext cx="4038600" cy="4525962"/>
          </a:xfrm>
        </p:spPr>
        <p:txBody>
          <a:bodyPr/>
          <a:lstStyle/>
          <a:p>
            <a:pPr>
              <a:defRPr/>
            </a:pPr>
            <a:r>
              <a:rPr lang="en-GB" altLang="cs-CZ" dirty="0"/>
              <a:t>European Diploma – a prestigious award since 1965</a:t>
            </a:r>
          </a:p>
          <a:p>
            <a:pPr>
              <a:defRPr/>
            </a:pPr>
            <a:r>
              <a:rPr lang="en-GB" altLang="cs-CZ" dirty="0"/>
              <a:t>Only 75 sites in 29 European countries have been awarded</a:t>
            </a:r>
            <a:r>
              <a:rPr lang="cs-CZ" altLang="cs-CZ" dirty="0"/>
              <a:t> </a:t>
            </a:r>
            <a:r>
              <a:rPr lang="cs-CZ" altLang="cs-CZ" dirty="0" err="1"/>
              <a:t>yet</a:t>
            </a:r>
            <a:endParaRPr lang="en-GB" altLang="cs-CZ" dirty="0"/>
          </a:p>
          <a:p>
            <a:pPr>
              <a:defRPr/>
            </a:pPr>
            <a:r>
              <a:rPr lang="en-GB" altLang="cs-CZ" sz="2400" dirty="0"/>
              <a:t>https://www.coe.int/en/web/bern-convention/european-diploma-for-protected-areas</a:t>
            </a:r>
          </a:p>
          <a:p>
            <a:pPr>
              <a:defRPr/>
            </a:pPr>
            <a:endParaRPr lang="en-GB" altLang="cs-CZ" dirty="0"/>
          </a:p>
          <a:p>
            <a:pPr>
              <a:defRPr/>
            </a:pPr>
            <a:endParaRPr lang="en-GB" altLang="cs-CZ" dirty="0"/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F72EEC7-A73D-4CD5-AA55-F41D492AD8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cs-CZ"/>
              <a:t>European Diploma</a:t>
            </a:r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2C1F7FDF-DF4C-40E1-AA95-492AC49AEC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4038600" cy="4525963"/>
          </a:xfrm>
        </p:spPr>
        <p:txBody>
          <a:bodyPr/>
          <a:lstStyle/>
          <a:p>
            <a:pPr eaLnBrk="1" hangingPunct="1"/>
            <a:r>
              <a:rPr lang="en-GB" altLang="cs-CZ"/>
              <a:t>Report of the annual meeting of the Group of Specialists on the European Diploma for Protected Areas </a:t>
            </a:r>
          </a:p>
          <a:p>
            <a:pPr eaLnBrk="1" hangingPunct="1"/>
            <a:r>
              <a:rPr lang="en-GB" altLang="cs-CZ"/>
              <a:t>18- 19 March 2020 virtual meeting</a:t>
            </a:r>
          </a:p>
          <a:p>
            <a:pPr eaLnBrk="1" hangingPunct="1"/>
            <a:r>
              <a:rPr lang="cs-CZ" altLang="cs-CZ"/>
              <a:t>T-</a:t>
            </a:r>
            <a:r>
              <a:rPr lang="en-GB" altLang="cs-CZ"/>
              <a:t>PVS/DE (2020) 18 </a:t>
            </a:r>
          </a:p>
        </p:txBody>
      </p:sp>
      <p:pic>
        <p:nvPicPr>
          <p:cNvPr id="6148" name="Zástupný symbol pro obsah 2">
            <a:extLst>
              <a:ext uri="{FF2B5EF4-FFF2-40B4-BE49-F238E27FC236}">
                <a16:creationId xmlns:a16="http://schemas.microsoft.com/office/drawing/2014/main" id="{9521DCB0-3322-4DDE-9116-6F3DCD5C6C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2488" y="1944688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CDE4A645-F176-4BE8-873B-F6C58B30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/>
              <a:t>European Diploma</a:t>
            </a:r>
            <a:endParaRPr lang="cs-CZ" altLang="cs-CZ"/>
          </a:p>
        </p:txBody>
      </p:sp>
      <p:sp>
        <p:nvSpPr>
          <p:cNvPr id="7171" name="Zástupný symbol pro text 2">
            <a:extLst>
              <a:ext uri="{FF2B5EF4-FFF2-40B4-BE49-F238E27FC236}">
                <a16:creationId xmlns:a16="http://schemas.microsoft.com/office/drawing/2014/main" id="{B8823104-B45C-4A68-B900-67EF70148F0F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588FD76-4CDC-4B9C-897D-EAC4E6FBB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038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cs-CZ" dirty="0"/>
              <a:t>Renewal of the Diploma to 13 areas and the new one, the latter being the Regional Park Gallipoli </a:t>
            </a:r>
            <a:r>
              <a:rPr lang="en-GB" altLang="cs-CZ" dirty="0" err="1"/>
              <a:t>Cognato</a:t>
            </a:r>
            <a:r>
              <a:rPr lang="en-GB" altLang="cs-CZ" dirty="0"/>
              <a:t>, Italy</a:t>
            </a:r>
          </a:p>
          <a:p>
            <a:pPr>
              <a:defRPr/>
            </a:pPr>
            <a:r>
              <a:rPr lang="en-GB" dirty="0"/>
              <a:t>Document</a:t>
            </a:r>
            <a:r>
              <a:rPr lang="cs-CZ" dirty="0"/>
              <a:t> </a:t>
            </a:r>
          </a:p>
          <a:p>
            <a:pPr marL="0" indent="0">
              <a:buFontTx/>
              <a:buNone/>
              <a:defRPr/>
            </a:pPr>
            <a:r>
              <a:rPr lang="cs-CZ" dirty="0"/>
              <a:t>T-PVS/DE (2020)12</a:t>
            </a:r>
            <a:r>
              <a:rPr lang="cs-CZ" b="1" dirty="0"/>
              <a:t> </a:t>
            </a:r>
            <a:endParaRPr lang="en-GB" altLang="cs-CZ" dirty="0"/>
          </a:p>
        </p:txBody>
      </p:sp>
      <p:pic>
        <p:nvPicPr>
          <p:cNvPr id="7173" name="Obrázek 5">
            <a:extLst>
              <a:ext uri="{FF2B5EF4-FFF2-40B4-BE49-F238E27FC236}">
                <a16:creationId xmlns:a16="http://schemas.microsoft.com/office/drawing/2014/main" id="{4EBF81B6-A387-4EDC-8F95-CAED50BD6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700213"/>
            <a:ext cx="508793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4353CD4-8B06-472F-B464-A2F6E2BD81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cs-CZ"/>
              <a:t>European Diploma</a:t>
            </a:r>
            <a:endParaRPr lang="cs-CZ" altLang="cs-CZ"/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161A5824-AB1A-4EF5-B0CD-0AE06032F48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1557338"/>
            <a:ext cx="4038600" cy="4525962"/>
          </a:xfrm>
        </p:spPr>
        <p:txBody>
          <a:bodyPr/>
          <a:lstStyle/>
          <a:p>
            <a:pPr eaLnBrk="1" hangingPunct="1"/>
            <a:r>
              <a:rPr lang="en-GB" altLang="cs-CZ"/>
              <a:t>In 2020, 13 on-the-spot appraisal visits to areas whose ED is due in 2021 planned</a:t>
            </a:r>
          </a:p>
          <a:p>
            <a:pPr eaLnBrk="1" hangingPunct="1"/>
            <a:r>
              <a:rPr lang="en-GB" altLang="cs-CZ"/>
              <a:t>COVID-19 restrictions applied→ visits </a:t>
            </a:r>
            <a:r>
              <a:rPr lang="cs-CZ" altLang="cs-CZ"/>
              <a:t>had to be </a:t>
            </a:r>
            <a:r>
              <a:rPr lang="en-GB" altLang="cs-CZ"/>
              <a:t>delayed</a:t>
            </a:r>
            <a:endParaRPr lang="cs-CZ" altLang="cs-CZ"/>
          </a:p>
          <a:p>
            <a:pPr eaLnBrk="1" hangingPunct="1"/>
            <a:r>
              <a:rPr lang="cs-CZ" altLang="cs-CZ"/>
              <a:t>9 sites for 2021</a:t>
            </a:r>
            <a:endParaRPr lang="en-GB" altLang="cs-CZ"/>
          </a:p>
        </p:txBody>
      </p:sp>
      <p:pic>
        <p:nvPicPr>
          <p:cNvPr id="8196" name="Zástupný symbol pro obsah 1">
            <a:extLst>
              <a:ext uri="{FF2B5EF4-FFF2-40B4-BE49-F238E27FC236}">
                <a16:creationId xmlns:a16="http://schemas.microsoft.com/office/drawing/2014/main" id="{9E91F61F-0BFC-466A-8CC3-CFBF7D5DA2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268413"/>
            <a:ext cx="3517900" cy="53276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4">
            <a:extLst>
              <a:ext uri="{FF2B5EF4-FFF2-40B4-BE49-F238E27FC236}">
                <a16:creationId xmlns:a16="http://schemas.microsoft.com/office/drawing/2014/main" id="{E9A49188-B89B-4A38-BD96-1364D2D28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/>
              <a:t>European Diploma</a:t>
            </a:r>
            <a:endParaRPr lang="cs-CZ" altLang="cs-CZ"/>
          </a:p>
        </p:txBody>
      </p:sp>
      <p:sp>
        <p:nvSpPr>
          <p:cNvPr id="10243" name="Zástupný symbol pro obsah 5">
            <a:extLst>
              <a:ext uri="{FF2B5EF4-FFF2-40B4-BE49-F238E27FC236}">
                <a16:creationId xmlns:a16="http://schemas.microsoft.com/office/drawing/2014/main" id="{57FD03E6-A08D-473C-8CA6-22099685A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628775"/>
            <a:ext cx="8229600" cy="4525963"/>
          </a:xfrm>
        </p:spPr>
        <p:txBody>
          <a:bodyPr/>
          <a:lstStyle/>
          <a:p>
            <a:r>
              <a:rPr lang="en-GB" altLang="cs-CZ"/>
              <a:t>The ED will not be renewed to the French National Park Ecrins upon its request of its administration</a:t>
            </a:r>
          </a:p>
          <a:p>
            <a:r>
              <a:rPr lang="en-GB" altLang="cs-CZ"/>
              <a:t>The GSED had expressed its concern regarding the deteriorating situation in the Scandola Nature Reserve (France) and </a:t>
            </a:r>
            <a:r>
              <a:rPr lang="en-GB" altLang="fr-FR"/>
              <a:t>decided not to renew its Diploma </a:t>
            </a:r>
          </a:p>
          <a:p>
            <a:endParaRPr lang="en-GB" altLang="cs-CZ"/>
          </a:p>
          <a:p>
            <a:endParaRPr lang="en-GB" alt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99D282BF-19E2-4472-A374-D9E9E17A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r>
              <a:rPr lang="en-GB" altLang="cs-CZ"/>
              <a:t>European Diploma</a:t>
            </a:r>
            <a:endParaRPr lang="cs-CZ" altLang="fr-FR"/>
          </a:p>
        </p:txBody>
      </p:sp>
      <p:sp>
        <p:nvSpPr>
          <p:cNvPr id="11267" name="Zástupný symbol pro obsah 4">
            <a:extLst>
              <a:ext uri="{FF2B5EF4-FFF2-40B4-BE49-F238E27FC236}">
                <a16:creationId xmlns:a16="http://schemas.microsoft.com/office/drawing/2014/main" id="{A2D9074C-CC0E-40F6-9A25-6B64A5E5C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0645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altLang="fr-FR"/>
              <a:t>The GSED had expressed its concern regarding the deteriorating situation in the Doñana National Park (Spain) and decided to postpone the renewal of its Diploma</a:t>
            </a:r>
          </a:p>
          <a:p>
            <a:endParaRPr lang="cs-CZ" altLang="fr-FR"/>
          </a:p>
        </p:txBody>
      </p:sp>
      <p:pic>
        <p:nvPicPr>
          <p:cNvPr id="11268" name="Obrázek 5">
            <a:extLst>
              <a:ext uri="{FF2B5EF4-FFF2-40B4-BE49-F238E27FC236}">
                <a16:creationId xmlns:a16="http://schemas.microsoft.com/office/drawing/2014/main" id="{43D07F80-3A53-4EB6-9759-0DB971660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429000"/>
            <a:ext cx="50800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3">
            <a:extLst>
              <a:ext uri="{FF2B5EF4-FFF2-40B4-BE49-F238E27FC236}">
                <a16:creationId xmlns:a16="http://schemas.microsoft.com/office/drawing/2014/main" id="{E2760FB8-0C4C-4580-AD26-8BEB4067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/>
              <a:t>European Diploma</a:t>
            </a:r>
            <a:endParaRPr lang="cs-CZ" altLang="fr-FR"/>
          </a:p>
        </p:txBody>
      </p:sp>
      <p:sp>
        <p:nvSpPr>
          <p:cNvPr id="12291" name="Zástupný symbol pro obsah 4">
            <a:extLst>
              <a:ext uri="{FF2B5EF4-FFF2-40B4-BE49-F238E27FC236}">
                <a16:creationId xmlns:a16="http://schemas.microsoft.com/office/drawing/2014/main" id="{019FFEEA-EB98-43D7-99C3-F3856A24A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fr-FR"/>
          </a:p>
          <a:p>
            <a:r>
              <a:rPr lang="cs-CZ" altLang="fr-FR"/>
              <a:t>T</a:t>
            </a:r>
            <a:r>
              <a:rPr lang="en-US" altLang="fr-FR"/>
              <a:t>he ongoing updates of the dashboard and the database of the European Diploma and the mapping of the multiple designations/certifications held by Diploma awarded areas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E0F59C71-D885-4CDF-9ED1-2BEB38D8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/>
              <a:t>European Diploma</a:t>
            </a:r>
            <a:endParaRPr lang="cs-CZ" altLang="fr-FR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357EA7A-9FAD-4CA4-94D8-BE767104D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3" y="1600200"/>
            <a:ext cx="4038600" cy="4525963"/>
          </a:xfrm>
        </p:spPr>
        <p:txBody>
          <a:bodyPr/>
          <a:lstStyle/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en-GB" dirty="0"/>
              <a:t>Discussion on a vision for the European Diploma for the next decade </a:t>
            </a:r>
          </a:p>
          <a:p>
            <a:pPr marL="571500" indent="-571500">
              <a:buFontTx/>
              <a:buAutoNum type="romanLcParenBoth"/>
              <a:defRPr/>
            </a:pPr>
            <a:r>
              <a:rPr lang="en-GB" dirty="0"/>
              <a:t>Visionary statement</a:t>
            </a:r>
          </a:p>
          <a:p>
            <a:pPr marL="571500" indent="-571500">
              <a:buFontTx/>
              <a:buAutoNum type="romanLcParenBoth"/>
              <a:defRPr/>
            </a:pPr>
            <a:r>
              <a:rPr lang="en-GB" dirty="0"/>
              <a:t>Three priorities</a:t>
            </a:r>
          </a:p>
        </p:txBody>
      </p:sp>
      <p:pic>
        <p:nvPicPr>
          <p:cNvPr id="13316" name="Zástupný symbol pro obsah 5">
            <a:extLst>
              <a:ext uri="{FF2B5EF4-FFF2-40B4-BE49-F238E27FC236}">
                <a16:creationId xmlns:a16="http://schemas.microsoft.com/office/drawing/2014/main" id="{3FF8C9A9-1AB7-461D-9F57-193ABB589A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1300" y="1916113"/>
            <a:ext cx="4751388" cy="356393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2037</TotalTime>
  <Words>337</Words>
  <Application>Microsoft Office PowerPoint</Application>
  <PresentationFormat>On-screen Show (4:3)</PresentationFormat>
  <Paragraphs>52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Verdana</vt:lpstr>
      <vt:lpstr>Wingdings</vt:lpstr>
      <vt:lpstr>Default Design</vt:lpstr>
      <vt:lpstr> European Diploma for Protected Areas  in 2020 </vt:lpstr>
      <vt:lpstr>European Diploma</vt:lpstr>
      <vt:lpstr>European Diploma</vt:lpstr>
      <vt:lpstr>European Diploma</vt:lpstr>
      <vt:lpstr>European Diploma</vt:lpstr>
      <vt:lpstr>European Diploma</vt:lpstr>
      <vt:lpstr>European Diploma</vt:lpstr>
      <vt:lpstr>European Diploma</vt:lpstr>
      <vt:lpstr>European Diploma</vt:lpstr>
      <vt:lpstr>European Diploma</vt:lpstr>
      <vt:lpstr>European Diploma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</dc:creator>
  <cp:lastModifiedBy>KELLY Eoghan</cp:lastModifiedBy>
  <cp:revision>544</cp:revision>
  <dcterms:created xsi:type="dcterms:W3CDTF">1601-01-01T00:00:00Z</dcterms:created>
  <dcterms:modified xsi:type="dcterms:W3CDTF">2020-11-27T08:41:37Z</dcterms:modified>
</cp:coreProperties>
</file>