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4"/>
    <p:sldMasterId id="2147483685" r:id="rId5"/>
    <p:sldMasterId id="2147483687" r:id="rId6"/>
    <p:sldMasterId id="2147483677" r:id="rId7"/>
  </p:sldMasterIdLst>
  <p:notesMasterIdLst>
    <p:notesMasterId r:id="rId16"/>
  </p:notesMasterIdLst>
  <p:handoutMasterIdLst>
    <p:handoutMasterId r:id="rId17"/>
  </p:handoutMasterIdLst>
  <p:sldIdLst>
    <p:sldId id="350" r:id="rId8"/>
    <p:sldId id="596" r:id="rId9"/>
    <p:sldId id="602" r:id="rId10"/>
    <p:sldId id="606" r:id="rId11"/>
    <p:sldId id="603" r:id="rId12"/>
    <p:sldId id="607" r:id="rId13"/>
    <p:sldId id="604" r:id="rId14"/>
    <p:sldId id="605" r:id="rId15"/>
  </p:sldIdLst>
  <p:sldSz cx="9144000" cy="6858000" type="screen4x3"/>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FFD54F"/>
    <a:srgbClr val="409994"/>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1EB2D7-0CDB-4463-A37E-EC4CC4DAC120}" v="72" dt="2020-11-23T00:32:09.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72" autoAdjust="0"/>
    <p:restoredTop sz="68589" autoAdjust="0"/>
  </p:normalViewPr>
  <p:slideViewPr>
    <p:cSldViewPr snapToGrid="0" snapToObjects="1">
      <p:cViewPr varScale="1">
        <p:scale>
          <a:sx n="89" d="100"/>
          <a:sy n="89" d="100"/>
        </p:scale>
        <p:origin x="1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37840" cy="464820"/>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sz="quarter" idx="1"/>
          </p:nvPr>
        </p:nvSpPr>
        <p:spPr>
          <a:xfrm>
            <a:off x="3970939" y="1"/>
            <a:ext cx="3037840" cy="464820"/>
          </a:xfrm>
          <a:prstGeom prst="rect">
            <a:avLst/>
          </a:prstGeom>
        </p:spPr>
        <p:txBody>
          <a:bodyPr vert="horz" lIns="95706" tIns="47854" rIns="95706" bIns="47854" rtlCol="0"/>
          <a:lstStyle>
            <a:lvl1pPr algn="r">
              <a:defRPr sz="1300"/>
            </a:lvl1pPr>
          </a:lstStyle>
          <a:p>
            <a:fld id="{14208671-A0B8-3E47-A7D9-43510B064522}" type="datetime1">
              <a:rPr lang="fr-FR" smtClean="0"/>
              <a:t>27/11/2020</a:t>
            </a:fld>
            <a:endParaRPr lang="fr-FR"/>
          </a:p>
        </p:txBody>
      </p:sp>
      <p:sp>
        <p:nvSpPr>
          <p:cNvPr id="4" name="Espace réservé du pied de page 3"/>
          <p:cNvSpPr>
            <a:spLocks noGrp="1"/>
          </p:cNvSpPr>
          <p:nvPr>
            <p:ph type="ftr" sz="quarter" idx="2"/>
          </p:nvPr>
        </p:nvSpPr>
        <p:spPr>
          <a:xfrm>
            <a:off x="1" y="8829968"/>
            <a:ext cx="3037840" cy="464820"/>
          </a:xfrm>
          <a:prstGeom prst="rect">
            <a:avLst/>
          </a:prstGeom>
        </p:spPr>
        <p:txBody>
          <a:bodyPr vert="horz" lIns="95706" tIns="47854" rIns="95706" bIns="4785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70939" y="8829968"/>
            <a:ext cx="3037840" cy="464820"/>
          </a:xfrm>
          <a:prstGeom prst="rect">
            <a:avLst/>
          </a:prstGeom>
        </p:spPr>
        <p:txBody>
          <a:bodyPr vert="horz" lIns="95706" tIns="47854" rIns="95706" bIns="47854" rtlCol="0" anchor="b"/>
          <a:lstStyle>
            <a:lvl1pPr algn="r">
              <a:defRPr sz="1300"/>
            </a:lvl1pPr>
          </a:lstStyle>
          <a:p>
            <a:fld id="{6759D221-9A09-9540-B314-8604B0193E34}" type="slidenum">
              <a:rPr lang="fr-FR" smtClean="0"/>
              <a:t>‹#›</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37840" cy="464820"/>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idx="1"/>
          </p:nvPr>
        </p:nvSpPr>
        <p:spPr>
          <a:xfrm>
            <a:off x="3970939" y="1"/>
            <a:ext cx="3037840" cy="464820"/>
          </a:xfrm>
          <a:prstGeom prst="rect">
            <a:avLst/>
          </a:prstGeom>
        </p:spPr>
        <p:txBody>
          <a:bodyPr vert="horz" lIns="95706" tIns="47854" rIns="95706" bIns="47854" rtlCol="0"/>
          <a:lstStyle>
            <a:lvl1pPr algn="r">
              <a:defRPr sz="1300"/>
            </a:lvl1pPr>
          </a:lstStyle>
          <a:p>
            <a:fld id="{7B3B23B9-18C7-DB45-B429-7B8C8BC37F52}" type="datetime1">
              <a:rPr lang="fr-FR" smtClean="0"/>
              <a:t>27/11/2020</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5706" tIns="47854" rIns="95706" bIns="47854" rtlCol="0" anchor="ctr"/>
          <a:lstStyle/>
          <a:p>
            <a:endParaRPr lang="fr-FR"/>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5706" tIns="47854" rIns="95706" bIns="4785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8829968"/>
            <a:ext cx="3037840" cy="464820"/>
          </a:xfrm>
          <a:prstGeom prst="rect">
            <a:avLst/>
          </a:prstGeom>
        </p:spPr>
        <p:txBody>
          <a:bodyPr vert="horz" lIns="95706" tIns="47854" rIns="95706" bIns="4785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70939" y="8829968"/>
            <a:ext cx="3037840" cy="464820"/>
          </a:xfrm>
          <a:prstGeom prst="rect">
            <a:avLst/>
          </a:prstGeom>
        </p:spPr>
        <p:txBody>
          <a:bodyPr vert="horz" lIns="95706" tIns="47854" rIns="95706" bIns="47854" rtlCol="0" anchor="b"/>
          <a:lstStyle>
            <a:lvl1pPr algn="r">
              <a:defRPr sz="1300"/>
            </a:lvl1pPr>
          </a:lstStyle>
          <a:p>
            <a:fld id="{7337B99B-D378-6C49-AC24-BA32949E8AE6}" type="slidenum">
              <a:rPr lang="fr-FR" smtClean="0"/>
              <a:t>‹#›</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Thank you.....</a:t>
            </a:r>
          </a:p>
        </p:txBody>
      </p:sp>
      <p:sp>
        <p:nvSpPr>
          <p:cNvPr id="4" name="Espace réservé du numéro de diapositive 3"/>
          <p:cNvSpPr>
            <a:spLocks noGrp="1"/>
          </p:cNvSpPr>
          <p:nvPr>
            <p:ph type="sldNum" sz="quarter" idx="10"/>
          </p:nvPr>
        </p:nvSpPr>
        <p:spPr/>
        <p:txBody>
          <a:bodyPr/>
          <a:lstStyle/>
          <a:p>
            <a:fld id="{7337B99B-D378-6C49-AC24-BA32949E8AE6}" type="slidenum">
              <a:rPr lang="fr-FR" smtClean="0"/>
              <a:t>1</a:t>
            </a:fld>
            <a:endParaRPr lang="fr-FR"/>
          </a:p>
        </p:txBody>
      </p:sp>
    </p:spTree>
    <p:extLst>
      <p:ext uri="{BB962C8B-B14F-4D97-AF65-F5344CB8AC3E}">
        <p14:creationId xmlns:p14="http://schemas.microsoft.com/office/powerpoint/2010/main" val="158246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First, I would like to Invite the delegates to take note of the report of the meeting of the Group of Experts - T-PVS (2020) 06</a:t>
            </a:r>
          </a:p>
          <a:p>
            <a:r>
              <a:rPr lang="en-GB" noProof="0" dirty="0"/>
              <a:t>The results I present is an introduction both to item  5.7 on the conservation of habitats and 5.8 on the Reporting under Resolution No. 8 (2012), of todays agenda</a:t>
            </a:r>
          </a:p>
          <a:p>
            <a:r>
              <a:rPr lang="en-GB" noProof="0" dirty="0"/>
              <a:t>Numbers in brackets refer to the items of the meeting report </a:t>
            </a:r>
          </a:p>
          <a:p>
            <a:pPr marL="171450" indent="-171450">
              <a:buFont typeface="Arial" panose="020B0604020202020204" pitchFamily="34" charset="0"/>
              <a:buChar char="•"/>
            </a:pPr>
            <a:r>
              <a:rPr lang="en-GB" noProof="0" dirty="0"/>
              <a:t>Following the meeting report, let me start with the last one, i.e. on the Reporting, where we invite you to welcome the…..</a:t>
            </a:r>
          </a:p>
          <a:p>
            <a:pPr marL="171450" indent="-171450">
              <a:buFont typeface="Arial" panose="020B0604020202020204" pitchFamily="34" charset="0"/>
              <a:buChar char="•"/>
            </a:pPr>
            <a:r>
              <a:rPr lang="en-GB" noProof="0" dirty="0"/>
              <a:t>Also please note we encourage….</a:t>
            </a:r>
          </a:p>
          <a:p>
            <a:r>
              <a:rPr lang="en-US" dirty="0"/>
              <a:t>The answers to this questionnaire will be very important input for planning and deciding the future reporting cycles.</a:t>
            </a:r>
          </a:p>
          <a:p>
            <a:endParaRPr lang="nb-NO" dirty="0"/>
          </a:p>
        </p:txBody>
      </p:sp>
      <p:sp>
        <p:nvSpPr>
          <p:cNvPr id="4" name="Plassholder for lysbildenummer 3"/>
          <p:cNvSpPr>
            <a:spLocks noGrp="1"/>
          </p:cNvSpPr>
          <p:nvPr>
            <p:ph type="sldNum" sz="quarter" idx="5"/>
          </p:nvPr>
        </p:nvSpPr>
        <p:spPr/>
        <p:txBody>
          <a:bodyPr/>
          <a:lstStyle/>
          <a:p>
            <a:fld id="{7337B99B-D378-6C49-AC24-BA32949E8AE6}" type="slidenum">
              <a:rPr lang="fr-FR" smtClean="0"/>
              <a:t>2</a:t>
            </a:fld>
            <a:endParaRPr lang="fr-FR"/>
          </a:p>
        </p:txBody>
      </p:sp>
    </p:spTree>
    <p:extLst>
      <p:ext uri="{BB962C8B-B14F-4D97-AF65-F5344CB8AC3E}">
        <p14:creationId xmlns:p14="http://schemas.microsoft.com/office/powerpoint/2010/main" val="159129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Invite</a:t>
            </a:r>
            <a:r>
              <a:rPr lang="nb-NO" dirty="0"/>
              <a:t> </a:t>
            </a:r>
            <a:r>
              <a:rPr lang="nb-NO" dirty="0" err="1"/>
              <a:t>the</a:t>
            </a:r>
            <a:r>
              <a:rPr lang="nb-NO" dirty="0"/>
              <a:t> SC to </a:t>
            </a:r>
          </a:p>
        </p:txBody>
      </p:sp>
      <p:sp>
        <p:nvSpPr>
          <p:cNvPr id="4" name="Plassholder for lysbildenummer 3"/>
          <p:cNvSpPr>
            <a:spLocks noGrp="1"/>
          </p:cNvSpPr>
          <p:nvPr>
            <p:ph type="sldNum" sz="quarter" idx="5"/>
          </p:nvPr>
        </p:nvSpPr>
        <p:spPr/>
        <p:txBody>
          <a:bodyPr/>
          <a:lstStyle/>
          <a:p>
            <a:fld id="{7337B99B-D378-6C49-AC24-BA32949E8AE6}" type="slidenum">
              <a:rPr lang="fr-FR" smtClean="0"/>
              <a:t>3</a:t>
            </a:fld>
            <a:endParaRPr lang="fr-FR"/>
          </a:p>
        </p:txBody>
      </p:sp>
    </p:spTree>
    <p:extLst>
      <p:ext uri="{BB962C8B-B14F-4D97-AF65-F5344CB8AC3E}">
        <p14:creationId xmlns:p14="http://schemas.microsoft.com/office/powerpoint/2010/main" val="117274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Invite the SC to …</a:t>
            </a:r>
          </a:p>
          <a:p>
            <a:endParaRPr lang="en-US" dirty="0"/>
          </a:p>
          <a:p>
            <a:endParaRPr lang="nb-NO" dirty="0"/>
          </a:p>
        </p:txBody>
      </p:sp>
      <p:sp>
        <p:nvSpPr>
          <p:cNvPr id="4" name="Plassholder for lysbildenummer 3"/>
          <p:cNvSpPr>
            <a:spLocks noGrp="1"/>
          </p:cNvSpPr>
          <p:nvPr>
            <p:ph type="sldNum" sz="quarter" idx="5"/>
          </p:nvPr>
        </p:nvSpPr>
        <p:spPr/>
        <p:txBody>
          <a:bodyPr/>
          <a:lstStyle/>
          <a:p>
            <a:fld id="{7337B99B-D378-6C49-AC24-BA32949E8AE6}" type="slidenum">
              <a:rPr lang="fr-FR" smtClean="0"/>
              <a:t>4</a:t>
            </a:fld>
            <a:endParaRPr lang="fr-FR"/>
          </a:p>
        </p:txBody>
      </p:sp>
    </p:spTree>
    <p:extLst>
      <p:ext uri="{BB962C8B-B14F-4D97-AF65-F5344CB8AC3E}">
        <p14:creationId xmlns:p14="http://schemas.microsoft.com/office/powerpoint/2010/main" val="295759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GoE</a:t>
            </a:r>
            <a:r>
              <a:rPr lang="nb-NO" dirty="0"/>
              <a:t> </a:t>
            </a:r>
            <a:r>
              <a:rPr lang="nb-NO" dirty="0" err="1"/>
              <a:t>invite</a:t>
            </a:r>
            <a:r>
              <a:rPr lang="nb-NO" dirty="0"/>
              <a:t> </a:t>
            </a:r>
            <a:r>
              <a:rPr lang="nb-NO" dirty="0" err="1"/>
              <a:t>the</a:t>
            </a:r>
            <a:r>
              <a:rPr lang="nb-NO" dirty="0"/>
              <a:t> SC to </a:t>
            </a:r>
          </a:p>
        </p:txBody>
      </p:sp>
      <p:sp>
        <p:nvSpPr>
          <p:cNvPr id="4" name="Plassholder for lysbildenummer 3"/>
          <p:cNvSpPr>
            <a:spLocks noGrp="1"/>
          </p:cNvSpPr>
          <p:nvPr>
            <p:ph type="sldNum" sz="quarter" idx="5"/>
          </p:nvPr>
        </p:nvSpPr>
        <p:spPr/>
        <p:txBody>
          <a:bodyPr/>
          <a:lstStyle/>
          <a:p>
            <a:fld id="{7337B99B-D378-6C49-AC24-BA32949E8AE6}" type="slidenum">
              <a:rPr lang="fr-FR" smtClean="0"/>
              <a:t>5</a:t>
            </a:fld>
            <a:endParaRPr lang="fr-FR"/>
          </a:p>
        </p:txBody>
      </p:sp>
    </p:spTree>
    <p:extLst>
      <p:ext uri="{BB962C8B-B14F-4D97-AF65-F5344CB8AC3E}">
        <p14:creationId xmlns:p14="http://schemas.microsoft.com/office/powerpoint/2010/main" val="130036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Invite</a:t>
            </a:r>
            <a:r>
              <a:rPr lang="nb-NO" dirty="0"/>
              <a:t> </a:t>
            </a:r>
            <a:r>
              <a:rPr lang="nb-NO" dirty="0" err="1"/>
              <a:t>the</a:t>
            </a:r>
            <a:r>
              <a:rPr lang="nb-NO" dirty="0"/>
              <a:t> SC to </a:t>
            </a:r>
          </a:p>
        </p:txBody>
      </p:sp>
      <p:sp>
        <p:nvSpPr>
          <p:cNvPr id="4" name="Plassholder for lysbildenummer 3"/>
          <p:cNvSpPr>
            <a:spLocks noGrp="1"/>
          </p:cNvSpPr>
          <p:nvPr>
            <p:ph type="sldNum" sz="quarter" idx="5"/>
          </p:nvPr>
        </p:nvSpPr>
        <p:spPr/>
        <p:txBody>
          <a:bodyPr/>
          <a:lstStyle/>
          <a:p>
            <a:fld id="{7337B99B-D378-6C49-AC24-BA32949E8AE6}" type="slidenum">
              <a:rPr lang="fr-FR" smtClean="0"/>
              <a:t>6</a:t>
            </a:fld>
            <a:endParaRPr lang="fr-FR"/>
          </a:p>
        </p:txBody>
      </p:sp>
    </p:spTree>
    <p:extLst>
      <p:ext uri="{BB962C8B-B14F-4D97-AF65-F5344CB8AC3E}">
        <p14:creationId xmlns:p14="http://schemas.microsoft.com/office/powerpoint/2010/main" val="276985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Invite</a:t>
            </a:r>
            <a:r>
              <a:rPr lang="nb-NO" dirty="0"/>
              <a:t> </a:t>
            </a:r>
            <a:r>
              <a:rPr lang="nb-NO" dirty="0" err="1"/>
              <a:t>the</a:t>
            </a:r>
            <a:r>
              <a:rPr lang="nb-NO" dirty="0"/>
              <a:t> SC to ..</a:t>
            </a:r>
          </a:p>
          <a:p>
            <a:endParaRPr lang="nb-NO" dirty="0"/>
          </a:p>
          <a:p>
            <a:r>
              <a:rPr lang="nb-NO" dirty="0"/>
              <a:t>The </a:t>
            </a:r>
            <a:r>
              <a:rPr lang="nb-NO" dirty="0" err="1"/>
              <a:t>GoE</a:t>
            </a:r>
            <a:r>
              <a:rPr lang="nb-NO" dirty="0"/>
              <a:t> </a:t>
            </a:r>
            <a:r>
              <a:rPr lang="nb-NO" dirty="0" err="1"/>
              <a:t>also</a:t>
            </a:r>
            <a:r>
              <a:rPr lang="nb-NO" dirty="0"/>
              <a:t> </a:t>
            </a:r>
            <a:r>
              <a:rPr lang="nb-NO" dirty="0" err="1"/>
              <a:t>mandated</a:t>
            </a:r>
            <a:r>
              <a:rPr lang="nb-NO" dirty="0"/>
              <a:t> </a:t>
            </a:r>
            <a:r>
              <a:rPr lang="nb-NO" dirty="0" err="1"/>
              <a:t>the</a:t>
            </a:r>
            <a:r>
              <a:rPr lang="nb-NO" dirty="0"/>
              <a:t> S….</a:t>
            </a:r>
          </a:p>
        </p:txBody>
      </p:sp>
      <p:sp>
        <p:nvSpPr>
          <p:cNvPr id="4" name="Plassholder for lysbildenummer 3"/>
          <p:cNvSpPr>
            <a:spLocks noGrp="1"/>
          </p:cNvSpPr>
          <p:nvPr>
            <p:ph type="sldNum" sz="quarter" idx="5"/>
          </p:nvPr>
        </p:nvSpPr>
        <p:spPr/>
        <p:txBody>
          <a:bodyPr/>
          <a:lstStyle/>
          <a:p>
            <a:fld id="{7337B99B-D378-6C49-AC24-BA32949E8AE6}" type="slidenum">
              <a:rPr lang="fr-FR" smtClean="0"/>
              <a:t>7</a:t>
            </a:fld>
            <a:endParaRPr lang="fr-FR"/>
          </a:p>
        </p:txBody>
      </p:sp>
    </p:spTree>
    <p:extLst>
      <p:ext uri="{BB962C8B-B14F-4D97-AF65-F5344CB8AC3E}">
        <p14:creationId xmlns:p14="http://schemas.microsoft.com/office/powerpoint/2010/main" val="238509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GoE</a:t>
            </a:r>
            <a:r>
              <a:rPr lang="nb-NO" dirty="0"/>
              <a:t> </a:t>
            </a:r>
            <a:r>
              <a:rPr lang="nb-NO" dirty="0" err="1"/>
              <a:t>invite</a:t>
            </a:r>
            <a:r>
              <a:rPr lang="nb-NO" dirty="0"/>
              <a:t> </a:t>
            </a:r>
            <a:r>
              <a:rPr lang="nb-NO" dirty="0" err="1"/>
              <a:t>the</a:t>
            </a:r>
            <a:r>
              <a:rPr lang="nb-NO" dirty="0"/>
              <a:t> SC to …</a:t>
            </a:r>
          </a:p>
        </p:txBody>
      </p:sp>
      <p:sp>
        <p:nvSpPr>
          <p:cNvPr id="4" name="Plassholder for lysbildenummer 3"/>
          <p:cNvSpPr>
            <a:spLocks noGrp="1"/>
          </p:cNvSpPr>
          <p:nvPr>
            <p:ph type="sldNum" sz="quarter" idx="5"/>
          </p:nvPr>
        </p:nvSpPr>
        <p:spPr/>
        <p:txBody>
          <a:bodyPr/>
          <a:lstStyle/>
          <a:p>
            <a:fld id="{7337B99B-D378-6C49-AC24-BA32949E8AE6}" type="slidenum">
              <a:rPr lang="fr-FR" smtClean="0"/>
              <a:t>8</a:t>
            </a:fld>
            <a:endParaRPr lang="fr-FR"/>
          </a:p>
        </p:txBody>
      </p:sp>
    </p:spTree>
    <p:extLst>
      <p:ext uri="{BB962C8B-B14F-4D97-AF65-F5344CB8AC3E}">
        <p14:creationId xmlns:p14="http://schemas.microsoft.com/office/powerpoint/2010/main" val="680005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3027B32-7EE3-4B47-8E3B-B3A98341C450}" type="slidenum">
              <a:rPr lang="fr-FR" smtClean="0"/>
              <a:t>‹#›</a:t>
            </a:fld>
            <a:endParaRPr lang="fr-FR"/>
          </a:p>
        </p:txBody>
      </p:sp>
    </p:spTree>
    <p:extLst>
      <p:ext uri="{BB962C8B-B14F-4D97-AF65-F5344CB8AC3E}">
        <p14:creationId xmlns:p14="http://schemas.microsoft.com/office/powerpoint/2010/main" val="342344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27/11/2020</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51553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27/11/2020</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7477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A4F780FF-3EB2-4073-8B36-7BC7D48A2A98}" type="slidenum">
              <a:rPr lang="en-US" altLang="nl-BE"/>
              <a:pPr>
                <a:defRPr/>
              </a:pPr>
              <a:t>‹#›</a:t>
            </a:fld>
            <a:endParaRPr lang="en-US" altLang="nl-BE"/>
          </a:p>
        </p:txBody>
      </p:sp>
    </p:spTree>
    <p:extLst>
      <p:ext uri="{BB962C8B-B14F-4D97-AF65-F5344CB8AC3E}">
        <p14:creationId xmlns:p14="http://schemas.microsoft.com/office/powerpoint/2010/main" val="162340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27/11/2020</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2499200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D3027B32-7EE3-4B47-8E3B-B3A98341C450}" type="slidenum">
              <a:rPr lang="fr-FR" smtClean="0"/>
              <a:pPr/>
              <a:t>‹#›</a:t>
            </a:fld>
            <a:endParaRPr lang="fr-FR" dirty="0"/>
          </a:p>
        </p:txBody>
      </p:sp>
    </p:spTree>
    <p:extLst>
      <p:ext uri="{BB962C8B-B14F-4D97-AF65-F5344CB8AC3E}">
        <p14:creationId xmlns:p14="http://schemas.microsoft.com/office/powerpoint/2010/main" val="1866856993"/>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27/11/2020</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78409503"/>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27/11/2020</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Name of the </a:t>
            </a:r>
            <a:r>
              <a:rPr lang="fr-FR" dirty="0" err="1"/>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 id="2147483698" r:id="rId2"/>
  </p:sldLayoutIdLst>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Nom de la présentation</a:t>
            </a:r>
          </a:p>
        </p:txBody>
      </p:sp>
      <p:sp>
        <p:nvSpPr>
          <p:cNvPr id="2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27/11/2020</a:t>
            </a:fld>
            <a:endParaRPr lang="fr-FR"/>
          </a:p>
        </p:txBody>
      </p:sp>
      <p:sp>
        <p:nvSpPr>
          <p:cNvPr id="2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11076956"/>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r" defTabSz="457200" rtl="0" eaLnBrk="1" latinLnBrk="0" hangingPunct="1">
        <a:spcBef>
          <a:spcPct val="0"/>
        </a:spcBef>
        <a:buNone/>
        <a:defRPr sz="2000" kern="1200">
          <a:solidFill>
            <a:srgbClr val="FFFFFF"/>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Century Gothic" charset="0"/>
          <a:cs typeface="Century Gothic"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Century Gothic" charset="0"/>
          <a:cs typeface="Century Gothic"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 y="3684362"/>
            <a:ext cx="9144000" cy="3037113"/>
          </a:xfrm>
          <a:prstGeom prst="rect">
            <a:avLst/>
          </a:prstGeom>
        </p:spPr>
        <p:txBody>
          <a:bodyPr>
            <a:normAutofit fontScale="90000"/>
          </a:bodyPr>
          <a:lstStyle/>
          <a:p>
            <a:pPr algn="ctr">
              <a:spcBef>
                <a:spcPts val="600"/>
              </a:spcBef>
            </a:pPr>
            <a:br>
              <a:rPr lang="en-US" sz="1800"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r>
              <a:rPr lang="en-US" sz="2200" dirty="0">
                <a:solidFill>
                  <a:schemeClr val="accent6">
                    <a:lumMod val="50000"/>
                  </a:schemeClr>
                </a:solidFill>
                <a:latin typeface="+mn-lt"/>
                <a:cs typeface="Arial" panose="020B0604020202020204" pitchFamily="34" charset="0"/>
              </a:rPr>
              <a:t>RESULTS OF THE 11TH MEETING</a:t>
            </a:r>
            <a:br>
              <a:rPr lang="en-US" sz="2200" dirty="0">
                <a:solidFill>
                  <a:schemeClr val="accent6">
                    <a:lumMod val="50000"/>
                  </a:schemeClr>
                </a:solidFill>
                <a:latin typeface="+mn-lt"/>
                <a:cs typeface="Arial" panose="020B0604020202020204" pitchFamily="34" charset="0"/>
              </a:rPr>
            </a:br>
            <a:r>
              <a:rPr lang="en-US" sz="2200" dirty="0">
                <a:solidFill>
                  <a:schemeClr val="accent6">
                    <a:lumMod val="50000"/>
                  </a:schemeClr>
                </a:solidFill>
                <a:latin typeface="+mn-lt"/>
                <a:cs typeface="Arial" panose="020B0604020202020204" pitchFamily="34" charset="0"/>
              </a:rPr>
              <a:t>OF THE GROUP OF EXPERTS ON PROTECTED AREAS AND ECOLOGICAL NETWORKS</a:t>
            </a:r>
            <a:br>
              <a:rPr lang="en-US" sz="2200" dirty="0">
                <a:solidFill>
                  <a:schemeClr val="accent6">
                    <a:lumMod val="50000"/>
                  </a:schemeClr>
                </a:solidFill>
                <a:latin typeface="+mn-lt"/>
                <a:cs typeface="Arial" panose="020B0604020202020204" pitchFamily="34" charset="0"/>
              </a:rPr>
            </a:br>
            <a:r>
              <a:rPr lang="en-US" sz="2200" dirty="0">
                <a:solidFill>
                  <a:schemeClr val="accent6">
                    <a:lumMod val="50000"/>
                  </a:schemeClr>
                </a:solidFill>
                <a:latin typeface="+mn-lt"/>
                <a:cs typeface="Arial" panose="020B0604020202020204" pitchFamily="34" charset="0"/>
              </a:rPr>
              <a:t>7-8 OCTOBER 2020</a:t>
            </a:r>
            <a:br>
              <a:rPr lang="en-US" sz="2200"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r>
              <a:rPr lang="en-US" dirty="0">
                <a:solidFill>
                  <a:schemeClr val="accent6">
                    <a:lumMod val="50000"/>
                  </a:schemeClr>
                </a:solidFill>
                <a:latin typeface="+mn-lt"/>
                <a:cs typeface="Arial" panose="020B0604020202020204" pitchFamily="34" charset="0"/>
              </a:rPr>
              <a:t>Tore Opdahl (Chair of the group)</a:t>
            </a:r>
            <a:br>
              <a:rPr lang="en-US"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br>
              <a:rPr lang="en-US" sz="1800" dirty="0">
                <a:solidFill>
                  <a:schemeClr val="accent6">
                    <a:lumMod val="50000"/>
                  </a:schemeClr>
                </a:solidFill>
                <a:latin typeface="+mn-lt"/>
                <a:cs typeface="Arial" panose="020B0604020202020204" pitchFamily="34" charset="0"/>
              </a:rPr>
            </a:br>
            <a:r>
              <a:rPr lang="en-US" sz="1600" dirty="0">
                <a:solidFill>
                  <a:schemeClr val="accent6">
                    <a:lumMod val="50000"/>
                  </a:schemeClr>
                </a:solidFill>
                <a:latin typeface="+mn-lt"/>
                <a:cs typeface="Arial" panose="020B0604020202020204" pitchFamily="34" charset="0"/>
              </a:rPr>
              <a:t>CONVENTION ON THE CONSERVATION OF EUROPEAN WILDLIFE AND NATURAL HABITATS</a:t>
            </a:r>
            <a:br>
              <a:rPr lang="en-US" sz="1600" dirty="0">
                <a:solidFill>
                  <a:schemeClr val="accent6">
                    <a:lumMod val="50000"/>
                  </a:schemeClr>
                </a:solidFill>
                <a:latin typeface="+mn-lt"/>
                <a:cs typeface="Arial" panose="020B0604020202020204" pitchFamily="34" charset="0"/>
              </a:rPr>
            </a:br>
            <a:r>
              <a:rPr lang="en-US" sz="1600" dirty="0">
                <a:solidFill>
                  <a:schemeClr val="accent6">
                    <a:lumMod val="50000"/>
                  </a:schemeClr>
                </a:solidFill>
                <a:latin typeface="+mn-lt"/>
                <a:cs typeface="Arial" panose="020B0604020202020204" pitchFamily="34" charset="0"/>
              </a:rPr>
              <a:t>Standing Committee 40th meeting (virtual), Strasbourg, 30 November- 4 December 2020</a:t>
            </a:r>
            <a:br>
              <a:rPr lang="en-US" sz="1600" dirty="0">
                <a:solidFill>
                  <a:schemeClr val="accent6">
                    <a:lumMod val="50000"/>
                  </a:schemeClr>
                </a:solidFill>
                <a:cs typeface="Arial" panose="020B0604020202020204" pitchFamily="34" charset="0"/>
              </a:rPr>
            </a:br>
            <a:br>
              <a:rPr lang="en-US" sz="900" dirty="0">
                <a:solidFill>
                  <a:schemeClr val="accent6">
                    <a:lumMod val="50000"/>
                  </a:schemeClr>
                </a:solidFill>
                <a:cs typeface="Arial" panose="020B0604020202020204" pitchFamily="34" charset="0"/>
              </a:rPr>
            </a:br>
            <a:br>
              <a:rPr lang="en-US" sz="900" dirty="0">
                <a:solidFill>
                  <a:schemeClr val="accent6">
                    <a:lumMod val="50000"/>
                  </a:schemeClr>
                </a:solidFill>
                <a:cs typeface="Arial" panose="020B0604020202020204" pitchFamily="34" charset="0"/>
              </a:rPr>
            </a:br>
            <a:br>
              <a:rPr lang="en-US" sz="900" dirty="0">
                <a:solidFill>
                  <a:schemeClr val="accent6">
                    <a:lumMod val="50000"/>
                  </a:schemeClr>
                </a:solidFill>
                <a:cs typeface="Arial" panose="020B0604020202020204" pitchFamily="34" charset="0"/>
              </a:rPr>
            </a:br>
            <a:br>
              <a:rPr lang="en-US" sz="900" dirty="0">
                <a:solidFill>
                  <a:schemeClr val="accent6">
                    <a:lumMod val="50000"/>
                  </a:schemeClr>
                </a:solidFill>
                <a:cs typeface="Arial" panose="020B0604020202020204" pitchFamily="34" charset="0"/>
              </a:rPr>
            </a:br>
            <a:br>
              <a:rPr lang="en-US" sz="900" dirty="0">
                <a:solidFill>
                  <a:schemeClr val="accent6">
                    <a:lumMod val="50000"/>
                  </a:schemeClr>
                </a:solidFill>
                <a:cs typeface="Arial" panose="020B0604020202020204" pitchFamily="34" charset="0"/>
              </a:rPr>
            </a:br>
            <a:br>
              <a:rPr lang="en-US" sz="900" dirty="0">
                <a:solidFill>
                  <a:schemeClr val="accent6">
                    <a:lumMod val="50000"/>
                  </a:schemeClr>
                </a:solidFill>
                <a:cs typeface="Arial" panose="020B0604020202020204" pitchFamily="34" charset="0"/>
              </a:rPr>
            </a:br>
            <a:br>
              <a:rPr lang="en-US" sz="900" dirty="0">
                <a:solidFill>
                  <a:schemeClr val="accent6">
                    <a:lumMod val="50000"/>
                  </a:schemeClr>
                </a:solidFill>
                <a:cs typeface="Arial" panose="020B0604020202020204" pitchFamily="34" charset="0"/>
              </a:rPr>
            </a:br>
            <a:br>
              <a:rPr lang="en-US" sz="900" dirty="0">
                <a:solidFill>
                  <a:schemeClr val="accent6">
                    <a:lumMod val="50000"/>
                  </a:schemeClr>
                </a:solidFill>
                <a:cs typeface="Arial" panose="020B0604020202020204" pitchFamily="34" charset="0"/>
              </a:rPr>
            </a:br>
            <a:br>
              <a:rPr lang="en-US" sz="900" dirty="0">
                <a:solidFill>
                  <a:schemeClr val="accent6">
                    <a:lumMod val="50000"/>
                  </a:schemeClr>
                </a:solidFill>
                <a:cs typeface="Arial" panose="020B0604020202020204" pitchFamily="34" charset="0"/>
              </a:rPr>
            </a:br>
            <a:endParaRPr lang="en-GB" sz="900" dirty="0">
              <a:solidFill>
                <a:schemeClr val="accent6">
                  <a:lumMod val="50000"/>
                </a:schemeClr>
              </a:solidFill>
              <a:latin typeface="+mn-lt"/>
              <a:cs typeface="Arial" panose="020B060402020202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35"/>
            <a:ext cx="9160477" cy="3795872"/>
          </a:xfrm>
          <a:prstGeom prst="rect">
            <a:avLst/>
          </a:prstGeom>
        </p:spPr>
      </p:pic>
    </p:spTree>
    <p:extLst>
      <p:ext uri="{BB962C8B-B14F-4D97-AF65-F5344CB8AC3E}">
        <p14:creationId xmlns:p14="http://schemas.microsoft.com/office/powerpoint/2010/main" val="881234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DECEA15-9A0A-411B-BF8B-7FA04EA60611}"/>
              </a:ext>
            </a:extLst>
          </p:cNvPr>
          <p:cNvSpPr>
            <a:spLocks noGrp="1"/>
          </p:cNvSpPr>
          <p:nvPr>
            <p:ph type="title"/>
          </p:nvPr>
        </p:nvSpPr>
        <p:spPr/>
        <p:txBody>
          <a:bodyPr/>
          <a:lstStyle/>
          <a:p>
            <a:r>
              <a:rPr lang="nb-NO" dirty="0"/>
              <a:t>MEETING REPORT T-PVS (2020) 06 </a:t>
            </a:r>
          </a:p>
        </p:txBody>
      </p:sp>
      <p:sp>
        <p:nvSpPr>
          <p:cNvPr id="5" name="Plassholder for innhold 2">
            <a:extLst>
              <a:ext uri="{FF2B5EF4-FFF2-40B4-BE49-F238E27FC236}">
                <a16:creationId xmlns:a16="http://schemas.microsoft.com/office/drawing/2014/main" id="{AF11DBEB-82E6-4B2A-9E6F-C16CFC84A353}"/>
              </a:ext>
            </a:extLst>
          </p:cNvPr>
          <p:cNvSpPr txBox="1">
            <a:spLocks/>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(4) Reporting under Resolution No. 8 (2012)</a:t>
            </a:r>
            <a:endParaRPr lang="nb-NO" b="1" dirty="0"/>
          </a:p>
          <a:p>
            <a:r>
              <a:rPr lang="en-US" dirty="0"/>
              <a:t>Welcome the assessment of the reporting under Resolution No. 8 (2012)</a:t>
            </a:r>
          </a:p>
          <a:p>
            <a:r>
              <a:rPr lang="en-US" dirty="0"/>
              <a:t>Encourage all Contracting Parties to reply to an upcoming questionnaire about their experience of the reporting</a:t>
            </a:r>
            <a:endParaRPr lang="nb-NO" dirty="0"/>
          </a:p>
        </p:txBody>
      </p:sp>
    </p:spTree>
    <p:extLst>
      <p:ext uri="{BB962C8B-B14F-4D97-AF65-F5344CB8AC3E}">
        <p14:creationId xmlns:p14="http://schemas.microsoft.com/office/powerpoint/2010/main" val="51242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DECEA15-9A0A-411B-BF8B-7FA04EA60611}"/>
              </a:ext>
            </a:extLst>
          </p:cNvPr>
          <p:cNvSpPr>
            <a:spLocks noGrp="1"/>
          </p:cNvSpPr>
          <p:nvPr>
            <p:ph type="title"/>
          </p:nvPr>
        </p:nvSpPr>
        <p:spPr/>
        <p:txBody>
          <a:bodyPr/>
          <a:lstStyle/>
          <a:p>
            <a:r>
              <a:rPr lang="nb-NO" dirty="0"/>
              <a:t>MEETING REPORT T-PVS (2020) 06 </a:t>
            </a:r>
          </a:p>
        </p:txBody>
      </p:sp>
      <p:sp>
        <p:nvSpPr>
          <p:cNvPr id="5" name="Plassholder for innhold 2">
            <a:extLst>
              <a:ext uri="{FF2B5EF4-FFF2-40B4-BE49-F238E27FC236}">
                <a16:creationId xmlns:a16="http://schemas.microsoft.com/office/drawing/2014/main" id="{AF11DBEB-82E6-4B2A-9E6F-C16CFC84A353}"/>
              </a:ext>
            </a:extLst>
          </p:cNvPr>
          <p:cNvSpPr txBox="1">
            <a:spLocks/>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(5) Development of the Emerald Network guidance</a:t>
            </a:r>
            <a:endParaRPr lang="nb-NO" b="1" dirty="0"/>
          </a:p>
          <a:p>
            <a:pPr marL="0" indent="0">
              <a:buNone/>
            </a:pPr>
            <a:r>
              <a:rPr lang="en-US" dirty="0"/>
              <a:t>(a) Legal framework:</a:t>
            </a:r>
          </a:p>
          <a:p>
            <a:r>
              <a:rPr lang="en-US" dirty="0"/>
              <a:t>Welcome the comparative legal study on the obligations of Contracting Parties towards the Emerald Network</a:t>
            </a:r>
          </a:p>
          <a:p>
            <a:r>
              <a:rPr lang="en-US" dirty="0"/>
              <a:t>Invite the Secretariat to elaborate proposals to complement the legal framework of the Emerald Network along the recommendations of the study, and to present them at the meeting of the </a:t>
            </a:r>
            <a:r>
              <a:rPr lang="en-US" dirty="0" err="1"/>
              <a:t>GoE</a:t>
            </a:r>
            <a:r>
              <a:rPr lang="en-US" dirty="0"/>
              <a:t> in 2021.</a:t>
            </a:r>
            <a:endParaRPr lang="nb-NO" dirty="0"/>
          </a:p>
        </p:txBody>
      </p:sp>
    </p:spTree>
    <p:extLst>
      <p:ext uri="{BB962C8B-B14F-4D97-AF65-F5344CB8AC3E}">
        <p14:creationId xmlns:p14="http://schemas.microsoft.com/office/powerpoint/2010/main" val="291880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DECEA15-9A0A-411B-BF8B-7FA04EA60611}"/>
              </a:ext>
            </a:extLst>
          </p:cNvPr>
          <p:cNvSpPr>
            <a:spLocks noGrp="1"/>
          </p:cNvSpPr>
          <p:nvPr>
            <p:ph type="title"/>
          </p:nvPr>
        </p:nvSpPr>
        <p:spPr/>
        <p:txBody>
          <a:bodyPr/>
          <a:lstStyle/>
          <a:p>
            <a:r>
              <a:rPr lang="nb-NO" dirty="0"/>
              <a:t>MEETING REPORT T-PVS (2020) 06 </a:t>
            </a:r>
          </a:p>
        </p:txBody>
      </p:sp>
      <p:sp>
        <p:nvSpPr>
          <p:cNvPr id="5" name="Plassholder for innhold 2">
            <a:extLst>
              <a:ext uri="{FF2B5EF4-FFF2-40B4-BE49-F238E27FC236}">
                <a16:creationId xmlns:a16="http://schemas.microsoft.com/office/drawing/2014/main" id="{AF11DBEB-82E6-4B2A-9E6F-C16CFC84A353}"/>
              </a:ext>
            </a:extLst>
          </p:cNvPr>
          <p:cNvSpPr txBox="1">
            <a:spLocks/>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(5) Development of the Emerald Network guidance</a:t>
            </a:r>
            <a:endParaRPr lang="nb-NO" b="1" dirty="0"/>
          </a:p>
          <a:p>
            <a:pPr marL="0" indent="0">
              <a:buNone/>
            </a:pPr>
            <a:r>
              <a:rPr lang="en-US" dirty="0"/>
              <a:t>(b) Monitoring  framework:</a:t>
            </a:r>
          </a:p>
          <a:p>
            <a:r>
              <a:rPr lang="en-US" dirty="0"/>
              <a:t>Examine and, if appropriate, adopt the monitoring framework of the Emerald Network</a:t>
            </a:r>
          </a:p>
          <a:p>
            <a:r>
              <a:rPr lang="en-US" dirty="0"/>
              <a:t>Invite the Secretariat to further elaborate on the format and the hosting of the online barometer, and to consider guidance provided by the CBD for the post 2020 Global Biodiversity targets</a:t>
            </a:r>
          </a:p>
          <a:p>
            <a:r>
              <a:rPr lang="en-US" dirty="0"/>
              <a:t>Invite all Parties to update their databases regarding management plans</a:t>
            </a:r>
            <a:endParaRPr lang="nb-NO" dirty="0"/>
          </a:p>
        </p:txBody>
      </p:sp>
    </p:spTree>
    <p:extLst>
      <p:ext uri="{BB962C8B-B14F-4D97-AF65-F5344CB8AC3E}">
        <p14:creationId xmlns:p14="http://schemas.microsoft.com/office/powerpoint/2010/main" val="132431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DECEA15-9A0A-411B-BF8B-7FA04EA60611}"/>
              </a:ext>
            </a:extLst>
          </p:cNvPr>
          <p:cNvSpPr>
            <a:spLocks noGrp="1"/>
          </p:cNvSpPr>
          <p:nvPr>
            <p:ph type="title"/>
          </p:nvPr>
        </p:nvSpPr>
        <p:spPr/>
        <p:txBody>
          <a:bodyPr/>
          <a:lstStyle/>
          <a:p>
            <a:r>
              <a:rPr lang="nb-NO" dirty="0"/>
              <a:t>MEETING REPORT T-PVS (2020) 06 </a:t>
            </a:r>
          </a:p>
        </p:txBody>
      </p:sp>
      <p:sp>
        <p:nvSpPr>
          <p:cNvPr id="5" name="Plassholder for innhold 2">
            <a:extLst>
              <a:ext uri="{FF2B5EF4-FFF2-40B4-BE49-F238E27FC236}">
                <a16:creationId xmlns:a16="http://schemas.microsoft.com/office/drawing/2014/main" id="{AF11DBEB-82E6-4B2A-9E6F-C16CFC84A353}"/>
              </a:ext>
            </a:extLst>
          </p:cNvPr>
          <p:cNvSpPr txBox="1">
            <a:spLocks/>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(6) Emerald Network tools</a:t>
            </a:r>
            <a:endParaRPr lang="nb-NO" b="1" dirty="0"/>
          </a:p>
          <a:p>
            <a:pPr marL="0" indent="0">
              <a:buNone/>
            </a:pPr>
            <a:r>
              <a:rPr lang="en-US" dirty="0"/>
              <a:t>Welcome the developments on:</a:t>
            </a:r>
          </a:p>
          <a:p>
            <a:r>
              <a:rPr lang="en-US" dirty="0"/>
              <a:t>Emerald Network WebApp (facilitate data handling)</a:t>
            </a:r>
          </a:p>
          <a:p>
            <a:r>
              <a:rPr lang="en-US" dirty="0"/>
              <a:t>Emerald Network Viewer (presentation of data)</a:t>
            </a:r>
          </a:p>
          <a:p>
            <a:pPr marL="0" indent="0">
              <a:buNone/>
            </a:pPr>
            <a:endParaRPr lang="en-US" dirty="0"/>
          </a:p>
          <a:p>
            <a:pPr marL="0" indent="0">
              <a:buNone/>
            </a:pPr>
            <a:r>
              <a:rPr lang="en-US" dirty="0"/>
              <a:t>Thank the European Environment Agency for its technical and financial support to these developments</a:t>
            </a:r>
            <a:endParaRPr lang="nb-NO" dirty="0"/>
          </a:p>
        </p:txBody>
      </p:sp>
    </p:spTree>
    <p:extLst>
      <p:ext uri="{BB962C8B-B14F-4D97-AF65-F5344CB8AC3E}">
        <p14:creationId xmlns:p14="http://schemas.microsoft.com/office/powerpoint/2010/main" val="404462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DECEA15-9A0A-411B-BF8B-7FA04EA60611}"/>
              </a:ext>
            </a:extLst>
          </p:cNvPr>
          <p:cNvSpPr>
            <a:spLocks noGrp="1"/>
          </p:cNvSpPr>
          <p:nvPr>
            <p:ph type="title"/>
          </p:nvPr>
        </p:nvSpPr>
        <p:spPr/>
        <p:txBody>
          <a:bodyPr/>
          <a:lstStyle/>
          <a:p>
            <a:r>
              <a:rPr lang="nb-NO" dirty="0"/>
              <a:t>MEETING REPORT T-PVS (2020) 06 </a:t>
            </a:r>
          </a:p>
        </p:txBody>
      </p:sp>
      <p:sp>
        <p:nvSpPr>
          <p:cNvPr id="5" name="Plassholder for innhold 2">
            <a:extLst>
              <a:ext uri="{FF2B5EF4-FFF2-40B4-BE49-F238E27FC236}">
                <a16:creationId xmlns:a16="http://schemas.microsoft.com/office/drawing/2014/main" id="{AF11DBEB-82E6-4B2A-9E6F-C16CFC84A353}"/>
              </a:ext>
            </a:extLst>
          </p:cNvPr>
          <p:cNvSpPr txBox="1">
            <a:spLocks/>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(7) State of play of the Emerald Network and future perspectives</a:t>
            </a:r>
          </a:p>
          <a:p>
            <a:r>
              <a:rPr lang="en-US" dirty="0"/>
              <a:t>Welcome the transfer of UK’s Natura 2000 sites under the Emerald Network as adopted sites</a:t>
            </a:r>
            <a:endParaRPr lang="nb-NO" dirty="0"/>
          </a:p>
          <a:p>
            <a:r>
              <a:rPr lang="en-US" dirty="0"/>
              <a:t>Welcome the development of the Emerald Network in Belarus thanks to the </a:t>
            </a:r>
            <a:r>
              <a:rPr lang="en-US" dirty="0" err="1"/>
              <a:t>CoE</a:t>
            </a:r>
            <a:r>
              <a:rPr lang="en-US" dirty="0"/>
              <a:t> country specific Action Plan and look forward to the updated and complemented national Emerald Network database </a:t>
            </a:r>
          </a:p>
          <a:p>
            <a:r>
              <a:rPr lang="en-US" dirty="0"/>
              <a:t>Express its concern regarding the on-going revision process of the Emerald Network in Armenia </a:t>
            </a:r>
          </a:p>
        </p:txBody>
      </p:sp>
    </p:spTree>
    <p:extLst>
      <p:ext uri="{BB962C8B-B14F-4D97-AF65-F5344CB8AC3E}">
        <p14:creationId xmlns:p14="http://schemas.microsoft.com/office/powerpoint/2010/main" val="2172069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DECEA15-9A0A-411B-BF8B-7FA04EA60611}"/>
              </a:ext>
            </a:extLst>
          </p:cNvPr>
          <p:cNvSpPr>
            <a:spLocks noGrp="1"/>
          </p:cNvSpPr>
          <p:nvPr>
            <p:ph type="title"/>
          </p:nvPr>
        </p:nvSpPr>
        <p:spPr/>
        <p:txBody>
          <a:bodyPr/>
          <a:lstStyle/>
          <a:p>
            <a:r>
              <a:rPr lang="nb-NO" dirty="0"/>
              <a:t>MEETING REPORT T-PVS (2020) 06 </a:t>
            </a:r>
          </a:p>
        </p:txBody>
      </p:sp>
      <p:sp>
        <p:nvSpPr>
          <p:cNvPr id="5" name="Plassholder for innhold 2">
            <a:extLst>
              <a:ext uri="{FF2B5EF4-FFF2-40B4-BE49-F238E27FC236}">
                <a16:creationId xmlns:a16="http://schemas.microsoft.com/office/drawing/2014/main" id="{AF11DBEB-82E6-4B2A-9E6F-C16CFC84A353}"/>
              </a:ext>
            </a:extLst>
          </p:cNvPr>
          <p:cNvSpPr txBox="1">
            <a:spLocks/>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(7) State of play of the Emerald Network and future perspectives</a:t>
            </a:r>
            <a:endParaRPr lang="nb-NO" b="1" dirty="0"/>
          </a:p>
          <a:p>
            <a:r>
              <a:rPr lang="en-US" dirty="0"/>
              <a:t>Take note of the evaluation of the implementation of the Revised Calendar for the implementation of the Emerald Network of Areas of Special Conservation Interest (2011-2020)</a:t>
            </a:r>
            <a:endParaRPr lang="nb-NO" dirty="0"/>
          </a:p>
          <a:p>
            <a:r>
              <a:rPr lang="en-US" dirty="0"/>
              <a:t>Welcome the principles of the proposed post 2020 strategic workplan (SW) for the Emerald Network</a:t>
            </a:r>
          </a:p>
          <a:p>
            <a:r>
              <a:rPr lang="en-US" dirty="0"/>
              <a:t>Mandate the Secretariat to further develop the SW in light of CBD’s global targets and the EU interpretive guidance related to the targets set in the EU Biodiversity Strategy for 2030</a:t>
            </a:r>
            <a:endParaRPr lang="nb-NO" dirty="0"/>
          </a:p>
        </p:txBody>
      </p:sp>
    </p:spTree>
    <p:extLst>
      <p:ext uri="{BB962C8B-B14F-4D97-AF65-F5344CB8AC3E}">
        <p14:creationId xmlns:p14="http://schemas.microsoft.com/office/powerpoint/2010/main" val="299786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DECEA15-9A0A-411B-BF8B-7FA04EA60611}"/>
              </a:ext>
            </a:extLst>
          </p:cNvPr>
          <p:cNvSpPr>
            <a:spLocks noGrp="1"/>
          </p:cNvSpPr>
          <p:nvPr>
            <p:ph type="title"/>
          </p:nvPr>
        </p:nvSpPr>
        <p:spPr/>
        <p:txBody>
          <a:bodyPr/>
          <a:lstStyle/>
          <a:p>
            <a:r>
              <a:rPr lang="nb-NO" dirty="0"/>
              <a:t>MEETING REPORT T-PVS (2020) 06 </a:t>
            </a:r>
          </a:p>
        </p:txBody>
      </p:sp>
      <p:sp>
        <p:nvSpPr>
          <p:cNvPr id="5" name="Plassholder for innhold 2">
            <a:extLst>
              <a:ext uri="{FF2B5EF4-FFF2-40B4-BE49-F238E27FC236}">
                <a16:creationId xmlns:a16="http://schemas.microsoft.com/office/drawing/2014/main" id="{AF11DBEB-82E6-4B2A-9E6F-C16CFC84A353}"/>
              </a:ext>
            </a:extLst>
          </p:cNvPr>
          <p:cNvSpPr txBox="1">
            <a:spLocks/>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(8) Future work of the Group of Experts</a:t>
            </a:r>
            <a:endParaRPr lang="nb-NO" b="1" dirty="0"/>
          </a:p>
          <a:p>
            <a:r>
              <a:rPr lang="en-US" dirty="0"/>
              <a:t>Consider the proposals for the future activities supporting the setting-up of the Emerald Network when adopting its </a:t>
            </a:r>
            <a:r>
              <a:rPr lang="en-US" dirty="0" err="1"/>
              <a:t>Programme</a:t>
            </a:r>
            <a:r>
              <a:rPr lang="en-US" dirty="0"/>
              <a:t> of activities and budget for 2021</a:t>
            </a:r>
            <a:endParaRPr lang="nb-NO" dirty="0"/>
          </a:p>
          <a:p>
            <a:pPr marL="0" indent="0">
              <a:buNone/>
            </a:pPr>
            <a:r>
              <a:rPr lang="nb-NO" b="1" dirty="0"/>
              <a:t>(9) </a:t>
            </a:r>
            <a:r>
              <a:rPr lang="nb-NO" b="1" dirty="0" err="1"/>
              <a:t>Any</a:t>
            </a:r>
            <a:r>
              <a:rPr lang="nb-NO" b="1" dirty="0"/>
              <a:t> </a:t>
            </a:r>
            <a:r>
              <a:rPr lang="nb-NO" b="1" dirty="0" err="1"/>
              <a:t>other</a:t>
            </a:r>
            <a:r>
              <a:rPr lang="nb-NO" b="1" dirty="0"/>
              <a:t> business</a:t>
            </a:r>
          </a:p>
          <a:p>
            <a:r>
              <a:rPr lang="en-US" dirty="0"/>
              <a:t>to consider the relationship between the COVID 19 pandemic and biodiversity in the post 2020 vision for the Bern Convention</a:t>
            </a:r>
            <a:endParaRPr lang="nb-NO" dirty="0"/>
          </a:p>
        </p:txBody>
      </p:sp>
    </p:spTree>
    <p:extLst>
      <p:ext uri="{BB962C8B-B14F-4D97-AF65-F5344CB8AC3E}">
        <p14:creationId xmlns:p14="http://schemas.microsoft.com/office/powerpoint/2010/main" val="3440081258"/>
      </p:ext>
    </p:extLst>
  </p:cSld>
  <p:clrMapOvr>
    <a:masterClrMapping/>
  </p:clrMapOvr>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37D0AE092B1B64F91745EE300BAD269" ma:contentTypeVersion="11" ma:contentTypeDescription="Opprett et nytt dokument." ma:contentTypeScope="" ma:versionID="06573a5e6b7236aa4f2701d917bd374d">
  <xsd:schema xmlns:xsd="http://www.w3.org/2001/XMLSchema" xmlns:xs="http://www.w3.org/2001/XMLSchema" xmlns:p="http://schemas.microsoft.com/office/2006/metadata/properties" xmlns:ns3="a364ab17-c9ab-4191-a35c-a7ed54b56e26" xmlns:ns4="4d40f354-6675-488c-8098-f4d317b46bc3" targetNamespace="http://schemas.microsoft.com/office/2006/metadata/properties" ma:root="true" ma:fieldsID="38a073da17d1a4e2722b59313338ee85" ns3:_="" ns4:_="">
    <xsd:import namespace="a364ab17-c9ab-4191-a35c-a7ed54b56e26"/>
    <xsd:import namespace="4d40f354-6675-488c-8098-f4d317b46bc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4ab17-c9ab-4191-a35c-a7ed54b56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40f354-6675-488c-8098-f4d317b46bc3"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SharingHintHash" ma:index="16"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24E78F-25CA-44D3-B90B-012340C9D9FE}">
  <ds:schemaRefs>
    <ds:schemaRef ds:uri="http://purl.org/dc/elements/1.1/"/>
    <ds:schemaRef ds:uri="4d40f354-6675-488c-8098-f4d317b46bc3"/>
    <ds:schemaRef ds:uri="http://purl.org/dc/terms/"/>
    <ds:schemaRef ds:uri="http://purl.org/dc/dcmitype/"/>
    <ds:schemaRef ds:uri="a364ab17-c9ab-4191-a35c-a7ed54b56e26"/>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A9DE1C2-6D94-4F09-B53A-0137A43CF507}">
  <ds:schemaRefs>
    <ds:schemaRef ds:uri="http://schemas.microsoft.com/sharepoint/v3/contenttype/forms"/>
  </ds:schemaRefs>
</ds:datastoreItem>
</file>

<file path=customXml/itemProps3.xml><?xml version="1.0" encoding="utf-8"?>
<ds:datastoreItem xmlns:ds="http://schemas.openxmlformats.org/officeDocument/2006/customXml" ds:itemID="{AE729ADC-3B63-49F3-9046-108245D271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64ab17-c9ab-4191-a35c-a7ed54b56e26"/>
    <ds:schemaRef ds:uri="4d40f354-6675-488c-8098-f4d317b46b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739</Words>
  <Application>Microsoft Office PowerPoint</Application>
  <PresentationFormat>On-screen Show (4:3)</PresentationFormat>
  <Paragraphs>61</Paragraphs>
  <Slides>8</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8</vt:i4>
      </vt:variant>
    </vt:vector>
  </HeadingPairs>
  <TitlesOfParts>
    <vt:vector size="16" baseType="lpstr">
      <vt:lpstr>Arial</vt:lpstr>
      <vt:lpstr>Arial Narrow</vt:lpstr>
      <vt:lpstr>Calibri</vt:lpstr>
      <vt:lpstr>Century Gothic</vt:lpstr>
      <vt:lpstr>1_Conception personnalisée</vt:lpstr>
      <vt:lpstr>Conception personnalisée</vt:lpstr>
      <vt:lpstr>4_Conception personnalisée</vt:lpstr>
      <vt:lpstr>3_Conception personnalisée</vt:lpstr>
      <vt:lpstr>        RESULTS OF THE 11TH MEETING OF THE GROUP OF EXPERTS ON PROTECTED AREAS AND ECOLOGICAL NETWORKS 7-8 OCTOBER 2020  Tore Opdahl (Chair of the group)    CONVENTION ON THE CONSERVATION OF EUROPEAN WILDLIFE AND NATURAL HABITATS Standing Committee 40th meeting (virtual), Strasbourg, 30 November- 4 December 2020          </vt:lpstr>
      <vt:lpstr>MEETING REPORT T-PVS (2020) 06 </vt:lpstr>
      <vt:lpstr>MEETING REPORT T-PVS (2020) 06 </vt:lpstr>
      <vt:lpstr>MEETING REPORT T-PVS (2020) 06 </vt:lpstr>
      <vt:lpstr>MEETING REPORT T-PVS (2020) 06 </vt:lpstr>
      <vt:lpstr>MEETING REPORT T-PVS (2020) 06 </vt:lpstr>
      <vt:lpstr>MEETING REPORT T-PVS (2020) 06 </vt:lpstr>
      <vt:lpstr>MEETING REPORT T-PVS (2020) 06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2020-11-27T16:31:54Z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0x010100337D0AE092B1B64F91745EE300BAD269</vt:lpwstr>
  </property>
</Properties>
</file>