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7"/>
  </p:notesMasterIdLst>
  <p:handoutMasterIdLst>
    <p:handoutMasterId r:id="rId18"/>
  </p:handoutMasterIdLst>
  <p:sldIdLst>
    <p:sldId id="350" r:id="rId8"/>
    <p:sldId id="612" r:id="rId9"/>
    <p:sldId id="598" r:id="rId10"/>
    <p:sldId id="596" r:id="rId11"/>
    <p:sldId id="608" r:id="rId12"/>
    <p:sldId id="609" r:id="rId13"/>
    <p:sldId id="614" r:id="rId14"/>
    <p:sldId id="610" r:id="rId15"/>
    <p:sldId id="613" r:id="rId16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5C7F7-7D92-44BC-8B9A-4DA385C7E394}" v="20" dt="2020-10-01T09:37:10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115" d="100"/>
          <a:sy n="115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409994"/>
                </a:solidFill>
                <a:latin typeface="+mn-lt"/>
              </a:rPr>
              <a:t>Convention on the Conservation of European Wildlife and Natural Habitats</a:t>
            </a:r>
            <a:br>
              <a:rPr lang="lv-LV" sz="1600" dirty="0">
                <a:solidFill>
                  <a:srgbClr val="409994"/>
                </a:solidFill>
                <a:latin typeface="+mn-lt"/>
              </a:rPr>
            </a:br>
            <a:r>
              <a:rPr lang="lv-LV" sz="1600" dirty="0">
                <a:solidFill>
                  <a:srgbClr val="409994"/>
                </a:solidFill>
                <a:latin typeface="+mn-lt"/>
              </a:rPr>
              <a:t>Standing Committee</a:t>
            </a:r>
            <a:br>
              <a:rPr lang="lv-LV" sz="1600" dirty="0">
                <a:solidFill>
                  <a:srgbClr val="409994"/>
                </a:solidFill>
                <a:latin typeface="+mn-lt"/>
              </a:rPr>
            </a:b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r>
              <a:rPr lang="lv-LV" sz="2400" dirty="0">
                <a:solidFill>
                  <a:srgbClr val="409994"/>
                </a:solidFill>
                <a:latin typeface="+mn-lt"/>
              </a:rPr>
              <a:t>ELEMENTS OF A POST-2020 EMERALD WORKPLAN</a:t>
            </a: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br>
              <a:rPr lang="aa-ET" sz="2800" dirty="0">
                <a:solidFill>
                  <a:srgbClr val="409994"/>
                </a:solidFill>
                <a:latin typeface="+mn-lt"/>
              </a:rPr>
            </a:b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a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p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e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m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n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i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lv-LV" dirty="0">
                <a:solidFill>
                  <a:srgbClr val="409994"/>
                </a:solidFill>
                <a:latin typeface="+mn-lt"/>
              </a:rPr>
              <a:t> &amp; 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aa-ET" sz="1400" dirty="0">
                <a:solidFill>
                  <a:srgbClr val="409994"/>
                </a:solidFill>
                <a:latin typeface="+mn-lt"/>
              </a:rPr>
              <a:t>Web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30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November 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–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4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December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20</a:t>
            </a:r>
            <a:r>
              <a:rPr lang="aa-ET" sz="1400" dirty="0">
                <a:solidFill>
                  <a:srgbClr val="409994"/>
                </a:solidFill>
                <a:latin typeface="+mn-lt"/>
              </a:rPr>
              <a:t>20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Structure of the post 2020 workplan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prstClr val="black"/>
                </a:solidFill>
              </a:rPr>
              <a:t>Learning from evaluation of 2011-2020 workplan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prstClr val="black"/>
                </a:solidFill>
              </a:rPr>
              <a:t>Four elements (inter-linked tables) proposed</a:t>
            </a:r>
          </a:p>
          <a:p>
            <a:pPr algn="l">
              <a:spcAft>
                <a:spcPts val="1200"/>
              </a:spcAft>
            </a:pPr>
            <a:r>
              <a:rPr lang="lv-LV" sz="2800" dirty="0">
                <a:solidFill>
                  <a:prstClr val="black"/>
                </a:solidFill>
              </a:rPr>
              <a:t>	</a:t>
            </a:r>
            <a:r>
              <a:rPr lang="lv-LV" sz="2400" dirty="0">
                <a:solidFill>
                  <a:prstClr val="black"/>
                </a:solidFill>
              </a:rPr>
              <a:t>1. Targets</a:t>
            </a:r>
          </a:p>
          <a:p>
            <a:pPr algn="l">
              <a:spcAft>
                <a:spcPts val="1200"/>
              </a:spcAft>
            </a:pPr>
            <a:r>
              <a:rPr lang="lv-LV" sz="2400" dirty="0">
                <a:solidFill>
                  <a:prstClr val="black"/>
                </a:solidFill>
              </a:rPr>
              <a:t>	2. Strategic issues</a:t>
            </a:r>
          </a:p>
          <a:p>
            <a:pPr algn="l">
              <a:spcAft>
                <a:spcPts val="1200"/>
              </a:spcAft>
            </a:pPr>
            <a:r>
              <a:rPr lang="lv-LV" sz="2400" dirty="0">
                <a:solidFill>
                  <a:prstClr val="black"/>
                </a:solidFill>
              </a:rPr>
              <a:t>	3. Activities to reach targets</a:t>
            </a:r>
          </a:p>
          <a:p>
            <a:pPr algn="l">
              <a:spcAft>
                <a:spcPts val="1200"/>
              </a:spcAft>
            </a:pPr>
            <a:r>
              <a:rPr lang="lv-LV" sz="2400" dirty="0">
                <a:solidFill>
                  <a:prstClr val="black"/>
                </a:solidFill>
              </a:rPr>
              <a:t>	Appendix. Detailed planning framework</a:t>
            </a:r>
            <a:endParaRPr lang="aa-ET" sz="2400" dirty="0">
              <a:solidFill>
                <a:prstClr val="black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prstClr val="black"/>
                </a:solidFill>
              </a:rPr>
              <a:t>Workplan should not be a static document but can be updated as appropriate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Table 1. Targets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25304"/>
              </p:ext>
            </p:extLst>
          </p:nvPr>
        </p:nvGraphicFramePr>
        <p:xfrm>
          <a:off x="314961" y="2326643"/>
          <a:ext cx="8646161" cy="3407851"/>
        </p:xfrm>
        <a:graphic>
          <a:graphicData uri="http://schemas.openxmlformats.org/drawingml/2006/table">
            <a:tbl>
              <a:tblPr firstRow="1" firstCol="1" bandRow="1"/>
              <a:tblGrid>
                <a:gridCol w="122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685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Milestones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National coverage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(all site types) (%)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Sufficiency index 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National coverage (adopted sites) 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Proportion of adopted sites with management plans 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OPTIMISTIC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REALISTIC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OPTIMISTIC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REALISTIC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OPTIMISTIC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REALISTIC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OPTIMISTIC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REALISTIC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1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Baseline (2020)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Mid-term target (2025)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Final target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(2030)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Tbd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1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Level of ambition of 2030 targets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236339"/>
            <a:ext cx="8441871" cy="41238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Post-2020 </a:t>
            </a:r>
            <a:r>
              <a:rPr lang="en-US" sz="2800" dirty="0" err="1">
                <a:solidFill>
                  <a:schemeClr val="tx1"/>
                </a:solidFill>
              </a:rPr>
              <a:t>workplan</a:t>
            </a:r>
            <a:r>
              <a:rPr lang="en-US" sz="2800" dirty="0">
                <a:solidFill>
                  <a:schemeClr val="tx1"/>
                </a:solidFill>
              </a:rPr>
              <a:t> needs measurable targets and associated indicators</a:t>
            </a: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Optimistic and realistic approaches?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Optimistic</a:t>
            </a:r>
            <a:r>
              <a:rPr lang="lv-LV" sz="2800" dirty="0">
                <a:solidFill>
                  <a:schemeClr val="tx1"/>
                </a:solidFill>
              </a:rPr>
              <a:t>: comparable to the EU committments to the Global Biodiversity Framework: «L</a:t>
            </a:r>
            <a:r>
              <a:rPr lang="en-US" sz="2800" dirty="0" err="1">
                <a:solidFill>
                  <a:schemeClr val="tx1"/>
                </a:solidFill>
              </a:rPr>
              <a:t>egally</a:t>
            </a:r>
            <a:r>
              <a:rPr lang="en-US" sz="2800" dirty="0">
                <a:solidFill>
                  <a:schemeClr val="tx1"/>
                </a:solidFill>
              </a:rPr>
              <a:t> protect a minimum of 30% of the land area and 30% of the sea area</a:t>
            </a:r>
            <a:r>
              <a:rPr lang="lv-LV" sz="2800" dirty="0">
                <a:solidFill>
                  <a:schemeClr val="tx1"/>
                </a:solidFill>
              </a:rPr>
              <a:t>»?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lv-LV" sz="2800" u="sng" dirty="0">
                <a:solidFill>
                  <a:schemeClr val="tx1"/>
                </a:solidFill>
              </a:rPr>
              <a:t>But the role of Natura 2000/Emerald is uncertain</a:t>
            </a:r>
            <a:r>
              <a:rPr lang="lv-LV" sz="2800" dirty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tx1"/>
                </a:solidFill>
              </a:rPr>
              <a:t>Realistic</a:t>
            </a:r>
            <a:r>
              <a:rPr lang="lv-LV" sz="2800" dirty="0">
                <a:solidFill>
                  <a:schemeClr val="tx1"/>
                </a:solidFill>
              </a:rPr>
              <a:t>: Natura 2000 performance indicators in 2016?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b="1" u="sng" dirty="0">
                <a:solidFill>
                  <a:schemeClr val="tx1"/>
                </a:solidFill>
              </a:rPr>
              <a:t>Targets not decided</a:t>
            </a:r>
            <a:r>
              <a:rPr lang="lv-LV" sz="2800" dirty="0">
                <a:solidFill>
                  <a:schemeClr val="tx1"/>
                </a:solidFill>
              </a:rPr>
              <a:t>. Discussion will continue in 2021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037101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Table 2. Strategic issues [short]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32013"/>
              </p:ext>
            </p:extLst>
          </p:nvPr>
        </p:nvGraphicFramePr>
        <p:xfrm>
          <a:off x="629920" y="1705231"/>
          <a:ext cx="7904481" cy="5194895"/>
        </p:xfrm>
        <a:graphic>
          <a:graphicData uri="http://schemas.openxmlformats.org/drawingml/2006/table">
            <a:tbl>
              <a:tblPr firstRow="1" firstCol="1" bandRow="1"/>
              <a:tblGrid>
                <a:gridCol w="1179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General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Develop Emerald Network IT tools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0-2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0-3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Develop and update the Emerald Network barometer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Update the list of habitats</a:t>
                      </a:r>
                      <a:r>
                        <a:rPr lang="lv-LV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 Resolotion 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Enquiry to all non-EU countries about lack of progress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Explain the benefits of running the Emerald Network </a:t>
                      </a: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process before Natura 2000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regularity of bio-geographical seminars or bilateral meetings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preparatory meetings after long inactivity period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II-3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bilateral evaluation meetings with individual countries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II-4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special assistance projects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II-5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marine bio-geographical seminars (in future)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III-1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information exchange forum on site management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III-2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Need for systematic data about management plans in Emerald site databases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1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3. Strategic framework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3" t="32321" r="27111" b="17309"/>
          <a:stretch/>
        </p:blipFill>
        <p:spPr>
          <a:xfrm>
            <a:off x="1198881" y="1920892"/>
            <a:ext cx="6946052" cy="40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89" t="21903" r="28111" b="9027"/>
          <a:stretch/>
        </p:blipFill>
        <p:spPr>
          <a:xfrm>
            <a:off x="1279871" y="1066800"/>
            <a:ext cx="6548351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Appendix. Framework for detailed planning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89" t="23826" r="19889" b="11384"/>
          <a:stretch/>
        </p:blipFill>
        <p:spPr>
          <a:xfrm>
            <a:off x="402312" y="1926400"/>
            <a:ext cx="8284487" cy="49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Concluding remarks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584253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This is proposal applies to general principles and the structure of the workplan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But it (</a:t>
            </a:r>
            <a:r>
              <a:rPr lang="lv-LV" sz="2800" u="sng" dirty="0">
                <a:solidFill>
                  <a:schemeClr val="tx1"/>
                </a:solidFill>
              </a:rPr>
              <a:t>particularly targets</a:t>
            </a:r>
            <a:r>
              <a:rPr lang="lv-LV" sz="2800" dirty="0">
                <a:solidFill>
                  <a:schemeClr val="tx1"/>
                </a:solidFill>
              </a:rPr>
              <a:t>) should be further developed in 2021, in the light of CBD’s Global targets anf EU interpretive guidance on EU Biodiversity Strategy 2030</a:t>
            </a:r>
          </a:p>
          <a:p>
            <a:pPr algn="l">
              <a:spcAft>
                <a:spcPts val="1200"/>
              </a:spcAft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93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schemas.openxmlformats.org/package/2006/metadata/core-properties"/>
    <ds:schemaRef ds:uri="5a85a8cd-11b6-4c49-b88c-fe5436cf80ab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On-screen Show (4:3)</PresentationFormat>
  <Paragraphs>154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Times New Roman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Standing Committee  ELEMENTS OF A POST-2020 EMERALD WORKPLAN  Otars Opermanis &amp; Marc Roekaerts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2020-12-11T11:27:13Z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