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4"/>
    <p:sldMasterId id="2147483685" r:id="rId5"/>
    <p:sldMasterId id="2147483687" r:id="rId6"/>
    <p:sldMasterId id="2147483677" r:id="rId7"/>
  </p:sldMasterIdLst>
  <p:notesMasterIdLst>
    <p:notesMasterId r:id="rId21"/>
  </p:notesMasterIdLst>
  <p:handoutMasterIdLst>
    <p:handoutMasterId r:id="rId22"/>
  </p:handoutMasterIdLst>
  <p:sldIdLst>
    <p:sldId id="350" r:id="rId8"/>
    <p:sldId id="596" r:id="rId9"/>
    <p:sldId id="598" r:id="rId10"/>
    <p:sldId id="597" r:id="rId11"/>
    <p:sldId id="599" r:id="rId12"/>
    <p:sldId id="600" r:id="rId13"/>
    <p:sldId id="601" r:id="rId14"/>
    <p:sldId id="602" r:id="rId15"/>
    <p:sldId id="593" r:id="rId16"/>
    <p:sldId id="604" r:id="rId17"/>
    <p:sldId id="606" r:id="rId18"/>
    <p:sldId id="607" r:id="rId19"/>
    <p:sldId id="609" r:id="rId20"/>
  </p:sldIdLst>
  <p:sldSz cx="9144000" cy="6858000" type="screen4x3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D"/>
    <a:srgbClr val="FFD54F"/>
    <a:srgbClr val="409994"/>
    <a:srgbClr val="00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95C7F7-7D92-44BC-8B9A-4DA385C7E394}" v="20" dt="2020-10-01T09:37:10.1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2" autoAdjust="0"/>
    <p:restoredTop sz="88567" autoAdjust="0"/>
  </p:normalViewPr>
  <p:slideViewPr>
    <p:cSldViewPr snapToGrid="0" snapToObjects="1">
      <p:cViewPr varScale="1">
        <p:scale>
          <a:sx n="115" d="100"/>
          <a:sy n="115" d="100"/>
        </p:scale>
        <p:origin x="11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11/12/2020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11/12/2020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6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11/12/2020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11/12/2020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62340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11/12/2020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11/12/2020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11/12/2020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Name of the </a:t>
            </a:r>
            <a:r>
              <a:rPr lang="fr-FR" dirty="0" err="1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8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11/12/2020</a:t>
            </a:fld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-1" y="3684362"/>
            <a:ext cx="9144000" cy="3037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lv-LV" sz="1600" dirty="0">
                <a:solidFill>
                  <a:srgbClr val="409994"/>
                </a:solidFill>
                <a:latin typeface="+mn-lt"/>
              </a:rPr>
              <a:t>Convention on the Conservation of European Wildlife and Natural Habitats</a:t>
            </a:r>
            <a:br>
              <a:rPr lang="lv-LV" sz="1600" dirty="0">
                <a:solidFill>
                  <a:srgbClr val="409994"/>
                </a:solidFill>
                <a:latin typeface="+mn-lt"/>
              </a:rPr>
            </a:br>
            <a:r>
              <a:rPr lang="lv-LV" sz="1600" dirty="0">
                <a:solidFill>
                  <a:srgbClr val="409994"/>
                </a:solidFill>
                <a:latin typeface="+mn-lt"/>
              </a:rPr>
              <a:t>Standing Committee</a:t>
            </a:r>
            <a:br>
              <a:rPr lang="en-GB" sz="2400" dirty="0">
                <a:solidFill>
                  <a:srgbClr val="409994"/>
                </a:solidFill>
                <a:latin typeface="+mn-lt"/>
              </a:rPr>
            </a:br>
            <a:br>
              <a:rPr lang="aa-ET" sz="2400" dirty="0">
                <a:solidFill>
                  <a:srgbClr val="409994"/>
                </a:solidFill>
                <a:latin typeface="+mn-lt"/>
              </a:rPr>
            </a:br>
            <a:r>
              <a:rPr lang="lv-LV" sz="2400" dirty="0">
                <a:solidFill>
                  <a:srgbClr val="409994"/>
                </a:solidFill>
                <a:latin typeface="+mn-lt"/>
              </a:rPr>
              <a:t>EVALUATION OF THE 2011-2020 EMERALD NETWORK WORKPLAN </a:t>
            </a:r>
            <a:br>
              <a:rPr lang="aa-ET" sz="2400" dirty="0">
                <a:solidFill>
                  <a:srgbClr val="409994"/>
                </a:solidFill>
                <a:latin typeface="+mn-lt"/>
              </a:rPr>
            </a:br>
            <a:br>
              <a:rPr lang="aa-ET" sz="2800" dirty="0">
                <a:solidFill>
                  <a:srgbClr val="409994"/>
                </a:solidFill>
                <a:latin typeface="+mn-lt"/>
              </a:rPr>
            </a:br>
            <a:r>
              <a:rPr lang="en-GB" dirty="0">
                <a:solidFill>
                  <a:srgbClr val="409994"/>
                </a:solidFill>
                <a:latin typeface="+mn-lt"/>
              </a:rPr>
              <a:t>O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t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a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r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s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 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O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p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e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r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m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a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n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i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s</a:t>
            </a:r>
            <a:r>
              <a:rPr lang="lv-LV" dirty="0">
                <a:solidFill>
                  <a:srgbClr val="409994"/>
                </a:solidFill>
                <a:latin typeface="+mn-lt"/>
              </a:rPr>
              <a:t> &amp; Marc Roekaerts</a:t>
            </a:r>
            <a:endParaRPr lang="en-GB" sz="9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1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0456" y="6356350"/>
            <a:ext cx="807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aa-ET" sz="1400" dirty="0">
                <a:solidFill>
                  <a:srgbClr val="409994"/>
                </a:solidFill>
                <a:latin typeface="+mn-lt"/>
              </a:rPr>
              <a:t>Web meeting</a:t>
            </a:r>
            <a:r>
              <a:rPr lang="en-GB" sz="1400" dirty="0">
                <a:solidFill>
                  <a:srgbClr val="409994"/>
                </a:solidFill>
                <a:latin typeface="+mn-lt"/>
              </a:rPr>
              <a:t>, </a:t>
            </a:r>
            <a:r>
              <a:rPr lang="lv-LV" sz="1400" dirty="0">
                <a:solidFill>
                  <a:srgbClr val="409994"/>
                </a:solidFill>
                <a:latin typeface="+mn-lt"/>
              </a:rPr>
              <a:t>30 November – 4 December</a:t>
            </a:r>
            <a:r>
              <a:rPr lang="en-GB" sz="1400" dirty="0">
                <a:solidFill>
                  <a:srgbClr val="409994"/>
                </a:solidFill>
                <a:latin typeface="+mn-lt"/>
              </a:rPr>
              <a:t> 20</a:t>
            </a:r>
            <a:r>
              <a:rPr lang="aa-ET" sz="1400" dirty="0">
                <a:solidFill>
                  <a:srgbClr val="409994"/>
                </a:solidFill>
                <a:latin typeface="+mn-lt"/>
              </a:rPr>
              <a:t>20</a:t>
            </a:r>
            <a:endParaRPr lang="fr-FR" sz="14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3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A need for reference value?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326208" y="2331720"/>
            <a:ext cx="8584253" cy="4441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The overall 2020 target has been over-ambitious?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What could have been realistically done during 2011-2020?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Proposal to use historical data about progress of developing </a:t>
            </a:r>
            <a:r>
              <a:rPr lang="lv-LV" sz="2800" b="1" dirty="0">
                <a:solidFill>
                  <a:schemeClr val="tx1"/>
                </a:solidFill>
              </a:rPr>
              <a:t>Natura 2000 network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Natura 2000 values of </a:t>
            </a:r>
            <a:r>
              <a:rPr lang="lv-LV" sz="2800" b="1" u="sng" dirty="0">
                <a:solidFill>
                  <a:schemeClr val="tx1"/>
                </a:solidFill>
              </a:rPr>
              <a:t>2006</a:t>
            </a:r>
            <a:r>
              <a:rPr lang="lv-LV" sz="2800" dirty="0">
                <a:solidFill>
                  <a:schemeClr val="tx1"/>
                </a:solidFill>
              </a:rPr>
              <a:t> mark 10 year period after the launching of bio-geographical process in 1996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This corresponds to </a:t>
            </a:r>
            <a:r>
              <a:rPr lang="lv-LV" sz="2800" b="1" u="sng" dirty="0">
                <a:solidFill>
                  <a:schemeClr val="tx1"/>
                </a:solidFill>
              </a:rPr>
              <a:t>2020</a:t>
            </a:r>
            <a:r>
              <a:rPr lang="lv-LV" sz="2800" dirty="0">
                <a:solidFill>
                  <a:schemeClr val="tx1"/>
                </a:solidFill>
              </a:rPr>
              <a:t> situation for Emerald Network, i.e. 10 years after starting bio-geographical process in 2011 </a:t>
            </a: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51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Comparison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326208" y="2331721"/>
            <a:ext cx="8584253" cy="4079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b="1" dirty="0">
                <a:solidFill>
                  <a:schemeClr val="tx1"/>
                </a:solidFill>
              </a:rPr>
              <a:t>NON-EU:</a:t>
            </a:r>
            <a:r>
              <a:rPr lang="lv-LV" sz="2800" dirty="0">
                <a:solidFill>
                  <a:schemeClr val="tx1"/>
                </a:solidFill>
              </a:rPr>
              <a:t> Average national cover of all types of Emerald sites in 2020 is </a:t>
            </a:r>
            <a:r>
              <a:rPr lang="lv-LV" sz="2800" b="1" dirty="0">
                <a:solidFill>
                  <a:srgbClr val="92D050"/>
                </a:solidFill>
              </a:rPr>
              <a:t>14.8%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b="1" dirty="0">
                <a:solidFill>
                  <a:schemeClr val="tx1"/>
                </a:solidFill>
              </a:rPr>
              <a:t>EU</a:t>
            </a:r>
            <a:r>
              <a:rPr lang="lv-LV" sz="2800" dirty="0">
                <a:solidFill>
                  <a:schemeClr val="tx1"/>
                </a:solidFill>
              </a:rPr>
              <a:t>: Average national cover of SPAs and SCIs in 2006 were </a:t>
            </a:r>
            <a:r>
              <a:rPr lang="lv-LV" sz="2800" b="1" dirty="0">
                <a:solidFill>
                  <a:srgbClr val="0070C0"/>
                </a:solidFill>
              </a:rPr>
              <a:t>8.9%</a:t>
            </a:r>
            <a:r>
              <a:rPr lang="lv-LV" sz="2800" dirty="0">
                <a:solidFill>
                  <a:schemeClr val="tx1"/>
                </a:solidFill>
              </a:rPr>
              <a:t> and </a:t>
            </a:r>
            <a:r>
              <a:rPr lang="lv-LV" sz="2800" b="1" dirty="0">
                <a:solidFill>
                  <a:srgbClr val="0070C0"/>
                </a:solidFill>
              </a:rPr>
              <a:t>12.1%</a:t>
            </a:r>
            <a:r>
              <a:rPr lang="lv-LV" sz="2800" dirty="0">
                <a:solidFill>
                  <a:schemeClr val="tx1"/>
                </a:solidFill>
              </a:rPr>
              <a:t> accordingly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b="1" dirty="0">
                <a:solidFill>
                  <a:schemeClr val="tx1"/>
                </a:solidFill>
              </a:rPr>
              <a:t>NON-EU</a:t>
            </a:r>
            <a:r>
              <a:rPr lang="lv-LV" sz="2800" dirty="0">
                <a:solidFill>
                  <a:schemeClr val="tx1"/>
                </a:solidFill>
              </a:rPr>
              <a:t>: Average sufficiency index for Emerald countries in 2020 is </a:t>
            </a:r>
            <a:r>
              <a:rPr lang="lv-LV" sz="2800" b="1" dirty="0">
                <a:solidFill>
                  <a:srgbClr val="92D050"/>
                </a:solidFill>
              </a:rPr>
              <a:t>21.7%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b="1" dirty="0">
                <a:solidFill>
                  <a:schemeClr val="tx1"/>
                </a:solidFill>
              </a:rPr>
              <a:t>EU</a:t>
            </a:r>
            <a:r>
              <a:rPr lang="lv-LV" sz="2800" dirty="0">
                <a:solidFill>
                  <a:schemeClr val="tx1"/>
                </a:solidFill>
              </a:rPr>
              <a:t>: Average sufficiency index for SCI part of Natura 2000 network in 2006 was </a:t>
            </a:r>
            <a:r>
              <a:rPr lang="lv-LV" sz="2800" b="1" dirty="0">
                <a:solidFill>
                  <a:srgbClr val="0070C0"/>
                </a:solidFill>
              </a:rPr>
              <a:t>82.6%</a:t>
            </a:r>
            <a:r>
              <a:rPr lang="lv-LV" sz="2800" dirty="0">
                <a:solidFill>
                  <a:schemeClr val="tx1"/>
                </a:solidFill>
              </a:rPr>
              <a:t> </a:t>
            </a: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01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Reasons of failure to reach objectives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326209" y="2189481"/>
            <a:ext cx="5749472" cy="419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It is important to understand the obstacles which prevented countries from reaching better progress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Clustering of countries and outstanding activities did not help to identify reasons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Possibly reasons are country-specific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A </a:t>
            </a:r>
            <a:r>
              <a:rPr lang="lv-LV" sz="2800" b="1" dirty="0">
                <a:solidFill>
                  <a:schemeClr val="tx1"/>
                </a:solidFill>
              </a:rPr>
              <a:t>special survey </a:t>
            </a:r>
            <a:r>
              <a:rPr lang="lv-LV" sz="2800" dirty="0">
                <a:solidFill>
                  <a:schemeClr val="tx1"/>
                </a:solidFill>
              </a:rPr>
              <a:t>is proposed to inform better the Secretariat about the reasons of inactivity and invite countries to submit ideas for future work  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lv-LV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333" t="22642" r="19556" b="10395"/>
          <a:stretch/>
        </p:blipFill>
        <p:spPr>
          <a:xfrm>
            <a:off x="5936196" y="3274061"/>
            <a:ext cx="3065563" cy="20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6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Closing remarks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326208" y="2331720"/>
            <a:ext cx="8584253" cy="4441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Numeric data from the proposed Emerald barometer already shows good progress in some countries 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Most «strategic» issues/activities which were classified as «ongoing» are actually recurring activities. </a:t>
            </a:r>
            <a:r>
              <a:rPr lang="lv-LV" sz="2800">
                <a:solidFill>
                  <a:schemeClr val="tx1"/>
                </a:solidFill>
              </a:rPr>
              <a:t>Thus they could have been evaluated with apositive sign (green)</a:t>
            </a:r>
            <a:endParaRPr lang="lv-LV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The outcome of this evaluation has been used for the subsequent task: proposal for post-2020 workplan 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1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Background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244928" y="2057400"/>
            <a:ext cx="8899072" cy="4441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Achievements of the Emerald Network workplan 2011-2020 needs to be assessed as this is the last year of the plan period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Emerald Network workplan earlier referred to as the «</a:t>
            </a:r>
            <a:r>
              <a:rPr lang="lv-LV" sz="2800" u="sng" dirty="0">
                <a:solidFill>
                  <a:schemeClr val="tx1"/>
                </a:solidFill>
              </a:rPr>
              <a:t>Calendar</a:t>
            </a:r>
            <a:r>
              <a:rPr lang="lv-LV" sz="2800" dirty="0">
                <a:solidFill>
                  <a:schemeClr val="tx1"/>
                </a:solidFill>
              </a:rPr>
              <a:t>» for the implementation of the Emerald Network of Areas of Special Conservation Interest </a:t>
            </a: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This work is closely related to:</a:t>
            </a:r>
          </a:p>
          <a:p>
            <a:pPr marL="914400" lvl="1" indent="-457200">
              <a:spcAft>
                <a:spcPts val="1200"/>
              </a:spcAft>
              <a:buFontTx/>
              <a:buChar char="-"/>
            </a:pPr>
            <a:r>
              <a:rPr lang="lv-LV" sz="2200" dirty="0">
                <a:solidFill>
                  <a:schemeClr val="tx1"/>
                </a:solidFill>
              </a:rPr>
              <a:t>Development of Emerald Network Monitoring Framework</a:t>
            </a:r>
          </a:p>
          <a:p>
            <a:pPr marL="914400" lvl="1" indent="-457200">
              <a:spcAft>
                <a:spcPts val="1200"/>
              </a:spcAft>
              <a:buFontTx/>
              <a:buChar char="-"/>
            </a:pPr>
            <a:r>
              <a:rPr lang="lv-LV" sz="2200" dirty="0">
                <a:solidFill>
                  <a:schemeClr val="tx1"/>
                </a:solidFill>
              </a:rPr>
              <a:t>Proposal of a post-2020 Emerald Network workplan</a:t>
            </a:r>
            <a:endParaRPr lang="aa-ET" sz="22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2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Contents of the workplan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667" t="22247" r="35333" b="19481"/>
          <a:stretch/>
        </p:blipFill>
        <p:spPr>
          <a:xfrm>
            <a:off x="1097280" y="1841946"/>
            <a:ext cx="6888480" cy="470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9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Yearly progress assessments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333" t="26395" r="35222" b="14148"/>
          <a:stretch/>
        </p:blipFill>
        <p:spPr>
          <a:xfrm>
            <a:off x="1075657" y="1926401"/>
            <a:ext cx="7143783" cy="493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2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+ two «targets» for 2020 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244928" y="2194560"/>
            <a:ext cx="8441871" cy="4303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Emerald Network of Areas of Special Conservation Interest is </a:t>
            </a:r>
            <a:r>
              <a:rPr lang="en-US" sz="2800" u="sng" dirty="0">
                <a:solidFill>
                  <a:schemeClr val="tx1"/>
                </a:solidFill>
              </a:rPr>
              <a:t>fully operational </a:t>
            </a:r>
            <a:r>
              <a:rPr lang="en-US" sz="2800" dirty="0">
                <a:solidFill>
                  <a:schemeClr val="tx1"/>
                </a:solidFill>
              </a:rPr>
              <a:t>to guarantee the long-term survival of all species and habitats of European Interest, including appropriate management, monitoring and reporting tools, compatible with NATURA2000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chemeClr val="tx1"/>
                </a:solidFill>
              </a:rPr>
              <a:t>Procedures</a:t>
            </a:r>
            <a:r>
              <a:rPr lang="en-US" sz="2800" dirty="0">
                <a:solidFill>
                  <a:schemeClr val="tx1"/>
                </a:solidFill>
              </a:rPr>
              <a:t> for continuous updating of the data and evaluation of the long-term survival of the species and habitats have been put in place</a:t>
            </a: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4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Method of evaluation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244928" y="2057400"/>
            <a:ext cx="8584253" cy="44410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Assessing progress report 2019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Updated progress by October 2020 (addtional table presented in the report)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Used information supplied by the Secretariat and observations by consultants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Used Emerald Network site database, Emerald Network conclusions database, Natura 2000 site database, Natura 2000 conclusions database [databases included most recent and historic versions]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Calculated statistics about implementation of activities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Trying to identify reasons of failure to implement certain activities (clustering of countries)</a:t>
            </a: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0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Basic statistics (facts)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244928" y="2555240"/>
            <a:ext cx="8584253" cy="4441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None of targets 2020 are met  (although there are significant IT advancements as regards to data submission and viewing)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Of 41 activities listed in the 2011-2020 workplan, 35% were considered completed, 20% as ongoing and 45% as outstanding  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Nine countries have not started even the Phase I of Emerald Network constitution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Six other countries have no significant progress in the past 6-7 years</a:t>
            </a: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7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Problems in evaluation and solution  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302038" y="2321561"/>
            <a:ext cx="6159722" cy="3937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2011-2020 workplan lacked any measurable targets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It was possible only to assess if activity was «done», «in progress» or «not done»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Cyclic character of Phases: it is difficult to assert that the Phase has been </a:t>
            </a:r>
            <a:r>
              <a:rPr lang="lv-LV" sz="2800" b="1" dirty="0">
                <a:solidFill>
                  <a:schemeClr val="tx1"/>
                </a:solidFill>
              </a:rPr>
              <a:t>completed</a:t>
            </a:r>
            <a:r>
              <a:rPr lang="lv-LV" sz="2800" dirty="0">
                <a:solidFill>
                  <a:schemeClr val="tx1"/>
                </a:solidFill>
              </a:rPr>
              <a:t>, but it is easy to say that the Phase has been </a:t>
            </a:r>
            <a:r>
              <a:rPr lang="lv-LV" sz="2800" b="1" dirty="0">
                <a:solidFill>
                  <a:schemeClr val="tx1"/>
                </a:solidFill>
              </a:rPr>
              <a:t>started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We used proposed outcome-related indicators of the proposed Emerald Monitoring Framework to better see where non-EU countries are </a:t>
            </a:r>
            <a:r>
              <a:rPr lang="lv-LV" sz="2800" b="1" dirty="0">
                <a:solidFill>
                  <a:schemeClr val="tx1"/>
                </a:solidFill>
              </a:rPr>
              <a:t>in the process 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566" y="3023515"/>
            <a:ext cx="2621507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29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214992" y="1454969"/>
            <a:ext cx="8714015" cy="867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674914" y="2634343"/>
            <a:ext cx="8011885" cy="351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3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980124"/>
            <a:ext cx="6703678" cy="58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25727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08F1ACEF5D341993D3E72B2C03D81" ma:contentTypeVersion="10" ma:contentTypeDescription="Een nieuw document maken." ma:contentTypeScope="" ma:versionID="64edf8b5b25566828c320ed2ccc7ef22">
  <xsd:schema xmlns:xsd="http://www.w3.org/2001/XMLSchema" xmlns:xs="http://www.w3.org/2001/XMLSchema" xmlns:p="http://schemas.microsoft.com/office/2006/metadata/properties" xmlns:ns2="5a85a8cd-11b6-4c49-b88c-fe5436cf80ab" targetNamespace="http://schemas.microsoft.com/office/2006/metadata/properties" ma:root="true" ma:fieldsID="fc8228ec264e47e14afa91df2c2cc656" ns2:_="">
    <xsd:import namespace="5a85a8cd-11b6-4c49-b88c-fe5436cf80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5a8cd-11b6-4c49-b88c-fe5436cf8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24E78F-25CA-44D3-B90B-012340C9D9FE}">
  <ds:schemaRefs>
    <ds:schemaRef ds:uri="http://purl.org/dc/elements/1.1/"/>
    <ds:schemaRef ds:uri="http://schemas.microsoft.com/office/2006/documentManagement/types"/>
    <ds:schemaRef ds:uri="5a85a8cd-11b6-4c49-b88c-fe5436cf80ab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B948DAB-4F86-4322-B202-C10BD33AC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5a8cd-11b6-4c49-b88c-fe5436cf8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9DE1C2-6D94-4F09-B53A-0137A43CF5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693</Words>
  <Application>Microsoft Office PowerPoint</Application>
  <PresentationFormat>On-screen Show (4:3)</PresentationFormat>
  <Paragraphs>54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Century Gothic</vt:lpstr>
      <vt:lpstr>1_Conception personnalisée</vt:lpstr>
      <vt:lpstr>Conception personnalisée</vt:lpstr>
      <vt:lpstr>4_Conception personnalisée</vt:lpstr>
      <vt:lpstr>3_Conception personnalisée</vt:lpstr>
      <vt:lpstr>Convention on the Conservation of European Wildlife and Natural Habitats Standing Committee  EVALUATION OF THE 2011-2020 EMERALD NETWORK WORKPLAN   Otars Opermanis &amp; Marc Roekaerts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2020-12-11T11:27:25Z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0x010100D8308F1ACEF5D341993D3E72B2C03D81</vt:lpwstr>
  </property>
</Properties>
</file>