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9"/>
  </p:notesMasterIdLst>
  <p:handoutMasterIdLst>
    <p:handoutMasterId r:id="rId20"/>
  </p:handoutMasterIdLst>
  <p:sldIdLst>
    <p:sldId id="350" r:id="rId8"/>
    <p:sldId id="613" r:id="rId9"/>
    <p:sldId id="614" r:id="rId10"/>
    <p:sldId id="605" r:id="rId11"/>
    <p:sldId id="343" r:id="rId12"/>
    <p:sldId id="608" r:id="rId13"/>
    <p:sldId id="592" r:id="rId14"/>
    <p:sldId id="609" r:id="rId15"/>
    <p:sldId id="607" r:id="rId16"/>
    <p:sldId id="610" r:id="rId17"/>
    <p:sldId id="612" r:id="rId1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0"/>
    <a:srgbClr val="0D347D"/>
    <a:srgbClr val="FFD54F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9E32B-491F-4BC2-8DB6-00CCDDB3EDA4}" v="162" dt="2020-12-01T08:50:34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9858" autoAdjust="0"/>
  </p:normalViewPr>
  <p:slideViewPr>
    <p:cSldViewPr snapToGrid="0" snapToObjects="1">
      <p:cViewPr>
        <p:scale>
          <a:sx n="71" d="100"/>
          <a:sy n="71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872B412-91D1-D643-B84A-E17CF1A8326B}" type="slidenum">
              <a:rPr lang="fr-FR" alt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</a:pPr>
              <a:t>5</a:t>
            </a:fld>
            <a:endParaRPr lang="fr-FR" alt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872B412-91D1-D643-B84A-E17CF1A8326B}" type="slidenum">
              <a:rPr lang="fr-FR" alt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</a:pPr>
              <a:t>6</a:t>
            </a:fld>
            <a:endParaRPr lang="fr-FR" alt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8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fld id="{830FAB81-B36C-224B-A670-CEAB3995F88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779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01/12/2020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ld.eea.europa.e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ald.eea.europa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CONVENTION ON THE CONSERVATION OF EUROPEAN WILDLIFE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2400" dirty="0">
                <a:solidFill>
                  <a:srgbClr val="409994"/>
                </a:solidFill>
                <a:latin typeface="+mn-lt"/>
              </a:rPr>
              <a:t>AND NATURAL HABITATS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x-none" sz="2400" dirty="0">
                <a:solidFill>
                  <a:srgbClr val="409994"/>
                </a:solidFill>
                <a:latin typeface="+mn-lt"/>
              </a:rPr>
              <a:t>40th </a:t>
            </a:r>
            <a:r>
              <a:rPr lang="en-US" sz="2400" dirty="0">
                <a:solidFill>
                  <a:srgbClr val="409994"/>
                </a:solidFill>
                <a:latin typeface="+mn-lt"/>
              </a:rPr>
              <a:t>Standing </a:t>
            </a:r>
            <a:r>
              <a:rPr lang="en-US" sz="2400" dirty="0" err="1">
                <a:solidFill>
                  <a:srgbClr val="409994"/>
                </a:solidFill>
                <a:latin typeface="+mn-lt"/>
              </a:rPr>
              <a:t>Committe</a:t>
            </a:r>
            <a:r>
              <a:rPr lang="x-none" sz="24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GB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x-none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x-none" sz="2400" dirty="0">
                <a:solidFill>
                  <a:srgbClr val="409994"/>
                </a:solidFill>
                <a:latin typeface="+mn-lt"/>
              </a:rPr>
            </a:br>
            <a:r>
              <a:rPr lang="x-none" sz="2400" dirty="0">
                <a:solidFill>
                  <a:srgbClr val="409994"/>
                </a:solidFill>
                <a:latin typeface="+mn-lt"/>
              </a:rPr>
              <a:t>Emerald Network IT-Tools</a:t>
            </a:r>
            <a:br>
              <a:rPr lang="x-none" sz="2400" dirty="0">
                <a:solidFill>
                  <a:srgbClr val="409994"/>
                </a:solidFill>
                <a:latin typeface="+mn-lt"/>
              </a:rPr>
            </a:br>
            <a:r>
              <a:rPr lang="x-none" sz="1800" dirty="0">
                <a:solidFill>
                  <a:srgbClr val="409994"/>
                </a:solidFill>
                <a:latin typeface="+mn-lt"/>
              </a:rPr>
              <a:t>Update</a:t>
            </a:r>
            <a:br>
              <a:rPr lang="x-none" sz="1800" dirty="0">
                <a:solidFill>
                  <a:srgbClr val="409994"/>
                </a:solidFill>
                <a:latin typeface="+mn-lt"/>
              </a:rPr>
            </a:br>
            <a:r>
              <a:rPr lang="x-none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x-none" sz="2400" dirty="0">
                <a:solidFill>
                  <a:srgbClr val="409994"/>
                </a:solidFill>
                <a:latin typeface="+mn-lt"/>
              </a:rPr>
            </a:br>
            <a:r>
              <a:rPr lang="x-none" sz="1800" dirty="0">
                <a:solidFill>
                  <a:srgbClr val="409994"/>
                </a:solidFill>
                <a:latin typeface="+mn-lt"/>
              </a:rPr>
              <a:t>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x-none" sz="1400" dirty="0">
                <a:solidFill>
                  <a:srgbClr val="409994"/>
                </a:solidFill>
                <a:latin typeface="+mn-lt"/>
              </a:rPr>
              <a:t>Virtual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x-none" sz="1400" dirty="0">
                <a:solidFill>
                  <a:srgbClr val="409994"/>
                </a:solidFill>
                <a:latin typeface="+mn-lt"/>
              </a:rPr>
              <a:t>1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– </a:t>
            </a:r>
            <a:r>
              <a:rPr lang="x-none" sz="1400" dirty="0">
                <a:solidFill>
                  <a:srgbClr val="409994"/>
                </a:solidFill>
                <a:latin typeface="+mn-lt"/>
              </a:rPr>
              <a:t>4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</a:t>
            </a:r>
            <a:r>
              <a:rPr lang="x-none" sz="1400" dirty="0">
                <a:solidFill>
                  <a:srgbClr val="409994"/>
                </a:solidFill>
                <a:latin typeface="+mn-lt"/>
              </a:rPr>
              <a:t>November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20</a:t>
            </a:r>
            <a:r>
              <a:rPr lang="x-none" sz="1400" dirty="0">
                <a:solidFill>
                  <a:srgbClr val="409994"/>
                </a:solidFill>
                <a:latin typeface="+mn-lt"/>
              </a:rPr>
              <a:t>20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145495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2800" dirty="0">
                <a:solidFill>
                  <a:schemeClr val="tx1"/>
                </a:solidFill>
              </a:rPr>
              <a:t>Emerald Network Public Viewer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98714" y="1805328"/>
            <a:ext cx="8088086" cy="430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hlinkClick r:id="rId2"/>
              </a:rPr>
              <a:t>https://emerald.eea.europa.eu/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Fully aligned with all options available for the NATURA2000 Viewer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Includes: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A</a:t>
            </a:r>
            <a:r>
              <a:rPr lang="x-none" sz="1600" dirty="0" err="1"/>
              <a:t>ll</a:t>
            </a:r>
            <a:r>
              <a:rPr lang="x-none" sz="1600" dirty="0"/>
              <a:t> types of Emerald Network sites: Adopted, Candidate and Proposed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Q</a:t>
            </a:r>
            <a:r>
              <a:rPr lang="x-none" sz="1600" dirty="0" err="1"/>
              <a:t>uery</a:t>
            </a:r>
            <a:r>
              <a:rPr lang="x-none" sz="1600" dirty="0"/>
              <a:t> options for sites, species and habitats</a:t>
            </a:r>
            <a:endParaRPr lang="x-none" sz="16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U</a:t>
            </a:r>
            <a:r>
              <a:rPr lang="x-none" sz="1600" dirty="0">
                <a:solidFill>
                  <a:schemeClr val="tx1"/>
                </a:solidFill>
              </a:rPr>
              <a:t>se of different types of base maps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Minimally </a:t>
            </a:r>
            <a:r>
              <a:rPr lang="x-none" sz="1800" b="1" dirty="0">
                <a:solidFill>
                  <a:schemeClr val="tx1"/>
                </a:solidFill>
              </a:rPr>
              <a:t>yearly updated </a:t>
            </a:r>
            <a:r>
              <a:rPr lang="x-none" sz="1800" dirty="0">
                <a:solidFill>
                  <a:schemeClr val="tx1"/>
                </a:solidFill>
              </a:rPr>
              <a:t>according to the new releases of the Emerald Network database created by the Emerald Network WebApp (does not include sensitive species)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x-none" sz="1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Need to find the proper way to make the </a:t>
            </a:r>
            <a:r>
              <a:rPr lang="x-none" sz="1800" b="1" dirty="0">
                <a:solidFill>
                  <a:schemeClr val="tx1"/>
                </a:solidFill>
              </a:rPr>
              <a:t>barometer data visible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4DA5B03-58EB-493A-949D-B4AA961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850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 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724073" y="2438400"/>
            <a:ext cx="518044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indent="-2286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 to the additional budget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</a:t>
            </a:r>
            <a:b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 Convention and 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EEA, all the above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now under development and will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available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this year</a:t>
            </a:r>
          </a:p>
          <a:p>
            <a:pPr lvl="2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Emerald Network dataflow will be much more automated and QA/QC procedures will enhance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and </a:t>
            </a:r>
            <a:r>
              <a:rPr lang="en-US" sz="1700" dirty="0"/>
              <a:t>data quality</a:t>
            </a:r>
          </a:p>
          <a:p>
            <a:pPr indent="-2286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release management will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for better data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knowledge of the data flow</a:t>
            </a:r>
          </a:p>
          <a:p>
            <a:pPr lvl="2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more people, experts and non-experts, will be able to benefit from the </a:t>
            </a:r>
            <a:r>
              <a:rPr lang="en-US" sz="1700" dirty="0"/>
              <a:t>Emerald Network</a:t>
            </a:r>
            <a:r>
              <a:rPr lang="x-none" sz="1700" dirty="0"/>
              <a:t> </a:t>
            </a:r>
            <a:r>
              <a:rPr lang="en-US" sz="1700" dirty="0"/>
              <a:t>data</a:t>
            </a: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C7333B2E-C2AA-4D87-9D58-51E9D1228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0" r="1228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8474CC9-2850-44E8-A9C4-5A1A33341FFF}"/>
              </a:ext>
            </a:extLst>
          </p:cNvPr>
          <p:cNvSpPr txBox="1">
            <a:spLocks/>
          </p:cNvSpPr>
          <p:nvPr/>
        </p:nvSpPr>
        <p:spPr>
          <a:xfrm rot="19374740">
            <a:off x="-124539" y="5135243"/>
            <a:ext cx="3926708" cy="904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x-none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!!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5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9F50D-C116-4B3A-9D1C-4A36C4F5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dirty="0"/>
              <a:t>Agenda Item 5.7.1c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FB2829-A780-4BDC-9C22-1FD9A5C0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149"/>
            <a:ext cx="9144000" cy="49288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1337C6D-9065-479A-A7A2-A4B77E794D7B}"/>
              </a:ext>
            </a:extLst>
          </p:cNvPr>
          <p:cNvSpPr txBox="1">
            <a:spLocks/>
          </p:cNvSpPr>
          <p:nvPr/>
        </p:nvSpPr>
        <p:spPr>
          <a:xfrm>
            <a:off x="115166" y="902183"/>
            <a:ext cx="8714015" cy="113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2400" dirty="0">
                <a:solidFill>
                  <a:schemeClr val="tx1"/>
                </a:solidFill>
              </a:rPr>
              <a:t>New version of the Emerald Viewer Online</a:t>
            </a:r>
          </a:p>
          <a:p>
            <a:pPr algn="ctr">
              <a:spcAft>
                <a:spcPts val="1200"/>
              </a:spcAft>
            </a:pPr>
            <a:r>
              <a:rPr lang="x-none" sz="2400" dirty="0">
                <a:solidFill>
                  <a:schemeClr val="tx1"/>
                </a:solidFill>
                <a:hlinkClick r:id="rId3"/>
              </a:rPr>
              <a:t>https://emerald.eea.europa.eu</a:t>
            </a:r>
            <a:r>
              <a:rPr lang="x-none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66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77B87-FFA9-426A-BF53-74B60F30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928F9E-0C00-4972-A760-9E3457C9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712"/>
            <a:ext cx="9144000" cy="49244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F100A6-907A-477E-8D3D-F3CF887BC31F}"/>
              </a:ext>
            </a:extLst>
          </p:cNvPr>
          <p:cNvSpPr txBox="1">
            <a:spLocks/>
          </p:cNvSpPr>
          <p:nvPr/>
        </p:nvSpPr>
        <p:spPr>
          <a:xfrm>
            <a:off x="115166" y="902183"/>
            <a:ext cx="8714015" cy="113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2400" dirty="0">
                <a:solidFill>
                  <a:schemeClr val="tx1"/>
                </a:solidFill>
              </a:rPr>
              <a:t>Combined view with Natura2000 is possible</a:t>
            </a:r>
          </a:p>
        </p:txBody>
      </p:sp>
    </p:spTree>
    <p:extLst>
      <p:ext uri="{BB962C8B-B14F-4D97-AF65-F5344CB8AC3E}">
        <p14:creationId xmlns:p14="http://schemas.microsoft.com/office/powerpoint/2010/main" val="289450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98893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3600" dirty="0">
                <a:solidFill>
                  <a:schemeClr val="tx1"/>
                </a:solidFill>
              </a:rPr>
              <a:t>Introduction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76944" y="1958725"/>
            <a:ext cx="8338456" cy="479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400" dirty="0">
                <a:solidFill>
                  <a:schemeClr val="tx1"/>
                </a:solidFill>
              </a:rPr>
              <a:t>IT-Tools are needed to streamline and enforce data quality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400" dirty="0">
                <a:solidFill>
                  <a:schemeClr val="tx1"/>
                </a:solidFill>
              </a:rPr>
              <a:t>Thanks to recent investments further developments are possible </a:t>
            </a:r>
            <a:br>
              <a:rPr lang="x-none" sz="2400" dirty="0">
                <a:solidFill>
                  <a:schemeClr val="tx1"/>
                </a:solidFill>
              </a:rPr>
            </a:br>
            <a:r>
              <a:rPr lang="x-none" dirty="0">
                <a:solidFill>
                  <a:schemeClr val="tx1"/>
                </a:solidFill>
              </a:rPr>
              <a:t>(the Bern Convention secretariat, the European Environment Agency and a voluntary contribution of Norway)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400" dirty="0">
                <a:solidFill>
                  <a:schemeClr val="tx1"/>
                </a:solidFill>
              </a:rPr>
              <a:t>3 levels considered: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200" dirty="0">
                <a:solidFill>
                  <a:schemeClr val="tx1"/>
                </a:solidFill>
              </a:rPr>
              <a:t>CDR data delivery: QA/QC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200" dirty="0">
                <a:solidFill>
                  <a:schemeClr val="tx1"/>
                </a:solidFill>
              </a:rPr>
              <a:t>International Emerald Network data </a:t>
            </a:r>
            <a:r>
              <a:rPr lang="x-none" sz="2200" dirty="0"/>
              <a:t>management: WebApp</a:t>
            </a:r>
            <a:endParaRPr lang="x-none" sz="22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M</a:t>
            </a:r>
            <a:r>
              <a:rPr lang="x-none" sz="2200" dirty="0" err="1"/>
              <a:t>aking</a:t>
            </a:r>
            <a:r>
              <a:rPr lang="x-none" sz="2200" dirty="0"/>
              <a:t> the data public: the Emerald Network Viewer</a:t>
            </a:r>
            <a:endParaRPr lang="x-none" sz="2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22411E1-61A6-4E1D-9E79-058503C7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265448" y="3244953"/>
            <a:ext cx="2376488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IT-</a:t>
            </a:r>
            <a:r>
              <a:rPr lang="fr-FR" altLang="en-US" sz="1800" b="1" dirty="0" err="1">
                <a:solidFill>
                  <a:srgbClr val="002060"/>
                </a:solidFill>
              </a:rPr>
              <a:t>Tool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 manager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511540" y="1251630"/>
            <a:ext cx="2376487" cy="16573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European</a:t>
            </a:r>
            <a:r>
              <a:rPr lang="fr-FR" altLang="en-US" sz="1800" b="1" dirty="0">
                <a:solidFill>
                  <a:srgbClr val="222268"/>
                </a:solidFill>
              </a:rPr>
              <a:t> </a:t>
            </a:r>
            <a:r>
              <a:rPr lang="fr-FR" altLang="en-US" sz="1800" b="1" dirty="0" err="1">
                <a:solidFill>
                  <a:srgbClr val="222268"/>
                </a:solidFill>
              </a:rPr>
              <a:t>Dataset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Management</a:t>
            </a:r>
            <a:endParaRPr lang="en-US" altLang="en-US" sz="1800" b="1" dirty="0">
              <a:solidFill>
                <a:srgbClr val="222268"/>
              </a:solidFill>
            </a:endParaRPr>
          </a:p>
        </p:txBody>
      </p:sp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3236208" y="1251630"/>
            <a:ext cx="2770528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Official Delivery 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Central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Repository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CDR </a:t>
            </a:r>
            <a:r>
              <a:rPr lang="fr-FR" altLang="en-US" sz="1800" b="1" dirty="0" err="1">
                <a:solidFill>
                  <a:srgbClr val="002060"/>
                </a:solidFill>
              </a:rPr>
              <a:t>managed</a:t>
            </a:r>
            <a:r>
              <a:rPr lang="fr-FR" altLang="en-US" sz="1800" b="1" dirty="0">
                <a:solidFill>
                  <a:srgbClr val="002060"/>
                </a:solidFill>
              </a:rPr>
              <a:t> by EEA 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3433228" y="3290701"/>
            <a:ext cx="2376487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CDR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168273" y="1251629"/>
            <a:ext cx="2563131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Country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Standard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Form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</a:t>
            </a:r>
            <a:r>
              <a:rPr lang="x-none" altLang="en-US" sz="1800" b="1" dirty="0">
                <a:solidFill>
                  <a:srgbClr val="002060"/>
                </a:solidFill>
              </a:rPr>
              <a:t> (</a:t>
            </a:r>
            <a:r>
              <a:rPr lang="fr-FR" altLang="en-US" sz="1800" b="1" dirty="0" err="1">
                <a:solidFill>
                  <a:srgbClr val="002060"/>
                </a:solidFill>
              </a:rPr>
              <a:t>Tabular</a:t>
            </a:r>
            <a:r>
              <a:rPr lang="x-none" altLang="en-US" sz="1800" b="1" dirty="0">
                <a:solidFill>
                  <a:srgbClr val="002060"/>
                </a:solidFill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x-none" altLang="en-US" sz="1800" b="1" dirty="0">
                <a:solidFill>
                  <a:srgbClr val="002060"/>
                </a:solidFill>
              </a:rPr>
              <a:t>Site boundaries</a:t>
            </a:r>
            <a:endParaRPr lang="fr-FR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4" name="Line 16"/>
          <p:cNvSpPr>
            <a:spLocks noChangeShapeType="1"/>
          </p:cNvSpPr>
          <p:nvPr/>
        </p:nvSpPr>
        <p:spPr bwMode="auto">
          <a:xfrm>
            <a:off x="2641936" y="3095220"/>
            <a:ext cx="7075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5" name="Line 17"/>
          <p:cNvSpPr>
            <a:spLocks noChangeShapeType="1"/>
          </p:cNvSpPr>
          <p:nvPr/>
        </p:nvSpPr>
        <p:spPr bwMode="auto">
          <a:xfrm flipV="1">
            <a:off x="5970540" y="3095220"/>
            <a:ext cx="5649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Box 1"/>
          <p:cNvSpPr txBox="1"/>
          <p:nvPr/>
        </p:nvSpPr>
        <p:spPr>
          <a:xfrm rot="462958">
            <a:off x="4192620" y="477725"/>
            <a:ext cx="4428628" cy="584775"/>
          </a:xfrm>
          <a:prstGeom prst="rect">
            <a:avLst/>
          </a:prstGeom>
          <a:solidFill>
            <a:srgbClr val="FFD54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Data flow cycle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522358" y="3215924"/>
            <a:ext cx="2376487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Web App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231735" y="5563372"/>
            <a:ext cx="1959428" cy="104531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Public version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Viewer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09597" y="5563372"/>
            <a:ext cx="2597139" cy="104531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Used</a:t>
            </a:r>
            <a:r>
              <a:rPr lang="fr-FR" altLang="en-US" sz="1800" b="1" dirty="0">
                <a:solidFill>
                  <a:srgbClr val="222268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Evaluation </a:t>
            </a:r>
            <a:r>
              <a:rPr lang="fr-FR" altLang="en-US" sz="1800" b="1" dirty="0" err="1">
                <a:solidFill>
                  <a:srgbClr val="222268"/>
                </a:solidFill>
              </a:rPr>
              <a:t>Seminars</a:t>
            </a:r>
            <a:endParaRPr lang="fr-FR" altLang="en-US" sz="1800" b="1" dirty="0">
              <a:solidFill>
                <a:srgbClr val="222268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064155" y="4615543"/>
            <a:ext cx="251045" cy="10295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515920" y="4615543"/>
            <a:ext cx="1782027" cy="111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Down Arrow 1"/>
          <p:cNvSpPr/>
          <p:nvPr/>
        </p:nvSpPr>
        <p:spPr>
          <a:xfrm rot="7558536">
            <a:off x="2277752" y="4762008"/>
            <a:ext cx="876084" cy="1364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61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61" grpId="0" animBg="1"/>
      <p:bldP spid="70664" grpId="0" animBg="1"/>
      <p:bldP spid="7066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265448" y="3244953"/>
            <a:ext cx="2376488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IT-</a:t>
            </a:r>
            <a:r>
              <a:rPr lang="fr-FR" altLang="en-US" sz="1800" b="1" dirty="0" err="1">
                <a:solidFill>
                  <a:srgbClr val="002060"/>
                </a:solidFill>
              </a:rPr>
              <a:t>Tool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 manager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511540" y="1251630"/>
            <a:ext cx="2376487" cy="16573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European</a:t>
            </a:r>
            <a:r>
              <a:rPr lang="fr-FR" altLang="en-US" sz="1800" b="1" dirty="0">
                <a:solidFill>
                  <a:srgbClr val="222268"/>
                </a:solidFill>
              </a:rPr>
              <a:t> </a:t>
            </a:r>
            <a:r>
              <a:rPr lang="fr-FR" altLang="en-US" sz="1800" b="1" dirty="0" err="1">
                <a:solidFill>
                  <a:srgbClr val="222268"/>
                </a:solidFill>
              </a:rPr>
              <a:t>Dataset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Management</a:t>
            </a:r>
            <a:endParaRPr lang="en-US" altLang="en-US" sz="1800" b="1" dirty="0">
              <a:solidFill>
                <a:srgbClr val="222268"/>
              </a:solidFill>
            </a:endParaRPr>
          </a:p>
        </p:txBody>
      </p:sp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3236208" y="1251630"/>
            <a:ext cx="2770528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Official Delivery 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Central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Repository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CDR </a:t>
            </a:r>
            <a:r>
              <a:rPr lang="fr-FR" altLang="en-US" sz="1800" b="1" dirty="0" err="1">
                <a:solidFill>
                  <a:srgbClr val="002060"/>
                </a:solidFill>
              </a:rPr>
              <a:t>managed</a:t>
            </a:r>
            <a:r>
              <a:rPr lang="fr-FR" altLang="en-US" sz="1800" b="1" dirty="0">
                <a:solidFill>
                  <a:srgbClr val="002060"/>
                </a:solidFill>
              </a:rPr>
              <a:t> by EEA 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3433228" y="3290701"/>
            <a:ext cx="2376487" cy="1657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CDR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168273" y="1251629"/>
            <a:ext cx="2563131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Country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Standard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Form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</a:t>
            </a:r>
            <a:r>
              <a:rPr lang="x-none" altLang="en-US" sz="1800" b="1" dirty="0">
                <a:solidFill>
                  <a:srgbClr val="002060"/>
                </a:solidFill>
              </a:rPr>
              <a:t> (</a:t>
            </a:r>
            <a:r>
              <a:rPr lang="fr-FR" altLang="en-US" sz="1800" b="1" dirty="0" err="1">
                <a:solidFill>
                  <a:srgbClr val="002060"/>
                </a:solidFill>
              </a:rPr>
              <a:t>Tabular</a:t>
            </a:r>
            <a:r>
              <a:rPr lang="x-none" altLang="en-US" sz="1800" b="1" dirty="0">
                <a:solidFill>
                  <a:srgbClr val="002060"/>
                </a:solidFill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x-none" altLang="en-US" sz="1800" b="1" dirty="0">
                <a:solidFill>
                  <a:srgbClr val="002060"/>
                </a:solidFill>
              </a:rPr>
              <a:t>Site boundaries</a:t>
            </a:r>
            <a:endParaRPr lang="fr-FR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4" name="Line 16"/>
          <p:cNvSpPr>
            <a:spLocks noChangeShapeType="1"/>
          </p:cNvSpPr>
          <p:nvPr/>
        </p:nvSpPr>
        <p:spPr bwMode="auto">
          <a:xfrm>
            <a:off x="2641936" y="3095220"/>
            <a:ext cx="7075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5" name="Line 17"/>
          <p:cNvSpPr>
            <a:spLocks noChangeShapeType="1"/>
          </p:cNvSpPr>
          <p:nvPr/>
        </p:nvSpPr>
        <p:spPr bwMode="auto">
          <a:xfrm flipV="1">
            <a:off x="5970540" y="3095220"/>
            <a:ext cx="5649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Box 1"/>
          <p:cNvSpPr txBox="1"/>
          <p:nvPr/>
        </p:nvSpPr>
        <p:spPr>
          <a:xfrm rot="462958">
            <a:off x="4192620" y="477725"/>
            <a:ext cx="4428628" cy="584775"/>
          </a:xfrm>
          <a:prstGeom prst="rect">
            <a:avLst/>
          </a:prstGeom>
          <a:solidFill>
            <a:srgbClr val="FFD54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Data flow cycle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522358" y="3215924"/>
            <a:ext cx="2376487" cy="1657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Web App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231735" y="5563372"/>
            <a:ext cx="1959428" cy="104531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Public version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Viewer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09597" y="5563372"/>
            <a:ext cx="2597139" cy="104531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Used</a:t>
            </a:r>
            <a:r>
              <a:rPr lang="fr-FR" altLang="en-US" sz="1800" b="1" dirty="0">
                <a:solidFill>
                  <a:srgbClr val="222268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Evaluation </a:t>
            </a:r>
            <a:r>
              <a:rPr lang="fr-FR" altLang="en-US" sz="1800" b="1" dirty="0" err="1">
                <a:solidFill>
                  <a:srgbClr val="222268"/>
                </a:solidFill>
              </a:rPr>
              <a:t>Seminars</a:t>
            </a:r>
            <a:endParaRPr lang="fr-FR" altLang="en-US" sz="1800" b="1" dirty="0">
              <a:solidFill>
                <a:srgbClr val="222268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064155" y="4615543"/>
            <a:ext cx="251045" cy="1029551"/>
          </a:xfrm>
          <a:prstGeom prst="line">
            <a:avLst/>
          </a:prstGeom>
          <a:noFill/>
          <a:ln w="38100">
            <a:solidFill>
              <a:srgbClr val="002A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515920" y="4615543"/>
            <a:ext cx="1782027" cy="1118018"/>
          </a:xfrm>
          <a:prstGeom prst="line">
            <a:avLst/>
          </a:prstGeom>
          <a:noFill/>
          <a:ln w="38100">
            <a:solidFill>
              <a:srgbClr val="002A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Down Arrow 1"/>
          <p:cNvSpPr/>
          <p:nvPr/>
        </p:nvSpPr>
        <p:spPr>
          <a:xfrm rot="7558536">
            <a:off x="2277752" y="4762008"/>
            <a:ext cx="876084" cy="1364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369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33783" y="1136792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3600" dirty="0">
                <a:solidFill>
                  <a:schemeClr val="tx1"/>
                </a:solidFill>
              </a:rPr>
              <a:t>Data Delivery on the CDR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1926401"/>
            <a:ext cx="8333015" cy="46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</a:t>
            </a:r>
            <a:r>
              <a:rPr lang="x-none" dirty="0" err="1">
                <a:solidFill>
                  <a:schemeClr val="tx1"/>
                </a:solidFill>
              </a:rPr>
              <a:t>ntil</a:t>
            </a:r>
            <a:r>
              <a:rPr lang="x-none" dirty="0">
                <a:solidFill>
                  <a:schemeClr val="tx1"/>
                </a:solidFill>
              </a:rPr>
              <a:t> today, CDR is just a “mailbox” for “organised” data deliveries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</a:rPr>
              <a:t>From next year on: better use of the background tools behind the CDR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T</a:t>
            </a:r>
            <a:r>
              <a:rPr lang="x-none" dirty="0">
                <a:solidFill>
                  <a:schemeClr val="tx1"/>
                </a:solidFill>
              </a:rPr>
              <a:t>he delivery folder needs to be </a:t>
            </a:r>
            <a:r>
              <a:rPr lang="x-none" b="1" dirty="0">
                <a:solidFill>
                  <a:schemeClr val="tx1"/>
                </a:solidFill>
              </a:rPr>
              <a:t>officially “released” </a:t>
            </a:r>
            <a:r>
              <a:rPr lang="x-none" dirty="0">
                <a:solidFill>
                  <a:schemeClr val="tx1"/>
                </a:solidFill>
              </a:rPr>
              <a:t>by the country and the delivery needs to be </a:t>
            </a:r>
            <a:r>
              <a:rPr lang="x-none" b="1" dirty="0">
                <a:solidFill>
                  <a:schemeClr val="tx1"/>
                </a:solidFill>
              </a:rPr>
              <a:t>“ended” </a:t>
            </a:r>
            <a:r>
              <a:rPr lang="x-none" dirty="0">
                <a:solidFill>
                  <a:schemeClr val="tx1"/>
                </a:solidFill>
              </a:rPr>
              <a:t>before data can be harvested by </a:t>
            </a:r>
            <a:r>
              <a:rPr lang="x-none" dirty="0" err="1">
                <a:solidFill>
                  <a:schemeClr val="tx1"/>
                </a:solidFill>
              </a:rPr>
              <a:t>CoE</a:t>
            </a:r>
            <a:endParaRPr lang="x-none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b="1" dirty="0"/>
              <a:t>A</a:t>
            </a:r>
            <a:r>
              <a:rPr lang="x-none" b="1" dirty="0" err="1"/>
              <a:t>utomated</a:t>
            </a:r>
            <a:r>
              <a:rPr lang="x-none" b="1" dirty="0"/>
              <a:t> QA/QC </a:t>
            </a:r>
            <a:r>
              <a:rPr lang="x-none" dirty="0"/>
              <a:t>rules will be implemented and a QA/QC report will be automatically available to the country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chemeClr val="tx1"/>
                </a:solidFill>
              </a:rPr>
              <a:t>Deliveries with wrong formats or incomplete spatial layers will be automatically </a:t>
            </a:r>
            <a:r>
              <a:rPr lang="x-none" b="1" dirty="0">
                <a:solidFill>
                  <a:schemeClr val="tx1"/>
                </a:solidFill>
              </a:rPr>
              <a:t>blocked</a:t>
            </a:r>
            <a:r>
              <a:rPr lang="x-none" dirty="0">
                <a:solidFill>
                  <a:schemeClr val="tx1"/>
                </a:solidFill>
              </a:rPr>
              <a:t> by the system and a warning will be send to the country indicating a new delivery is needed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N</a:t>
            </a:r>
            <a:r>
              <a:rPr lang="x-none" dirty="0"/>
              <a:t>o </a:t>
            </a:r>
            <a:r>
              <a:rPr lang="x-none" b="1" dirty="0"/>
              <a:t>content related blockers </a:t>
            </a:r>
            <a:r>
              <a:rPr lang="x-none" dirty="0"/>
              <a:t>will yet be implemented, but warnings for wrong content for important fields will be listed</a:t>
            </a:r>
            <a:endParaRPr lang="x-none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</a:rPr>
              <a:t>When a delivery is accepted, the system will generate a short report, available in the same folder. This report will need to be send to the secretariat, proving a correct delivery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69435E1-53B2-4CE2-BB55-64F0A1F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482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43568-5842-4BB8-9FA5-D8F50D67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439"/>
            <a:ext cx="9144000" cy="59865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507546D-7D86-4352-BEB7-CF8CC67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6967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145495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x-none" sz="2800" dirty="0">
                <a:solidFill>
                  <a:schemeClr val="tx1"/>
                </a:solidFill>
              </a:rPr>
              <a:t>Emerald Network </a:t>
            </a:r>
            <a:r>
              <a:rPr lang="x-none" sz="2800" dirty="0" err="1">
                <a:solidFill>
                  <a:schemeClr val="tx1"/>
                </a:solidFill>
              </a:rPr>
              <a:t>IntraNet</a:t>
            </a:r>
            <a:r>
              <a:rPr lang="x-none" sz="2800" dirty="0">
                <a:solidFill>
                  <a:schemeClr val="tx1"/>
                </a:solidFill>
              </a:rPr>
              <a:t> (WebApp)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85749" y="1891932"/>
            <a:ext cx="8572501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For international data management by the secretariat and international consultants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Includes: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1600" dirty="0"/>
              <a:t>(Semi-)</a:t>
            </a:r>
            <a:r>
              <a:rPr lang="x-none" sz="1600" b="1" dirty="0"/>
              <a:t>automated harvesting</a:t>
            </a:r>
            <a:r>
              <a:rPr lang="x-none" sz="1600" dirty="0"/>
              <a:t> of country data from the CDR</a:t>
            </a:r>
            <a:endParaRPr lang="x-none" sz="16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1600" dirty="0">
                <a:solidFill>
                  <a:schemeClr val="tx1"/>
                </a:solidFill>
              </a:rPr>
              <a:t>Creation of </a:t>
            </a:r>
            <a:r>
              <a:rPr lang="x-none" sz="1600" b="1" dirty="0">
                <a:solidFill>
                  <a:schemeClr val="tx1"/>
                </a:solidFill>
              </a:rPr>
              <a:t>change report</a:t>
            </a:r>
            <a:r>
              <a:rPr lang="x-none" sz="1600" dirty="0">
                <a:solidFill>
                  <a:schemeClr val="tx1"/>
                </a:solidFill>
              </a:rPr>
              <a:t> for tabular as wel</a:t>
            </a:r>
            <a:r>
              <a:rPr lang="x-none" sz="1600" dirty="0"/>
              <a:t>l as spatial data</a:t>
            </a:r>
            <a:endParaRPr lang="x-none" sz="16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C</a:t>
            </a:r>
            <a:r>
              <a:rPr lang="x-none" sz="1600" dirty="0" err="1"/>
              <a:t>reation</a:t>
            </a:r>
            <a:r>
              <a:rPr lang="x-none" sz="1600" dirty="0"/>
              <a:t> of the Lists of Adopted (</a:t>
            </a:r>
            <a:r>
              <a:rPr lang="x-none" sz="1600" b="1" dirty="0"/>
              <a:t>ASCI-List</a:t>
            </a:r>
            <a:r>
              <a:rPr lang="x-none" sz="1600" dirty="0"/>
              <a:t>) and </a:t>
            </a:r>
            <a:r>
              <a:rPr lang="x-none" sz="1600" b="1" dirty="0"/>
              <a:t>Candidate site lists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1600" dirty="0"/>
              <a:t>From next year on, those lists will include reference to the </a:t>
            </a:r>
            <a:r>
              <a:rPr lang="x-none" sz="1600" b="1" u="sng" dirty="0"/>
              <a:t>accepted changes </a:t>
            </a:r>
            <a:r>
              <a:rPr lang="x-none" sz="1600" dirty="0"/>
              <a:t>to the site boundaries and site tabular data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M</a:t>
            </a:r>
            <a:r>
              <a:rPr lang="x-none" sz="1600" dirty="0"/>
              <a:t>ore elaborated </a:t>
            </a:r>
            <a:r>
              <a:rPr lang="x-none" sz="1600" b="1" dirty="0"/>
              <a:t>QA/QC reports </a:t>
            </a:r>
            <a:r>
              <a:rPr lang="x-none" sz="1600" dirty="0"/>
              <a:t>for tabular and spatial data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/>
              <a:t>H</a:t>
            </a:r>
            <a:r>
              <a:rPr lang="x-none" sz="1600" b="1" dirty="0" err="1"/>
              <a:t>istorical</a:t>
            </a:r>
            <a:r>
              <a:rPr lang="x-none" sz="1600" b="1" dirty="0"/>
              <a:t> release management </a:t>
            </a:r>
            <a:r>
              <a:rPr lang="x-none" sz="1600" dirty="0"/>
              <a:t>(comparing two data sets from different years)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1800" dirty="0">
                <a:solidFill>
                  <a:schemeClr val="tx1"/>
                </a:solidFill>
              </a:rPr>
              <a:t>Will produce minimally </a:t>
            </a:r>
            <a:r>
              <a:rPr lang="x-none" sz="1800" b="1" dirty="0">
                <a:solidFill>
                  <a:schemeClr val="tx1"/>
                </a:solidFill>
              </a:rPr>
              <a:t>yearly a new release </a:t>
            </a:r>
            <a:r>
              <a:rPr lang="x-none" sz="1800" dirty="0">
                <a:solidFill>
                  <a:schemeClr val="tx1"/>
                </a:solidFill>
              </a:rPr>
              <a:t>of the Emerald Network database to be used in the Emerald Viewer and be put available for the wider public </a:t>
            </a:r>
            <a:br>
              <a:rPr lang="x-none" sz="1800" dirty="0">
                <a:solidFill>
                  <a:schemeClr val="tx1"/>
                </a:solidFill>
              </a:rPr>
            </a:br>
            <a:r>
              <a:rPr lang="x-none" sz="1800" dirty="0">
                <a:solidFill>
                  <a:schemeClr val="tx1"/>
                </a:solidFill>
              </a:rPr>
              <a:t>(does not include sensitive species)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B0158A-E22F-4E0B-B24D-A395F0C4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5.7.1c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74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4E78F-25CA-44D3-B90B-012340C9D9F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a85a8cd-11b6-4c49-b88c-fe5436cf80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PresentationFormat>On-screen Show (4:3)</PresentationFormat>
  <Paragraphs>98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40th Standing Committee  Emerald Network IT-Tools Update  Marc Roekaerts</vt:lpstr>
      <vt:lpstr>Agenda Item 5.7.1c</vt:lpstr>
      <vt:lpstr>Agenda Item 5.7.1c</vt:lpstr>
      <vt:lpstr>Agenda Item 5.7.1c</vt:lpstr>
      <vt:lpstr>PowerPoint Presentation</vt:lpstr>
      <vt:lpstr>PowerPoint Presentation</vt:lpstr>
      <vt:lpstr>Agenda Item 5.7.1c</vt:lpstr>
      <vt:lpstr>Agenda Item 5.7.1c</vt:lpstr>
      <vt:lpstr>Agenda Item 5.7.1c</vt:lpstr>
      <vt:lpstr>Agenda Item 5.7.1c</vt:lpstr>
      <vt:lpstr>Summary Note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2020-12-01T09:28:05Z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