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9"/>
  </p:notesMasterIdLst>
  <p:handoutMasterIdLst>
    <p:handoutMasterId r:id="rId20"/>
  </p:handoutMasterIdLst>
  <p:sldIdLst>
    <p:sldId id="350" r:id="rId8"/>
    <p:sldId id="596" r:id="rId9"/>
    <p:sldId id="597" r:id="rId10"/>
    <p:sldId id="598" r:id="rId11"/>
    <p:sldId id="599" r:id="rId12"/>
    <p:sldId id="600" r:id="rId13"/>
    <p:sldId id="601" r:id="rId14"/>
    <p:sldId id="606" r:id="rId15"/>
    <p:sldId id="607" r:id="rId16"/>
    <p:sldId id="593" r:id="rId17"/>
    <p:sldId id="602" r:id="rId1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5C7F7-7D92-44BC-8B9A-4DA385C7E394}" v="20" dt="2020-10-01T09:37:10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8567" autoAdjust="0"/>
  </p:normalViewPr>
  <p:slideViewPr>
    <p:cSldViewPr snapToGrid="0" snapToObjects="1">
      <p:cViewPr varScale="1">
        <p:scale>
          <a:sx n="115" d="100"/>
          <a:sy n="115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11/12/2020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lv-LV" sz="1600" dirty="0">
                <a:solidFill>
                  <a:srgbClr val="409994"/>
                </a:solidFill>
                <a:latin typeface="+mn-lt"/>
              </a:rPr>
              <a:t>Convention on the Conservation of European Wildlife and Natural Habitats</a:t>
            </a:r>
            <a:br>
              <a:rPr lang="lv-LV" sz="1600" dirty="0">
                <a:solidFill>
                  <a:srgbClr val="409994"/>
                </a:solidFill>
                <a:latin typeface="+mn-lt"/>
              </a:rPr>
            </a:br>
            <a:r>
              <a:rPr lang="lv-LV" sz="1600" dirty="0">
                <a:solidFill>
                  <a:srgbClr val="409994"/>
                </a:solidFill>
                <a:latin typeface="+mn-lt"/>
              </a:rPr>
              <a:t>Standing Committee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r>
              <a:rPr lang="lv-LV" sz="2400" dirty="0">
                <a:solidFill>
                  <a:srgbClr val="409994"/>
                </a:solidFill>
                <a:latin typeface="+mn-lt"/>
              </a:rPr>
              <a:t>PROPOSAL OF A MONITORING FRAMEWORK TO MONITOR THE IMPLEMENTATION OF THE EMERALD NETWORK </a:t>
            </a:r>
            <a:br>
              <a:rPr lang="aa-ET" sz="2400" dirty="0">
                <a:solidFill>
                  <a:srgbClr val="409994"/>
                </a:solidFill>
                <a:latin typeface="+mn-lt"/>
              </a:rPr>
            </a:br>
            <a:br>
              <a:rPr lang="aa-ET" sz="2800" dirty="0">
                <a:solidFill>
                  <a:srgbClr val="409994"/>
                </a:solidFill>
                <a:latin typeface="+mn-lt"/>
              </a:rPr>
            </a:b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t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a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p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e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m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n</a:t>
            </a:r>
            <a:r>
              <a:rPr lang="aa-ET" dirty="0">
                <a:solidFill>
                  <a:srgbClr val="409994"/>
                </a:solidFill>
                <a:latin typeface="+mn-lt"/>
              </a:rPr>
              <a:t>i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lv-LV" dirty="0">
                <a:solidFill>
                  <a:srgbClr val="409994"/>
                </a:solidFill>
                <a:latin typeface="+mn-lt"/>
              </a:rPr>
              <a:t> &amp; 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aa-ET" sz="1400" dirty="0">
                <a:solidFill>
                  <a:srgbClr val="409994"/>
                </a:solidFill>
                <a:latin typeface="+mn-lt"/>
              </a:rPr>
              <a:t>Web meeting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,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30 Nvember 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–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4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</a:t>
            </a:r>
            <a:r>
              <a:rPr lang="lv-LV" sz="1400" dirty="0">
                <a:solidFill>
                  <a:srgbClr val="409994"/>
                </a:solidFill>
                <a:latin typeface="+mn-lt"/>
              </a:rPr>
              <a:t>December</a:t>
            </a:r>
            <a:r>
              <a:rPr lang="en-GB" sz="1400" dirty="0">
                <a:solidFill>
                  <a:srgbClr val="409994"/>
                </a:solidFill>
                <a:latin typeface="+mn-lt"/>
              </a:rPr>
              <a:t> 20</a:t>
            </a:r>
            <a:r>
              <a:rPr lang="aa-ET" sz="1400" dirty="0">
                <a:solidFill>
                  <a:srgbClr val="409994"/>
                </a:solidFill>
                <a:latin typeface="+mn-lt"/>
              </a:rPr>
              <a:t>20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214992" y="1454969"/>
            <a:ext cx="8714015" cy="86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37177"/>
              </p:ext>
            </p:extLst>
          </p:nvPr>
        </p:nvGraphicFramePr>
        <p:xfrm>
          <a:off x="-2" y="-9"/>
          <a:ext cx="9144003" cy="6861885"/>
        </p:xfrm>
        <a:graphic>
          <a:graphicData uri="http://schemas.openxmlformats.org/drawingml/2006/table">
            <a:tbl>
              <a:tblPr firstRow="1" firstCol="1" bandRow="1"/>
              <a:tblGrid>
                <a:gridCol w="90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5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24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Country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 III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Number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of all site types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Area of all site types sites (km</a:t>
                      </a:r>
                      <a:r>
                        <a:rPr lang="en-US" sz="14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400" b="1"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National coverage of all site types [1]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Sufficiency index [2]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Number of adopted sites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Area of adopted sites (km</a:t>
                      </a:r>
                      <a:r>
                        <a:rPr lang="en-US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Times New Roman Bold" panose="020208030705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National coverage of adopted sites [3]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Proportion of adopted sites with management plans [4]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5224.3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10337.2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16795.3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2504.6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4.9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BF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24038.4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11.6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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23064.7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642.2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642.2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12629.1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10401.9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3252.0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3252.0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2400.78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7543.8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49687.3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44033.4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10210.8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499497.9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80982.4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80982.4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8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12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Concluding remarks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199641"/>
            <a:ext cx="8899072" cy="3947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Updated every year ahead of the Standing Cimmittee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Published on the website of the Bern Convention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Monitoring Framework to be used to evaluate future progress with post-2020 workplan (tragets correspond to propesed indicators)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7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Why Emerald monitoring framework?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316048" y="2260601"/>
            <a:ext cx="8513133" cy="3693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Recommendation from the Standing Committee (2019)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No such monitoring framework so far but there is a need to measure progress using objective means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Need for progress assessment on regular basis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Should correspond to the Emerald Network constitution phases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899072" cy="444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8" y="986669"/>
            <a:ext cx="6590046" cy="58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Principles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1"/>
            <a:ext cx="8584253" cy="431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proposed indicators are </a:t>
            </a:r>
            <a:r>
              <a:rPr lang="en-US" sz="2800" b="1" dirty="0">
                <a:solidFill>
                  <a:schemeClr val="tx1"/>
                </a:solidFill>
              </a:rPr>
              <a:t>specific</a:t>
            </a:r>
            <a:r>
              <a:rPr lang="en-US" sz="2800" dirty="0">
                <a:solidFill>
                  <a:schemeClr val="tx1"/>
                </a:solidFill>
              </a:rPr>
              <a:t> (i.e. corresponding to each phases of  the network constitution);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indicators are </a:t>
            </a:r>
            <a:r>
              <a:rPr lang="en-US" sz="2800" b="1" dirty="0">
                <a:solidFill>
                  <a:schemeClr val="tx1"/>
                </a:solidFill>
              </a:rPr>
              <a:t>measurable</a:t>
            </a:r>
            <a:r>
              <a:rPr lang="en-US" sz="2800" dirty="0">
                <a:solidFill>
                  <a:schemeClr val="tx1"/>
                </a:solidFill>
              </a:rPr>
              <a:t> in quantitative terms;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is planned to use data only from already </a:t>
            </a:r>
            <a:r>
              <a:rPr lang="en-US" sz="2800" b="1" dirty="0">
                <a:solidFill>
                  <a:schemeClr val="tx1"/>
                </a:solidFill>
              </a:rPr>
              <a:t>existing data sources</a:t>
            </a:r>
            <a:r>
              <a:rPr lang="en-US" sz="2800" dirty="0">
                <a:solidFill>
                  <a:schemeClr val="tx1"/>
                </a:solidFill>
              </a:rPr>
              <a:t>. No additional effort to develop new data collection schemes is foreseen;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proposed indicators are simple and </a:t>
            </a:r>
            <a:r>
              <a:rPr lang="en-US" sz="2800" b="1" dirty="0">
                <a:solidFill>
                  <a:schemeClr val="tx1"/>
                </a:solidFill>
              </a:rPr>
              <a:t>easy to interpret</a:t>
            </a:r>
            <a:r>
              <a:rPr lang="en-US" sz="2800" dirty="0">
                <a:solidFill>
                  <a:schemeClr val="tx1"/>
                </a:solidFill>
              </a:rPr>
              <a:t>, yet they are informative;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Indicators can be measured repeatedly in a longer time perspective thus enabling to perform </a:t>
            </a:r>
            <a:r>
              <a:rPr lang="en-US" sz="2800" b="1" dirty="0">
                <a:solidFill>
                  <a:schemeClr val="tx1"/>
                </a:solidFill>
              </a:rPr>
              <a:t>comparisons</a:t>
            </a:r>
            <a:r>
              <a:rPr lang="en-US" sz="2800" dirty="0">
                <a:solidFill>
                  <a:schemeClr val="tx1"/>
                </a:solidFill>
              </a:rPr>
              <a:t> between certain time periods;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results can be easily displayable in the </a:t>
            </a:r>
            <a:r>
              <a:rPr lang="en-US" sz="2800" b="1" dirty="0">
                <a:solidFill>
                  <a:schemeClr val="tx1"/>
                </a:solidFill>
              </a:rPr>
              <a:t>IT tools </a:t>
            </a:r>
            <a:r>
              <a:rPr lang="en-US" sz="2800" dirty="0">
                <a:solidFill>
                  <a:schemeClr val="tx1"/>
                </a:solidFill>
              </a:rPr>
              <a:t>for general public use.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4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rgbClr val="FF0000"/>
                </a:solidFill>
              </a:rPr>
              <a:t>Phase I</a:t>
            </a:r>
            <a:r>
              <a:rPr lang="lv-LV" sz="3600" b="1" dirty="0">
                <a:solidFill>
                  <a:schemeClr val="tx1"/>
                </a:solidFill>
              </a:rPr>
              <a:t>: (1) National coverage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899072" cy="444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Percentage or the area of all types of Emerald sites (i.e. «sites in the database») versus national area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Number of sites and total site area as supporting values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This is a </a:t>
            </a:r>
            <a:r>
              <a:rPr lang="lv-LV" sz="2800" u="sng" dirty="0">
                <a:solidFill>
                  <a:schemeClr val="tx1"/>
                </a:solidFill>
              </a:rPr>
              <a:t>quantitative</a:t>
            </a:r>
            <a:r>
              <a:rPr lang="lv-LV" sz="2800" dirty="0">
                <a:solidFill>
                  <a:schemeClr val="tx1"/>
                </a:solidFill>
              </a:rPr>
              <a:t> network assessment!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In future to be calculated separately also for the marine component</a:t>
            </a: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3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1273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rgbClr val="FF0000"/>
                </a:solidFill>
              </a:rPr>
              <a:t>Phase II</a:t>
            </a:r>
            <a:r>
              <a:rPr lang="lv-LV" sz="3600" b="1" dirty="0">
                <a:solidFill>
                  <a:schemeClr val="tx1"/>
                </a:solidFill>
              </a:rPr>
              <a:t>: (2) Sufficiency Index and (3) National </a:t>
            </a:r>
          </a:p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coverage of Adopted Emerald sites 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427808" y="2834640"/>
            <a:ext cx="8401373" cy="3495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lv-LV" sz="2400" b="1" dirty="0">
                <a:solidFill>
                  <a:schemeClr val="tx1"/>
                </a:solidFill>
              </a:rPr>
              <a:t>2. Sufficiency Index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</a:rPr>
              <a:t>Percentage of sufficient conclusions versus all conclusions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</a:rPr>
              <a:t>Provides a </a:t>
            </a:r>
            <a:r>
              <a:rPr lang="lv-LV" sz="2400" u="sng" dirty="0">
                <a:solidFill>
                  <a:schemeClr val="tx1"/>
                </a:solidFill>
              </a:rPr>
              <a:t>qualitative aspect </a:t>
            </a:r>
            <a:r>
              <a:rPr lang="lv-LV" sz="2400" dirty="0">
                <a:solidFill>
                  <a:schemeClr val="tx1"/>
                </a:solidFill>
              </a:rPr>
              <a:t>of the network (e.g., includes representativity and connectivity)</a:t>
            </a:r>
          </a:p>
          <a:p>
            <a:pPr algn="l">
              <a:spcAft>
                <a:spcPts val="1200"/>
              </a:spcAft>
            </a:pPr>
            <a:endParaRPr lang="lv-LV" sz="2400" dirty="0">
              <a:solidFill>
                <a:schemeClr val="tx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lv-LV" sz="2400" b="1" dirty="0">
                <a:solidFill>
                  <a:schemeClr val="tx1"/>
                </a:solidFill>
              </a:rPr>
              <a:t>3. National Coverage of Adopted Emerald sites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Percentage or the area of Adopted Emerald sites versus national area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Number of Adopted sites and total site area as supporting values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Marine component to be developed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-LV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6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rgbClr val="FF0000"/>
                </a:solidFill>
              </a:rPr>
              <a:t>Phase III</a:t>
            </a:r>
            <a:r>
              <a:rPr lang="lv-LV" sz="3600" b="1" dirty="0">
                <a:solidFill>
                  <a:schemeClr val="tx1"/>
                </a:solidFill>
              </a:rPr>
              <a:t>: Conservation Measures (4)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413871"/>
            <a:ext cx="8899072" cy="40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Data availability constraint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Percentage of Adopted Emerald Network sites with management plans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chemeClr val="tx1"/>
                </a:solidFill>
              </a:rPr>
              <a:t>But it does not guarantee necessary conservation measures in place!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2800" dirty="0">
                <a:solidFill>
                  <a:srgbClr val="C00000"/>
                </a:solidFill>
              </a:rPr>
              <a:t>Therefore, additional indicator(s) to be developed focusing either on conservation status of species and habitats, or implemented conservation measures </a:t>
            </a:r>
            <a:endParaRPr lang="aa-ET" sz="2800" dirty="0">
              <a:solidFill>
                <a:srgbClr val="C00000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28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Summary of the proposed framework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41824"/>
              </p:ext>
            </p:extLst>
          </p:nvPr>
        </p:nvGraphicFramePr>
        <p:xfrm>
          <a:off x="609602" y="2082797"/>
          <a:ext cx="8077197" cy="4346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887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bg1"/>
                          </a:solidFill>
                        </a:rPr>
                        <a:t>Phase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bg1"/>
                          </a:solidFill>
                        </a:rPr>
                        <a:t>Indicator number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bg1"/>
                          </a:solidFill>
                        </a:rPr>
                        <a:t>Data source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National coverage of sites of all types (%)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Emerald Network database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6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Number of sites of all types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4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+ Area</a:t>
                      </a:r>
                      <a:r>
                        <a:rPr lang="lv-LV" sz="1600" baseline="0" dirty="0"/>
                        <a:t> of sites of all types (km</a:t>
                      </a:r>
                      <a:r>
                        <a:rPr lang="lv-LV" sz="1600" baseline="30000" dirty="0"/>
                        <a:t>2</a:t>
                      </a:r>
                      <a:r>
                        <a:rPr lang="lv-LV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3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b="1" dirty="0"/>
                        <a:t>Sufficiency Index</a:t>
                      </a:r>
                      <a:r>
                        <a:rPr lang="lv-LV" sz="1600" b="1" baseline="0" dirty="0"/>
                        <a:t> (%)</a:t>
                      </a:r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Conclusions database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6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/>
                        <a:t>National coverage of adopted sites (%)</a:t>
                      </a:r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86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+ Number of adopted sites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+ Area</a:t>
                      </a:r>
                      <a:r>
                        <a:rPr lang="lv-LV" sz="1600" baseline="0" dirty="0"/>
                        <a:t> of adopted sites (km</a:t>
                      </a:r>
                      <a:r>
                        <a:rPr lang="lv-LV" sz="1600" baseline="30000" dirty="0"/>
                        <a:t>2</a:t>
                      </a:r>
                      <a:r>
                        <a:rPr lang="lv-LV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Emerald Network database</a:t>
                      </a:r>
                      <a:endParaRPr lang="en-US" sz="1600" dirty="0"/>
                    </a:p>
                    <a:p>
                      <a:r>
                        <a:rPr lang="lv-LV" sz="1600" dirty="0"/>
                        <a:t>And WebApp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887"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b="1" dirty="0"/>
                        <a:t>Proportion of adopted</a:t>
                      </a:r>
                      <a:r>
                        <a:rPr lang="lv-LV" sz="1600" b="1" baseline="0" dirty="0"/>
                        <a:t> sites with site management plans (%)</a:t>
                      </a:r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Emerald Network database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6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i="1" dirty="0"/>
                        <a:t>New indicator should be developed on implementation of conservation measures</a:t>
                      </a:r>
                      <a:endParaRPr lang="en-US" sz="16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i="1" dirty="0"/>
                        <a:t>Database</a:t>
                      </a:r>
                      <a:r>
                        <a:rPr lang="lv-LV" sz="1600" i="1" baseline="0" dirty="0"/>
                        <a:t> of the reporting under the Resolution 8 ?</a:t>
                      </a:r>
                      <a:endParaRPr lang="en-US" sz="16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850880" y="424688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9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267566" y="3298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lv-LV" sz="3600" b="1" dirty="0">
                <a:solidFill>
                  <a:schemeClr val="tx1"/>
                </a:solidFill>
              </a:rPr>
              <a:t>Proposal of Emerald Barometer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0363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0" ma:contentTypeDescription="Een nieuw document maken." ma:contentTypeScope="" ma:versionID="64edf8b5b25566828c320ed2ccc7ef22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fc8228ec264e47e14afa91df2c2cc656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24E78F-25CA-44D3-B90B-012340C9D9FE}">
  <ds:schemaRefs>
    <ds:schemaRef ds:uri="http://www.w3.org/XML/1998/namespace"/>
    <ds:schemaRef ds:uri="5a85a8cd-11b6-4c49-b88c-fe5436cf80ab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948DAB-4F86-4322-B202-C10BD33AC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841</Words>
  <Application>Microsoft Office PowerPoint</Application>
  <PresentationFormat>On-screen Show (4:3)</PresentationFormat>
  <Paragraphs>311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Times New Roman</vt:lpstr>
      <vt:lpstr>Times New Roman Bold</vt:lpstr>
      <vt:lpstr>1_Conception personnalisée</vt:lpstr>
      <vt:lpstr>Conception personnalisée</vt:lpstr>
      <vt:lpstr>4_Conception personnalisée</vt:lpstr>
      <vt:lpstr>3_Conception personnalisée</vt:lpstr>
      <vt:lpstr>Convention on the Conservation of European Wildlife and Natural Habitats Standing Committee  PROPOSAL OF A MONITORING FRAMEWORK TO MONITOR THE IMPLEMENTATION OF THE EMERALD NETWORK   Otars Opermanis &amp; Marc Roekaerts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2020-12-11T11:26:51Z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