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handoutMasterIdLst>
    <p:handoutMasterId r:id="rId18"/>
  </p:handoutMasterIdLst>
  <p:sldIdLst>
    <p:sldId id="434" r:id="rId2"/>
    <p:sldId id="760" r:id="rId3"/>
    <p:sldId id="774" r:id="rId4"/>
    <p:sldId id="773" r:id="rId5"/>
    <p:sldId id="772" r:id="rId6"/>
    <p:sldId id="775" r:id="rId7"/>
    <p:sldId id="780" r:id="rId8"/>
    <p:sldId id="771" r:id="rId9"/>
    <p:sldId id="779" r:id="rId10"/>
    <p:sldId id="778" r:id="rId11"/>
    <p:sldId id="777" r:id="rId12"/>
    <p:sldId id="783" r:id="rId13"/>
    <p:sldId id="776" r:id="rId14"/>
    <p:sldId id="781" r:id="rId15"/>
    <p:sldId id="782" r:id="rId16"/>
  </p:sldIdLst>
  <p:sldSz cx="12192000" cy="6858000"/>
  <p:notesSz cx="6858000" cy="9144000"/>
  <p:defaultTextStyle>
    <a:defPPr>
      <a:defRPr lang="nl-NL"/>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9056"/>
    <a:srgbClr val="FF5C01"/>
    <a:srgbClr val="E3F066"/>
    <a:srgbClr val="D4E3A5"/>
    <a:srgbClr val="A3EB9D"/>
    <a:srgbClr val="9EEAB0"/>
    <a:srgbClr val="A4FE02"/>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6" autoAdjust="0"/>
    <p:restoredTop sz="94660"/>
  </p:normalViewPr>
  <p:slideViewPr>
    <p:cSldViewPr>
      <p:cViewPr varScale="1">
        <p:scale>
          <a:sx n="123" d="100"/>
          <a:sy n="123" d="100"/>
        </p:scale>
        <p:origin x="108" y="258"/>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nl-NL"/>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fld id="{D30CC9EC-5F5B-4FE5-BC17-52C112EDFEA9}" type="datetimeFigureOut">
              <a:rPr lang="nl-NL"/>
              <a:pPr>
                <a:defRPr/>
              </a:pPr>
              <a:t>27-11-2020</a:t>
            </a:fld>
            <a:endParaRPr lang="nl-NL"/>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nl-NL"/>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7D49134-82CF-4A1B-9494-F28A8BD1B545}" type="slidenum">
              <a:rPr lang="nl-NL" altLang="nl-NL"/>
              <a:pPr>
                <a:defRPr/>
              </a:pPr>
              <a:t>‹#›</a:t>
            </a:fld>
            <a:endParaRPr lang="nl-NL" altLang="nl-NL"/>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nl-NL"/>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fld id="{F0969926-2499-4EDC-B7C8-AB88B90F3557}" type="datetimeFigureOut">
              <a:rPr lang="nl-NL"/>
              <a:pPr>
                <a:defRPr/>
              </a:pPr>
              <a:t>27-11-2020</a:t>
            </a:fld>
            <a:endParaRPr lang="nl-NL"/>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nl-NL"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nl-NL"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nl-NL"/>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8959807-BFC0-4D4E-8BD2-894C10EFB785}" type="slidenum">
              <a:rPr lang="nl-NL" altLang="nl-NL"/>
              <a:pPr>
                <a:defRPr/>
              </a:pPr>
              <a:t>‹#›</a:t>
            </a:fld>
            <a:endParaRPr lang="nl-NL" altLang="nl-NL"/>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nl-NL" altLang="nl-NL"/>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834B8C1-13ED-4223-9FA7-9BC9F6306729}" type="slidenum">
              <a:rPr lang="nl-NL" altLang="nl-NL" smtClean="0"/>
              <a:pPr/>
              <a:t>1</a:t>
            </a:fld>
            <a:endParaRPr lang="nl-NL" altLang="nl-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nl-NL"/>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nl-NL"/>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15AB509E-ECD2-4966-9077-E8399BDF887A}" type="slidenum">
              <a:rPr lang="nl-NL" altLang="nl-NL"/>
              <a:pPr>
                <a:defRPr/>
              </a:pPr>
              <a:t>‹#›</a:t>
            </a:fld>
            <a:endParaRPr lang="nl-NL" altLang="nl-NL"/>
          </a:p>
        </p:txBody>
      </p:sp>
    </p:spTree>
    <p:extLst>
      <p:ext uri="{BB962C8B-B14F-4D97-AF65-F5344CB8AC3E}">
        <p14:creationId xmlns:p14="http://schemas.microsoft.com/office/powerpoint/2010/main" val="3158197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3EFD6C61-ECDF-408C-8BA5-FAE729601CAD}" type="slidenum">
              <a:rPr lang="nl-NL" altLang="nl-NL"/>
              <a:pPr>
                <a:defRPr/>
              </a:pPr>
              <a:t>‹#›</a:t>
            </a:fld>
            <a:endParaRPr lang="nl-NL" altLang="nl-NL"/>
          </a:p>
        </p:txBody>
      </p:sp>
    </p:spTree>
    <p:extLst>
      <p:ext uri="{BB962C8B-B14F-4D97-AF65-F5344CB8AC3E}">
        <p14:creationId xmlns:p14="http://schemas.microsoft.com/office/powerpoint/2010/main" val="3933244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nl-NL"/>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BB30168E-831D-47B9-9169-70A7524600BF}" type="slidenum">
              <a:rPr lang="nl-NL" altLang="nl-NL"/>
              <a:pPr>
                <a:defRPr/>
              </a:pPr>
              <a:t>‹#›</a:t>
            </a:fld>
            <a:endParaRPr lang="nl-NL" altLang="nl-NL"/>
          </a:p>
        </p:txBody>
      </p:sp>
    </p:spTree>
    <p:extLst>
      <p:ext uri="{BB962C8B-B14F-4D97-AF65-F5344CB8AC3E}">
        <p14:creationId xmlns:p14="http://schemas.microsoft.com/office/powerpoint/2010/main" val="1551218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EFB77366-AFF0-4F25-807E-998CED92E4FE}" type="slidenum">
              <a:rPr lang="nl-NL" altLang="nl-NL"/>
              <a:pPr>
                <a:defRPr/>
              </a:pPr>
              <a:t>‹#›</a:t>
            </a:fld>
            <a:endParaRPr lang="nl-NL" altLang="nl-NL"/>
          </a:p>
        </p:txBody>
      </p:sp>
    </p:spTree>
    <p:extLst>
      <p:ext uri="{BB962C8B-B14F-4D97-AF65-F5344CB8AC3E}">
        <p14:creationId xmlns:p14="http://schemas.microsoft.com/office/powerpoint/2010/main" val="1613447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nl-NL"/>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205C1BDC-A8FD-4251-B409-47BD1B926A52}" type="slidenum">
              <a:rPr lang="nl-NL" altLang="nl-NL"/>
              <a:pPr>
                <a:defRPr/>
              </a:pPr>
              <a:t>‹#›</a:t>
            </a:fld>
            <a:endParaRPr lang="nl-NL" altLang="nl-NL"/>
          </a:p>
        </p:txBody>
      </p:sp>
    </p:spTree>
    <p:extLst>
      <p:ext uri="{BB962C8B-B14F-4D97-AF65-F5344CB8AC3E}">
        <p14:creationId xmlns:p14="http://schemas.microsoft.com/office/powerpoint/2010/main" val="2844542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5" name="Rectangle 4"/>
          <p:cNvSpPr>
            <a:spLocks noGrp="1" noChangeArrowheads="1"/>
          </p:cNvSpPr>
          <p:nvPr>
            <p:ph type="dt" sz="half" idx="10"/>
          </p:nvPr>
        </p:nvSpPr>
        <p:spPr>
          <a:ln/>
        </p:spPr>
        <p:txBody>
          <a:bodyPr/>
          <a:lstStyle>
            <a:lvl1pPr>
              <a:defRPr/>
            </a:lvl1pPr>
          </a:lstStyle>
          <a:p>
            <a:pPr>
              <a:defRPr/>
            </a:pPr>
            <a:endParaRPr lang="nl-NL"/>
          </a:p>
        </p:txBody>
      </p:sp>
      <p:sp>
        <p:nvSpPr>
          <p:cNvPr id="6" name="Rectangle 5"/>
          <p:cNvSpPr>
            <a:spLocks noGrp="1" noChangeArrowheads="1"/>
          </p:cNvSpPr>
          <p:nvPr>
            <p:ph type="ftr" sz="quarter" idx="11"/>
          </p:nvPr>
        </p:nvSpPr>
        <p:spPr>
          <a:ln/>
        </p:spPr>
        <p:txBody>
          <a:bodyPr/>
          <a:lstStyle>
            <a:lvl1pPr>
              <a:defRPr/>
            </a:lvl1pPr>
          </a:lstStyle>
          <a:p>
            <a:pPr>
              <a:defRPr/>
            </a:pPr>
            <a:endParaRPr lang="nl-NL"/>
          </a:p>
        </p:txBody>
      </p:sp>
      <p:sp>
        <p:nvSpPr>
          <p:cNvPr id="7" name="Rectangle 6"/>
          <p:cNvSpPr>
            <a:spLocks noGrp="1" noChangeArrowheads="1"/>
          </p:cNvSpPr>
          <p:nvPr>
            <p:ph type="sldNum" sz="quarter" idx="12"/>
          </p:nvPr>
        </p:nvSpPr>
        <p:spPr>
          <a:ln/>
        </p:spPr>
        <p:txBody>
          <a:bodyPr/>
          <a:lstStyle>
            <a:lvl1pPr>
              <a:defRPr/>
            </a:lvl1pPr>
          </a:lstStyle>
          <a:p>
            <a:pPr>
              <a:defRPr/>
            </a:pPr>
            <a:fld id="{1B636A65-0EDD-4681-9615-A1B13089C92D}" type="slidenum">
              <a:rPr lang="nl-NL" altLang="nl-NL"/>
              <a:pPr>
                <a:defRPr/>
              </a:pPr>
              <a:t>‹#›</a:t>
            </a:fld>
            <a:endParaRPr lang="nl-NL" altLang="nl-NL"/>
          </a:p>
        </p:txBody>
      </p:sp>
    </p:spTree>
    <p:extLst>
      <p:ext uri="{BB962C8B-B14F-4D97-AF65-F5344CB8AC3E}">
        <p14:creationId xmlns:p14="http://schemas.microsoft.com/office/powerpoint/2010/main" val="3959416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nl-NL"/>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7" name="Rectangle 4"/>
          <p:cNvSpPr>
            <a:spLocks noGrp="1" noChangeArrowheads="1"/>
          </p:cNvSpPr>
          <p:nvPr>
            <p:ph type="dt" sz="half" idx="10"/>
          </p:nvPr>
        </p:nvSpPr>
        <p:spPr>
          <a:ln/>
        </p:spPr>
        <p:txBody>
          <a:bodyPr/>
          <a:lstStyle>
            <a:lvl1pPr>
              <a:defRPr/>
            </a:lvl1pPr>
          </a:lstStyle>
          <a:p>
            <a:pPr>
              <a:defRPr/>
            </a:pPr>
            <a:endParaRPr lang="nl-NL"/>
          </a:p>
        </p:txBody>
      </p:sp>
      <p:sp>
        <p:nvSpPr>
          <p:cNvPr id="8" name="Rectangle 5"/>
          <p:cNvSpPr>
            <a:spLocks noGrp="1" noChangeArrowheads="1"/>
          </p:cNvSpPr>
          <p:nvPr>
            <p:ph type="ftr" sz="quarter" idx="11"/>
          </p:nvPr>
        </p:nvSpPr>
        <p:spPr>
          <a:ln/>
        </p:spPr>
        <p:txBody>
          <a:bodyPr/>
          <a:lstStyle>
            <a:lvl1pPr>
              <a:defRPr/>
            </a:lvl1pPr>
          </a:lstStyle>
          <a:p>
            <a:pPr>
              <a:defRPr/>
            </a:pPr>
            <a:endParaRPr lang="nl-NL"/>
          </a:p>
        </p:txBody>
      </p:sp>
      <p:sp>
        <p:nvSpPr>
          <p:cNvPr id="9" name="Rectangle 6"/>
          <p:cNvSpPr>
            <a:spLocks noGrp="1" noChangeArrowheads="1"/>
          </p:cNvSpPr>
          <p:nvPr>
            <p:ph type="sldNum" sz="quarter" idx="12"/>
          </p:nvPr>
        </p:nvSpPr>
        <p:spPr>
          <a:ln/>
        </p:spPr>
        <p:txBody>
          <a:bodyPr/>
          <a:lstStyle>
            <a:lvl1pPr>
              <a:defRPr/>
            </a:lvl1pPr>
          </a:lstStyle>
          <a:p>
            <a:pPr>
              <a:defRPr/>
            </a:pPr>
            <a:fld id="{4637DC73-FFA5-4F69-8F38-085049A644BD}" type="slidenum">
              <a:rPr lang="nl-NL" altLang="nl-NL"/>
              <a:pPr>
                <a:defRPr/>
              </a:pPr>
              <a:t>‹#›</a:t>
            </a:fld>
            <a:endParaRPr lang="nl-NL" altLang="nl-NL"/>
          </a:p>
        </p:txBody>
      </p:sp>
    </p:spTree>
    <p:extLst>
      <p:ext uri="{BB962C8B-B14F-4D97-AF65-F5344CB8AC3E}">
        <p14:creationId xmlns:p14="http://schemas.microsoft.com/office/powerpoint/2010/main" val="1309997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Rectangle 4"/>
          <p:cNvSpPr>
            <a:spLocks noGrp="1" noChangeArrowheads="1"/>
          </p:cNvSpPr>
          <p:nvPr>
            <p:ph type="dt" sz="half" idx="10"/>
          </p:nvPr>
        </p:nvSpPr>
        <p:spPr>
          <a:ln/>
        </p:spPr>
        <p:txBody>
          <a:bodyPr/>
          <a:lstStyle>
            <a:lvl1pPr>
              <a:defRPr/>
            </a:lvl1pPr>
          </a:lstStyle>
          <a:p>
            <a:pPr>
              <a:defRPr/>
            </a:pPr>
            <a:endParaRPr lang="nl-NL"/>
          </a:p>
        </p:txBody>
      </p:sp>
      <p:sp>
        <p:nvSpPr>
          <p:cNvPr id="4" name="Rectangle 5"/>
          <p:cNvSpPr>
            <a:spLocks noGrp="1" noChangeArrowheads="1"/>
          </p:cNvSpPr>
          <p:nvPr>
            <p:ph type="ftr" sz="quarter" idx="11"/>
          </p:nvPr>
        </p:nvSpPr>
        <p:spPr>
          <a:ln/>
        </p:spPr>
        <p:txBody>
          <a:bodyPr/>
          <a:lstStyle>
            <a:lvl1pPr>
              <a:defRPr/>
            </a:lvl1pPr>
          </a:lstStyle>
          <a:p>
            <a:pPr>
              <a:defRPr/>
            </a:pPr>
            <a:endParaRPr lang="nl-NL"/>
          </a:p>
        </p:txBody>
      </p:sp>
      <p:sp>
        <p:nvSpPr>
          <p:cNvPr id="5" name="Rectangle 6"/>
          <p:cNvSpPr>
            <a:spLocks noGrp="1" noChangeArrowheads="1"/>
          </p:cNvSpPr>
          <p:nvPr>
            <p:ph type="sldNum" sz="quarter" idx="12"/>
          </p:nvPr>
        </p:nvSpPr>
        <p:spPr>
          <a:ln/>
        </p:spPr>
        <p:txBody>
          <a:bodyPr/>
          <a:lstStyle>
            <a:lvl1pPr>
              <a:defRPr/>
            </a:lvl1pPr>
          </a:lstStyle>
          <a:p>
            <a:pPr>
              <a:defRPr/>
            </a:pPr>
            <a:fld id="{F5DD584E-1CAD-4133-BE05-973D4F4D6C3C}" type="slidenum">
              <a:rPr lang="nl-NL" altLang="nl-NL"/>
              <a:pPr>
                <a:defRPr/>
              </a:pPr>
              <a:t>‹#›</a:t>
            </a:fld>
            <a:endParaRPr lang="nl-NL" altLang="nl-NL"/>
          </a:p>
        </p:txBody>
      </p:sp>
    </p:spTree>
    <p:extLst>
      <p:ext uri="{BB962C8B-B14F-4D97-AF65-F5344CB8AC3E}">
        <p14:creationId xmlns:p14="http://schemas.microsoft.com/office/powerpoint/2010/main" val="3031606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nl-NL"/>
          </a:p>
        </p:txBody>
      </p:sp>
      <p:sp>
        <p:nvSpPr>
          <p:cNvPr id="3" name="Rectangle 5"/>
          <p:cNvSpPr>
            <a:spLocks noGrp="1" noChangeArrowheads="1"/>
          </p:cNvSpPr>
          <p:nvPr>
            <p:ph type="ftr" sz="quarter" idx="11"/>
          </p:nvPr>
        </p:nvSpPr>
        <p:spPr>
          <a:ln/>
        </p:spPr>
        <p:txBody>
          <a:bodyPr/>
          <a:lstStyle>
            <a:lvl1pPr>
              <a:defRPr/>
            </a:lvl1pPr>
          </a:lstStyle>
          <a:p>
            <a:pPr>
              <a:defRPr/>
            </a:pPr>
            <a:endParaRPr lang="nl-NL"/>
          </a:p>
        </p:txBody>
      </p:sp>
      <p:sp>
        <p:nvSpPr>
          <p:cNvPr id="4" name="Rectangle 6"/>
          <p:cNvSpPr>
            <a:spLocks noGrp="1" noChangeArrowheads="1"/>
          </p:cNvSpPr>
          <p:nvPr>
            <p:ph type="sldNum" sz="quarter" idx="12"/>
          </p:nvPr>
        </p:nvSpPr>
        <p:spPr>
          <a:ln/>
        </p:spPr>
        <p:txBody>
          <a:bodyPr/>
          <a:lstStyle>
            <a:lvl1pPr>
              <a:defRPr/>
            </a:lvl1pPr>
          </a:lstStyle>
          <a:p>
            <a:pPr>
              <a:defRPr/>
            </a:pPr>
            <a:fld id="{904930CE-1B32-4097-B48D-BFCCF77142D5}" type="slidenum">
              <a:rPr lang="nl-NL" altLang="nl-NL"/>
              <a:pPr>
                <a:defRPr/>
              </a:pPr>
              <a:t>‹#›</a:t>
            </a:fld>
            <a:endParaRPr lang="nl-NL" altLang="nl-NL"/>
          </a:p>
        </p:txBody>
      </p:sp>
    </p:spTree>
    <p:extLst>
      <p:ext uri="{BB962C8B-B14F-4D97-AF65-F5344CB8AC3E}">
        <p14:creationId xmlns:p14="http://schemas.microsoft.com/office/powerpoint/2010/main" val="1589795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nl-NL"/>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nl-NL"/>
          </a:p>
        </p:txBody>
      </p:sp>
      <p:sp>
        <p:nvSpPr>
          <p:cNvPr id="6" name="Rectangle 5"/>
          <p:cNvSpPr>
            <a:spLocks noGrp="1" noChangeArrowheads="1"/>
          </p:cNvSpPr>
          <p:nvPr>
            <p:ph type="ftr" sz="quarter" idx="11"/>
          </p:nvPr>
        </p:nvSpPr>
        <p:spPr>
          <a:ln/>
        </p:spPr>
        <p:txBody>
          <a:bodyPr/>
          <a:lstStyle>
            <a:lvl1pPr>
              <a:defRPr/>
            </a:lvl1pPr>
          </a:lstStyle>
          <a:p>
            <a:pPr>
              <a:defRPr/>
            </a:pPr>
            <a:endParaRPr lang="nl-NL"/>
          </a:p>
        </p:txBody>
      </p:sp>
      <p:sp>
        <p:nvSpPr>
          <p:cNvPr id="7" name="Rectangle 6"/>
          <p:cNvSpPr>
            <a:spLocks noGrp="1" noChangeArrowheads="1"/>
          </p:cNvSpPr>
          <p:nvPr>
            <p:ph type="sldNum" sz="quarter" idx="12"/>
          </p:nvPr>
        </p:nvSpPr>
        <p:spPr>
          <a:ln/>
        </p:spPr>
        <p:txBody>
          <a:bodyPr/>
          <a:lstStyle>
            <a:lvl1pPr>
              <a:defRPr/>
            </a:lvl1pPr>
          </a:lstStyle>
          <a:p>
            <a:pPr>
              <a:defRPr/>
            </a:pPr>
            <a:fld id="{8201E2C0-EEAA-4DE0-B5C2-74B519E514F4}" type="slidenum">
              <a:rPr lang="nl-NL" altLang="nl-NL"/>
              <a:pPr>
                <a:defRPr/>
              </a:pPr>
              <a:t>‹#›</a:t>
            </a:fld>
            <a:endParaRPr lang="nl-NL" altLang="nl-NL"/>
          </a:p>
        </p:txBody>
      </p:sp>
    </p:spTree>
    <p:extLst>
      <p:ext uri="{BB962C8B-B14F-4D97-AF65-F5344CB8AC3E}">
        <p14:creationId xmlns:p14="http://schemas.microsoft.com/office/powerpoint/2010/main" val="2581813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nl-NL"/>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nl-NL"/>
          </a:p>
        </p:txBody>
      </p:sp>
      <p:sp>
        <p:nvSpPr>
          <p:cNvPr id="6" name="Rectangle 5"/>
          <p:cNvSpPr>
            <a:spLocks noGrp="1" noChangeArrowheads="1"/>
          </p:cNvSpPr>
          <p:nvPr>
            <p:ph type="ftr" sz="quarter" idx="11"/>
          </p:nvPr>
        </p:nvSpPr>
        <p:spPr>
          <a:ln/>
        </p:spPr>
        <p:txBody>
          <a:bodyPr/>
          <a:lstStyle>
            <a:lvl1pPr>
              <a:defRPr/>
            </a:lvl1pPr>
          </a:lstStyle>
          <a:p>
            <a:pPr>
              <a:defRPr/>
            </a:pPr>
            <a:endParaRPr lang="nl-NL"/>
          </a:p>
        </p:txBody>
      </p:sp>
      <p:sp>
        <p:nvSpPr>
          <p:cNvPr id="7" name="Rectangle 6"/>
          <p:cNvSpPr>
            <a:spLocks noGrp="1" noChangeArrowheads="1"/>
          </p:cNvSpPr>
          <p:nvPr>
            <p:ph type="sldNum" sz="quarter" idx="12"/>
          </p:nvPr>
        </p:nvSpPr>
        <p:spPr>
          <a:ln/>
        </p:spPr>
        <p:txBody>
          <a:bodyPr/>
          <a:lstStyle>
            <a:lvl1pPr>
              <a:defRPr/>
            </a:lvl1pPr>
          </a:lstStyle>
          <a:p>
            <a:pPr>
              <a:defRPr/>
            </a:pPr>
            <a:fld id="{C55FC24D-8275-4F33-A88B-672A40EDB035}" type="slidenum">
              <a:rPr lang="nl-NL" altLang="nl-NL"/>
              <a:pPr>
                <a:defRPr/>
              </a:pPr>
              <a:t>‹#›</a:t>
            </a:fld>
            <a:endParaRPr lang="nl-NL" altLang="nl-NL"/>
          </a:p>
        </p:txBody>
      </p:sp>
    </p:spTree>
    <p:extLst>
      <p:ext uri="{BB962C8B-B14F-4D97-AF65-F5344CB8AC3E}">
        <p14:creationId xmlns:p14="http://schemas.microsoft.com/office/powerpoint/2010/main" val="53165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alpha val="0"/>
          </a:schemeClr>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a:t>Click to edit Master title style</a:t>
            </a:r>
          </a:p>
        </p:txBody>
      </p:sp>
      <p:sp>
        <p:nvSpPr>
          <p:cNvPr id="1027" name="Rectangle 3"/>
          <p:cNvSpPr>
            <a:spLocks noGrp="1" noChangeArrowheads="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a:t>Click to edit Master text styles</a:t>
            </a:r>
          </a:p>
          <a:p>
            <a:pPr lvl="1"/>
            <a:r>
              <a:rPr lang="nl-NL" altLang="nl-NL"/>
              <a:t>Second level</a:t>
            </a:r>
          </a:p>
          <a:p>
            <a:pPr lvl="2"/>
            <a:r>
              <a:rPr lang="nl-NL" altLang="nl-NL"/>
              <a:t>Third level</a:t>
            </a:r>
          </a:p>
          <a:p>
            <a:pPr lvl="3"/>
            <a:r>
              <a:rPr lang="nl-NL" altLang="nl-NL"/>
              <a:t>Fourth level</a:t>
            </a:r>
          </a:p>
          <a:p>
            <a:pPr lvl="4"/>
            <a:r>
              <a:rPr lang="nl-NL" altLang="nl-NL"/>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pitchFamily="34" charset="0"/>
              </a:defRPr>
            </a:lvl1pPr>
          </a:lstStyle>
          <a:p>
            <a:pPr>
              <a:defRPr/>
            </a:pPr>
            <a:endParaRPr lang="nl-NL"/>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pitchFamily="34" charset="0"/>
              </a:defRPr>
            </a:lvl1pPr>
          </a:lstStyle>
          <a:p>
            <a:pPr>
              <a:defRPr/>
            </a:pPr>
            <a:endParaRPr lang="nl-NL"/>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6AB413E4-BD9E-4BC7-B732-58B96F506540}" type="slidenum">
              <a:rPr lang="nl-NL" altLang="nl-NL"/>
              <a:pPr>
                <a:defRPr/>
              </a:pPr>
              <a:t>‹#›</a:t>
            </a:fld>
            <a:endParaRPr lang="nl-NL" alt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subTitle" idx="1"/>
          </p:nvPr>
        </p:nvSpPr>
        <p:spPr>
          <a:xfrm>
            <a:off x="911225" y="3575745"/>
            <a:ext cx="10585450" cy="2947294"/>
          </a:xfrm>
        </p:spPr>
        <p:txBody>
          <a:bodyPr/>
          <a:lstStyle/>
          <a:p>
            <a:pPr eaLnBrk="1" hangingPunct="1"/>
            <a:r>
              <a:rPr lang="en-US" altLang="nl-NL" sz="2800" dirty="0"/>
              <a:t> Standing Committee, virtual meeting, 1 December 2020</a:t>
            </a:r>
          </a:p>
          <a:p>
            <a:pPr eaLnBrk="1" hangingPunct="1"/>
            <a:endParaRPr lang="en-US" altLang="nl-NL" sz="1600" dirty="0"/>
          </a:p>
          <a:p>
            <a:pPr eaLnBrk="1" hangingPunct="1"/>
            <a:r>
              <a:rPr lang="nl-NL" altLang="nl-NL" sz="2800" dirty="0"/>
              <a:t>Arie Trouwborst</a:t>
            </a:r>
          </a:p>
          <a:p>
            <a:pPr eaLnBrk="1" hangingPunct="1"/>
            <a:endParaRPr lang="en-US" altLang="nl-NL" sz="2800" dirty="0"/>
          </a:p>
        </p:txBody>
      </p:sp>
      <p:sp>
        <p:nvSpPr>
          <p:cNvPr id="4099" name="Rectangle 2"/>
          <p:cNvSpPr>
            <a:spLocks noGrp="1" noChangeArrowheads="1"/>
          </p:cNvSpPr>
          <p:nvPr>
            <p:ph type="ctrTitle"/>
          </p:nvPr>
        </p:nvSpPr>
        <p:spPr>
          <a:xfrm>
            <a:off x="766763" y="548680"/>
            <a:ext cx="10729912" cy="3027064"/>
          </a:xfrm>
        </p:spPr>
        <p:txBody>
          <a:bodyPr/>
          <a:lstStyle/>
          <a:p>
            <a:pPr eaLnBrk="1" hangingPunct="1"/>
            <a:r>
              <a:rPr lang="en-US" altLang="nl-NL" sz="4000" dirty="0"/>
              <a:t>Obligations of Bern Convention Parties regarding the conservation of candidate and adopted Emerald Network sites:</a:t>
            </a:r>
            <a:br>
              <a:rPr lang="en-US" altLang="nl-NL" sz="4000" dirty="0"/>
            </a:br>
            <a:r>
              <a:rPr lang="en-US" altLang="nl-NL" sz="4000" dirty="0"/>
              <a:t>a legal analysis</a:t>
            </a:r>
            <a:br>
              <a:rPr lang="en-US" altLang="nl-NL" sz="4000" dirty="0"/>
            </a:br>
            <a:endParaRPr lang="nl-NL" altLang="nl-NL" sz="1200" dirty="0"/>
          </a:p>
        </p:txBody>
      </p:sp>
      <p:pic>
        <p:nvPicPr>
          <p:cNvPr id="1026" name="Picture 2" descr="Logo-Tilburg-University (1) - Driea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99856" y="5805264"/>
            <a:ext cx="3168352" cy="8041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nl-NL" sz="2400" i="1" dirty="0" err="1"/>
              <a:t>Similar</a:t>
            </a:r>
            <a:r>
              <a:rPr lang="nl-NL" sz="2400" dirty="0"/>
              <a:t>:</a:t>
            </a:r>
          </a:p>
          <a:p>
            <a:r>
              <a:rPr lang="nl-NL" sz="2400" dirty="0" err="1"/>
              <a:t>Article</a:t>
            </a:r>
            <a:r>
              <a:rPr lang="nl-NL" sz="2400" dirty="0"/>
              <a:t> 4 BC </a:t>
            </a:r>
            <a:r>
              <a:rPr lang="nl-NL" sz="2400" dirty="0" err="1"/>
              <a:t>obligation</a:t>
            </a:r>
            <a:r>
              <a:rPr lang="nl-NL" sz="2400" dirty="0"/>
              <a:t> of </a:t>
            </a:r>
            <a:r>
              <a:rPr lang="nl-NL" sz="2400" dirty="0" err="1"/>
              <a:t>result</a:t>
            </a:r>
            <a:r>
              <a:rPr lang="nl-NL" sz="2400" dirty="0"/>
              <a:t> </a:t>
            </a:r>
            <a:r>
              <a:rPr lang="nl-NL" sz="2400" dirty="0" err="1"/>
              <a:t>essentially</a:t>
            </a:r>
            <a:r>
              <a:rPr lang="nl-NL" sz="2400" dirty="0"/>
              <a:t> </a:t>
            </a:r>
            <a:r>
              <a:rPr lang="nl-NL" sz="2400" dirty="0" err="1"/>
              <a:t>similar</a:t>
            </a:r>
            <a:r>
              <a:rPr lang="nl-NL" sz="2400" dirty="0"/>
              <a:t> </a:t>
            </a:r>
            <a:r>
              <a:rPr lang="nl-NL" sz="2400" dirty="0" err="1"/>
              <a:t>to</a:t>
            </a:r>
            <a:r>
              <a:rPr lang="nl-NL" sz="2400" dirty="0"/>
              <a:t> </a:t>
            </a:r>
            <a:r>
              <a:rPr lang="nl-NL" sz="2400" dirty="0" err="1"/>
              <a:t>Article</a:t>
            </a:r>
            <a:r>
              <a:rPr lang="nl-NL" sz="2400" dirty="0"/>
              <a:t> 6 HD</a:t>
            </a:r>
          </a:p>
          <a:p>
            <a:pPr marL="0" indent="0">
              <a:buNone/>
            </a:pPr>
            <a:endParaRPr lang="nl-NL" sz="2400" dirty="0"/>
          </a:p>
          <a:p>
            <a:pPr marL="0" indent="0">
              <a:buNone/>
            </a:pPr>
            <a:r>
              <a:rPr lang="nl-NL" sz="2400" i="1" dirty="0"/>
              <a:t>Different</a:t>
            </a:r>
            <a:r>
              <a:rPr lang="nl-NL" sz="2400" dirty="0"/>
              <a:t>:</a:t>
            </a:r>
          </a:p>
          <a:p>
            <a:r>
              <a:rPr lang="nl-NL" sz="2400" dirty="0" err="1"/>
              <a:t>Certainty</a:t>
            </a:r>
            <a:r>
              <a:rPr lang="nl-NL" sz="2400" dirty="0"/>
              <a:t> </a:t>
            </a:r>
            <a:r>
              <a:rPr lang="nl-NL" sz="2400" dirty="0" err="1"/>
              <a:t>required</a:t>
            </a:r>
            <a:r>
              <a:rPr lang="nl-NL" sz="2400" dirty="0"/>
              <a:t> </a:t>
            </a:r>
            <a:r>
              <a:rPr lang="nl-NL" sz="2400" dirty="0" err="1"/>
              <a:t>for</a:t>
            </a:r>
            <a:r>
              <a:rPr lang="nl-NL" sz="2400" dirty="0"/>
              <a:t> </a:t>
            </a:r>
            <a:r>
              <a:rPr lang="nl-NL" sz="2400" dirty="0" err="1"/>
              <a:t>authorisation</a:t>
            </a:r>
            <a:r>
              <a:rPr lang="nl-NL" sz="2400" dirty="0"/>
              <a:t> of </a:t>
            </a:r>
            <a:r>
              <a:rPr lang="nl-NL" sz="2400" dirty="0" err="1"/>
              <a:t>projects</a:t>
            </a:r>
            <a:r>
              <a:rPr lang="nl-NL" sz="2400" dirty="0"/>
              <a:t> (</a:t>
            </a:r>
            <a:r>
              <a:rPr lang="nl-NL" sz="2400" dirty="0" err="1"/>
              <a:t>Article</a:t>
            </a:r>
            <a:r>
              <a:rPr lang="nl-NL" sz="2400" dirty="0"/>
              <a:t> 6(3) HD)</a:t>
            </a:r>
          </a:p>
          <a:p>
            <a:r>
              <a:rPr lang="nl-NL" sz="2400" dirty="0" err="1"/>
              <a:t>Conditions</a:t>
            </a:r>
            <a:r>
              <a:rPr lang="nl-NL" sz="2400" dirty="0"/>
              <a:t> </a:t>
            </a:r>
            <a:r>
              <a:rPr lang="nl-NL" sz="2400" dirty="0" err="1"/>
              <a:t>for</a:t>
            </a:r>
            <a:r>
              <a:rPr lang="nl-NL" sz="2400" dirty="0"/>
              <a:t> </a:t>
            </a:r>
            <a:r>
              <a:rPr lang="nl-NL" sz="2400" dirty="0" err="1"/>
              <a:t>exceptions</a:t>
            </a:r>
            <a:r>
              <a:rPr lang="nl-NL" sz="2400" dirty="0"/>
              <a:t> (</a:t>
            </a:r>
            <a:r>
              <a:rPr lang="nl-NL" sz="2400" dirty="0" err="1"/>
              <a:t>Article</a:t>
            </a:r>
            <a:r>
              <a:rPr lang="nl-NL" sz="2400" dirty="0"/>
              <a:t> 6(4) HD):</a:t>
            </a:r>
          </a:p>
          <a:p>
            <a:pPr lvl="1"/>
            <a:r>
              <a:rPr lang="nl-NL" sz="2400" dirty="0" err="1"/>
              <a:t>Only</a:t>
            </a:r>
            <a:r>
              <a:rPr lang="nl-NL" sz="2400" dirty="0"/>
              <a:t> </a:t>
            </a:r>
            <a:r>
              <a:rPr lang="nl-NL" sz="2400" dirty="0" err="1"/>
              <a:t>for</a:t>
            </a:r>
            <a:r>
              <a:rPr lang="nl-NL" sz="2400" dirty="0"/>
              <a:t> IROPI</a:t>
            </a:r>
          </a:p>
          <a:p>
            <a:pPr lvl="1"/>
            <a:r>
              <a:rPr lang="nl-NL" sz="2400" dirty="0" err="1"/>
              <a:t>Compensatory</a:t>
            </a:r>
            <a:r>
              <a:rPr lang="nl-NL" sz="2400" dirty="0"/>
              <a:t> </a:t>
            </a:r>
            <a:r>
              <a:rPr lang="nl-NL" sz="2400" dirty="0" err="1"/>
              <a:t>measures</a:t>
            </a:r>
            <a:endParaRPr lang="nl-NL" sz="2400" dirty="0"/>
          </a:p>
          <a:p>
            <a:pPr marL="0" indent="0">
              <a:buNone/>
            </a:pPr>
            <a:endParaRPr lang="nl-NL" sz="2400" dirty="0"/>
          </a:p>
          <a:p>
            <a:pPr marL="0" indent="0">
              <a:buNone/>
            </a:pPr>
            <a:endParaRPr lang="nl-NL" sz="2400" dirty="0"/>
          </a:p>
        </p:txBody>
      </p:sp>
      <p:sp>
        <p:nvSpPr>
          <p:cNvPr id="2" name="Title 1"/>
          <p:cNvSpPr>
            <a:spLocks noGrp="1"/>
          </p:cNvSpPr>
          <p:nvPr>
            <p:ph type="title"/>
          </p:nvPr>
        </p:nvSpPr>
        <p:spPr/>
        <p:txBody>
          <a:bodyPr/>
          <a:lstStyle/>
          <a:p>
            <a:pPr algn="l"/>
            <a:r>
              <a:rPr lang="nl-NL" sz="3200" dirty="0" err="1"/>
              <a:t>Comparison</a:t>
            </a:r>
            <a:r>
              <a:rPr lang="nl-NL" sz="3200" dirty="0"/>
              <a:t> </a:t>
            </a:r>
            <a:r>
              <a:rPr lang="nl-NL" sz="3200" dirty="0" err="1"/>
              <a:t>with</a:t>
            </a:r>
            <a:r>
              <a:rPr lang="nl-NL" sz="3200" dirty="0"/>
              <a:t> Natura 2000 </a:t>
            </a:r>
            <a:r>
              <a:rPr lang="nl-NL" sz="3200" dirty="0" err="1"/>
              <a:t>obligations</a:t>
            </a:r>
            <a:endParaRPr lang="en-US" sz="3200" dirty="0"/>
          </a:p>
        </p:txBody>
      </p:sp>
    </p:spTree>
    <p:extLst>
      <p:ext uri="{BB962C8B-B14F-4D97-AF65-F5344CB8AC3E}">
        <p14:creationId xmlns:p14="http://schemas.microsoft.com/office/powerpoint/2010/main" val="1244785631"/>
      </p:ext>
    </p:extLst>
  </p:cSld>
  <p:clrMapOvr>
    <a:masterClrMapping/>
  </p:clrMapOvr>
  <mc:AlternateContent xmlns:mc="http://schemas.openxmlformats.org/markup-compatibility/2006" xmlns:p14="http://schemas.microsoft.com/office/powerpoint/2010/main">
    <mc:Choice Requires="p14">
      <p:transition spd="slow" p14:dur="2000" advTm="94401"/>
    </mc:Choice>
    <mc:Fallback xmlns="">
      <p:transition spd="slow" advTm="94401"/>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nl-NL" sz="2400" dirty="0"/>
              <a:t>Standing </a:t>
            </a:r>
            <a:r>
              <a:rPr lang="nl-NL" sz="2400" dirty="0" err="1"/>
              <a:t>Committee</a:t>
            </a:r>
            <a:r>
              <a:rPr lang="nl-NL" sz="2400" dirty="0"/>
              <a:t> -&gt; </a:t>
            </a:r>
            <a:r>
              <a:rPr lang="nl-NL" sz="2400" dirty="0" err="1"/>
              <a:t>Resolution</a:t>
            </a:r>
            <a:r>
              <a:rPr lang="nl-NL" sz="2400" dirty="0"/>
              <a:t> </a:t>
            </a:r>
            <a:r>
              <a:rPr lang="nl-NL" sz="2400" dirty="0" err="1"/>
              <a:t>with</a:t>
            </a:r>
            <a:r>
              <a:rPr lang="nl-NL" sz="2400" dirty="0"/>
              <a:t> strong </a:t>
            </a:r>
            <a:r>
              <a:rPr lang="nl-NL" sz="2400" dirty="0" err="1"/>
              <a:t>interpretive</a:t>
            </a:r>
            <a:r>
              <a:rPr lang="nl-NL" sz="2400" dirty="0"/>
              <a:t> </a:t>
            </a:r>
            <a:r>
              <a:rPr lang="nl-NL" sz="2400" dirty="0" err="1"/>
              <a:t>language</a:t>
            </a:r>
            <a:endParaRPr lang="nl-NL" sz="2400" dirty="0"/>
          </a:p>
          <a:p>
            <a:pPr marL="0" indent="0">
              <a:buNone/>
            </a:pPr>
            <a:endParaRPr lang="nl-NL" sz="2400" dirty="0"/>
          </a:p>
          <a:p>
            <a:r>
              <a:rPr lang="nl-NL" sz="2400" dirty="0" err="1"/>
              <a:t>Alignment</a:t>
            </a:r>
            <a:r>
              <a:rPr lang="nl-NL" sz="2400" dirty="0"/>
              <a:t> </a:t>
            </a:r>
            <a:r>
              <a:rPr lang="nl-NL" sz="2400" dirty="0" err="1"/>
              <a:t>with</a:t>
            </a:r>
            <a:r>
              <a:rPr lang="nl-NL" sz="2400" dirty="0"/>
              <a:t> Natura 2000</a:t>
            </a:r>
          </a:p>
          <a:p>
            <a:r>
              <a:rPr lang="nl-NL" sz="2400" dirty="0" err="1"/>
              <a:t>Clarification</a:t>
            </a:r>
            <a:r>
              <a:rPr lang="nl-NL" sz="2400" dirty="0"/>
              <a:t> of </a:t>
            </a:r>
            <a:r>
              <a:rPr lang="nl-NL" sz="2400" dirty="0" err="1"/>
              <a:t>key</a:t>
            </a:r>
            <a:r>
              <a:rPr lang="nl-NL" sz="2400" dirty="0"/>
              <a:t> </a:t>
            </a:r>
            <a:r>
              <a:rPr lang="nl-NL" sz="2400" dirty="0" err="1"/>
              <a:t>concepts</a:t>
            </a:r>
            <a:endParaRPr lang="nl-NL" sz="2400" dirty="0"/>
          </a:p>
          <a:p>
            <a:pPr marL="0" indent="0">
              <a:buNone/>
            </a:pPr>
            <a:endParaRPr lang="nl-NL" sz="2400" dirty="0"/>
          </a:p>
          <a:p>
            <a:pPr marL="0" indent="0">
              <a:buNone/>
            </a:pPr>
            <a:endParaRPr lang="nl-NL" sz="2400" dirty="0"/>
          </a:p>
        </p:txBody>
      </p:sp>
      <p:sp>
        <p:nvSpPr>
          <p:cNvPr id="2" name="Title 1"/>
          <p:cNvSpPr>
            <a:spLocks noGrp="1"/>
          </p:cNvSpPr>
          <p:nvPr>
            <p:ph type="title"/>
          </p:nvPr>
        </p:nvSpPr>
        <p:spPr/>
        <p:txBody>
          <a:bodyPr/>
          <a:lstStyle/>
          <a:p>
            <a:pPr algn="l"/>
            <a:r>
              <a:rPr lang="nl-NL" sz="3200" dirty="0" err="1"/>
              <a:t>Clarification</a:t>
            </a:r>
            <a:r>
              <a:rPr lang="nl-NL" sz="3200" dirty="0"/>
              <a:t> &amp; </a:t>
            </a:r>
            <a:r>
              <a:rPr lang="nl-NL" sz="3200" dirty="0" err="1"/>
              <a:t>further</a:t>
            </a:r>
            <a:r>
              <a:rPr lang="nl-NL" sz="3200" dirty="0"/>
              <a:t> </a:t>
            </a:r>
            <a:r>
              <a:rPr lang="nl-NL" sz="3200" dirty="0" err="1"/>
              <a:t>alignment</a:t>
            </a:r>
            <a:r>
              <a:rPr lang="nl-NL" sz="3200" dirty="0"/>
              <a:t> </a:t>
            </a:r>
            <a:r>
              <a:rPr lang="nl-NL" sz="3200" dirty="0" err="1"/>
              <a:t>with</a:t>
            </a:r>
            <a:r>
              <a:rPr lang="nl-NL" sz="3200" dirty="0"/>
              <a:t> Natura 2000</a:t>
            </a:r>
            <a:endParaRPr lang="en-US" sz="3200" dirty="0"/>
          </a:p>
        </p:txBody>
      </p:sp>
    </p:spTree>
    <p:extLst>
      <p:ext uri="{BB962C8B-B14F-4D97-AF65-F5344CB8AC3E}">
        <p14:creationId xmlns:p14="http://schemas.microsoft.com/office/powerpoint/2010/main" val="2546084927"/>
      </p:ext>
    </p:extLst>
  </p:cSld>
  <p:clrMapOvr>
    <a:masterClrMapping/>
  </p:clrMapOvr>
  <mc:AlternateContent xmlns:mc="http://schemas.openxmlformats.org/markup-compatibility/2006" xmlns:p14="http://schemas.microsoft.com/office/powerpoint/2010/main">
    <mc:Choice Requires="p14">
      <p:transition spd="slow" p14:dur="2000" advTm="94401"/>
    </mc:Choice>
    <mc:Fallback xmlns="">
      <p:transition spd="slow" advTm="94401"/>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nl-NL" sz="2400" i="1" dirty="0"/>
              <a:t>“</a:t>
            </a:r>
            <a:r>
              <a:rPr lang="nl-NL" sz="2400" i="1" dirty="0" err="1"/>
              <a:t>Resolves</a:t>
            </a:r>
            <a:r>
              <a:rPr lang="nl-NL" sz="2400" i="1" dirty="0"/>
              <a:t> </a:t>
            </a:r>
            <a:r>
              <a:rPr lang="nl-NL" sz="2400" i="1" dirty="0" err="1"/>
              <a:t>that</a:t>
            </a:r>
            <a:r>
              <a:rPr lang="nl-NL" sz="2400" i="1" dirty="0"/>
              <a:t>, </a:t>
            </a:r>
            <a:r>
              <a:rPr lang="nl-NL" sz="2400" i="1" dirty="0" err="1"/>
              <a:t>for</a:t>
            </a:r>
            <a:r>
              <a:rPr lang="nl-NL" sz="2400" i="1" dirty="0"/>
              <a:t> </a:t>
            </a:r>
            <a:r>
              <a:rPr lang="nl-NL" sz="2400" i="1" dirty="0" err="1"/>
              <a:t>the</a:t>
            </a:r>
            <a:r>
              <a:rPr lang="nl-NL" sz="2400" i="1" dirty="0"/>
              <a:t> </a:t>
            </a:r>
            <a:r>
              <a:rPr lang="nl-NL" sz="2400" i="1" dirty="0" err="1"/>
              <a:t>purposes</a:t>
            </a:r>
            <a:r>
              <a:rPr lang="nl-NL" sz="2400" i="1" dirty="0"/>
              <a:t> of </a:t>
            </a:r>
            <a:r>
              <a:rPr lang="nl-NL" sz="2400" i="1" dirty="0" err="1"/>
              <a:t>improving</a:t>
            </a:r>
            <a:r>
              <a:rPr lang="nl-NL" sz="2400" i="1" dirty="0"/>
              <a:t> </a:t>
            </a:r>
            <a:r>
              <a:rPr lang="nl-NL" sz="2400" i="1" dirty="0" err="1"/>
              <a:t>the</a:t>
            </a:r>
            <a:r>
              <a:rPr lang="nl-NL" sz="2400" i="1" dirty="0"/>
              <a:t> </a:t>
            </a:r>
            <a:r>
              <a:rPr lang="nl-NL" sz="2400" i="1" dirty="0" err="1"/>
              <a:t>effectiveness</a:t>
            </a:r>
            <a:r>
              <a:rPr lang="nl-NL" sz="2400" i="1" dirty="0"/>
              <a:t> of </a:t>
            </a:r>
            <a:r>
              <a:rPr lang="nl-NL" sz="2400" i="1" dirty="0" err="1"/>
              <a:t>the</a:t>
            </a:r>
            <a:r>
              <a:rPr lang="nl-NL" sz="2400" i="1" dirty="0"/>
              <a:t> </a:t>
            </a:r>
            <a:r>
              <a:rPr lang="nl-NL" sz="2400" i="1" dirty="0" err="1"/>
              <a:t>Convention</a:t>
            </a:r>
            <a:r>
              <a:rPr lang="nl-NL" sz="2400" i="1" dirty="0"/>
              <a:t>, </a:t>
            </a:r>
            <a:r>
              <a:rPr lang="nl-NL" sz="2400" i="1" dirty="0" err="1"/>
              <a:t>Articles</a:t>
            </a:r>
            <a:r>
              <a:rPr lang="nl-NL" sz="2400" i="1" dirty="0"/>
              <a:t> 4 </a:t>
            </a:r>
            <a:r>
              <a:rPr lang="nl-NL" sz="2400" i="1" dirty="0" err="1"/>
              <a:t>and</a:t>
            </a:r>
            <a:r>
              <a:rPr lang="nl-NL" sz="2400" i="1" dirty="0"/>
              <a:t> 9 are </a:t>
            </a:r>
            <a:r>
              <a:rPr lang="nl-NL" sz="2400" i="1" dirty="0" err="1"/>
              <a:t>to</a:t>
            </a:r>
            <a:r>
              <a:rPr lang="nl-NL" sz="2400" i="1" dirty="0"/>
              <a:t> </a:t>
            </a:r>
            <a:r>
              <a:rPr lang="nl-NL" sz="2400" i="1" dirty="0" err="1"/>
              <a:t>be</a:t>
            </a:r>
            <a:r>
              <a:rPr lang="nl-NL" sz="2400" i="1" dirty="0"/>
              <a:t> </a:t>
            </a:r>
            <a:r>
              <a:rPr lang="nl-NL" sz="2400" i="1" dirty="0" err="1"/>
              <a:t>interpreted</a:t>
            </a:r>
            <a:r>
              <a:rPr lang="nl-NL" sz="2400" i="1" dirty="0"/>
              <a:t> as </a:t>
            </a:r>
            <a:r>
              <a:rPr lang="nl-NL" sz="2400" i="1" dirty="0" err="1"/>
              <a:t>follows</a:t>
            </a:r>
            <a:r>
              <a:rPr lang="nl-NL" sz="2400" i="1" dirty="0"/>
              <a:t>: …</a:t>
            </a:r>
          </a:p>
          <a:p>
            <a:pPr marL="0" indent="0">
              <a:buNone/>
            </a:pPr>
            <a:endParaRPr lang="en-US" sz="2400" i="1" dirty="0"/>
          </a:p>
          <a:p>
            <a:pPr marL="0" indent="0">
              <a:buNone/>
            </a:pPr>
            <a:r>
              <a:rPr lang="en-US" sz="2400" i="1" dirty="0"/>
              <a:t>Article 4 is to be interpreted as meaning that:</a:t>
            </a:r>
            <a:endParaRPr lang="en-US" sz="2400" dirty="0"/>
          </a:p>
          <a:p>
            <a:pPr marL="457200" indent="-457200">
              <a:buFont typeface="+mj-lt"/>
              <a:buAutoNum type="alphaLcPeriod"/>
            </a:pPr>
            <a:r>
              <a:rPr lang="en-US" sz="2400" i="1" dirty="0"/>
              <a:t>any activity, project or plan which could have adverse effects on the conservation within a proposed, candidate, adopted or designated Emerald Network site of species or habitat types for which that site was selected shall be subjected to a prior comprehensive impact assessment if it cannot be excluded on the basis of objective information that the activity, project or plan will have such effects;</a:t>
            </a:r>
            <a:r>
              <a:rPr lang="nl-NL" sz="2400" i="1" dirty="0"/>
              <a:t>”</a:t>
            </a:r>
          </a:p>
          <a:p>
            <a:pPr marL="0" indent="0">
              <a:buNone/>
            </a:pPr>
            <a:endParaRPr lang="nl-NL" sz="2400" dirty="0"/>
          </a:p>
        </p:txBody>
      </p:sp>
      <p:sp>
        <p:nvSpPr>
          <p:cNvPr id="2" name="Title 1"/>
          <p:cNvSpPr>
            <a:spLocks noGrp="1"/>
          </p:cNvSpPr>
          <p:nvPr>
            <p:ph type="title"/>
          </p:nvPr>
        </p:nvSpPr>
        <p:spPr/>
        <p:txBody>
          <a:bodyPr/>
          <a:lstStyle/>
          <a:p>
            <a:pPr algn="l"/>
            <a:r>
              <a:rPr lang="nl-NL" sz="3200" dirty="0" err="1"/>
              <a:t>Example</a:t>
            </a:r>
            <a:r>
              <a:rPr lang="nl-NL" sz="3200" dirty="0"/>
              <a:t> of </a:t>
            </a:r>
            <a:r>
              <a:rPr lang="nl-NL" sz="3200" dirty="0" err="1"/>
              <a:t>prospective</a:t>
            </a:r>
            <a:r>
              <a:rPr lang="nl-NL" sz="3200" dirty="0"/>
              <a:t> </a:t>
            </a:r>
            <a:r>
              <a:rPr lang="nl-NL" sz="3200" dirty="0" err="1"/>
              <a:t>Resolution</a:t>
            </a:r>
            <a:r>
              <a:rPr lang="nl-NL" sz="3200" dirty="0"/>
              <a:t> </a:t>
            </a:r>
            <a:r>
              <a:rPr lang="nl-NL" sz="3200" dirty="0" err="1"/>
              <a:t>text</a:t>
            </a:r>
            <a:endParaRPr lang="en-US" sz="3200" dirty="0"/>
          </a:p>
        </p:txBody>
      </p:sp>
    </p:spTree>
    <p:extLst>
      <p:ext uri="{BB962C8B-B14F-4D97-AF65-F5344CB8AC3E}">
        <p14:creationId xmlns:p14="http://schemas.microsoft.com/office/powerpoint/2010/main" val="3722330128"/>
      </p:ext>
    </p:extLst>
  </p:cSld>
  <p:clrMapOvr>
    <a:masterClrMapping/>
  </p:clrMapOvr>
  <mc:AlternateContent xmlns:mc="http://schemas.openxmlformats.org/markup-compatibility/2006" xmlns:p14="http://schemas.microsoft.com/office/powerpoint/2010/main">
    <mc:Choice Requires="p14">
      <p:transition spd="slow" p14:dur="2000" advTm="94401"/>
    </mc:Choice>
    <mc:Fallback xmlns="">
      <p:transition spd="slow" advTm="94401"/>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indent="-457200">
              <a:buFont typeface="+mj-lt"/>
              <a:buAutoNum type="alphaLcPeriod" startAt="2"/>
            </a:pPr>
            <a:r>
              <a:rPr lang="en-US" sz="2300" i="1" dirty="0"/>
              <a:t>“carrying out an impact assessment in terms of subparagraph a) entails that, prior to a decision on approval, all the aspects of the activity, project or plan which may, by themselves or in combination with other existing or potential threats, affect the site’s conservation objectives, are identified and assessed in light of the best scientific knowledge in the field, and also that, where appropriate, alternatives for the activity, project or plan are identified and their impacts likewise assessed;”</a:t>
            </a:r>
            <a:endParaRPr lang="nl-NL" sz="2300" dirty="0"/>
          </a:p>
          <a:p>
            <a:pPr marL="457200" indent="-457200">
              <a:buFont typeface="+mj-lt"/>
              <a:buAutoNum type="alphaLcPeriod" startAt="2"/>
            </a:pPr>
            <a:endParaRPr lang="nl-NL" sz="2400" dirty="0"/>
          </a:p>
        </p:txBody>
      </p:sp>
      <p:sp>
        <p:nvSpPr>
          <p:cNvPr id="2" name="Title 1"/>
          <p:cNvSpPr>
            <a:spLocks noGrp="1"/>
          </p:cNvSpPr>
          <p:nvPr>
            <p:ph type="title"/>
          </p:nvPr>
        </p:nvSpPr>
        <p:spPr/>
        <p:txBody>
          <a:bodyPr/>
          <a:lstStyle/>
          <a:p>
            <a:pPr algn="l"/>
            <a:r>
              <a:rPr lang="nl-NL" sz="3200" dirty="0" err="1"/>
              <a:t>Example</a:t>
            </a:r>
            <a:r>
              <a:rPr lang="nl-NL" sz="3200" dirty="0"/>
              <a:t> (2)</a:t>
            </a:r>
            <a:endParaRPr lang="en-US" sz="3200" dirty="0"/>
          </a:p>
        </p:txBody>
      </p:sp>
    </p:spTree>
    <p:extLst>
      <p:ext uri="{BB962C8B-B14F-4D97-AF65-F5344CB8AC3E}">
        <p14:creationId xmlns:p14="http://schemas.microsoft.com/office/powerpoint/2010/main" val="677884152"/>
      </p:ext>
    </p:extLst>
  </p:cSld>
  <p:clrMapOvr>
    <a:masterClrMapping/>
  </p:clrMapOvr>
  <mc:AlternateContent xmlns:mc="http://schemas.openxmlformats.org/markup-compatibility/2006" xmlns:p14="http://schemas.microsoft.com/office/powerpoint/2010/main">
    <mc:Choice Requires="p14">
      <p:transition spd="slow" p14:dur="2000" advTm="94401"/>
    </mc:Choice>
    <mc:Fallback xmlns="">
      <p:transition spd="slow" advTm="94401"/>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indent="-457200">
              <a:buFont typeface="+mj-lt"/>
              <a:buAutoNum type="alphaLcPeriod" startAt="3"/>
            </a:pPr>
            <a:r>
              <a:rPr lang="en-US" sz="2400" i="1" dirty="0"/>
              <a:t>“the competent national authorities, taking account of the associated impact assessment, are to </a:t>
            </a:r>
            <a:r>
              <a:rPr lang="en-US" sz="2400" i="1" dirty="0" err="1"/>
              <a:t>authorise</a:t>
            </a:r>
            <a:r>
              <a:rPr lang="en-US" sz="2400" i="1" dirty="0"/>
              <a:t> such an activity, project or plan only if they have made certain that it will not adversely affect the integrity or ecological characteristics of the site involved, or the conservation within that site of the species or habitat types for which the site was selected; that is the case where no reasonable scientific doubt remains as to the absence of such effects.</a:t>
            </a:r>
            <a:r>
              <a:rPr lang="en-US" sz="2400" dirty="0"/>
              <a:t>”</a:t>
            </a:r>
            <a:endParaRPr lang="nl-NL" sz="2400" dirty="0"/>
          </a:p>
          <a:p>
            <a:pPr marL="0" indent="0">
              <a:buNone/>
            </a:pPr>
            <a:endParaRPr lang="nl-NL" sz="2400" dirty="0"/>
          </a:p>
        </p:txBody>
      </p:sp>
      <p:sp>
        <p:nvSpPr>
          <p:cNvPr id="2" name="Title 1"/>
          <p:cNvSpPr>
            <a:spLocks noGrp="1"/>
          </p:cNvSpPr>
          <p:nvPr>
            <p:ph type="title"/>
          </p:nvPr>
        </p:nvSpPr>
        <p:spPr/>
        <p:txBody>
          <a:bodyPr/>
          <a:lstStyle/>
          <a:p>
            <a:pPr algn="l"/>
            <a:r>
              <a:rPr lang="nl-NL" sz="3200" dirty="0" err="1"/>
              <a:t>Example</a:t>
            </a:r>
            <a:r>
              <a:rPr lang="nl-NL" sz="3200" dirty="0"/>
              <a:t> (3)</a:t>
            </a:r>
            <a:endParaRPr lang="en-US" sz="3200" dirty="0"/>
          </a:p>
        </p:txBody>
      </p:sp>
    </p:spTree>
    <p:extLst>
      <p:ext uri="{BB962C8B-B14F-4D97-AF65-F5344CB8AC3E}">
        <p14:creationId xmlns:p14="http://schemas.microsoft.com/office/powerpoint/2010/main" val="589114612"/>
      </p:ext>
    </p:extLst>
  </p:cSld>
  <p:clrMapOvr>
    <a:masterClrMapping/>
  </p:clrMapOvr>
  <mc:AlternateContent xmlns:mc="http://schemas.openxmlformats.org/markup-compatibility/2006" xmlns:p14="http://schemas.microsoft.com/office/powerpoint/2010/main">
    <mc:Choice Requires="p14">
      <p:transition spd="slow" p14:dur="2000" advTm="94401"/>
    </mc:Choice>
    <mc:Fallback xmlns="">
      <p:transition spd="slow" advTm="94401"/>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0"/>
            <a:ext cx="10742984" cy="4525963"/>
          </a:xfrm>
        </p:spPr>
        <p:txBody>
          <a:bodyPr/>
          <a:lstStyle/>
          <a:p>
            <a:pPr marL="0" indent="0">
              <a:buNone/>
            </a:pPr>
            <a:r>
              <a:rPr lang="en-US" sz="2400" i="1" dirty="0"/>
              <a:t>“Article 9(1) is to be interpreted as meaning that:</a:t>
            </a:r>
            <a:endParaRPr lang="en-US" sz="2400" dirty="0"/>
          </a:p>
          <a:p>
            <a:pPr marL="0" indent="0">
              <a:buNone/>
            </a:pPr>
            <a:r>
              <a:rPr lang="en-US" sz="2400" i="1" dirty="0"/>
              <a:t>an activity, project or plan for which it cannot be excluded, in conformity with paragraph 1 above, that it will adversely affect the integrity or ecological characteristics of the site involved, or the conservation within that site of the species or habitat types for which the site was selected, may be approved and allowed to proceed only in exceptional circumstances, where (a) imperative reasons of overriding public interest, including those of a social or economic nature, so require; (b) other satisfactory solutions are demonstrably absent; (c) doing so will not be detrimental to the long-term survival of the species and habitats affected; and (d) subject to the taking of the necessary compensatory measures to ensure that no net loss of the affected habitats within the Emerald Network will occur.”</a:t>
            </a:r>
            <a:endParaRPr lang="nl-NL" sz="2400" dirty="0"/>
          </a:p>
        </p:txBody>
      </p:sp>
      <p:sp>
        <p:nvSpPr>
          <p:cNvPr id="2" name="Title 1"/>
          <p:cNvSpPr>
            <a:spLocks noGrp="1"/>
          </p:cNvSpPr>
          <p:nvPr>
            <p:ph type="title"/>
          </p:nvPr>
        </p:nvSpPr>
        <p:spPr/>
        <p:txBody>
          <a:bodyPr/>
          <a:lstStyle/>
          <a:p>
            <a:pPr algn="l"/>
            <a:r>
              <a:rPr lang="nl-NL" sz="3200" dirty="0" err="1"/>
              <a:t>Example</a:t>
            </a:r>
            <a:r>
              <a:rPr lang="nl-NL" sz="3200" dirty="0"/>
              <a:t> (4)</a:t>
            </a:r>
            <a:endParaRPr lang="en-US" sz="3200" dirty="0"/>
          </a:p>
        </p:txBody>
      </p:sp>
    </p:spTree>
    <p:extLst>
      <p:ext uri="{BB962C8B-B14F-4D97-AF65-F5344CB8AC3E}">
        <p14:creationId xmlns:p14="http://schemas.microsoft.com/office/powerpoint/2010/main" val="2558260526"/>
      </p:ext>
    </p:extLst>
  </p:cSld>
  <p:clrMapOvr>
    <a:masterClrMapping/>
  </p:clrMapOvr>
  <mc:AlternateContent xmlns:mc="http://schemas.openxmlformats.org/markup-compatibility/2006" xmlns:p14="http://schemas.microsoft.com/office/powerpoint/2010/main">
    <mc:Choice Requires="p14">
      <p:transition spd="slow" p14:dur="2000" advTm="94401"/>
    </mc:Choice>
    <mc:Fallback xmlns="">
      <p:transition spd="slow" advTm="94401"/>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nl-NL" sz="2400" dirty="0" err="1"/>
              <a:t>Purpose</a:t>
            </a:r>
            <a:endParaRPr lang="nl-NL" sz="2400" dirty="0"/>
          </a:p>
          <a:p>
            <a:r>
              <a:rPr lang="nl-NL" sz="2400" dirty="0" err="1"/>
              <a:t>Identify</a:t>
            </a:r>
            <a:r>
              <a:rPr lang="nl-NL" sz="2400" dirty="0"/>
              <a:t> </a:t>
            </a:r>
            <a:r>
              <a:rPr lang="nl-NL" sz="2400" dirty="0" err="1"/>
              <a:t>obligations</a:t>
            </a:r>
            <a:r>
              <a:rPr lang="nl-NL" sz="2400" dirty="0"/>
              <a:t> of non-EU </a:t>
            </a:r>
            <a:r>
              <a:rPr lang="nl-NL" sz="2400" dirty="0" err="1"/>
              <a:t>Parties</a:t>
            </a:r>
            <a:r>
              <a:rPr lang="nl-NL" sz="2400" dirty="0"/>
              <a:t> </a:t>
            </a:r>
            <a:r>
              <a:rPr lang="nl-NL" sz="2400" dirty="0" err="1"/>
              <a:t>regarding</a:t>
            </a:r>
            <a:r>
              <a:rPr lang="nl-NL" sz="2400" dirty="0"/>
              <a:t> </a:t>
            </a:r>
            <a:r>
              <a:rPr lang="nl-NL" sz="2400" dirty="0" err="1"/>
              <a:t>the</a:t>
            </a:r>
            <a:r>
              <a:rPr lang="nl-NL" sz="2400" dirty="0"/>
              <a:t> </a:t>
            </a:r>
            <a:r>
              <a:rPr lang="nl-NL" sz="2400" dirty="0" err="1"/>
              <a:t>conservation</a:t>
            </a:r>
            <a:r>
              <a:rPr lang="nl-NL" sz="2400" dirty="0"/>
              <a:t> of (</a:t>
            </a:r>
            <a:r>
              <a:rPr lang="nl-NL" sz="2400" dirty="0" err="1"/>
              <a:t>candidate</a:t>
            </a:r>
            <a:r>
              <a:rPr lang="nl-NL" sz="2400" dirty="0"/>
              <a:t> &amp; </a:t>
            </a:r>
            <a:r>
              <a:rPr lang="nl-NL" sz="2400" dirty="0" err="1"/>
              <a:t>adopted</a:t>
            </a:r>
            <a:r>
              <a:rPr lang="nl-NL" sz="2400" dirty="0"/>
              <a:t>) Emerald Network sites</a:t>
            </a:r>
          </a:p>
          <a:p>
            <a:r>
              <a:rPr lang="nl-NL" sz="2400" dirty="0" err="1"/>
              <a:t>Compare</a:t>
            </a:r>
            <a:r>
              <a:rPr lang="nl-NL" sz="2400" dirty="0"/>
              <a:t> </a:t>
            </a:r>
            <a:r>
              <a:rPr lang="nl-NL" sz="2400" dirty="0" err="1"/>
              <a:t>with</a:t>
            </a:r>
            <a:r>
              <a:rPr lang="nl-NL" sz="2400" dirty="0"/>
              <a:t> </a:t>
            </a:r>
            <a:r>
              <a:rPr lang="nl-NL" sz="2400" dirty="0" err="1"/>
              <a:t>obligations</a:t>
            </a:r>
            <a:r>
              <a:rPr lang="nl-NL" sz="2400" dirty="0"/>
              <a:t> of EU Member </a:t>
            </a:r>
            <a:r>
              <a:rPr lang="nl-NL" sz="2400" dirty="0" err="1"/>
              <a:t>States</a:t>
            </a:r>
            <a:r>
              <a:rPr lang="nl-NL" sz="2400" dirty="0"/>
              <a:t> </a:t>
            </a:r>
            <a:r>
              <a:rPr lang="nl-NL" sz="2400" dirty="0" err="1"/>
              <a:t>regarding</a:t>
            </a:r>
            <a:r>
              <a:rPr lang="nl-NL" sz="2400" dirty="0"/>
              <a:t> </a:t>
            </a:r>
            <a:r>
              <a:rPr lang="nl-NL" sz="2400" dirty="0" err="1"/>
              <a:t>the</a:t>
            </a:r>
            <a:r>
              <a:rPr lang="nl-NL" sz="2400" dirty="0"/>
              <a:t> </a:t>
            </a:r>
            <a:r>
              <a:rPr lang="nl-NL" sz="2400" dirty="0" err="1"/>
              <a:t>conservation</a:t>
            </a:r>
            <a:r>
              <a:rPr lang="nl-NL" sz="2400" dirty="0"/>
              <a:t> of Natura 2000 sites</a:t>
            </a:r>
          </a:p>
          <a:p>
            <a:pPr marL="0" indent="0">
              <a:buNone/>
            </a:pPr>
            <a:endParaRPr lang="nl-NL" sz="2400" dirty="0"/>
          </a:p>
          <a:p>
            <a:pPr marL="0" indent="0">
              <a:buNone/>
            </a:pPr>
            <a:r>
              <a:rPr lang="nl-NL" sz="2400" dirty="0"/>
              <a:t>Basic </a:t>
            </a:r>
            <a:r>
              <a:rPr lang="nl-NL" sz="2400" dirty="0" err="1"/>
              <a:t>international</a:t>
            </a:r>
            <a:r>
              <a:rPr lang="nl-NL" sz="2400" dirty="0"/>
              <a:t> &amp; European </a:t>
            </a:r>
            <a:r>
              <a:rPr lang="nl-NL" sz="2400" dirty="0" err="1"/>
              <a:t>law</a:t>
            </a:r>
            <a:r>
              <a:rPr lang="nl-NL" sz="2400" dirty="0"/>
              <a:t> research </a:t>
            </a:r>
            <a:r>
              <a:rPr lang="nl-NL" sz="2400" dirty="0" err="1"/>
              <a:t>methodology</a:t>
            </a:r>
            <a:endParaRPr lang="nl-NL" sz="2400" dirty="0"/>
          </a:p>
          <a:p>
            <a:pPr marL="0" indent="0">
              <a:buNone/>
            </a:pPr>
            <a:endParaRPr lang="nl-NL" sz="200" dirty="0"/>
          </a:p>
        </p:txBody>
      </p:sp>
      <p:sp>
        <p:nvSpPr>
          <p:cNvPr id="2" name="Title 1"/>
          <p:cNvSpPr>
            <a:spLocks noGrp="1"/>
          </p:cNvSpPr>
          <p:nvPr>
            <p:ph type="title"/>
          </p:nvPr>
        </p:nvSpPr>
        <p:spPr/>
        <p:txBody>
          <a:bodyPr/>
          <a:lstStyle/>
          <a:p>
            <a:pPr algn="l"/>
            <a:r>
              <a:rPr lang="nl-NL" sz="3200" dirty="0" err="1"/>
              <a:t>Purpose</a:t>
            </a:r>
            <a:r>
              <a:rPr lang="nl-NL" sz="3200" dirty="0"/>
              <a:t> &amp; </a:t>
            </a:r>
            <a:r>
              <a:rPr lang="nl-NL" sz="3200" dirty="0" err="1"/>
              <a:t>method</a:t>
            </a:r>
            <a:endParaRPr lang="en-US" sz="3200" dirty="0"/>
          </a:p>
        </p:txBody>
      </p:sp>
    </p:spTree>
    <p:extLst>
      <p:ext uri="{BB962C8B-B14F-4D97-AF65-F5344CB8AC3E}">
        <p14:creationId xmlns:p14="http://schemas.microsoft.com/office/powerpoint/2010/main" val="4100549808"/>
      </p:ext>
    </p:extLst>
  </p:cSld>
  <p:clrMapOvr>
    <a:masterClrMapping/>
  </p:clrMapOvr>
  <mc:AlternateContent xmlns:mc="http://schemas.openxmlformats.org/markup-compatibility/2006" xmlns:p14="http://schemas.microsoft.com/office/powerpoint/2010/main">
    <mc:Choice Requires="p14">
      <p:transition spd="slow" p14:dur="2000" advTm="94401"/>
    </mc:Choice>
    <mc:Fallback xmlns="">
      <p:transition spd="slow" advTm="94401"/>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nl-NL" sz="2400" b="1" dirty="0"/>
              <a:t>Binding</a:t>
            </a:r>
            <a:r>
              <a:rPr lang="nl-NL" sz="2400" dirty="0"/>
              <a:t>:</a:t>
            </a:r>
          </a:p>
          <a:p>
            <a:r>
              <a:rPr lang="nl-NL" sz="2400" dirty="0" err="1"/>
              <a:t>Convention</a:t>
            </a:r>
            <a:r>
              <a:rPr lang="nl-NL" sz="2400" dirty="0"/>
              <a:t> </a:t>
            </a:r>
            <a:r>
              <a:rPr lang="nl-NL" sz="2400" dirty="0" err="1"/>
              <a:t>provisions</a:t>
            </a:r>
            <a:r>
              <a:rPr lang="nl-NL" sz="2400" dirty="0"/>
              <a:t> (</a:t>
            </a:r>
            <a:r>
              <a:rPr lang="nl-NL" sz="2400" dirty="0" err="1"/>
              <a:t>Article</a:t>
            </a:r>
            <a:r>
              <a:rPr lang="nl-NL" sz="2400" dirty="0"/>
              <a:t> 4, </a:t>
            </a:r>
            <a:r>
              <a:rPr lang="nl-NL" sz="2400" dirty="0" err="1"/>
              <a:t>Article</a:t>
            </a:r>
            <a:r>
              <a:rPr lang="nl-NL" sz="2400" dirty="0"/>
              <a:t> 9)</a:t>
            </a:r>
          </a:p>
          <a:p>
            <a:pPr marL="0" indent="0">
              <a:buNone/>
            </a:pPr>
            <a:endParaRPr lang="nl-NL" sz="2400" dirty="0"/>
          </a:p>
          <a:p>
            <a:pPr marL="0" indent="0">
              <a:buNone/>
            </a:pPr>
            <a:r>
              <a:rPr lang="nl-NL" sz="2400" b="1" dirty="0"/>
              <a:t>Non-binding</a:t>
            </a:r>
            <a:r>
              <a:rPr lang="nl-NL" sz="2400" dirty="0"/>
              <a:t> – </a:t>
            </a:r>
            <a:r>
              <a:rPr lang="nl-NL" sz="2400" i="1" dirty="0"/>
              <a:t>but </a:t>
            </a:r>
            <a:r>
              <a:rPr lang="nl-NL" sz="2400" i="1" dirty="0" err="1"/>
              <a:t>influencing</a:t>
            </a:r>
            <a:r>
              <a:rPr lang="nl-NL" sz="2400" i="1" dirty="0"/>
              <a:t> </a:t>
            </a:r>
            <a:r>
              <a:rPr lang="nl-NL" sz="2400" b="1" i="1" dirty="0" err="1"/>
              <a:t>interpretation</a:t>
            </a:r>
            <a:r>
              <a:rPr lang="nl-NL" sz="2400" i="1" dirty="0"/>
              <a:t> of </a:t>
            </a:r>
            <a:r>
              <a:rPr lang="nl-NL" sz="2400" i="1" dirty="0" err="1"/>
              <a:t>Convention</a:t>
            </a:r>
            <a:r>
              <a:rPr lang="nl-NL" sz="2400" i="1" dirty="0"/>
              <a:t> </a:t>
            </a:r>
            <a:r>
              <a:rPr lang="nl-NL" sz="2400" i="1" dirty="0" err="1"/>
              <a:t>provisions</a:t>
            </a:r>
            <a:r>
              <a:rPr lang="nl-NL" sz="2400" dirty="0"/>
              <a:t>:</a:t>
            </a:r>
          </a:p>
          <a:p>
            <a:pPr>
              <a:buFont typeface="Arial" panose="020B0604020202020204" pitchFamily="34" charset="0"/>
              <a:buChar char="•"/>
            </a:pPr>
            <a:r>
              <a:rPr lang="nl-NL" sz="2400" dirty="0" err="1"/>
              <a:t>Resolutions</a:t>
            </a:r>
            <a:r>
              <a:rPr lang="nl-NL" sz="2400" dirty="0"/>
              <a:t> 1, 3, 4, 5, 6, 8 (habitat </a:t>
            </a:r>
            <a:r>
              <a:rPr lang="nl-NL" sz="2400" dirty="0" err="1"/>
              <a:t>conservation</a:t>
            </a:r>
            <a:r>
              <a:rPr lang="nl-NL" sz="2400" dirty="0"/>
              <a:t>, Emerald Network)</a:t>
            </a:r>
          </a:p>
          <a:p>
            <a:r>
              <a:rPr lang="nl-NL" sz="2400" dirty="0" err="1"/>
              <a:t>Recommendations</a:t>
            </a:r>
            <a:r>
              <a:rPr lang="nl-NL" sz="2400" dirty="0"/>
              <a:t> 14, 15, 16, 25, 157, 172, 207, 208 (id.)</a:t>
            </a:r>
          </a:p>
          <a:p>
            <a:r>
              <a:rPr lang="nl-NL" sz="2400" dirty="0" err="1"/>
              <a:t>Recommendations</a:t>
            </a:r>
            <a:r>
              <a:rPr lang="nl-NL" sz="2400" dirty="0"/>
              <a:t> 1, 2, 8, 9, 12, 13, 23, 24, 32, 42, 54, 63, 83, 97, 98, 108, 110, 111, 112, 113, 117, 130, 131, 144, 184, 201, 202 (</a:t>
            </a:r>
            <a:r>
              <a:rPr lang="nl-NL" sz="2400" dirty="0" err="1"/>
              <a:t>specific</a:t>
            </a:r>
            <a:r>
              <a:rPr lang="nl-NL" sz="2400" dirty="0"/>
              <a:t> sites / issues)</a:t>
            </a:r>
          </a:p>
          <a:p>
            <a:r>
              <a:rPr lang="nl-NL" sz="2400" dirty="0" err="1"/>
              <a:t>Guidance</a:t>
            </a:r>
            <a:r>
              <a:rPr lang="nl-NL" sz="2400" dirty="0"/>
              <a:t> </a:t>
            </a:r>
            <a:r>
              <a:rPr lang="nl-NL" sz="2400" dirty="0" err="1"/>
              <a:t>documents</a:t>
            </a:r>
            <a:endParaRPr lang="nl-NL" sz="2400" dirty="0"/>
          </a:p>
        </p:txBody>
      </p:sp>
      <p:sp>
        <p:nvSpPr>
          <p:cNvPr id="2" name="Title 1"/>
          <p:cNvSpPr>
            <a:spLocks noGrp="1"/>
          </p:cNvSpPr>
          <p:nvPr>
            <p:ph type="title"/>
          </p:nvPr>
        </p:nvSpPr>
        <p:spPr/>
        <p:txBody>
          <a:bodyPr/>
          <a:lstStyle/>
          <a:p>
            <a:pPr algn="l"/>
            <a:r>
              <a:rPr lang="nl-NL" sz="3200" dirty="0" err="1"/>
              <a:t>Interpretation</a:t>
            </a:r>
            <a:endParaRPr lang="en-US" sz="3200" dirty="0"/>
          </a:p>
        </p:txBody>
      </p:sp>
    </p:spTree>
    <p:extLst>
      <p:ext uri="{BB962C8B-B14F-4D97-AF65-F5344CB8AC3E}">
        <p14:creationId xmlns:p14="http://schemas.microsoft.com/office/powerpoint/2010/main" val="3042960758"/>
      </p:ext>
    </p:extLst>
  </p:cSld>
  <p:clrMapOvr>
    <a:masterClrMapping/>
  </p:clrMapOvr>
  <mc:AlternateContent xmlns:mc="http://schemas.openxmlformats.org/markup-compatibility/2006" xmlns:p14="http://schemas.microsoft.com/office/powerpoint/2010/main">
    <mc:Choice Requires="p14">
      <p:transition spd="slow" p14:dur="2000" advTm="94401"/>
    </mc:Choice>
    <mc:Fallback xmlns="">
      <p:transition spd="slow" advTm="94401"/>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2400" dirty="0"/>
              <a:t>“1. Each Contracting Party </a:t>
            </a:r>
            <a:r>
              <a:rPr lang="en-US" sz="2400" b="1" dirty="0"/>
              <a:t>shall</a:t>
            </a:r>
            <a:r>
              <a:rPr lang="en-US" sz="2400" dirty="0"/>
              <a:t> take </a:t>
            </a:r>
            <a:r>
              <a:rPr lang="en-US" sz="2400" b="1" dirty="0"/>
              <a:t>appropriate</a:t>
            </a:r>
            <a:r>
              <a:rPr lang="en-US" sz="2400" dirty="0"/>
              <a:t> and </a:t>
            </a:r>
            <a:r>
              <a:rPr lang="en-US" sz="2400" b="1" dirty="0"/>
              <a:t>necessary</a:t>
            </a:r>
            <a:r>
              <a:rPr lang="en-US" sz="2400" dirty="0"/>
              <a:t> legislative and administrative </a:t>
            </a:r>
            <a:r>
              <a:rPr lang="en-US" sz="2400" b="1" dirty="0"/>
              <a:t>measures</a:t>
            </a:r>
            <a:r>
              <a:rPr lang="en-US" sz="2400" dirty="0"/>
              <a:t> to </a:t>
            </a:r>
            <a:r>
              <a:rPr lang="en-US" sz="2400" b="1" dirty="0"/>
              <a:t>ensure</a:t>
            </a:r>
            <a:r>
              <a:rPr lang="en-US" sz="2400" dirty="0"/>
              <a:t> the </a:t>
            </a:r>
            <a:r>
              <a:rPr lang="en-US" sz="2400" b="1" dirty="0"/>
              <a:t>conservation</a:t>
            </a:r>
            <a:r>
              <a:rPr lang="en-US" sz="2400" dirty="0"/>
              <a:t> of the habitats of the wild flora and fauna species, especially those specified in Appendices I and II, and the conservation of endangered natural habitats.</a:t>
            </a:r>
          </a:p>
          <a:p>
            <a:pPr marL="0" indent="0">
              <a:buNone/>
            </a:pPr>
            <a:r>
              <a:rPr lang="en-US" sz="2400" dirty="0"/>
              <a:t>2. The Contracting Parties in their planning and development policies shall have regard to the conservation requirements of the areas protected under the preceding paragraph, so as to avoid or </a:t>
            </a:r>
            <a:r>
              <a:rPr lang="en-US" sz="2400" dirty="0" err="1"/>
              <a:t>minimise</a:t>
            </a:r>
            <a:r>
              <a:rPr lang="en-US" sz="2400" dirty="0"/>
              <a:t> as far as possible any deterioration of such areas.</a:t>
            </a:r>
          </a:p>
          <a:p>
            <a:pPr marL="0" indent="0">
              <a:buNone/>
            </a:pPr>
            <a:r>
              <a:rPr lang="en-US" sz="2400" dirty="0"/>
              <a:t>3. The Contracting Parties undertake to give special attention to the protection of areas that are of importance for the migratory species specified in Appendices II and III and which are appropriately situated in relation to migration routes, as wintering, staging, feeding, breeding or </a:t>
            </a:r>
            <a:r>
              <a:rPr lang="en-US" sz="2400" dirty="0" err="1"/>
              <a:t>moulting</a:t>
            </a:r>
            <a:r>
              <a:rPr lang="en-US" sz="2400" dirty="0"/>
              <a:t> areas.</a:t>
            </a:r>
          </a:p>
          <a:p>
            <a:pPr marL="0" indent="0">
              <a:buNone/>
            </a:pPr>
            <a:r>
              <a:rPr lang="en-US" sz="2400" dirty="0"/>
              <a:t>4. …”</a:t>
            </a:r>
          </a:p>
          <a:p>
            <a:pPr marL="0" indent="0">
              <a:buNone/>
            </a:pPr>
            <a:endParaRPr lang="nl-NL" sz="2400" dirty="0"/>
          </a:p>
        </p:txBody>
      </p:sp>
      <p:sp>
        <p:nvSpPr>
          <p:cNvPr id="2" name="Title 1"/>
          <p:cNvSpPr>
            <a:spLocks noGrp="1"/>
          </p:cNvSpPr>
          <p:nvPr>
            <p:ph type="title"/>
          </p:nvPr>
        </p:nvSpPr>
        <p:spPr/>
        <p:txBody>
          <a:bodyPr/>
          <a:lstStyle/>
          <a:p>
            <a:pPr algn="l"/>
            <a:r>
              <a:rPr lang="nl-NL" sz="3200" dirty="0" err="1"/>
              <a:t>Article</a:t>
            </a:r>
            <a:r>
              <a:rPr lang="nl-NL" sz="3200" dirty="0"/>
              <a:t> 4</a:t>
            </a:r>
            <a:endParaRPr lang="en-US" sz="3200" dirty="0"/>
          </a:p>
        </p:txBody>
      </p:sp>
    </p:spTree>
    <p:extLst>
      <p:ext uri="{BB962C8B-B14F-4D97-AF65-F5344CB8AC3E}">
        <p14:creationId xmlns:p14="http://schemas.microsoft.com/office/powerpoint/2010/main" val="291523707"/>
      </p:ext>
    </p:extLst>
  </p:cSld>
  <p:clrMapOvr>
    <a:masterClrMapping/>
  </p:clrMapOvr>
  <mc:AlternateContent xmlns:mc="http://schemas.openxmlformats.org/markup-compatibility/2006" xmlns:p14="http://schemas.microsoft.com/office/powerpoint/2010/main">
    <mc:Choice Requires="p14">
      <p:transition spd="slow" p14:dur="2000" advTm="94401"/>
    </mc:Choice>
    <mc:Fallback xmlns="">
      <p:transition spd="slow" advTm="94401"/>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nl-NL" sz="2400" dirty="0"/>
              <a:t>“For </a:t>
            </a:r>
            <a:r>
              <a:rPr lang="nl-NL" sz="2400" dirty="0" err="1"/>
              <a:t>the</a:t>
            </a:r>
            <a:r>
              <a:rPr lang="nl-NL" sz="2400" dirty="0"/>
              <a:t> </a:t>
            </a:r>
            <a:r>
              <a:rPr lang="nl-NL" sz="2400" dirty="0" err="1"/>
              <a:t>purpose</a:t>
            </a:r>
            <a:r>
              <a:rPr lang="nl-NL" sz="2400" dirty="0"/>
              <a:t> of </a:t>
            </a:r>
            <a:r>
              <a:rPr lang="nl-NL" sz="2400" dirty="0" err="1"/>
              <a:t>improving</a:t>
            </a:r>
            <a:r>
              <a:rPr lang="nl-NL" sz="2400" dirty="0"/>
              <a:t> </a:t>
            </a:r>
            <a:r>
              <a:rPr lang="nl-NL" sz="2400" dirty="0" err="1"/>
              <a:t>the</a:t>
            </a:r>
            <a:r>
              <a:rPr lang="nl-NL" sz="2400" dirty="0"/>
              <a:t> </a:t>
            </a:r>
            <a:r>
              <a:rPr lang="nl-NL" sz="2400" dirty="0" err="1"/>
              <a:t>effectiveness</a:t>
            </a:r>
            <a:r>
              <a:rPr lang="nl-NL" sz="2400" dirty="0"/>
              <a:t> of </a:t>
            </a:r>
            <a:r>
              <a:rPr lang="nl-NL" sz="2400" dirty="0" err="1"/>
              <a:t>the</a:t>
            </a:r>
            <a:r>
              <a:rPr lang="nl-NL" sz="2400" dirty="0"/>
              <a:t> </a:t>
            </a:r>
            <a:r>
              <a:rPr lang="nl-NL" sz="2400" dirty="0" err="1"/>
              <a:t>convention</a:t>
            </a:r>
            <a:r>
              <a:rPr lang="nl-NL" sz="2400" dirty="0"/>
              <a:t>, </a:t>
            </a:r>
            <a:r>
              <a:rPr lang="nl-NL" sz="2400" dirty="0" err="1"/>
              <a:t>the</a:t>
            </a:r>
            <a:r>
              <a:rPr lang="nl-NL" sz="2400" dirty="0"/>
              <a:t> </a:t>
            </a:r>
            <a:r>
              <a:rPr lang="nl-NL" sz="2400" dirty="0" err="1"/>
              <a:t>terms</a:t>
            </a:r>
            <a:r>
              <a:rPr lang="nl-NL" sz="2400" dirty="0"/>
              <a:t> </a:t>
            </a:r>
            <a:r>
              <a:rPr lang="nl-NL" sz="2400" dirty="0" err="1"/>
              <a:t>listed</a:t>
            </a:r>
            <a:r>
              <a:rPr lang="nl-NL" sz="2400" dirty="0"/>
              <a:t> </a:t>
            </a:r>
            <a:r>
              <a:rPr lang="nl-NL" sz="2400" dirty="0" err="1"/>
              <a:t>hereunder</a:t>
            </a:r>
            <a:r>
              <a:rPr lang="nl-NL" sz="2400" dirty="0"/>
              <a:t> are </a:t>
            </a:r>
            <a:r>
              <a:rPr lang="nl-NL" sz="2400" dirty="0" err="1"/>
              <a:t>to</a:t>
            </a:r>
            <a:r>
              <a:rPr lang="nl-NL" sz="2400" dirty="0"/>
              <a:t> </a:t>
            </a:r>
            <a:r>
              <a:rPr lang="nl-NL" sz="2400" dirty="0" err="1"/>
              <a:t>be</a:t>
            </a:r>
            <a:r>
              <a:rPr lang="nl-NL" sz="2400" dirty="0"/>
              <a:t> </a:t>
            </a:r>
            <a:r>
              <a:rPr lang="nl-NL" sz="2400" dirty="0" err="1"/>
              <a:t>interpreted</a:t>
            </a:r>
            <a:r>
              <a:rPr lang="nl-NL" sz="2400" dirty="0"/>
              <a:t> as </a:t>
            </a:r>
            <a:r>
              <a:rPr lang="nl-NL" sz="2400" dirty="0" err="1"/>
              <a:t>follows</a:t>
            </a:r>
            <a:r>
              <a:rPr lang="nl-NL" sz="2400" dirty="0"/>
              <a:t>:</a:t>
            </a:r>
          </a:p>
          <a:p>
            <a:pPr marL="0" indent="0">
              <a:buNone/>
            </a:pPr>
            <a:r>
              <a:rPr lang="nl-NL" sz="2400" dirty="0"/>
              <a:t>For </a:t>
            </a:r>
            <a:r>
              <a:rPr lang="nl-NL" sz="2400" dirty="0" err="1"/>
              <a:t>the</a:t>
            </a:r>
            <a:r>
              <a:rPr lang="nl-NL" sz="2400" dirty="0"/>
              <a:t> </a:t>
            </a:r>
            <a:r>
              <a:rPr lang="nl-NL" sz="2400" dirty="0" err="1"/>
              <a:t>purpose</a:t>
            </a:r>
            <a:r>
              <a:rPr lang="nl-NL" sz="2400" dirty="0"/>
              <a:t> of </a:t>
            </a:r>
            <a:r>
              <a:rPr lang="nl-NL" sz="2400" dirty="0" err="1"/>
              <a:t>Article</a:t>
            </a:r>
            <a:r>
              <a:rPr lang="nl-NL" sz="2400" dirty="0"/>
              <a:t> 4:</a:t>
            </a:r>
          </a:p>
          <a:p>
            <a:pPr marL="457200" indent="-457200">
              <a:buAutoNum type="alphaLcPeriod"/>
            </a:pPr>
            <a:r>
              <a:rPr lang="nl-NL" sz="2400" dirty="0"/>
              <a:t>‘</a:t>
            </a:r>
            <a:r>
              <a:rPr lang="nl-NL" sz="2400" b="1" dirty="0" err="1"/>
              <a:t>necessary</a:t>
            </a:r>
            <a:r>
              <a:rPr lang="nl-NL" sz="2400" dirty="0"/>
              <a:t> </a:t>
            </a:r>
            <a:r>
              <a:rPr lang="nl-NL" sz="2400" dirty="0" err="1"/>
              <a:t>measures</a:t>
            </a:r>
            <a:r>
              <a:rPr lang="nl-NL" sz="2400" dirty="0"/>
              <a:t>’ means in </a:t>
            </a:r>
            <a:r>
              <a:rPr lang="nl-NL" sz="2400" dirty="0" err="1"/>
              <a:t>particular</a:t>
            </a:r>
            <a:r>
              <a:rPr lang="nl-NL" sz="2400" dirty="0"/>
              <a:t> </a:t>
            </a:r>
            <a:r>
              <a:rPr lang="nl-NL" sz="2400" dirty="0" err="1"/>
              <a:t>those</a:t>
            </a:r>
            <a:r>
              <a:rPr lang="nl-NL" sz="2400" dirty="0"/>
              <a:t> </a:t>
            </a:r>
            <a:r>
              <a:rPr lang="nl-NL" sz="2400" dirty="0" err="1"/>
              <a:t>measures</a:t>
            </a:r>
            <a:r>
              <a:rPr lang="nl-NL" sz="2400" dirty="0"/>
              <a:t> </a:t>
            </a:r>
            <a:r>
              <a:rPr lang="nl-NL" sz="2400" dirty="0" err="1"/>
              <a:t>which</a:t>
            </a:r>
            <a:r>
              <a:rPr lang="nl-NL" sz="2400" dirty="0"/>
              <a:t> are </a:t>
            </a:r>
            <a:r>
              <a:rPr lang="nl-NL" sz="2400" b="1" dirty="0" err="1"/>
              <a:t>required</a:t>
            </a:r>
            <a:r>
              <a:rPr lang="nl-NL" sz="2400" dirty="0"/>
              <a:t>:</a:t>
            </a:r>
          </a:p>
          <a:p>
            <a:pPr marL="914400" lvl="1" indent="-514350">
              <a:buFont typeface="+mj-lt"/>
              <a:buAutoNum type="romanLcPeriod"/>
            </a:pPr>
            <a:r>
              <a:rPr lang="nl-NL" sz="2400" dirty="0" err="1"/>
              <a:t>to</a:t>
            </a:r>
            <a:r>
              <a:rPr lang="nl-NL" sz="2400" dirty="0"/>
              <a:t> </a:t>
            </a:r>
            <a:r>
              <a:rPr lang="nl-NL" sz="2400" b="1" dirty="0" err="1"/>
              <a:t>ensure</a:t>
            </a:r>
            <a:r>
              <a:rPr lang="nl-NL" sz="2400" dirty="0"/>
              <a:t> </a:t>
            </a:r>
            <a:r>
              <a:rPr lang="nl-NL" sz="2400" dirty="0" err="1"/>
              <a:t>the</a:t>
            </a:r>
            <a:r>
              <a:rPr lang="nl-NL" sz="2400" dirty="0"/>
              <a:t> </a:t>
            </a:r>
            <a:r>
              <a:rPr lang="nl-NL" sz="2400" b="1" dirty="0" err="1"/>
              <a:t>conservation</a:t>
            </a:r>
            <a:r>
              <a:rPr lang="nl-NL" sz="2400" dirty="0"/>
              <a:t> of </a:t>
            </a:r>
            <a:r>
              <a:rPr lang="nl-NL" sz="2400" dirty="0" err="1"/>
              <a:t>the</a:t>
            </a:r>
            <a:r>
              <a:rPr lang="nl-NL" sz="2400" dirty="0"/>
              <a:t> </a:t>
            </a:r>
            <a:r>
              <a:rPr lang="nl-NL" sz="2400" dirty="0" err="1"/>
              <a:t>habitats</a:t>
            </a:r>
            <a:r>
              <a:rPr lang="nl-NL" sz="2400" dirty="0"/>
              <a:t> of </a:t>
            </a:r>
            <a:r>
              <a:rPr lang="nl-NL" sz="2400" dirty="0" err="1"/>
              <a:t>those</a:t>
            </a:r>
            <a:r>
              <a:rPr lang="nl-NL" sz="2400" dirty="0"/>
              <a:t> species </a:t>
            </a:r>
            <a:r>
              <a:rPr lang="nl-NL" sz="2400" dirty="0" err="1"/>
              <a:t>which</a:t>
            </a:r>
            <a:r>
              <a:rPr lang="nl-NL" sz="2400" dirty="0"/>
              <a:t> have been </a:t>
            </a:r>
            <a:r>
              <a:rPr lang="nl-NL" sz="2400" dirty="0" err="1"/>
              <a:t>identified</a:t>
            </a:r>
            <a:r>
              <a:rPr lang="nl-NL" sz="2400" dirty="0"/>
              <a:t> </a:t>
            </a:r>
            <a:r>
              <a:rPr lang="nl-NL" sz="2400" dirty="0" err="1"/>
              <a:t>by</a:t>
            </a:r>
            <a:r>
              <a:rPr lang="nl-NL" sz="2400" dirty="0"/>
              <a:t> </a:t>
            </a:r>
            <a:r>
              <a:rPr lang="nl-NL" sz="2400" dirty="0" err="1"/>
              <a:t>the</a:t>
            </a:r>
            <a:r>
              <a:rPr lang="nl-NL" sz="2400" dirty="0"/>
              <a:t> Standing </a:t>
            </a:r>
            <a:r>
              <a:rPr lang="nl-NL" sz="2400" dirty="0" err="1"/>
              <a:t>Committee</a:t>
            </a:r>
            <a:r>
              <a:rPr lang="nl-NL" sz="2400" dirty="0"/>
              <a:t> … as </a:t>
            </a:r>
            <a:r>
              <a:rPr lang="nl-NL" sz="2400" dirty="0" err="1"/>
              <a:t>requiring</a:t>
            </a:r>
            <a:r>
              <a:rPr lang="nl-NL" sz="2400" dirty="0"/>
              <a:t> </a:t>
            </a:r>
            <a:r>
              <a:rPr lang="nl-NL" sz="2400" dirty="0" err="1"/>
              <a:t>specific</a:t>
            </a:r>
            <a:r>
              <a:rPr lang="nl-NL" sz="2400" dirty="0"/>
              <a:t> habitat </a:t>
            </a:r>
            <a:r>
              <a:rPr lang="nl-NL" sz="2400" dirty="0" err="1"/>
              <a:t>conservation</a:t>
            </a:r>
            <a:r>
              <a:rPr lang="nl-NL" sz="2400" dirty="0"/>
              <a:t> </a:t>
            </a:r>
            <a:r>
              <a:rPr lang="nl-NL" sz="2400" dirty="0" err="1"/>
              <a:t>measures</a:t>
            </a:r>
            <a:r>
              <a:rPr lang="nl-NL" sz="2400" dirty="0"/>
              <a:t> …;</a:t>
            </a:r>
          </a:p>
          <a:p>
            <a:pPr marL="914400" lvl="1" indent="-514350">
              <a:buFont typeface="+mj-lt"/>
              <a:buAutoNum type="romanLcPeriod"/>
            </a:pPr>
            <a:r>
              <a:rPr lang="nl-NL" sz="2400" dirty="0" err="1"/>
              <a:t>to</a:t>
            </a:r>
            <a:r>
              <a:rPr lang="nl-NL" sz="2400" dirty="0"/>
              <a:t> </a:t>
            </a:r>
            <a:r>
              <a:rPr lang="nl-NL" sz="2400" b="1" dirty="0" err="1"/>
              <a:t>ensure</a:t>
            </a:r>
            <a:r>
              <a:rPr lang="nl-NL" sz="2400" dirty="0"/>
              <a:t> </a:t>
            </a:r>
            <a:r>
              <a:rPr lang="nl-NL" sz="2400" dirty="0" err="1"/>
              <a:t>the</a:t>
            </a:r>
            <a:r>
              <a:rPr lang="nl-NL" sz="2400" dirty="0"/>
              <a:t> </a:t>
            </a:r>
            <a:r>
              <a:rPr lang="nl-NL" sz="2400" b="1" dirty="0" err="1"/>
              <a:t>conservation</a:t>
            </a:r>
            <a:r>
              <a:rPr lang="nl-NL" sz="2400" dirty="0"/>
              <a:t> of </a:t>
            </a:r>
            <a:r>
              <a:rPr lang="nl-NL" sz="2400" dirty="0" err="1"/>
              <a:t>those</a:t>
            </a:r>
            <a:r>
              <a:rPr lang="nl-NL" sz="2400" dirty="0"/>
              <a:t> </a:t>
            </a:r>
            <a:r>
              <a:rPr lang="nl-NL" sz="2400" dirty="0" err="1"/>
              <a:t>natural</a:t>
            </a:r>
            <a:r>
              <a:rPr lang="nl-NL" sz="2400" dirty="0"/>
              <a:t> </a:t>
            </a:r>
            <a:r>
              <a:rPr lang="nl-NL" sz="2400" dirty="0" err="1"/>
              <a:t>habitats</a:t>
            </a:r>
            <a:r>
              <a:rPr lang="nl-NL" sz="2400" dirty="0"/>
              <a:t> </a:t>
            </a:r>
            <a:r>
              <a:rPr lang="nl-NL" sz="2400" dirty="0" err="1"/>
              <a:t>which</a:t>
            </a:r>
            <a:r>
              <a:rPr lang="nl-NL" sz="2400" dirty="0"/>
              <a:t> have been </a:t>
            </a:r>
            <a:r>
              <a:rPr lang="nl-NL" sz="2400" dirty="0" err="1"/>
              <a:t>identified</a:t>
            </a:r>
            <a:r>
              <a:rPr lang="nl-NL" sz="2400" dirty="0"/>
              <a:t> </a:t>
            </a:r>
            <a:r>
              <a:rPr lang="nl-NL" sz="2400" dirty="0" err="1"/>
              <a:t>by</a:t>
            </a:r>
            <a:r>
              <a:rPr lang="nl-NL" sz="2400" dirty="0"/>
              <a:t> </a:t>
            </a:r>
            <a:r>
              <a:rPr lang="nl-NL" sz="2400" dirty="0" err="1"/>
              <a:t>the</a:t>
            </a:r>
            <a:r>
              <a:rPr lang="nl-NL" sz="2400" dirty="0"/>
              <a:t> Standing </a:t>
            </a:r>
            <a:r>
              <a:rPr lang="nl-NL" sz="2400" dirty="0" err="1"/>
              <a:t>Committee</a:t>
            </a:r>
            <a:r>
              <a:rPr lang="nl-NL" sz="2400" dirty="0"/>
              <a:t> … as … </a:t>
            </a:r>
            <a:r>
              <a:rPr lang="nl-NL" sz="2400" dirty="0" err="1"/>
              <a:t>requiring</a:t>
            </a:r>
            <a:r>
              <a:rPr lang="nl-NL" sz="2400" dirty="0"/>
              <a:t> </a:t>
            </a:r>
            <a:r>
              <a:rPr lang="nl-NL" sz="2400" dirty="0" err="1"/>
              <a:t>specific</a:t>
            </a:r>
            <a:r>
              <a:rPr lang="nl-NL" sz="2400" dirty="0"/>
              <a:t> </a:t>
            </a:r>
            <a:r>
              <a:rPr lang="nl-NL" sz="2400" dirty="0" err="1"/>
              <a:t>conservation</a:t>
            </a:r>
            <a:r>
              <a:rPr lang="nl-NL" sz="2400" dirty="0"/>
              <a:t> </a:t>
            </a:r>
            <a:r>
              <a:rPr lang="nl-NL" sz="2400" dirty="0" err="1"/>
              <a:t>measures</a:t>
            </a:r>
            <a:r>
              <a:rPr lang="nl-NL" sz="2400" dirty="0"/>
              <a:t>;”</a:t>
            </a:r>
          </a:p>
        </p:txBody>
      </p:sp>
      <p:sp>
        <p:nvSpPr>
          <p:cNvPr id="2" name="Title 1"/>
          <p:cNvSpPr>
            <a:spLocks noGrp="1"/>
          </p:cNvSpPr>
          <p:nvPr>
            <p:ph type="title"/>
          </p:nvPr>
        </p:nvSpPr>
        <p:spPr/>
        <p:txBody>
          <a:bodyPr/>
          <a:lstStyle/>
          <a:p>
            <a:pPr algn="l"/>
            <a:r>
              <a:rPr lang="nl-NL" sz="3200" dirty="0" err="1"/>
              <a:t>Resolution</a:t>
            </a:r>
            <a:r>
              <a:rPr lang="nl-NL" sz="3200" dirty="0"/>
              <a:t> No. 1 (1989)</a:t>
            </a:r>
            <a:endParaRPr lang="en-US" sz="3200" dirty="0"/>
          </a:p>
        </p:txBody>
      </p:sp>
    </p:spTree>
    <p:extLst>
      <p:ext uri="{BB962C8B-B14F-4D97-AF65-F5344CB8AC3E}">
        <p14:creationId xmlns:p14="http://schemas.microsoft.com/office/powerpoint/2010/main" val="1821823576"/>
      </p:ext>
    </p:extLst>
  </p:cSld>
  <p:clrMapOvr>
    <a:masterClrMapping/>
  </p:clrMapOvr>
  <mc:AlternateContent xmlns:mc="http://schemas.openxmlformats.org/markup-compatibility/2006" xmlns:p14="http://schemas.microsoft.com/office/powerpoint/2010/main">
    <mc:Choice Requires="p14">
      <p:transition spd="slow" p14:dur="2000" advTm="94401"/>
    </mc:Choice>
    <mc:Fallback xmlns="">
      <p:transition spd="slow" advTm="94401"/>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indent="-457200">
              <a:buFont typeface="+mj-lt"/>
              <a:buAutoNum type="alphaLcPeriod" startAt="2"/>
            </a:pPr>
            <a:r>
              <a:rPr lang="nl-NL" sz="2400" dirty="0"/>
              <a:t>‘</a:t>
            </a:r>
            <a:r>
              <a:rPr lang="nl-NL" sz="2400" b="1" dirty="0" err="1"/>
              <a:t>appropriate</a:t>
            </a:r>
            <a:r>
              <a:rPr lang="nl-NL" sz="2400" dirty="0"/>
              <a:t> </a:t>
            </a:r>
            <a:r>
              <a:rPr lang="nl-NL" sz="2400" dirty="0" err="1"/>
              <a:t>measures</a:t>
            </a:r>
            <a:r>
              <a:rPr lang="nl-NL" sz="2400" dirty="0"/>
              <a:t>’ means in </a:t>
            </a:r>
            <a:r>
              <a:rPr lang="nl-NL" sz="2400" dirty="0" err="1"/>
              <a:t>particular</a:t>
            </a:r>
            <a:r>
              <a:rPr lang="nl-NL" sz="2400" dirty="0"/>
              <a:t> </a:t>
            </a:r>
            <a:r>
              <a:rPr lang="nl-NL" sz="2400" dirty="0" err="1"/>
              <a:t>those</a:t>
            </a:r>
            <a:r>
              <a:rPr lang="nl-NL" sz="2400" dirty="0"/>
              <a:t> </a:t>
            </a:r>
            <a:r>
              <a:rPr lang="nl-NL" sz="2400" dirty="0" err="1"/>
              <a:t>measures</a:t>
            </a:r>
            <a:r>
              <a:rPr lang="nl-NL" sz="2400" dirty="0"/>
              <a:t> … </a:t>
            </a:r>
            <a:r>
              <a:rPr lang="nl-NL" sz="2400" dirty="0" err="1"/>
              <a:t>which</a:t>
            </a:r>
            <a:r>
              <a:rPr lang="nl-NL" sz="2400" dirty="0"/>
              <a:t> are </a:t>
            </a:r>
            <a:r>
              <a:rPr lang="nl-NL" sz="2400" b="1" dirty="0" err="1"/>
              <a:t>able</a:t>
            </a:r>
            <a:r>
              <a:rPr lang="nl-NL" sz="2400" dirty="0"/>
              <a:t> </a:t>
            </a:r>
            <a:r>
              <a:rPr lang="nl-NL" sz="2400" dirty="0" err="1"/>
              <a:t>to</a:t>
            </a:r>
            <a:r>
              <a:rPr lang="nl-NL" sz="2400" dirty="0"/>
              <a:t> </a:t>
            </a:r>
            <a:r>
              <a:rPr lang="nl-NL" sz="2400" b="1" dirty="0" err="1"/>
              <a:t>ensure</a:t>
            </a:r>
            <a:r>
              <a:rPr lang="nl-NL" sz="2400" dirty="0"/>
              <a:t> </a:t>
            </a:r>
            <a:r>
              <a:rPr lang="nl-NL" sz="2400" dirty="0" err="1"/>
              <a:t>the</a:t>
            </a:r>
            <a:r>
              <a:rPr lang="nl-NL" sz="2400" dirty="0"/>
              <a:t> </a:t>
            </a:r>
            <a:r>
              <a:rPr lang="nl-NL" sz="2400" dirty="0" err="1"/>
              <a:t>conservation</a:t>
            </a:r>
            <a:r>
              <a:rPr lang="nl-NL" sz="2400" dirty="0"/>
              <a:t> of </a:t>
            </a:r>
            <a:r>
              <a:rPr lang="nl-NL" sz="2400" dirty="0" err="1"/>
              <a:t>the</a:t>
            </a:r>
            <a:r>
              <a:rPr lang="nl-NL" sz="2400" dirty="0"/>
              <a:t> habitat of </a:t>
            </a:r>
            <a:r>
              <a:rPr lang="nl-NL" sz="2400" dirty="0" err="1"/>
              <a:t>particular</a:t>
            </a:r>
            <a:r>
              <a:rPr lang="nl-NL" sz="2400" dirty="0"/>
              <a:t> species or of </a:t>
            </a:r>
            <a:r>
              <a:rPr lang="nl-NL" sz="2400" dirty="0" err="1"/>
              <a:t>particular</a:t>
            </a:r>
            <a:r>
              <a:rPr lang="nl-NL" sz="2400" dirty="0"/>
              <a:t> </a:t>
            </a:r>
            <a:r>
              <a:rPr lang="nl-NL" sz="2400" dirty="0" err="1"/>
              <a:t>natural</a:t>
            </a:r>
            <a:r>
              <a:rPr lang="nl-NL" sz="2400" dirty="0"/>
              <a:t> </a:t>
            </a:r>
            <a:r>
              <a:rPr lang="nl-NL" sz="2400" dirty="0" err="1"/>
              <a:t>habitats</a:t>
            </a:r>
            <a:r>
              <a:rPr lang="nl-NL" sz="2400" dirty="0"/>
              <a:t>;</a:t>
            </a:r>
          </a:p>
          <a:p>
            <a:pPr marL="457200" indent="-457200">
              <a:buFont typeface="+mj-lt"/>
              <a:buAutoNum type="alphaLcPeriod" startAt="2"/>
            </a:pPr>
            <a:r>
              <a:rPr lang="nl-NL" sz="2400" dirty="0"/>
              <a:t>‘</a:t>
            </a:r>
            <a:r>
              <a:rPr lang="nl-NL" sz="2400" b="1" dirty="0" err="1"/>
              <a:t>conservation</a:t>
            </a:r>
            <a:r>
              <a:rPr lang="nl-NL" sz="2400" dirty="0"/>
              <a:t>’ means </a:t>
            </a:r>
            <a:r>
              <a:rPr lang="nl-NL" sz="2400" dirty="0" err="1"/>
              <a:t>the</a:t>
            </a:r>
            <a:r>
              <a:rPr lang="nl-NL" sz="2400" dirty="0"/>
              <a:t> </a:t>
            </a:r>
            <a:r>
              <a:rPr lang="nl-NL" sz="2400" b="1" dirty="0"/>
              <a:t>maintenance</a:t>
            </a:r>
            <a:r>
              <a:rPr lang="nl-NL" sz="2400" dirty="0"/>
              <a:t> </a:t>
            </a:r>
            <a:r>
              <a:rPr lang="nl-NL" sz="2400" dirty="0" err="1"/>
              <a:t>and</a:t>
            </a:r>
            <a:r>
              <a:rPr lang="nl-NL" sz="2400" dirty="0"/>
              <a:t>, </a:t>
            </a:r>
            <a:r>
              <a:rPr lang="nl-NL" sz="2400" dirty="0" err="1"/>
              <a:t>where</a:t>
            </a:r>
            <a:r>
              <a:rPr lang="nl-NL" sz="2400" dirty="0"/>
              <a:t> </a:t>
            </a:r>
            <a:r>
              <a:rPr lang="nl-NL" sz="2400" dirty="0" err="1"/>
              <a:t>appropriate</a:t>
            </a:r>
            <a:r>
              <a:rPr lang="nl-NL" sz="2400" dirty="0"/>
              <a:t>, </a:t>
            </a:r>
            <a:r>
              <a:rPr lang="nl-NL" sz="2400" dirty="0" err="1"/>
              <a:t>the</a:t>
            </a:r>
            <a:r>
              <a:rPr lang="nl-NL" sz="2400" dirty="0"/>
              <a:t> </a:t>
            </a:r>
            <a:r>
              <a:rPr lang="nl-NL" sz="2400" b="1" dirty="0" err="1"/>
              <a:t>restoration</a:t>
            </a:r>
            <a:r>
              <a:rPr lang="nl-NL" sz="2400" dirty="0"/>
              <a:t> or </a:t>
            </a:r>
            <a:r>
              <a:rPr lang="nl-NL" sz="2400" dirty="0" err="1"/>
              <a:t>improvement</a:t>
            </a:r>
            <a:r>
              <a:rPr lang="nl-NL" sz="2400" dirty="0"/>
              <a:t> of </a:t>
            </a:r>
            <a:r>
              <a:rPr lang="nl-NL" sz="2400" dirty="0" err="1"/>
              <a:t>the</a:t>
            </a:r>
            <a:r>
              <a:rPr lang="nl-NL" sz="2400" dirty="0"/>
              <a:t> </a:t>
            </a:r>
            <a:r>
              <a:rPr lang="nl-NL" sz="2400" b="1" dirty="0" err="1"/>
              <a:t>abiotic</a:t>
            </a:r>
            <a:r>
              <a:rPr lang="nl-NL" sz="2400" b="1" dirty="0"/>
              <a:t> </a:t>
            </a:r>
            <a:r>
              <a:rPr lang="nl-NL" sz="2400" b="1" dirty="0" err="1"/>
              <a:t>and</a:t>
            </a:r>
            <a:r>
              <a:rPr lang="nl-NL" sz="2400" b="1" dirty="0"/>
              <a:t> </a:t>
            </a:r>
            <a:r>
              <a:rPr lang="nl-NL" sz="2400" b="1" dirty="0" err="1"/>
              <a:t>biotic</a:t>
            </a:r>
            <a:r>
              <a:rPr lang="nl-NL" sz="2400" b="1" dirty="0"/>
              <a:t> features</a:t>
            </a:r>
            <a:r>
              <a:rPr lang="nl-NL" sz="2400" dirty="0"/>
              <a:t> </a:t>
            </a:r>
            <a:r>
              <a:rPr lang="nl-NL" sz="2400" dirty="0" err="1"/>
              <a:t>which</a:t>
            </a:r>
            <a:r>
              <a:rPr lang="nl-NL" sz="2400" dirty="0"/>
              <a:t> form </a:t>
            </a:r>
            <a:r>
              <a:rPr lang="nl-NL" sz="2400" dirty="0" err="1"/>
              <a:t>the</a:t>
            </a:r>
            <a:r>
              <a:rPr lang="nl-NL" sz="2400" dirty="0"/>
              <a:t> habitat of a species or a </a:t>
            </a:r>
            <a:r>
              <a:rPr lang="nl-NL" sz="2400" dirty="0" err="1"/>
              <a:t>natural</a:t>
            </a:r>
            <a:r>
              <a:rPr lang="nl-NL" sz="2400" dirty="0"/>
              <a:t> habitat … </a:t>
            </a:r>
            <a:r>
              <a:rPr lang="nl-NL" sz="2400" dirty="0" err="1"/>
              <a:t>and</a:t>
            </a:r>
            <a:r>
              <a:rPr lang="nl-NL" sz="2400" dirty="0"/>
              <a:t> </a:t>
            </a:r>
            <a:r>
              <a:rPr lang="nl-NL" sz="2400" dirty="0" err="1"/>
              <a:t>includes</a:t>
            </a:r>
            <a:r>
              <a:rPr lang="nl-NL" sz="2400" dirty="0"/>
              <a:t>, </a:t>
            </a:r>
            <a:r>
              <a:rPr lang="nl-NL" sz="2400" dirty="0" err="1"/>
              <a:t>where</a:t>
            </a:r>
            <a:r>
              <a:rPr lang="nl-NL" sz="2400" dirty="0"/>
              <a:t> </a:t>
            </a:r>
            <a:r>
              <a:rPr lang="nl-NL" sz="2400" dirty="0" err="1"/>
              <a:t>appropriate</a:t>
            </a:r>
            <a:r>
              <a:rPr lang="nl-NL" sz="2400" dirty="0"/>
              <a:t>, </a:t>
            </a:r>
            <a:r>
              <a:rPr lang="nl-NL" sz="2400" dirty="0" err="1"/>
              <a:t>the</a:t>
            </a:r>
            <a:r>
              <a:rPr lang="nl-NL" sz="2400" dirty="0"/>
              <a:t> control of </a:t>
            </a:r>
            <a:r>
              <a:rPr lang="nl-NL" sz="2400" dirty="0" err="1"/>
              <a:t>activities</a:t>
            </a:r>
            <a:r>
              <a:rPr lang="nl-NL" sz="2400" dirty="0"/>
              <a:t> </a:t>
            </a:r>
            <a:r>
              <a:rPr lang="nl-NL" sz="2400" dirty="0" err="1"/>
              <a:t>which</a:t>
            </a:r>
            <a:r>
              <a:rPr lang="nl-NL" sz="2400" dirty="0"/>
              <a:t> </a:t>
            </a:r>
            <a:r>
              <a:rPr lang="nl-NL" sz="2400" dirty="0" err="1"/>
              <a:t>may</a:t>
            </a:r>
            <a:r>
              <a:rPr lang="nl-NL" sz="2400" dirty="0"/>
              <a:t> </a:t>
            </a:r>
            <a:r>
              <a:rPr lang="nl-NL" sz="2400" dirty="0" err="1"/>
              <a:t>indirectly</a:t>
            </a:r>
            <a:r>
              <a:rPr lang="nl-NL" sz="2400" dirty="0"/>
              <a:t> </a:t>
            </a:r>
            <a:r>
              <a:rPr lang="nl-NL" sz="2400" dirty="0" err="1"/>
              <a:t>result</a:t>
            </a:r>
            <a:r>
              <a:rPr lang="nl-NL" sz="2400" dirty="0"/>
              <a:t> in </a:t>
            </a:r>
            <a:r>
              <a:rPr lang="nl-NL" sz="2400" dirty="0" err="1"/>
              <a:t>the</a:t>
            </a:r>
            <a:r>
              <a:rPr lang="nl-NL" sz="2400" dirty="0"/>
              <a:t> </a:t>
            </a:r>
            <a:r>
              <a:rPr lang="nl-NL" sz="2400" dirty="0" err="1"/>
              <a:t>deterioration</a:t>
            </a:r>
            <a:r>
              <a:rPr lang="nl-NL" sz="2400" dirty="0"/>
              <a:t> of </a:t>
            </a:r>
            <a:r>
              <a:rPr lang="nl-NL" sz="2400" dirty="0" err="1"/>
              <a:t>such</a:t>
            </a:r>
            <a:r>
              <a:rPr lang="nl-NL" sz="2400" dirty="0"/>
              <a:t> </a:t>
            </a:r>
            <a:r>
              <a:rPr lang="nl-NL" sz="2400" dirty="0" err="1"/>
              <a:t>habitats</a:t>
            </a:r>
            <a:r>
              <a:rPr lang="nl-NL" sz="2400" dirty="0"/>
              <a:t> …”</a:t>
            </a:r>
          </a:p>
        </p:txBody>
      </p:sp>
      <p:sp>
        <p:nvSpPr>
          <p:cNvPr id="2" name="Title 1"/>
          <p:cNvSpPr>
            <a:spLocks noGrp="1"/>
          </p:cNvSpPr>
          <p:nvPr>
            <p:ph type="title"/>
          </p:nvPr>
        </p:nvSpPr>
        <p:spPr/>
        <p:txBody>
          <a:bodyPr/>
          <a:lstStyle/>
          <a:p>
            <a:pPr algn="l"/>
            <a:r>
              <a:rPr lang="nl-NL" sz="3200" dirty="0" err="1"/>
              <a:t>Resolution</a:t>
            </a:r>
            <a:r>
              <a:rPr lang="nl-NL" sz="3200" dirty="0"/>
              <a:t> No. 1 (1989)</a:t>
            </a:r>
            <a:endParaRPr lang="en-US" sz="3200" dirty="0"/>
          </a:p>
        </p:txBody>
      </p:sp>
    </p:spTree>
    <p:extLst>
      <p:ext uri="{BB962C8B-B14F-4D97-AF65-F5344CB8AC3E}">
        <p14:creationId xmlns:p14="http://schemas.microsoft.com/office/powerpoint/2010/main" val="1755344544"/>
      </p:ext>
    </p:extLst>
  </p:cSld>
  <p:clrMapOvr>
    <a:masterClrMapping/>
  </p:clrMapOvr>
  <mc:AlternateContent xmlns:mc="http://schemas.openxmlformats.org/markup-compatibility/2006" xmlns:p14="http://schemas.microsoft.com/office/powerpoint/2010/main">
    <mc:Choice Requires="p14">
      <p:transition spd="slow" p14:dur="2000" advTm="94401"/>
    </mc:Choice>
    <mc:Fallback xmlns="">
      <p:transition spd="slow" advTm="94401"/>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nl-NL" sz="2400" dirty="0" err="1"/>
              <a:t>Regarding</a:t>
            </a:r>
            <a:r>
              <a:rPr lang="nl-NL" sz="2400" dirty="0"/>
              <a:t> </a:t>
            </a:r>
            <a:r>
              <a:rPr lang="nl-NL" sz="2400" dirty="0" err="1"/>
              <a:t>candidate</a:t>
            </a:r>
            <a:r>
              <a:rPr lang="nl-NL" sz="2400" dirty="0"/>
              <a:t> </a:t>
            </a:r>
            <a:r>
              <a:rPr lang="nl-NL" sz="2400" dirty="0" err="1"/>
              <a:t>and</a:t>
            </a:r>
            <a:r>
              <a:rPr lang="nl-NL" sz="2400" dirty="0"/>
              <a:t> </a:t>
            </a:r>
            <a:r>
              <a:rPr lang="nl-NL" sz="2400" dirty="0" err="1"/>
              <a:t>adopted</a:t>
            </a:r>
            <a:r>
              <a:rPr lang="nl-NL" sz="2400" dirty="0"/>
              <a:t> Emerald Network sites, </a:t>
            </a:r>
            <a:r>
              <a:rPr lang="nl-NL" sz="2400" dirty="0" err="1"/>
              <a:t>Parties</a:t>
            </a:r>
            <a:r>
              <a:rPr lang="nl-NL" sz="2400" dirty="0"/>
              <a:t> </a:t>
            </a:r>
            <a:r>
              <a:rPr lang="nl-NL" sz="2400" dirty="0" err="1"/>
              <a:t>shall</a:t>
            </a:r>
            <a:r>
              <a:rPr lang="nl-NL" sz="2400" dirty="0"/>
              <a:t> take </a:t>
            </a:r>
            <a:r>
              <a:rPr lang="nl-NL" sz="2400" dirty="0" err="1"/>
              <a:t>those</a:t>
            </a:r>
            <a:r>
              <a:rPr lang="nl-NL" sz="2400" dirty="0"/>
              <a:t> </a:t>
            </a:r>
            <a:r>
              <a:rPr lang="nl-NL" sz="2400" dirty="0" err="1"/>
              <a:t>measures</a:t>
            </a:r>
            <a:r>
              <a:rPr lang="nl-NL" sz="2400" dirty="0"/>
              <a:t> </a:t>
            </a:r>
            <a:r>
              <a:rPr lang="nl-NL" sz="2400" dirty="0" err="1"/>
              <a:t>which</a:t>
            </a:r>
            <a:r>
              <a:rPr lang="nl-NL" sz="2400" dirty="0"/>
              <a:t> are </a:t>
            </a:r>
            <a:r>
              <a:rPr lang="nl-NL" sz="2400" dirty="0" err="1"/>
              <a:t>necessary</a:t>
            </a:r>
            <a:r>
              <a:rPr lang="nl-NL" sz="2400" dirty="0"/>
              <a:t> </a:t>
            </a:r>
            <a:r>
              <a:rPr lang="nl-NL" sz="2400" dirty="0" err="1"/>
              <a:t>and</a:t>
            </a:r>
            <a:r>
              <a:rPr lang="nl-NL" sz="2400" dirty="0"/>
              <a:t> </a:t>
            </a:r>
            <a:r>
              <a:rPr lang="nl-NL" sz="2400" dirty="0" err="1"/>
              <a:t>able</a:t>
            </a:r>
            <a:r>
              <a:rPr lang="nl-NL" sz="2400" dirty="0"/>
              <a:t> </a:t>
            </a:r>
            <a:r>
              <a:rPr lang="nl-NL" sz="2400" dirty="0" err="1"/>
              <a:t>to</a:t>
            </a:r>
            <a:r>
              <a:rPr lang="nl-NL" sz="2400" dirty="0"/>
              <a:t> </a:t>
            </a:r>
            <a:r>
              <a:rPr lang="nl-NL" sz="2400" dirty="0" err="1"/>
              <a:t>effectively</a:t>
            </a:r>
            <a:r>
              <a:rPr lang="nl-NL" sz="2400" dirty="0"/>
              <a:t> </a:t>
            </a:r>
            <a:r>
              <a:rPr lang="nl-NL" sz="2400" dirty="0" err="1"/>
              <a:t>ensure</a:t>
            </a:r>
            <a:r>
              <a:rPr lang="nl-NL" sz="2400" dirty="0"/>
              <a:t> </a:t>
            </a:r>
            <a:r>
              <a:rPr lang="nl-NL" sz="2400" dirty="0" err="1"/>
              <a:t>the</a:t>
            </a:r>
            <a:r>
              <a:rPr lang="nl-NL" sz="2400" dirty="0"/>
              <a:t> </a:t>
            </a:r>
            <a:r>
              <a:rPr lang="nl-NL" sz="2400" dirty="0" err="1"/>
              <a:t>conservation</a:t>
            </a:r>
            <a:r>
              <a:rPr lang="nl-NL" sz="2400" dirty="0"/>
              <a:t> of </a:t>
            </a:r>
            <a:r>
              <a:rPr lang="nl-NL" sz="2400" dirty="0" err="1"/>
              <a:t>the</a:t>
            </a:r>
            <a:r>
              <a:rPr lang="nl-NL" sz="2400" dirty="0"/>
              <a:t> </a:t>
            </a:r>
            <a:r>
              <a:rPr lang="nl-NL" sz="2400" dirty="0" err="1"/>
              <a:t>habitats</a:t>
            </a:r>
            <a:r>
              <a:rPr lang="nl-NL" sz="2400" dirty="0"/>
              <a:t> </a:t>
            </a:r>
            <a:r>
              <a:rPr lang="nl-NL" sz="2400" dirty="0" err="1"/>
              <a:t>involved</a:t>
            </a:r>
            <a:r>
              <a:rPr lang="nl-NL" sz="2400" dirty="0"/>
              <a:t>.</a:t>
            </a:r>
          </a:p>
          <a:p>
            <a:pPr marL="0" indent="0">
              <a:buNone/>
            </a:pPr>
            <a:endParaRPr lang="nl-NL" sz="2400" dirty="0"/>
          </a:p>
          <a:p>
            <a:pPr marL="0" indent="0">
              <a:buNone/>
            </a:pPr>
            <a:r>
              <a:rPr lang="nl-NL" sz="2400" dirty="0"/>
              <a:t>Do </a:t>
            </a:r>
            <a:r>
              <a:rPr lang="nl-NL" sz="2400" dirty="0" err="1"/>
              <a:t>what</a:t>
            </a:r>
            <a:r>
              <a:rPr lang="nl-NL" sz="2400" dirty="0"/>
              <a:t> </a:t>
            </a:r>
            <a:r>
              <a:rPr lang="nl-NL" sz="2400" dirty="0" err="1"/>
              <a:t>it</a:t>
            </a:r>
            <a:r>
              <a:rPr lang="nl-NL" sz="2400" dirty="0"/>
              <a:t> takes, </a:t>
            </a:r>
            <a:r>
              <a:rPr lang="nl-NL" sz="2400" dirty="0" err="1"/>
              <a:t>and</a:t>
            </a:r>
            <a:r>
              <a:rPr lang="nl-NL" sz="2400" dirty="0"/>
              <a:t> </a:t>
            </a:r>
            <a:r>
              <a:rPr lang="nl-NL" sz="2400" dirty="0" err="1"/>
              <a:t>whatever</a:t>
            </a:r>
            <a:r>
              <a:rPr lang="nl-NL" sz="2400" dirty="0"/>
              <a:t> </a:t>
            </a:r>
            <a:r>
              <a:rPr lang="nl-NL" sz="2400" dirty="0" err="1"/>
              <a:t>works</a:t>
            </a:r>
            <a:r>
              <a:rPr lang="nl-NL" sz="2400" dirty="0"/>
              <a:t>, </a:t>
            </a:r>
            <a:r>
              <a:rPr lang="nl-NL" sz="2400" dirty="0" err="1"/>
              <a:t>to</a:t>
            </a:r>
            <a:r>
              <a:rPr lang="nl-NL" sz="2400" dirty="0"/>
              <a:t> </a:t>
            </a:r>
            <a:r>
              <a:rPr lang="nl-NL" sz="2400" dirty="0" err="1"/>
              <a:t>maintain</a:t>
            </a:r>
            <a:r>
              <a:rPr lang="nl-NL" sz="2400" dirty="0"/>
              <a:t>/</a:t>
            </a:r>
            <a:r>
              <a:rPr lang="nl-NL" sz="2400" dirty="0" err="1"/>
              <a:t>restore</a:t>
            </a:r>
            <a:r>
              <a:rPr lang="nl-NL" sz="2400" dirty="0"/>
              <a:t>:</a:t>
            </a:r>
          </a:p>
          <a:p>
            <a:r>
              <a:rPr lang="nl-NL" sz="2400" dirty="0" err="1"/>
              <a:t>Abiotic</a:t>
            </a:r>
            <a:r>
              <a:rPr lang="nl-NL" sz="2400" dirty="0"/>
              <a:t> </a:t>
            </a:r>
            <a:r>
              <a:rPr lang="nl-NL" sz="2400" dirty="0" err="1"/>
              <a:t>and</a:t>
            </a:r>
            <a:r>
              <a:rPr lang="nl-NL" sz="2400" dirty="0"/>
              <a:t> </a:t>
            </a:r>
            <a:r>
              <a:rPr lang="nl-NL" sz="2400" dirty="0" err="1"/>
              <a:t>biotic</a:t>
            </a:r>
            <a:r>
              <a:rPr lang="nl-NL" sz="2400" dirty="0"/>
              <a:t> features</a:t>
            </a:r>
          </a:p>
          <a:p>
            <a:r>
              <a:rPr lang="nl-NL" sz="2400" dirty="0"/>
              <a:t>Sites’ </a:t>
            </a:r>
            <a:r>
              <a:rPr lang="nl-NL" sz="2400" dirty="0" err="1"/>
              <a:t>ecological</a:t>
            </a:r>
            <a:r>
              <a:rPr lang="nl-NL" sz="2400" dirty="0"/>
              <a:t> </a:t>
            </a:r>
            <a:r>
              <a:rPr lang="nl-NL" sz="2400" dirty="0" err="1"/>
              <a:t>character</a:t>
            </a:r>
            <a:r>
              <a:rPr lang="nl-NL" sz="2400" dirty="0"/>
              <a:t> / </a:t>
            </a:r>
            <a:r>
              <a:rPr lang="nl-NL" sz="2400" dirty="0" err="1"/>
              <a:t>integrity</a:t>
            </a:r>
            <a:endParaRPr lang="nl-NL" sz="2400" dirty="0"/>
          </a:p>
          <a:p>
            <a:r>
              <a:rPr lang="nl-NL" sz="2400" dirty="0" err="1"/>
              <a:t>Favourable</a:t>
            </a:r>
            <a:r>
              <a:rPr lang="nl-NL" sz="2400" dirty="0"/>
              <a:t>/</a:t>
            </a:r>
            <a:r>
              <a:rPr lang="nl-NL" sz="2400" dirty="0" err="1"/>
              <a:t>satisfactory</a:t>
            </a:r>
            <a:r>
              <a:rPr lang="nl-NL" sz="2400" dirty="0"/>
              <a:t> </a:t>
            </a:r>
            <a:r>
              <a:rPr lang="nl-NL" sz="2400" dirty="0" err="1"/>
              <a:t>conservation</a:t>
            </a:r>
            <a:r>
              <a:rPr lang="nl-NL" sz="2400" dirty="0"/>
              <a:t> status</a:t>
            </a:r>
          </a:p>
          <a:p>
            <a:pPr marL="0" indent="0">
              <a:buNone/>
            </a:pPr>
            <a:endParaRPr lang="nl-NL" sz="2400" dirty="0"/>
          </a:p>
          <a:p>
            <a:pPr marL="0" indent="0">
              <a:buNone/>
            </a:pPr>
            <a:endParaRPr lang="nl-NL" sz="2400" dirty="0"/>
          </a:p>
          <a:p>
            <a:pPr marL="0" indent="0">
              <a:buNone/>
            </a:pPr>
            <a:endParaRPr lang="nl-NL" sz="2400" dirty="0"/>
          </a:p>
        </p:txBody>
      </p:sp>
      <p:sp>
        <p:nvSpPr>
          <p:cNvPr id="2" name="Title 1"/>
          <p:cNvSpPr>
            <a:spLocks noGrp="1"/>
          </p:cNvSpPr>
          <p:nvPr>
            <p:ph type="title"/>
          </p:nvPr>
        </p:nvSpPr>
        <p:spPr/>
        <p:txBody>
          <a:bodyPr/>
          <a:lstStyle/>
          <a:p>
            <a:pPr algn="l"/>
            <a:r>
              <a:rPr lang="nl-NL" sz="3200" dirty="0" err="1"/>
              <a:t>Obligation</a:t>
            </a:r>
            <a:r>
              <a:rPr lang="nl-NL" sz="3200" dirty="0"/>
              <a:t> of </a:t>
            </a:r>
            <a:r>
              <a:rPr lang="nl-NL" sz="3200" dirty="0" err="1"/>
              <a:t>result</a:t>
            </a:r>
            <a:endParaRPr lang="en-US" sz="3200" dirty="0"/>
          </a:p>
        </p:txBody>
      </p:sp>
    </p:spTree>
    <p:extLst>
      <p:ext uri="{BB962C8B-B14F-4D97-AF65-F5344CB8AC3E}">
        <p14:creationId xmlns:p14="http://schemas.microsoft.com/office/powerpoint/2010/main" val="3326165779"/>
      </p:ext>
    </p:extLst>
  </p:cSld>
  <p:clrMapOvr>
    <a:masterClrMapping/>
  </p:clrMapOvr>
  <mc:AlternateContent xmlns:mc="http://schemas.openxmlformats.org/markup-compatibility/2006" xmlns:p14="http://schemas.microsoft.com/office/powerpoint/2010/main">
    <mc:Choice Requires="p14">
      <p:transition spd="slow" p14:dur="2000" advTm="94401"/>
    </mc:Choice>
    <mc:Fallback xmlns="">
      <p:transition spd="slow" advTm="94401"/>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nl-NL" sz="2400" dirty="0"/>
              <a:t>Depends on </a:t>
            </a:r>
            <a:r>
              <a:rPr lang="nl-NL" sz="2400" dirty="0" err="1"/>
              <a:t>circumstances</a:t>
            </a:r>
            <a:endParaRPr lang="nl-NL" sz="2400" dirty="0"/>
          </a:p>
          <a:p>
            <a:r>
              <a:rPr lang="nl-NL" sz="2400" dirty="0"/>
              <a:t>Site </a:t>
            </a:r>
            <a:r>
              <a:rPr lang="nl-NL" sz="2400" dirty="0" err="1"/>
              <a:t>protection</a:t>
            </a:r>
            <a:r>
              <a:rPr lang="nl-NL" sz="2400" dirty="0"/>
              <a:t> regime</a:t>
            </a:r>
          </a:p>
          <a:p>
            <a:r>
              <a:rPr lang="nl-NL" sz="2400" dirty="0"/>
              <a:t>Site management </a:t>
            </a:r>
            <a:r>
              <a:rPr lang="nl-NL" sz="2400" dirty="0" err="1"/>
              <a:t>measures</a:t>
            </a:r>
            <a:endParaRPr lang="nl-NL" sz="2400" dirty="0"/>
          </a:p>
          <a:p>
            <a:r>
              <a:rPr lang="nl-NL" sz="2400" dirty="0"/>
              <a:t>Monitoring</a:t>
            </a:r>
          </a:p>
          <a:p>
            <a:r>
              <a:rPr lang="nl-NL" sz="2400" dirty="0" err="1"/>
              <a:t>Anticipating</a:t>
            </a:r>
            <a:r>
              <a:rPr lang="nl-NL" sz="2400" dirty="0"/>
              <a:t> </a:t>
            </a:r>
            <a:r>
              <a:rPr lang="nl-NL" sz="2400" dirty="0" err="1"/>
              <a:t>and</a:t>
            </a:r>
            <a:r>
              <a:rPr lang="nl-NL" sz="2400" dirty="0"/>
              <a:t> </a:t>
            </a:r>
            <a:r>
              <a:rPr lang="nl-NL" sz="2400" dirty="0" err="1"/>
              <a:t>responding</a:t>
            </a:r>
            <a:r>
              <a:rPr lang="nl-NL" sz="2400" dirty="0"/>
              <a:t> </a:t>
            </a:r>
            <a:r>
              <a:rPr lang="nl-NL" sz="2400" dirty="0" err="1"/>
              <a:t>to</a:t>
            </a:r>
            <a:r>
              <a:rPr lang="nl-NL" sz="2400" dirty="0"/>
              <a:t> </a:t>
            </a:r>
            <a:r>
              <a:rPr lang="nl-NL" sz="2400" dirty="0" err="1"/>
              <a:t>specific</a:t>
            </a:r>
            <a:r>
              <a:rPr lang="nl-NL" sz="2400" dirty="0"/>
              <a:t> </a:t>
            </a:r>
            <a:r>
              <a:rPr lang="nl-NL" sz="2400" dirty="0" err="1"/>
              <a:t>threats</a:t>
            </a:r>
            <a:endParaRPr lang="nl-NL" sz="2400" dirty="0"/>
          </a:p>
          <a:p>
            <a:pPr lvl="1"/>
            <a:r>
              <a:rPr lang="nl-NL" sz="2400" dirty="0"/>
              <a:t>Screening</a:t>
            </a:r>
          </a:p>
          <a:p>
            <a:pPr lvl="1"/>
            <a:r>
              <a:rPr lang="nl-NL" sz="2400" dirty="0" err="1"/>
              <a:t>Timely</a:t>
            </a:r>
            <a:r>
              <a:rPr lang="nl-NL" sz="2400" dirty="0"/>
              <a:t> </a:t>
            </a:r>
            <a:r>
              <a:rPr lang="nl-NL" sz="2400" dirty="0" err="1"/>
              <a:t>and</a:t>
            </a:r>
            <a:r>
              <a:rPr lang="nl-NL" sz="2400" dirty="0"/>
              <a:t> </a:t>
            </a:r>
            <a:r>
              <a:rPr lang="nl-NL" sz="2400" dirty="0" err="1"/>
              <a:t>comprehensive</a:t>
            </a:r>
            <a:r>
              <a:rPr lang="nl-NL" sz="2400" dirty="0"/>
              <a:t> impact assessment</a:t>
            </a:r>
          </a:p>
          <a:p>
            <a:pPr lvl="1"/>
            <a:r>
              <a:rPr lang="nl-NL" sz="2400" dirty="0" err="1"/>
              <a:t>Authorising</a:t>
            </a:r>
            <a:r>
              <a:rPr lang="nl-NL" sz="2400" dirty="0"/>
              <a:t> </a:t>
            </a:r>
            <a:r>
              <a:rPr lang="nl-NL" sz="2400" dirty="0" err="1"/>
              <a:t>only</a:t>
            </a:r>
            <a:r>
              <a:rPr lang="nl-NL" sz="2400" dirty="0"/>
              <a:t> </a:t>
            </a:r>
            <a:r>
              <a:rPr lang="nl-NL" sz="2400" dirty="0" err="1"/>
              <a:t>activities</a:t>
            </a:r>
            <a:r>
              <a:rPr lang="nl-NL" sz="2400" dirty="0"/>
              <a:t> compatible </a:t>
            </a:r>
            <a:r>
              <a:rPr lang="nl-NL" sz="2400" dirty="0" err="1"/>
              <a:t>with</a:t>
            </a:r>
            <a:r>
              <a:rPr lang="nl-NL" sz="2400" dirty="0"/>
              <a:t> </a:t>
            </a:r>
            <a:r>
              <a:rPr lang="nl-NL" sz="2400" dirty="0" err="1"/>
              <a:t>conservation</a:t>
            </a:r>
            <a:endParaRPr lang="nl-NL" sz="2400" dirty="0"/>
          </a:p>
          <a:p>
            <a:pPr lvl="1"/>
            <a:r>
              <a:rPr lang="nl-NL" sz="2400" dirty="0" err="1"/>
              <a:t>Exceptions</a:t>
            </a:r>
            <a:r>
              <a:rPr lang="nl-NL" sz="2400" dirty="0"/>
              <a:t>: </a:t>
            </a:r>
            <a:r>
              <a:rPr lang="nl-NL" sz="2400" dirty="0" err="1"/>
              <a:t>Article</a:t>
            </a:r>
            <a:r>
              <a:rPr lang="nl-NL" sz="2400" dirty="0"/>
              <a:t> 9</a:t>
            </a:r>
          </a:p>
          <a:p>
            <a:pPr marL="0" indent="0">
              <a:buNone/>
            </a:pPr>
            <a:endParaRPr lang="nl-NL" sz="2400" dirty="0"/>
          </a:p>
          <a:p>
            <a:pPr marL="0" indent="0">
              <a:buNone/>
            </a:pPr>
            <a:endParaRPr lang="nl-NL" sz="2400" dirty="0"/>
          </a:p>
        </p:txBody>
      </p:sp>
      <p:sp>
        <p:nvSpPr>
          <p:cNvPr id="2" name="Title 1"/>
          <p:cNvSpPr>
            <a:spLocks noGrp="1"/>
          </p:cNvSpPr>
          <p:nvPr>
            <p:ph type="title"/>
          </p:nvPr>
        </p:nvSpPr>
        <p:spPr/>
        <p:txBody>
          <a:bodyPr/>
          <a:lstStyle/>
          <a:p>
            <a:pPr algn="l"/>
            <a:r>
              <a:rPr lang="nl-NL" sz="3200" dirty="0" err="1"/>
              <a:t>What</a:t>
            </a:r>
            <a:r>
              <a:rPr lang="nl-NL" sz="3200" dirty="0"/>
              <a:t> </a:t>
            </a:r>
            <a:r>
              <a:rPr lang="nl-NL" sz="3200" dirty="0" err="1"/>
              <a:t>it</a:t>
            </a:r>
            <a:r>
              <a:rPr lang="nl-NL" sz="3200" dirty="0"/>
              <a:t> takes</a:t>
            </a:r>
            <a:endParaRPr lang="en-US" sz="3200" dirty="0"/>
          </a:p>
        </p:txBody>
      </p:sp>
    </p:spTree>
    <p:extLst>
      <p:ext uri="{BB962C8B-B14F-4D97-AF65-F5344CB8AC3E}">
        <p14:creationId xmlns:p14="http://schemas.microsoft.com/office/powerpoint/2010/main" val="3116302921"/>
      </p:ext>
    </p:extLst>
  </p:cSld>
  <p:clrMapOvr>
    <a:masterClrMapping/>
  </p:clrMapOvr>
  <mc:AlternateContent xmlns:mc="http://schemas.openxmlformats.org/markup-compatibility/2006" xmlns:p14="http://schemas.microsoft.com/office/powerpoint/2010/main">
    <mc:Choice Requires="p14">
      <p:transition spd="slow" p14:dur="2000" advTm="94401"/>
    </mc:Choice>
    <mc:Fallback xmlns="">
      <p:transition spd="slow" advTm="94401"/>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nl-NL" sz="2400" dirty="0" err="1"/>
              <a:t>Legally</a:t>
            </a:r>
            <a:r>
              <a:rPr lang="nl-NL" sz="2400" dirty="0"/>
              <a:t> binding </a:t>
            </a:r>
            <a:r>
              <a:rPr lang="nl-NL" sz="2400" dirty="0" err="1"/>
              <a:t>obligations</a:t>
            </a:r>
            <a:r>
              <a:rPr lang="nl-NL" sz="2400" dirty="0"/>
              <a:t> </a:t>
            </a:r>
            <a:r>
              <a:rPr lang="nl-NL" sz="2400" b="1" dirty="0" err="1"/>
              <a:t>essentially</a:t>
            </a:r>
            <a:r>
              <a:rPr lang="nl-NL" sz="2400" b="1" dirty="0"/>
              <a:t> </a:t>
            </a:r>
            <a:r>
              <a:rPr lang="nl-NL" sz="2400" b="1" dirty="0" err="1"/>
              <a:t>similar</a:t>
            </a:r>
            <a:endParaRPr lang="nl-NL" sz="2400" b="1" dirty="0"/>
          </a:p>
          <a:p>
            <a:r>
              <a:rPr lang="nl-NL" sz="2400" dirty="0"/>
              <a:t>(</a:t>
            </a:r>
            <a:r>
              <a:rPr lang="nl-NL" sz="2400" dirty="0" err="1"/>
              <a:t>Also</a:t>
            </a:r>
            <a:r>
              <a:rPr lang="nl-NL" sz="2400" dirty="0"/>
              <a:t> </a:t>
            </a:r>
            <a:r>
              <a:rPr lang="nl-NL" sz="2400" dirty="0" err="1"/>
              <a:t>regarding</a:t>
            </a:r>
            <a:r>
              <a:rPr lang="nl-NL" sz="2400" dirty="0"/>
              <a:t> sites on </a:t>
            </a:r>
            <a:r>
              <a:rPr lang="nl-NL" sz="2400" dirty="0" err="1"/>
              <a:t>national</a:t>
            </a:r>
            <a:r>
              <a:rPr lang="nl-NL" sz="2400" dirty="0"/>
              <a:t> </a:t>
            </a:r>
            <a:r>
              <a:rPr lang="nl-NL" sz="2400" dirty="0" err="1"/>
              <a:t>lists</a:t>
            </a:r>
            <a:r>
              <a:rPr lang="nl-NL" sz="2400" dirty="0"/>
              <a:t> in </a:t>
            </a:r>
            <a:r>
              <a:rPr lang="nl-NL" sz="2400" dirty="0" err="1"/>
              <a:t>Phase</a:t>
            </a:r>
            <a:r>
              <a:rPr lang="nl-NL" sz="2400" dirty="0"/>
              <a:t> I) </a:t>
            </a:r>
          </a:p>
          <a:p>
            <a:r>
              <a:rPr lang="nl-NL" sz="2400" dirty="0" err="1"/>
              <a:t>Added</a:t>
            </a:r>
            <a:r>
              <a:rPr lang="nl-NL" sz="2400" dirty="0"/>
              <a:t> </a:t>
            </a:r>
            <a:r>
              <a:rPr lang="nl-NL" sz="2400" i="1" dirty="0"/>
              <a:t>non-binding</a:t>
            </a:r>
            <a:r>
              <a:rPr lang="nl-NL" sz="2400" dirty="0"/>
              <a:t> </a:t>
            </a:r>
            <a:r>
              <a:rPr lang="nl-NL" sz="2400" dirty="0" err="1"/>
              <a:t>commitments</a:t>
            </a:r>
            <a:r>
              <a:rPr lang="nl-NL" sz="2400" dirty="0"/>
              <a:t> </a:t>
            </a:r>
            <a:r>
              <a:rPr lang="nl-NL" sz="2400" dirty="0" err="1"/>
              <a:t>for</a:t>
            </a:r>
            <a:r>
              <a:rPr lang="nl-NL" sz="2400" dirty="0"/>
              <a:t> </a:t>
            </a:r>
            <a:r>
              <a:rPr lang="nl-NL" sz="2400" dirty="0" err="1"/>
              <a:t>adopted</a:t>
            </a:r>
            <a:r>
              <a:rPr lang="nl-NL" sz="2400" dirty="0"/>
              <a:t> sites:</a:t>
            </a:r>
          </a:p>
          <a:p>
            <a:pPr lvl="1"/>
            <a:r>
              <a:rPr lang="nl-NL" sz="2400" dirty="0" err="1"/>
              <a:t>Designate</a:t>
            </a:r>
            <a:endParaRPr lang="nl-NL" sz="2400" dirty="0"/>
          </a:p>
          <a:p>
            <a:pPr lvl="1"/>
            <a:r>
              <a:rPr lang="nl-NL" sz="2400" dirty="0" err="1"/>
              <a:t>Involve</a:t>
            </a:r>
            <a:r>
              <a:rPr lang="nl-NL" sz="2400" dirty="0"/>
              <a:t> stakeholders</a:t>
            </a:r>
          </a:p>
          <a:p>
            <a:pPr lvl="1"/>
            <a:r>
              <a:rPr lang="nl-NL" sz="2400" dirty="0"/>
              <a:t>Report </a:t>
            </a:r>
            <a:r>
              <a:rPr lang="nl-NL" sz="2400" dirty="0" err="1"/>
              <a:t>every</a:t>
            </a:r>
            <a:r>
              <a:rPr lang="nl-NL" sz="2400" dirty="0"/>
              <a:t> 6 </a:t>
            </a:r>
            <a:r>
              <a:rPr lang="nl-NL" sz="2400" dirty="0" err="1"/>
              <a:t>years</a:t>
            </a:r>
            <a:endParaRPr lang="nl-NL" sz="2400" dirty="0"/>
          </a:p>
          <a:p>
            <a:pPr lvl="1"/>
            <a:r>
              <a:rPr lang="nl-NL" sz="2400" dirty="0" err="1"/>
              <a:t>Inform</a:t>
            </a:r>
            <a:r>
              <a:rPr lang="nl-NL" sz="2400" dirty="0"/>
              <a:t> </a:t>
            </a:r>
            <a:r>
              <a:rPr lang="nl-NL" sz="2400" dirty="0" err="1"/>
              <a:t>Secretariat</a:t>
            </a:r>
            <a:r>
              <a:rPr lang="nl-NL" sz="2400" dirty="0"/>
              <a:t> of “important changes </a:t>
            </a:r>
            <a:r>
              <a:rPr lang="nl-NL" sz="2400" dirty="0" err="1"/>
              <a:t>likely</a:t>
            </a:r>
            <a:r>
              <a:rPr lang="nl-NL" sz="2400" dirty="0"/>
              <a:t> </a:t>
            </a:r>
            <a:r>
              <a:rPr lang="nl-NL" sz="2400" dirty="0" err="1"/>
              <a:t>to</a:t>
            </a:r>
            <a:r>
              <a:rPr lang="nl-NL" sz="2400" dirty="0"/>
              <a:t> affect </a:t>
            </a:r>
            <a:r>
              <a:rPr lang="nl-NL" sz="2400" dirty="0" err="1"/>
              <a:t>negatively</a:t>
            </a:r>
            <a:r>
              <a:rPr lang="nl-NL" sz="2400" dirty="0"/>
              <a:t> in a </a:t>
            </a:r>
            <a:r>
              <a:rPr lang="nl-NL" sz="2400" dirty="0" err="1"/>
              <a:t>substantial</a:t>
            </a:r>
            <a:r>
              <a:rPr lang="nl-NL" sz="2400" dirty="0"/>
              <a:t> way </a:t>
            </a:r>
            <a:r>
              <a:rPr lang="nl-NL" sz="2400" dirty="0" err="1"/>
              <a:t>the</a:t>
            </a:r>
            <a:r>
              <a:rPr lang="nl-NL" sz="2400" dirty="0"/>
              <a:t> </a:t>
            </a:r>
            <a:r>
              <a:rPr lang="nl-NL" sz="2400" dirty="0" err="1"/>
              <a:t>ecological</a:t>
            </a:r>
            <a:r>
              <a:rPr lang="nl-NL" sz="2400" dirty="0"/>
              <a:t> </a:t>
            </a:r>
            <a:r>
              <a:rPr lang="nl-NL" sz="2400" dirty="0" err="1"/>
              <a:t>character</a:t>
            </a:r>
            <a:r>
              <a:rPr lang="nl-NL" sz="2400" dirty="0"/>
              <a:t>” of sites</a:t>
            </a:r>
          </a:p>
          <a:p>
            <a:pPr lvl="1"/>
            <a:endParaRPr lang="nl-NL" sz="2400" dirty="0"/>
          </a:p>
          <a:p>
            <a:pPr marL="0" indent="0">
              <a:buNone/>
            </a:pPr>
            <a:endParaRPr lang="nl-NL" sz="2400" dirty="0"/>
          </a:p>
          <a:p>
            <a:pPr marL="0" indent="0">
              <a:buNone/>
            </a:pPr>
            <a:endParaRPr lang="nl-NL" sz="2400" dirty="0"/>
          </a:p>
        </p:txBody>
      </p:sp>
      <p:sp>
        <p:nvSpPr>
          <p:cNvPr id="2" name="Title 1"/>
          <p:cNvSpPr>
            <a:spLocks noGrp="1"/>
          </p:cNvSpPr>
          <p:nvPr>
            <p:ph type="title"/>
          </p:nvPr>
        </p:nvSpPr>
        <p:spPr/>
        <p:txBody>
          <a:bodyPr/>
          <a:lstStyle/>
          <a:p>
            <a:pPr algn="l"/>
            <a:r>
              <a:rPr lang="nl-NL" sz="3200" dirty="0"/>
              <a:t>Candidate &lt;-&gt; </a:t>
            </a:r>
            <a:r>
              <a:rPr lang="nl-NL" sz="3200" dirty="0" err="1"/>
              <a:t>adopted</a:t>
            </a:r>
            <a:r>
              <a:rPr lang="nl-NL" sz="3200" dirty="0"/>
              <a:t> sites</a:t>
            </a:r>
            <a:endParaRPr lang="en-US" sz="3200" dirty="0"/>
          </a:p>
        </p:txBody>
      </p:sp>
    </p:spTree>
    <p:extLst>
      <p:ext uri="{BB962C8B-B14F-4D97-AF65-F5344CB8AC3E}">
        <p14:creationId xmlns:p14="http://schemas.microsoft.com/office/powerpoint/2010/main" val="1975599760"/>
      </p:ext>
    </p:extLst>
  </p:cSld>
  <p:clrMapOvr>
    <a:masterClrMapping/>
  </p:clrMapOvr>
  <mc:AlternateContent xmlns:mc="http://schemas.openxmlformats.org/markup-compatibility/2006" xmlns:p14="http://schemas.microsoft.com/office/powerpoint/2010/main">
    <mc:Choice Requires="p14">
      <p:transition spd="slow" p14:dur="2000" advTm="94401"/>
    </mc:Choice>
    <mc:Fallback xmlns="">
      <p:transition spd="slow" advTm="94401"/>
    </mc:Fallback>
  </mc:AlternateContent>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50760</TotalTime>
  <Words>1212</Words>
  <Application>Microsoft Office PowerPoint</Application>
  <PresentationFormat>Widescreen</PresentationFormat>
  <Paragraphs>87</Paragraphs>
  <Slides>15</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Default Design</vt:lpstr>
      <vt:lpstr>Obligations of Bern Convention Parties regarding the conservation of candidate and adopted Emerald Network sites: a legal analysis </vt:lpstr>
      <vt:lpstr>Purpose &amp; method</vt:lpstr>
      <vt:lpstr>Interpretation</vt:lpstr>
      <vt:lpstr>Article 4</vt:lpstr>
      <vt:lpstr>Resolution No. 1 (1989)</vt:lpstr>
      <vt:lpstr>Resolution No. 1 (1989)</vt:lpstr>
      <vt:lpstr>Obligation of result</vt:lpstr>
      <vt:lpstr>What it takes</vt:lpstr>
      <vt:lpstr>Candidate &lt;-&gt; adopted sites</vt:lpstr>
      <vt:lpstr>Comparison with Natura 2000 obligations</vt:lpstr>
      <vt:lpstr>Clarification &amp; further alignment with Natura 2000</vt:lpstr>
      <vt:lpstr>Example of prospective Resolution text</vt:lpstr>
      <vt:lpstr>Example (2)</vt:lpstr>
      <vt:lpstr>Example (3)</vt:lpstr>
      <vt:lpstr>Example (4)</vt:lpstr>
    </vt:vector>
  </TitlesOfParts>
  <Company>uvt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Environmental Law   2009-2010  Lecture 1: Introduction</dc:title>
  <dc:creator>uvt</dc:creator>
  <cp:lastModifiedBy>KELLY Eoghan</cp:lastModifiedBy>
  <cp:revision>1293</cp:revision>
  <dcterms:created xsi:type="dcterms:W3CDTF">2010-02-03T13:21:09Z</dcterms:created>
  <dcterms:modified xsi:type="dcterms:W3CDTF">2020-11-27T11:08:42Z</dcterms:modified>
</cp:coreProperties>
</file>