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57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66" y="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Graphique%20dans%20Microsoft%20Word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Graphique%20dans%20Microsoft%20Word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ynologyDrive\Private\Dossier%20Travail%20Philippe\Planta%20Europa\EPCS\Review\Comparison%20Targets%20Global%20vs%20Europ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ynologyDrive\Private\Dossier%20Travail%20Philippe\Planta%20Europa\EPCS\Review\Comparison%20Targets%20Global%20vs%20Europ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Progress towards</a:t>
            </a:r>
            <a:r>
              <a:rPr lang="en-US" baseline="0" dirty="0"/>
              <a:t> GSPC Objectives I-V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en-US" sz="800" dirty="0"/>
                      <a:t>3%</a:t>
                    </a:r>
                  </a:p>
                </c:rich>
              </c:tx>
              <c:numFmt formatCode="0.0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A6-4773-A9BE-0E335297769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A6-4773-A9BE-0E335297769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A6-4773-A9BE-0E335297769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A6-4773-A9BE-0E335297769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A6-4773-A9BE-0E335297769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'[Graphique dans Microsoft Word]Sheet1'!$C$12:$G$12</c:f>
              <c:strCache>
                <c:ptCount val="5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</c:strCache>
            </c:strRef>
          </c:cat>
          <c:val>
            <c:numRef>
              <c:f>'[Graphique dans Microsoft Word]Sheet1'!$C$13:$G$13</c:f>
              <c:numCache>
                <c:formatCode>General</c:formatCode>
                <c:ptCount val="5"/>
                <c:pt idx="0">
                  <c:v>3.0303030303030304E-2</c:v>
                </c:pt>
                <c:pt idx="1">
                  <c:v>0.11515151515151513</c:v>
                </c:pt>
                <c:pt idx="2">
                  <c:v>0.19444444444444445</c:v>
                </c:pt>
                <c:pt idx="3">
                  <c:v>0</c:v>
                </c:pt>
                <c:pt idx="4">
                  <c:v>8.7121212121212127E-2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9A6-4773-A9BE-0E3352977697}"/>
            </c:ext>
          </c:extLst>
        </c:ser>
        <c:ser>
          <c:idx val="1"/>
          <c:order val="1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9A6-4773-A9BE-0E335297769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A6-4773-A9BE-0E335297769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9A6-4773-A9BE-0E335297769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54%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9A6-4773-A9BE-0E335297769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53%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9A6-4773-A9BE-0E335297769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'[Graphique dans Microsoft Word]Sheet1'!$C$12:$G$12</c:f>
              <c:strCache>
                <c:ptCount val="5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</c:strCache>
            </c:strRef>
          </c:cat>
          <c:val>
            <c:numRef>
              <c:f>'[Graphique dans Microsoft Word]Sheet1'!$C$14:$G$14</c:f>
              <c:numCache>
                <c:formatCode>General</c:formatCode>
                <c:ptCount val="5"/>
                <c:pt idx="0">
                  <c:v>0.48989898989898989</c:v>
                </c:pt>
                <c:pt idx="1">
                  <c:v>0.73441558441558452</c:v>
                </c:pt>
                <c:pt idx="2">
                  <c:v>0.37777777777777777</c:v>
                </c:pt>
                <c:pt idx="3">
                  <c:v>0.53846153846153844</c:v>
                </c:pt>
                <c:pt idx="4">
                  <c:v>0.52651515151515149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9A6-4773-A9BE-0E3352977697}"/>
            </c:ext>
          </c:extLst>
        </c:ser>
        <c:ser>
          <c:idx val="2"/>
          <c:order val="2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9A6-4773-A9BE-0E335297769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9A6-4773-A9BE-0E335297769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43%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9A6-4773-A9BE-0E335297769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46%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9A6-4773-A9BE-0E335297769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9A6-4773-A9BE-0E335297769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'[Graphique dans Microsoft Word]Sheet1'!$C$12:$G$12</c:f>
              <c:strCache>
                <c:ptCount val="5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</c:strCache>
            </c:strRef>
          </c:cat>
          <c:val>
            <c:numRef>
              <c:f>'[Graphique dans Microsoft Word]Sheet1'!$C$15:$G$15</c:f>
              <c:numCache>
                <c:formatCode>General</c:formatCode>
                <c:ptCount val="5"/>
                <c:pt idx="0">
                  <c:v>0.47979797979797983</c:v>
                </c:pt>
                <c:pt idx="1">
                  <c:v>0.15043290043290042</c:v>
                </c:pt>
                <c:pt idx="2">
                  <c:v>0.42777777777777781</c:v>
                </c:pt>
                <c:pt idx="3">
                  <c:v>0.46153846153846156</c:v>
                </c:pt>
                <c:pt idx="4">
                  <c:v>0.38636363636363635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E9A6-4773-A9BE-0E33529776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3006592"/>
        <c:axId val="103008128"/>
      </c:barChart>
      <c:catAx>
        <c:axId val="10300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3008128"/>
        <c:crosses val="autoZero"/>
        <c:auto val="1"/>
        <c:lblAlgn val="ctr"/>
        <c:lblOffset val="100"/>
        <c:noMultiLvlLbl val="0"/>
      </c:catAx>
      <c:valAx>
        <c:axId val="10300812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3006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Progress towards</a:t>
            </a:r>
            <a:r>
              <a:rPr lang="en-US" baseline="0" dirty="0"/>
              <a:t> </a:t>
            </a:r>
            <a:r>
              <a:rPr lang="en-US" dirty="0"/>
              <a:t>GSPC targets 1-16 </a:t>
            </a:r>
          </a:p>
        </c:rich>
      </c:tx>
      <c:layout>
        <c:manualLayout>
          <c:xMode val="edge"/>
          <c:yMode val="edge"/>
          <c:x val="6.8268069487233659E-3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'C:\Debbie\Plantlife\Information request materials\[Complete set of spreadsheets - GSPC targets - contact details.xlsx]michaels count - checked'!$A$29</c:f>
              <c:strCache>
                <c:ptCount val="1"/>
                <c:pt idx="0">
                  <c:v>No progress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'C:\Debbie\Plantlife\Information request materials\[Complete set of spreadsheets - GSPC targets - contact details.xlsx]michaels count - checked'!$B$29:$Q$29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9.0909090909090912E-2</c:v>
                </c:pt>
                <c:pt idx="3">
                  <c:v>0</c:v>
                </c:pt>
                <c:pt idx="4">
                  <c:v>0</c:v>
                </c:pt>
                <c:pt idx="5">
                  <c:v>0.2</c:v>
                </c:pt>
                <c:pt idx="6">
                  <c:v>9.0909090909090912E-2</c:v>
                </c:pt>
                <c:pt idx="7">
                  <c:v>0.16666666666666666</c:v>
                </c:pt>
                <c:pt idx="8">
                  <c:v>0.16666666666666666</c:v>
                </c:pt>
                <c:pt idx="9">
                  <c:v>0.18181818181818182</c:v>
                </c:pt>
                <c:pt idx="10">
                  <c:v>8.3333333333333329E-2</c:v>
                </c:pt>
                <c:pt idx="11">
                  <c:v>0.1</c:v>
                </c:pt>
                <c:pt idx="12">
                  <c:v>0.4</c:v>
                </c:pt>
                <c:pt idx="13">
                  <c:v>0</c:v>
                </c:pt>
                <c:pt idx="14">
                  <c:v>9.0909090909090912E-2</c:v>
                </c:pt>
                <c:pt idx="15">
                  <c:v>8.3333333333333329E-2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16-4B56-A3F9-D4447350A527}"/>
            </c:ext>
          </c:extLst>
        </c:ser>
        <c:ser>
          <c:idx val="1"/>
          <c:order val="1"/>
          <c:tx>
            <c:strRef>
              <c:f>'C:\Debbie\Plantlife\Information request materials\[Complete set of spreadsheets - GSPC targets - contact details.xlsx]michaels count - checked'!$A$30</c:f>
              <c:strCache>
                <c:ptCount val="1"/>
                <c:pt idx="0">
                  <c:v>Insufficient progress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'C:\Debbie\Plantlife\Information request materials\[Complete set of spreadsheets - GSPC targets - contact details.xlsx]michaels count - checked'!$B$30:$Q$30</c:f>
              <c:numCache>
                <c:formatCode>General</c:formatCode>
                <c:ptCount val="16"/>
                <c:pt idx="0">
                  <c:v>0.41666666666666669</c:v>
                </c:pt>
                <c:pt idx="1">
                  <c:v>0.41666666666666669</c:v>
                </c:pt>
                <c:pt idx="2">
                  <c:v>0.63636363636363635</c:v>
                </c:pt>
                <c:pt idx="3">
                  <c:v>0.81818181818181823</c:v>
                </c:pt>
                <c:pt idx="4">
                  <c:v>0.81818181818181823</c:v>
                </c:pt>
                <c:pt idx="5">
                  <c:v>0.8</c:v>
                </c:pt>
                <c:pt idx="6">
                  <c:v>0.63636363636363635</c:v>
                </c:pt>
                <c:pt idx="7">
                  <c:v>0.58333333333333337</c:v>
                </c:pt>
                <c:pt idx="8">
                  <c:v>0.66666666666666663</c:v>
                </c:pt>
                <c:pt idx="9">
                  <c:v>0.81818181818181823</c:v>
                </c:pt>
                <c:pt idx="10">
                  <c:v>0.33333333333333331</c:v>
                </c:pt>
                <c:pt idx="11">
                  <c:v>0.5</c:v>
                </c:pt>
                <c:pt idx="12">
                  <c:v>0.3</c:v>
                </c:pt>
                <c:pt idx="13">
                  <c:v>0.53846153846153844</c:v>
                </c:pt>
                <c:pt idx="14">
                  <c:v>0.63636363636363635</c:v>
                </c:pt>
                <c:pt idx="15">
                  <c:v>0.41666666666666669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16-4B56-A3F9-D4447350A527}"/>
            </c:ext>
          </c:extLst>
        </c:ser>
        <c:ser>
          <c:idx val="2"/>
          <c:order val="2"/>
          <c:tx>
            <c:strRef>
              <c:f>'C:\Debbie\Plantlife\Information request materials\[Complete set of spreadsheets - GSPC targets - contact details.xlsx]michaels count - checked'!$A$31</c:f>
              <c:strCache>
                <c:ptCount val="1"/>
                <c:pt idx="0">
                  <c:v>Good progress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'C:\Debbie\Plantlife\Information request materials\[Complete set of spreadsheets - GSPC targets - contact details.xlsx]michaels count - checked'!$B$31:$Q$31</c:f>
              <c:numCache>
                <c:formatCode>General</c:formatCode>
                <c:ptCount val="16"/>
                <c:pt idx="0">
                  <c:v>0.58333333333333337</c:v>
                </c:pt>
                <c:pt idx="1">
                  <c:v>0.58333333333333337</c:v>
                </c:pt>
                <c:pt idx="2">
                  <c:v>0.27272727272727271</c:v>
                </c:pt>
                <c:pt idx="3">
                  <c:v>0.18181818181818182</c:v>
                </c:pt>
                <c:pt idx="4">
                  <c:v>0.18181818181818182</c:v>
                </c:pt>
                <c:pt idx="5">
                  <c:v>0</c:v>
                </c:pt>
                <c:pt idx="6">
                  <c:v>0.27272727272727271</c:v>
                </c:pt>
                <c:pt idx="7">
                  <c:v>0.25</c:v>
                </c:pt>
                <c:pt idx="8">
                  <c:v>0.16666666666666666</c:v>
                </c:pt>
                <c:pt idx="9">
                  <c:v>0</c:v>
                </c:pt>
                <c:pt idx="10">
                  <c:v>0.58333333333333337</c:v>
                </c:pt>
                <c:pt idx="11">
                  <c:v>0.4</c:v>
                </c:pt>
                <c:pt idx="12">
                  <c:v>0.3</c:v>
                </c:pt>
                <c:pt idx="13">
                  <c:v>0.46153846153846156</c:v>
                </c:pt>
                <c:pt idx="14">
                  <c:v>0.27272727272727271</c:v>
                </c:pt>
                <c:pt idx="1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16-4B56-A3F9-D4447350A5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3083008"/>
        <c:axId val="103084800"/>
      </c:barChart>
      <c:catAx>
        <c:axId val="10308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3084800"/>
        <c:crosses val="autoZero"/>
        <c:auto val="1"/>
        <c:lblAlgn val="ctr"/>
        <c:lblOffset val="100"/>
        <c:noMultiLvlLbl val="0"/>
      </c:catAx>
      <c:valAx>
        <c:axId val="10308480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308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Objectives!$B$23</c:f>
              <c:strCache>
                <c:ptCount val="1"/>
                <c:pt idx="0">
                  <c:v>No progress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Objectives!$A$24:$A$37</c:f>
              <c:strCache>
                <c:ptCount val="13"/>
                <c:pt idx="0">
                  <c:v>I</c:v>
                </c:pt>
                <c:pt idx="3">
                  <c:v>II</c:v>
                </c:pt>
                <c:pt idx="6">
                  <c:v>III</c:v>
                </c:pt>
                <c:pt idx="9">
                  <c:v>IV</c:v>
                </c:pt>
                <c:pt idx="12">
                  <c:v>V</c:v>
                </c:pt>
              </c:strCache>
            </c:strRef>
          </c:cat>
          <c:val>
            <c:numRef>
              <c:f>Objectives!$B$24:$B$37</c:f>
              <c:numCache>
                <c:formatCode>General</c:formatCode>
                <c:ptCount val="14"/>
                <c:pt idx="0">
                  <c:v>3</c:v>
                </c:pt>
                <c:pt idx="3">
                  <c:v>12</c:v>
                </c:pt>
                <c:pt idx="6">
                  <c:v>19</c:v>
                </c:pt>
                <c:pt idx="9">
                  <c:v>0</c:v>
                </c:pt>
                <c:pt idx="1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A8-42EB-B148-024ADA57F646}"/>
            </c:ext>
          </c:extLst>
        </c:ser>
        <c:ser>
          <c:idx val="1"/>
          <c:order val="1"/>
          <c:tx>
            <c:strRef>
              <c:f>Objectives!$C$23</c:f>
              <c:strCache>
                <c:ptCount val="1"/>
                <c:pt idx="0">
                  <c:v>Insufficient progress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Objectives!$A$24:$A$37</c:f>
              <c:strCache>
                <c:ptCount val="13"/>
                <c:pt idx="0">
                  <c:v>I</c:v>
                </c:pt>
                <c:pt idx="3">
                  <c:v>II</c:v>
                </c:pt>
                <c:pt idx="6">
                  <c:v>III</c:v>
                </c:pt>
                <c:pt idx="9">
                  <c:v>IV</c:v>
                </c:pt>
                <c:pt idx="12">
                  <c:v>V</c:v>
                </c:pt>
              </c:strCache>
            </c:strRef>
          </c:cat>
          <c:val>
            <c:numRef>
              <c:f>Objectives!$C$24:$C$37</c:f>
              <c:numCache>
                <c:formatCode>General</c:formatCode>
                <c:ptCount val="14"/>
                <c:pt idx="0">
                  <c:v>49</c:v>
                </c:pt>
                <c:pt idx="3">
                  <c:v>73</c:v>
                </c:pt>
                <c:pt idx="6">
                  <c:v>38</c:v>
                </c:pt>
                <c:pt idx="9">
                  <c:v>54</c:v>
                </c:pt>
                <c:pt idx="1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A8-42EB-B148-024ADA57F646}"/>
            </c:ext>
          </c:extLst>
        </c:ser>
        <c:ser>
          <c:idx val="2"/>
          <c:order val="2"/>
          <c:tx>
            <c:strRef>
              <c:f>Objectives!$D$23</c:f>
              <c:strCache>
                <c:ptCount val="1"/>
                <c:pt idx="0">
                  <c:v>Good progress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Objectives!$A$24:$A$37</c:f>
              <c:strCache>
                <c:ptCount val="13"/>
                <c:pt idx="0">
                  <c:v>I</c:v>
                </c:pt>
                <c:pt idx="3">
                  <c:v>II</c:v>
                </c:pt>
                <c:pt idx="6">
                  <c:v>III</c:v>
                </c:pt>
                <c:pt idx="9">
                  <c:v>IV</c:v>
                </c:pt>
                <c:pt idx="12">
                  <c:v>V</c:v>
                </c:pt>
              </c:strCache>
            </c:strRef>
          </c:cat>
          <c:val>
            <c:numRef>
              <c:f>Objectives!$D$24:$D$37</c:f>
              <c:numCache>
                <c:formatCode>General</c:formatCode>
                <c:ptCount val="14"/>
                <c:pt idx="0">
                  <c:v>48</c:v>
                </c:pt>
                <c:pt idx="3">
                  <c:v>15</c:v>
                </c:pt>
                <c:pt idx="6">
                  <c:v>43</c:v>
                </c:pt>
                <c:pt idx="9">
                  <c:v>46</c:v>
                </c:pt>
                <c:pt idx="12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A8-42EB-B148-024ADA57F646}"/>
            </c:ext>
          </c:extLst>
        </c:ser>
        <c:ser>
          <c:idx val="3"/>
          <c:order val="3"/>
          <c:tx>
            <c:strRef>
              <c:f>Objectives!$E$23</c:f>
              <c:strCache>
                <c:ptCount val="1"/>
                <c:pt idx="0">
                  <c:v>No progress</c:v>
                </c:pt>
              </c:strCache>
            </c:strRef>
          </c:tx>
          <c:spPr>
            <a:solidFill>
              <a:srgbClr val="FF0000">
                <a:alpha val="30000"/>
              </a:srgbClr>
            </a:solidFill>
          </c:spPr>
          <c:invertIfNegative val="0"/>
          <c:cat>
            <c:strRef>
              <c:f>Objectives!$A$24:$A$37</c:f>
              <c:strCache>
                <c:ptCount val="13"/>
                <c:pt idx="0">
                  <c:v>I</c:v>
                </c:pt>
                <c:pt idx="3">
                  <c:v>II</c:v>
                </c:pt>
                <c:pt idx="6">
                  <c:v>III</c:v>
                </c:pt>
                <c:pt idx="9">
                  <c:v>IV</c:v>
                </c:pt>
                <c:pt idx="12">
                  <c:v>V</c:v>
                </c:pt>
              </c:strCache>
            </c:strRef>
          </c:cat>
          <c:val>
            <c:numRef>
              <c:f>Objectives!$E$24:$E$37</c:f>
              <c:numCache>
                <c:formatCode>General</c:formatCode>
                <c:ptCount val="14"/>
                <c:pt idx="1">
                  <c:v>8</c:v>
                </c:pt>
                <c:pt idx="4">
                  <c:v>18</c:v>
                </c:pt>
                <c:pt idx="7">
                  <c:v>20</c:v>
                </c:pt>
                <c:pt idx="10">
                  <c:v>10</c:v>
                </c:pt>
                <c:pt idx="1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EA8-42EB-B148-024ADA57F646}"/>
            </c:ext>
          </c:extLst>
        </c:ser>
        <c:ser>
          <c:idx val="4"/>
          <c:order val="4"/>
          <c:tx>
            <c:strRef>
              <c:f>Objectives!$F$23</c:f>
              <c:strCache>
                <c:ptCount val="1"/>
                <c:pt idx="0">
                  <c:v>Insufficient progress</c:v>
                </c:pt>
              </c:strCache>
            </c:strRef>
          </c:tx>
          <c:spPr>
            <a:solidFill>
              <a:srgbClr val="FFC000">
                <a:alpha val="30000"/>
              </a:srgbClr>
            </a:solidFill>
          </c:spPr>
          <c:invertIfNegative val="0"/>
          <c:cat>
            <c:strRef>
              <c:f>Objectives!$A$24:$A$37</c:f>
              <c:strCache>
                <c:ptCount val="13"/>
                <c:pt idx="0">
                  <c:v>I</c:v>
                </c:pt>
                <c:pt idx="3">
                  <c:v>II</c:v>
                </c:pt>
                <c:pt idx="6">
                  <c:v>III</c:v>
                </c:pt>
                <c:pt idx="9">
                  <c:v>IV</c:v>
                </c:pt>
                <c:pt idx="12">
                  <c:v>V</c:v>
                </c:pt>
              </c:strCache>
            </c:strRef>
          </c:cat>
          <c:val>
            <c:numRef>
              <c:f>Objectives!$F$24:$F$37</c:f>
              <c:numCache>
                <c:formatCode>General</c:formatCode>
                <c:ptCount val="14"/>
                <c:pt idx="1">
                  <c:v>54</c:v>
                </c:pt>
                <c:pt idx="4">
                  <c:v>65</c:v>
                </c:pt>
                <c:pt idx="7">
                  <c:v>54</c:v>
                </c:pt>
                <c:pt idx="10">
                  <c:v>44</c:v>
                </c:pt>
                <c:pt idx="13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A8-42EB-B148-024ADA57F646}"/>
            </c:ext>
          </c:extLst>
        </c:ser>
        <c:ser>
          <c:idx val="5"/>
          <c:order val="5"/>
          <c:tx>
            <c:strRef>
              <c:f>Objectives!$G$23</c:f>
              <c:strCache>
                <c:ptCount val="1"/>
                <c:pt idx="0">
                  <c:v>Good progress</c:v>
                </c:pt>
              </c:strCache>
            </c:strRef>
          </c:tx>
          <c:spPr>
            <a:solidFill>
              <a:srgbClr val="00B050">
                <a:alpha val="30000"/>
              </a:srgbClr>
            </a:solidFill>
          </c:spPr>
          <c:invertIfNegative val="0"/>
          <c:cat>
            <c:strRef>
              <c:f>Objectives!$A$24:$A$37</c:f>
              <c:strCache>
                <c:ptCount val="13"/>
                <c:pt idx="0">
                  <c:v>I</c:v>
                </c:pt>
                <c:pt idx="3">
                  <c:v>II</c:v>
                </c:pt>
                <c:pt idx="6">
                  <c:v>III</c:v>
                </c:pt>
                <c:pt idx="9">
                  <c:v>IV</c:v>
                </c:pt>
                <c:pt idx="12">
                  <c:v>V</c:v>
                </c:pt>
              </c:strCache>
            </c:strRef>
          </c:cat>
          <c:val>
            <c:numRef>
              <c:f>Objectives!$G$24:$G$37</c:f>
              <c:numCache>
                <c:formatCode>General</c:formatCode>
                <c:ptCount val="14"/>
                <c:pt idx="1">
                  <c:v>38</c:v>
                </c:pt>
                <c:pt idx="4">
                  <c:v>17</c:v>
                </c:pt>
                <c:pt idx="7">
                  <c:v>26</c:v>
                </c:pt>
                <c:pt idx="10">
                  <c:v>46</c:v>
                </c:pt>
                <c:pt idx="1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EA8-42EB-B148-024ADA57F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4082816"/>
        <c:axId val="104084608"/>
      </c:barChart>
      <c:catAx>
        <c:axId val="1040828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04084608"/>
        <c:crosses val="autoZero"/>
        <c:auto val="1"/>
        <c:lblAlgn val="ctr"/>
        <c:lblOffset val="100"/>
        <c:noMultiLvlLbl val="0"/>
      </c:catAx>
      <c:valAx>
        <c:axId val="1040846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40828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92495636998258E-2"/>
          <c:y val="2.326934264107039E-2"/>
          <c:w val="0.81420565884761786"/>
          <c:h val="0.9495830909443474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Targets!$D$61:$D$62</c:f>
              <c:strCache>
                <c:ptCount val="1"/>
                <c:pt idx="0">
                  <c:v>Europe No progress</c:v>
                </c:pt>
              </c:strCache>
            </c:strRef>
          </c:tx>
          <c:spPr>
            <a:solidFill>
              <a:srgbClr val="FF0000"/>
            </a:solidFill>
            <a:ln w="6350" cmpd="sng"/>
          </c:spPr>
          <c:invertIfNegative val="0"/>
          <c:cat>
            <c:numRef>
              <c:f>Targets!$C$64:$C$110</c:f>
              <c:numCache>
                <c:formatCode>General</c:formatCode>
                <c:ptCount val="47"/>
                <c:pt idx="0">
                  <c:v>1</c:v>
                </c:pt>
                <c:pt idx="3">
                  <c:v>2</c:v>
                </c:pt>
                <c:pt idx="6">
                  <c:v>3</c:v>
                </c:pt>
                <c:pt idx="9">
                  <c:v>4</c:v>
                </c:pt>
                <c:pt idx="12">
                  <c:v>5</c:v>
                </c:pt>
                <c:pt idx="15">
                  <c:v>6</c:v>
                </c:pt>
                <c:pt idx="18">
                  <c:v>7</c:v>
                </c:pt>
                <c:pt idx="21">
                  <c:v>8</c:v>
                </c:pt>
                <c:pt idx="24">
                  <c:v>9</c:v>
                </c:pt>
                <c:pt idx="27">
                  <c:v>10</c:v>
                </c:pt>
                <c:pt idx="30">
                  <c:v>11</c:v>
                </c:pt>
                <c:pt idx="33">
                  <c:v>12</c:v>
                </c:pt>
                <c:pt idx="36">
                  <c:v>13</c:v>
                </c:pt>
                <c:pt idx="39">
                  <c:v>14</c:v>
                </c:pt>
                <c:pt idx="42">
                  <c:v>15</c:v>
                </c:pt>
                <c:pt idx="45">
                  <c:v>16</c:v>
                </c:pt>
              </c:numCache>
            </c:numRef>
          </c:cat>
          <c:val>
            <c:numRef>
              <c:f>Targets!$D$64:$D$109</c:f>
              <c:numCache>
                <c:formatCode>General</c:formatCode>
                <c:ptCount val="46"/>
                <c:pt idx="0">
                  <c:v>0</c:v>
                </c:pt>
                <c:pt idx="3">
                  <c:v>0</c:v>
                </c:pt>
                <c:pt idx="6">
                  <c:v>9.0909090909090912E-2</c:v>
                </c:pt>
                <c:pt idx="9">
                  <c:v>0</c:v>
                </c:pt>
                <c:pt idx="12">
                  <c:v>0</c:v>
                </c:pt>
                <c:pt idx="15">
                  <c:v>0.2</c:v>
                </c:pt>
                <c:pt idx="18">
                  <c:v>9.0909090909090912E-2</c:v>
                </c:pt>
                <c:pt idx="21">
                  <c:v>0.16666666666666666</c:v>
                </c:pt>
                <c:pt idx="24">
                  <c:v>0.16666666666666666</c:v>
                </c:pt>
                <c:pt idx="27">
                  <c:v>0.18181818181818182</c:v>
                </c:pt>
                <c:pt idx="30">
                  <c:v>8.3333333333333329E-2</c:v>
                </c:pt>
                <c:pt idx="33">
                  <c:v>0.4</c:v>
                </c:pt>
                <c:pt idx="36">
                  <c:v>0.4</c:v>
                </c:pt>
                <c:pt idx="39">
                  <c:v>0</c:v>
                </c:pt>
                <c:pt idx="42">
                  <c:v>9.0909090909090912E-2</c:v>
                </c:pt>
                <c:pt idx="45">
                  <c:v>8.3333333333333329E-2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BA-4B81-9ED5-0944D6021321}"/>
            </c:ext>
          </c:extLst>
        </c:ser>
        <c:ser>
          <c:idx val="1"/>
          <c:order val="1"/>
          <c:tx>
            <c:strRef>
              <c:f>Targets!$E$61:$E$62</c:f>
              <c:strCache>
                <c:ptCount val="1"/>
                <c:pt idx="0">
                  <c:v>Europe Insufficient progress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numRef>
              <c:f>Targets!$C$64:$C$110</c:f>
              <c:numCache>
                <c:formatCode>General</c:formatCode>
                <c:ptCount val="47"/>
                <c:pt idx="0">
                  <c:v>1</c:v>
                </c:pt>
                <c:pt idx="3">
                  <c:v>2</c:v>
                </c:pt>
                <c:pt idx="6">
                  <c:v>3</c:v>
                </c:pt>
                <c:pt idx="9">
                  <c:v>4</c:v>
                </c:pt>
                <c:pt idx="12">
                  <c:v>5</c:v>
                </c:pt>
                <c:pt idx="15">
                  <c:v>6</c:v>
                </c:pt>
                <c:pt idx="18">
                  <c:v>7</c:v>
                </c:pt>
                <c:pt idx="21">
                  <c:v>8</c:v>
                </c:pt>
                <c:pt idx="24">
                  <c:v>9</c:v>
                </c:pt>
                <c:pt idx="27">
                  <c:v>10</c:v>
                </c:pt>
                <c:pt idx="30">
                  <c:v>11</c:v>
                </c:pt>
                <c:pt idx="33">
                  <c:v>12</c:v>
                </c:pt>
                <c:pt idx="36">
                  <c:v>13</c:v>
                </c:pt>
                <c:pt idx="39">
                  <c:v>14</c:v>
                </c:pt>
                <c:pt idx="42">
                  <c:v>15</c:v>
                </c:pt>
                <c:pt idx="45">
                  <c:v>16</c:v>
                </c:pt>
              </c:numCache>
            </c:numRef>
          </c:cat>
          <c:val>
            <c:numRef>
              <c:f>Targets!$E$64:$E$110</c:f>
              <c:numCache>
                <c:formatCode>General</c:formatCode>
                <c:ptCount val="47"/>
                <c:pt idx="0">
                  <c:v>0.41666666666666669</c:v>
                </c:pt>
                <c:pt idx="3">
                  <c:v>0.41666666666666669</c:v>
                </c:pt>
                <c:pt idx="6">
                  <c:v>0.63636363636363635</c:v>
                </c:pt>
                <c:pt idx="9">
                  <c:v>0.81818181818181823</c:v>
                </c:pt>
                <c:pt idx="12">
                  <c:v>0.81818181818181823</c:v>
                </c:pt>
                <c:pt idx="15">
                  <c:v>0.8</c:v>
                </c:pt>
                <c:pt idx="18">
                  <c:v>0.63636363636363635</c:v>
                </c:pt>
                <c:pt idx="21">
                  <c:v>0.58333333333333337</c:v>
                </c:pt>
                <c:pt idx="24">
                  <c:v>0.66666666666666663</c:v>
                </c:pt>
                <c:pt idx="27">
                  <c:v>0.81818181818181823</c:v>
                </c:pt>
                <c:pt idx="30">
                  <c:v>0.33333333333333331</c:v>
                </c:pt>
                <c:pt idx="33">
                  <c:v>0.5</c:v>
                </c:pt>
                <c:pt idx="36">
                  <c:v>0.3</c:v>
                </c:pt>
                <c:pt idx="39">
                  <c:v>0.53846153846153844</c:v>
                </c:pt>
                <c:pt idx="42">
                  <c:v>0.63636363636363635</c:v>
                </c:pt>
                <c:pt idx="45">
                  <c:v>0.41666666666666669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BA-4B81-9ED5-0944D6021321}"/>
            </c:ext>
          </c:extLst>
        </c:ser>
        <c:ser>
          <c:idx val="2"/>
          <c:order val="2"/>
          <c:tx>
            <c:strRef>
              <c:f>Targets!$F$61:$F$62</c:f>
              <c:strCache>
                <c:ptCount val="1"/>
                <c:pt idx="0">
                  <c:v>Europe Good progress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Targets!$C$64:$C$110</c:f>
              <c:numCache>
                <c:formatCode>General</c:formatCode>
                <c:ptCount val="47"/>
                <c:pt idx="0">
                  <c:v>1</c:v>
                </c:pt>
                <c:pt idx="3">
                  <c:v>2</c:v>
                </c:pt>
                <c:pt idx="6">
                  <c:v>3</c:v>
                </c:pt>
                <c:pt idx="9">
                  <c:v>4</c:v>
                </c:pt>
                <c:pt idx="12">
                  <c:v>5</c:v>
                </c:pt>
                <c:pt idx="15">
                  <c:v>6</c:v>
                </c:pt>
                <c:pt idx="18">
                  <c:v>7</c:v>
                </c:pt>
                <c:pt idx="21">
                  <c:v>8</c:v>
                </c:pt>
                <c:pt idx="24">
                  <c:v>9</c:v>
                </c:pt>
                <c:pt idx="27">
                  <c:v>10</c:v>
                </c:pt>
                <c:pt idx="30">
                  <c:v>11</c:v>
                </c:pt>
                <c:pt idx="33">
                  <c:v>12</c:v>
                </c:pt>
                <c:pt idx="36">
                  <c:v>13</c:v>
                </c:pt>
                <c:pt idx="39">
                  <c:v>14</c:v>
                </c:pt>
                <c:pt idx="42">
                  <c:v>15</c:v>
                </c:pt>
                <c:pt idx="45">
                  <c:v>16</c:v>
                </c:pt>
              </c:numCache>
            </c:numRef>
          </c:cat>
          <c:val>
            <c:numRef>
              <c:f>Targets!$F$64:$F$110</c:f>
              <c:numCache>
                <c:formatCode>General</c:formatCode>
                <c:ptCount val="47"/>
                <c:pt idx="0">
                  <c:v>0.58333333333333337</c:v>
                </c:pt>
                <c:pt idx="3">
                  <c:v>0.58333333333333337</c:v>
                </c:pt>
                <c:pt idx="6">
                  <c:v>0.27272727272727271</c:v>
                </c:pt>
                <c:pt idx="9">
                  <c:v>0.18181818181818182</c:v>
                </c:pt>
                <c:pt idx="12">
                  <c:v>0.18181818181818182</c:v>
                </c:pt>
                <c:pt idx="15">
                  <c:v>0</c:v>
                </c:pt>
                <c:pt idx="18">
                  <c:v>0.27272727272727271</c:v>
                </c:pt>
                <c:pt idx="21">
                  <c:v>0.25</c:v>
                </c:pt>
                <c:pt idx="24">
                  <c:v>0.16666666666666666</c:v>
                </c:pt>
                <c:pt idx="27">
                  <c:v>0</c:v>
                </c:pt>
                <c:pt idx="30">
                  <c:v>0.58333333333333337</c:v>
                </c:pt>
                <c:pt idx="33">
                  <c:v>0.1</c:v>
                </c:pt>
                <c:pt idx="36">
                  <c:v>0.3</c:v>
                </c:pt>
                <c:pt idx="39">
                  <c:v>0.46153846153846156</c:v>
                </c:pt>
                <c:pt idx="42">
                  <c:v>0.27272727272727271</c:v>
                </c:pt>
                <c:pt idx="4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BA-4B81-9ED5-0944D6021321}"/>
            </c:ext>
          </c:extLst>
        </c:ser>
        <c:ser>
          <c:idx val="3"/>
          <c:order val="3"/>
          <c:tx>
            <c:strRef>
              <c:f>Targets!$G$61:$G$63</c:f>
              <c:strCache>
                <c:ptCount val="1"/>
                <c:pt idx="0">
                  <c:v>Global No progress</c:v>
                </c:pt>
              </c:strCache>
            </c:strRef>
          </c:tx>
          <c:spPr>
            <a:solidFill>
              <a:srgbClr val="FF0000">
                <a:alpha val="30000"/>
              </a:srgbClr>
            </a:solidFill>
          </c:spPr>
          <c:invertIfNegative val="0"/>
          <c:cat>
            <c:numRef>
              <c:f>Targets!$C$64:$C$110</c:f>
              <c:numCache>
                <c:formatCode>General</c:formatCode>
                <c:ptCount val="47"/>
                <c:pt idx="0">
                  <c:v>1</c:v>
                </c:pt>
                <c:pt idx="3">
                  <c:v>2</c:v>
                </c:pt>
                <c:pt idx="6">
                  <c:v>3</c:v>
                </c:pt>
                <c:pt idx="9">
                  <c:v>4</c:v>
                </c:pt>
                <c:pt idx="12">
                  <c:v>5</c:v>
                </c:pt>
                <c:pt idx="15">
                  <c:v>6</c:v>
                </c:pt>
                <c:pt idx="18">
                  <c:v>7</c:v>
                </c:pt>
                <c:pt idx="21">
                  <c:v>8</c:v>
                </c:pt>
                <c:pt idx="24">
                  <c:v>9</c:v>
                </c:pt>
                <c:pt idx="27">
                  <c:v>10</c:v>
                </c:pt>
                <c:pt idx="30">
                  <c:v>11</c:v>
                </c:pt>
                <c:pt idx="33">
                  <c:v>12</c:v>
                </c:pt>
                <c:pt idx="36">
                  <c:v>13</c:v>
                </c:pt>
                <c:pt idx="39">
                  <c:v>14</c:v>
                </c:pt>
                <c:pt idx="42">
                  <c:v>15</c:v>
                </c:pt>
                <c:pt idx="45">
                  <c:v>16</c:v>
                </c:pt>
              </c:numCache>
            </c:numRef>
          </c:cat>
          <c:val>
            <c:numRef>
              <c:f>Targets!$G$64:$G$110</c:f>
              <c:numCache>
                <c:formatCode>General</c:formatCode>
                <c:ptCount val="47"/>
                <c:pt idx="1">
                  <c:v>6.6666666666666666E-2</c:v>
                </c:pt>
                <c:pt idx="4">
                  <c:v>6.6666666666666666E-2</c:v>
                </c:pt>
                <c:pt idx="7">
                  <c:v>0.1111111111111111</c:v>
                </c:pt>
                <c:pt idx="10">
                  <c:v>3.9215686274509803E-2</c:v>
                </c:pt>
                <c:pt idx="13">
                  <c:v>0.11320754716981132</c:v>
                </c:pt>
                <c:pt idx="16">
                  <c:v>0.22222222222222221</c:v>
                </c:pt>
                <c:pt idx="19">
                  <c:v>0.29090909090909089</c:v>
                </c:pt>
                <c:pt idx="22">
                  <c:v>0.16981132075471697</c:v>
                </c:pt>
                <c:pt idx="25">
                  <c:v>0.21568627450980393</c:v>
                </c:pt>
                <c:pt idx="28">
                  <c:v>0.21153846153846154</c:v>
                </c:pt>
                <c:pt idx="31">
                  <c:v>0.13207547169811321</c:v>
                </c:pt>
                <c:pt idx="34">
                  <c:v>0.27450980392156865</c:v>
                </c:pt>
                <c:pt idx="37">
                  <c:v>0.21568627450980393</c:v>
                </c:pt>
                <c:pt idx="40">
                  <c:v>9.6153846153846159E-2</c:v>
                </c:pt>
                <c:pt idx="43">
                  <c:v>0.19148936170212766</c:v>
                </c:pt>
                <c:pt idx="46">
                  <c:v>0.11538461538461539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BA-4B81-9ED5-0944D6021321}"/>
            </c:ext>
          </c:extLst>
        </c:ser>
        <c:ser>
          <c:idx val="4"/>
          <c:order val="4"/>
          <c:tx>
            <c:strRef>
              <c:f>Targets!$H$61:$H$62</c:f>
              <c:strCache>
                <c:ptCount val="1"/>
                <c:pt idx="0">
                  <c:v>Global Insufficient progress</c:v>
                </c:pt>
              </c:strCache>
            </c:strRef>
          </c:tx>
          <c:spPr>
            <a:solidFill>
              <a:srgbClr val="FFC000">
                <a:alpha val="30000"/>
              </a:srgbClr>
            </a:solidFill>
          </c:spPr>
          <c:invertIfNegative val="0"/>
          <c:cat>
            <c:numRef>
              <c:f>Targets!$C$64:$C$110</c:f>
              <c:numCache>
                <c:formatCode>General</c:formatCode>
                <c:ptCount val="47"/>
                <c:pt idx="0">
                  <c:v>1</c:v>
                </c:pt>
                <c:pt idx="3">
                  <c:v>2</c:v>
                </c:pt>
                <c:pt idx="6">
                  <c:v>3</c:v>
                </c:pt>
                <c:pt idx="9">
                  <c:v>4</c:v>
                </c:pt>
                <c:pt idx="12">
                  <c:v>5</c:v>
                </c:pt>
                <c:pt idx="15">
                  <c:v>6</c:v>
                </c:pt>
                <c:pt idx="18">
                  <c:v>7</c:v>
                </c:pt>
                <c:pt idx="21">
                  <c:v>8</c:v>
                </c:pt>
                <c:pt idx="24">
                  <c:v>9</c:v>
                </c:pt>
                <c:pt idx="27">
                  <c:v>10</c:v>
                </c:pt>
                <c:pt idx="30">
                  <c:v>11</c:v>
                </c:pt>
                <c:pt idx="33">
                  <c:v>12</c:v>
                </c:pt>
                <c:pt idx="36">
                  <c:v>13</c:v>
                </c:pt>
                <c:pt idx="39">
                  <c:v>14</c:v>
                </c:pt>
                <c:pt idx="42">
                  <c:v>15</c:v>
                </c:pt>
                <c:pt idx="45">
                  <c:v>16</c:v>
                </c:pt>
              </c:numCache>
            </c:numRef>
          </c:cat>
          <c:val>
            <c:numRef>
              <c:f>Targets!$H$64:$H$110</c:f>
              <c:numCache>
                <c:formatCode>General</c:formatCode>
                <c:ptCount val="47"/>
                <c:pt idx="1">
                  <c:v>0.43333333333333335</c:v>
                </c:pt>
                <c:pt idx="4">
                  <c:v>0.56666666666666665</c:v>
                </c:pt>
                <c:pt idx="7">
                  <c:v>0.61111111111111116</c:v>
                </c:pt>
                <c:pt idx="10">
                  <c:v>0.66666666666666663</c:v>
                </c:pt>
                <c:pt idx="13">
                  <c:v>0.62264150943396224</c:v>
                </c:pt>
                <c:pt idx="16">
                  <c:v>0.71111111111111114</c:v>
                </c:pt>
                <c:pt idx="19">
                  <c:v>0.50909090909090904</c:v>
                </c:pt>
                <c:pt idx="22">
                  <c:v>0.67924528301886788</c:v>
                </c:pt>
                <c:pt idx="25">
                  <c:v>0.62745098039215685</c:v>
                </c:pt>
                <c:pt idx="28">
                  <c:v>0.75</c:v>
                </c:pt>
                <c:pt idx="31">
                  <c:v>0.54716981132075471</c:v>
                </c:pt>
                <c:pt idx="34">
                  <c:v>0.52941176470588236</c:v>
                </c:pt>
                <c:pt idx="37">
                  <c:v>0.52941176470588236</c:v>
                </c:pt>
                <c:pt idx="40">
                  <c:v>0.44230769230769229</c:v>
                </c:pt>
                <c:pt idx="43">
                  <c:v>0.61702127659574468</c:v>
                </c:pt>
                <c:pt idx="46">
                  <c:v>0.51923076923076927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BA-4B81-9ED5-0944D6021321}"/>
            </c:ext>
          </c:extLst>
        </c:ser>
        <c:ser>
          <c:idx val="5"/>
          <c:order val="5"/>
          <c:tx>
            <c:strRef>
              <c:f>Targets!$I$61:$I$62</c:f>
              <c:strCache>
                <c:ptCount val="1"/>
                <c:pt idx="0">
                  <c:v>Global Good progress</c:v>
                </c:pt>
              </c:strCache>
            </c:strRef>
          </c:tx>
          <c:spPr>
            <a:solidFill>
              <a:srgbClr val="00B050">
                <a:alpha val="30000"/>
              </a:srgbClr>
            </a:solidFill>
          </c:spPr>
          <c:invertIfNegative val="0"/>
          <c:cat>
            <c:numRef>
              <c:f>Targets!$C$64:$C$110</c:f>
              <c:numCache>
                <c:formatCode>General</c:formatCode>
                <c:ptCount val="47"/>
                <c:pt idx="0">
                  <c:v>1</c:v>
                </c:pt>
                <c:pt idx="3">
                  <c:v>2</c:v>
                </c:pt>
                <c:pt idx="6">
                  <c:v>3</c:v>
                </c:pt>
                <c:pt idx="9">
                  <c:v>4</c:v>
                </c:pt>
                <c:pt idx="12">
                  <c:v>5</c:v>
                </c:pt>
                <c:pt idx="15">
                  <c:v>6</c:v>
                </c:pt>
                <c:pt idx="18">
                  <c:v>7</c:v>
                </c:pt>
                <c:pt idx="21">
                  <c:v>8</c:v>
                </c:pt>
                <c:pt idx="24">
                  <c:v>9</c:v>
                </c:pt>
                <c:pt idx="27">
                  <c:v>10</c:v>
                </c:pt>
                <c:pt idx="30">
                  <c:v>11</c:v>
                </c:pt>
                <c:pt idx="33">
                  <c:v>12</c:v>
                </c:pt>
                <c:pt idx="36">
                  <c:v>13</c:v>
                </c:pt>
                <c:pt idx="39">
                  <c:v>14</c:v>
                </c:pt>
                <c:pt idx="42">
                  <c:v>15</c:v>
                </c:pt>
                <c:pt idx="45">
                  <c:v>16</c:v>
                </c:pt>
              </c:numCache>
            </c:numRef>
          </c:cat>
          <c:val>
            <c:numRef>
              <c:f>Targets!$I$64:$I$110</c:f>
              <c:numCache>
                <c:formatCode>General</c:formatCode>
                <c:ptCount val="47"/>
                <c:pt idx="1">
                  <c:v>0.5</c:v>
                </c:pt>
                <c:pt idx="4">
                  <c:v>0.36666666666666664</c:v>
                </c:pt>
                <c:pt idx="7">
                  <c:v>0.27777777777777779</c:v>
                </c:pt>
                <c:pt idx="10">
                  <c:v>0.29411764705882354</c:v>
                </c:pt>
                <c:pt idx="13">
                  <c:v>0.26415094339622641</c:v>
                </c:pt>
                <c:pt idx="16">
                  <c:v>6.6666666666666666E-2</c:v>
                </c:pt>
                <c:pt idx="19">
                  <c:v>0.2</c:v>
                </c:pt>
                <c:pt idx="22">
                  <c:v>0.15094339622641509</c:v>
                </c:pt>
                <c:pt idx="25">
                  <c:v>0.15686274509803921</c:v>
                </c:pt>
                <c:pt idx="28">
                  <c:v>3.8461538461538464E-2</c:v>
                </c:pt>
                <c:pt idx="31">
                  <c:v>0.32075471698113206</c:v>
                </c:pt>
                <c:pt idx="34">
                  <c:v>0.19607843137254902</c:v>
                </c:pt>
                <c:pt idx="37">
                  <c:v>0.25490196078431371</c:v>
                </c:pt>
                <c:pt idx="40">
                  <c:v>0.46153846153846156</c:v>
                </c:pt>
                <c:pt idx="43">
                  <c:v>0.19148936170212766</c:v>
                </c:pt>
                <c:pt idx="46">
                  <c:v>0.36538461538461536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6BA-4B81-9ED5-0944D6021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04400000"/>
        <c:axId val="104401536"/>
      </c:barChart>
      <c:catAx>
        <c:axId val="10440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4401536"/>
        <c:crosses val="autoZero"/>
        <c:auto val="0"/>
        <c:lblAlgn val="ctr"/>
        <c:lblOffset val="100"/>
        <c:tickMarkSkip val="10"/>
        <c:noMultiLvlLbl val="0"/>
      </c:catAx>
      <c:valAx>
        <c:axId val="1044015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44000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122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774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230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509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88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263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2537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969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333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442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804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6BE32-8FD0-4F4E-AB6D-FDF3A55EA1D7}" type="datetimeFigureOut">
              <a:rPr lang="fr-FR" smtClean="0"/>
              <a:t>25/11/2020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E8F9F-4C33-4835-8292-627075BFC6EC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408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bardin@mnhn.fr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9thplantaeuropa@sciencesconf.org" TargetMode="Externa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9"/>
          <p:cNvPicPr/>
          <p:nvPr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324"/>
          <a:stretch/>
        </p:blipFill>
        <p:spPr>
          <a:xfrm>
            <a:off x="2267744" y="-3370"/>
            <a:ext cx="6876256" cy="6861369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1028" name="Picture 4" descr="https://www.coe.int/documents/11755378/12470425/LOGO_Bern+%283%29.png/c8339189-e111-4bb5-b272-9574cf9a836b?t=14418059080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7041" cy="83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Plantlif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9" name="AutoShape 8" descr="Plantlif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pic>
        <p:nvPicPr>
          <p:cNvPr id="12" name="Imag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110428" y="-3168"/>
            <a:ext cx="1062863" cy="83871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2267744" y="2204864"/>
            <a:ext cx="68762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European progress towards the Global Strategy for Plant Conservation</a:t>
            </a:r>
          </a:p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2011-2020</a:t>
            </a:r>
          </a:p>
          <a:p>
            <a:pPr algn="ctr"/>
            <a:endParaRPr lang="en-US" sz="3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en-US" sz="3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The Review in a nutshell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268861" y="7937"/>
            <a:ext cx="3311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40</a:t>
            </a:r>
            <a:r>
              <a:rPr lang="en-US" sz="1600" b="1" i="1" baseline="30000" dirty="0"/>
              <a:t>th</a:t>
            </a:r>
            <a:r>
              <a:rPr lang="en-US" sz="1600" b="1" i="1" dirty="0"/>
              <a:t> Standing Committee of the Bern Convention</a:t>
            </a:r>
          </a:p>
          <a:p>
            <a:r>
              <a:rPr lang="en-US" sz="1600" b="1" i="1" dirty="0"/>
              <a:t>December 1, 2020</a:t>
            </a:r>
          </a:p>
        </p:txBody>
      </p:sp>
      <p:pic>
        <p:nvPicPr>
          <p:cNvPr id="17" name="Image 16"/>
          <p:cNvPicPr/>
          <p:nvPr/>
        </p:nvPicPr>
        <p:blipFill>
          <a:blip r:embed="rId5"/>
          <a:stretch>
            <a:fillRect/>
          </a:stretch>
        </p:blipFill>
        <p:spPr>
          <a:xfrm>
            <a:off x="1" y="5661248"/>
            <a:ext cx="2140980" cy="492269"/>
          </a:xfrm>
          <a:prstGeom prst="rect">
            <a:avLst/>
          </a:prstGeom>
        </p:spPr>
      </p:pic>
      <p:pic>
        <p:nvPicPr>
          <p:cNvPr id="18" name="Image 17" descr="Plantlife International - Wildlife and Countryside Link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309320"/>
            <a:ext cx="2087880" cy="512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6120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166" y="440669"/>
            <a:ext cx="297533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661" y="980728"/>
            <a:ext cx="3345860" cy="4069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732" y="3853674"/>
            <a:ext cx="3220604" cy="239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339752" y="5733256"/>
            <a:ext cx="3704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/>
              <a:t>~40 outstanding and inspiring case-studies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392383" y="6504968"/>
            <a:ext cx="1751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/>
              </a:rPr>
              <a:t>bardin@mnhn.fr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274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5" name="AutoShape 6" descr="Plantlif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6" name="AutoShape 8" descr="Plantlif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pic>
        <p:nvPicPr>
          <p:cNvPr id="3074" name="Picture 2" descr="D:\SynologyDrive\Private\Dossier Travail Philippe\Planta Europa\9th PE Conference 2021 Paris\Logo\2021\PLANTA EUROPA LOGO 2021 coul\PLANTA EUROPA LOGO 2021_25 cm cou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358" y="892894"/>
            <a:ext cx="6042402" cy="33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971" y="2807773"/>
            <a:ext cx="1987206" cy="1239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5832113" y="308119"/>
            <a:ext cx="28949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SAVE THE DATE!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432962" y="892894"/>
            <a:ext cx="35737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13-17 September 2021</a:t>
            </a:r>
          </a:p>
          <a:p>
            <a:pPr algn="r"/>
            <a:r>
              <a:rPr lang="en-US" sz="1400" b="1" dirty="0"/>
              <a:t>National Museum of Natural History, Paris, FRANCE</a:t>
            </a:r>
            <a:endParaRPr lang="en-US" sz="1400" b="1" i="1" u="sng" dirty="0">
              <a:hlinkClick r:id="rId5"/>
            </a:endParaRPr>
          </a:p>
          <a:p>
            <a:pPr algn="r"/>
            <a:r>
              <a:rPr lang="en-US" sz="1400" b="1" i="1" u="sng" dirty="0">
                <a:hlinkClick r:id="rId5"/>
              </a:rPr>
              <a:t>9thplantaeuropa@sciencesconf.org</a:t>
            </a:r>
            <a:endParaRPr lang="fr-FR" sz="1400" dirty="0"/>
          </a:p>
          <a:p>
            <a:pPr algn="r"/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2267744" y="4583857"/>
            <a:ext cx="686599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i="1" dirty="0"/>
              <a:t>“Armed with these progress assessments, the PLANTA EUROPA network emphasizes that </a:t>
            </a:r>
            <a:r>
              <a:rPr lang="en-GB" sz="1600" b="1" i="1" u="sng" dirty="0"/>
              <a:t>international, regional and national agendas are core contributions to plant and habitat conservation</a:t>
            </a:r>
            <a:r>
              <a:rPr lang="en-GB" sz="1600" i="1" dirty="0"/>
              <a:t> and urges governments - as well as international and national bodies - to strengthen their human and financial support and to move towards the development of more integrative policies for plant and habitat preservation”.</a:t>
            </a:r>
          </a:p>
          <a:p>
            <a:pPr algn="r"/>
            <a:endParaRPr lang="en-GB" sz="1600" i="1" dirty="0"/>
          </a:p>
          <a:p>
            <a:pPr algn="r"/>
            <a:r>
              <a:rPr lang="en-GB" sz="1200" i="1" dirty="0"/>
              <a:t>Ph. BARDIN, PLANTA EUROPA Chair in </a:t>
            </a:r>
            <a:r>
              <a:rPr lang="en-US" sz="1200" dirty="0"/>
              <a:t>Pain, D.J., Bardin, Ph., Hutchinson, N., Pénzesné Kónya, E. &amp; Krause, M. 2020. </a:t>
            </a:r>
            <a:r>
              <a:rPr lang="en-GB" sz="1200" dirty="0"/>
              <a:t>A review of European progress towards the Global Strategy for Plant Conservation 2011-2020. PLANTA EUROPA and Plantlife International, 160p. Council of Europe.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3103453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395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D:\SynologyDrive\Private\Dossier Travail Philippe\Planta Europa\EPCS\Review\Review 2020\40th Standing Committee Bern Convention\DOC061120-061120201543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624"/>
            <a:ext cx="320089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267745" y="1425859"/>
            <a:ext cx="35283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Network founded in the 1990’s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A world in which plants are valued, now and for the future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Foundation (Wales regulations)</a:t>
            </a:r>
          </a:p>
          <a:p>
            <a:pPr marL="285750" indent="-285750">
              <a:buFontTx/>
              <a:buChar char="-"/>
            </a:pPr>
            <a:r>
              <a:rPr lang="en-US" dirty="0"/>
              <a:t>Secretariat hosted by PLANTLIFE, The Hague (JWS) and Uppsala (SLU).</a:t>
            </a:r>
          </a:p>
          <a:p>
            <a:pPr marL="285750" indent="-285750">
              <a:buFontTx/>
              <a:buChar char="-"/>
            </a:pPr>
            <a:r>
              <a:rPr lang="en-US" dirty="0"/>
              <a:t>More than 70 members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As from 2019: Association (French regulations)</a:t>
            </a:r>
          </a:p>
          <a:p>
            <a:pPr marL="285750" indent="-285750">
              <a:buFontTx/>
              <a:buChar char="-"/>
            </a:pPr>
            <a:r>
              <a:rPr lang="en-US" dirty="0"/>
              <a:t>Secretariat hosted by the National Museum of Natural History, Paris.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4716916"/>
            <a:ext cx="3200892" cy="1995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N:\_Public_commun\Communication\Logos\MNHN\_Valise Museum national dHistoire naturelle\SCEAU\SCEAU_EPICEA\MNHN_SCEAU_EPICEA_RV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769" y="5358060"/>
            <a:ext cx="1204367" cy="135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341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486" y="44625"/>
            <a:ext cx="2351525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3" t="16190" r="35254" b="6802"/>
          <a:stretch/>
        </p:blipFill>
        <p:spPr bwMode="auto">
          <a:xfrm>
            <a:off x="6640485" y="3501007"/>
            <a:ext cx="2351525" cy="332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39752" y="1052736"/>
            <a:ext cx="422872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Tx/>
              <a:buChar char="-"/>
            </a:pPr>
            <a:r>
              <a:rPr lang="en-US" sz="1600" b="1" dirty="0"/>
              <a:t>CBD-Global Strategy for Plant Conservation (GSPC)</a:t>
            </a:r>
            <a:r>
              <a:rPr lang="en-US" sz="1600" dirty="0"/>
              <a:t>: the main global Agenda for plants (implemented by BGCI and GPPC). </a:t>
            </a:r>
          </a:p>
          <a:p>
            <a:pPr marL="285750" lvl="0" indent="-285750">
              <a:buFontTx/>
              <a:buChar char="-"/>
            </a:pPr>
            <a:r>
              <a:rPr lang="en-US" sz="1600" dirty="0"/>
              <a:t>European Plant Conservation Strategy (EPCS): </a:t>
            </a:r>
            <a:r>
              <a:rPr lang="en-US" sz="1600" b="1" dirty="0"/>
              <a:t>a strong background for the emergence of the Global Strategy for Plant Conservation.</a:t>
            </a:r>
            <a:endParaRPr lang="en-US" sz="1600" dirty="0"/>
          </a:p>
          <a:p>
            <a:pPr marL="285750" lvl="0" indent="-285750">
              <a:buFontTx/>
              <a:buChar char="-"/>
            </a:pPr>
            <a:r>
              <a:rPr lang="en-GB" sz="1600" dirty="0"/>
              <a:t>European Strategy: the </a:t>
            </a:r>
            <a:r>
              <a:rPr lang="en-GB" sz="1600" b="1" dirty="0"/>
              <a:t>regional response to the GSPC </a:t>
            </a:r>
            <a:r>
              <a:rPr lang="en-GB" sz="1600" dirty="0"/>
              <a:t>(CBD Secretariat), and the “</a:t>
            </a:r>
            <a:r>
              <a:rPr lang="en-GB" sz="1600" b="1" dirty="0"/>
              <a:t>most developed response to the GSPC so far</a:t>
            </a:r>
            <a:r>
              <a:rPr lang="en-GB" sz="1600" dirty="0"/>
              <a:t>”        (GPPC).</a:t>
            </a:r>
          </a:p>
          <a:p>
            <a:pPr marL="285750" lvl="0" indent="-285750">
              <a:buFontTx/>
              <a:buChar char="-"/>
            </a:pPr>
            <a:r>
              <a:rPr lang="en-GB" sz="1600" dirty="0"/>
              <a:t>PLANTA EUROPA: Implementation of the EPCS since 2001.</a:t>
            </a:r>
            <a:endParaRPr lang="en-US" sz="1600" dirty="0"/>
          </a:p>
          <a:p>
            <a:pPr marL="285750" lvl="0" indent="-285750">
              <a:buFontTx/>
              <a:buChar char="-"/>
            </a:pPr>
            <a:endParaRPr lang="fr-FR" sz="16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1" t="9468" r="41239" b="4220"/>
          <a:stretch/>
        </p:blipFill>
        <p:spPr bwMode="auto">
          <a:xfrm>
            <a:off x="2699792" y="4738672"/>
            <a:ext cx="1391082" cy="197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Résultat de recherche d'images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914" y="5307724"/>
            <a:ext cx="740418" cy="94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ésultat de recherche d'images pour &quot;convention biological diversity&quot;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" t="3172" r="24676" b="61734"/>
          <a:stretch/>
        </p:blipFill>
        <p:spPr bwMode="auto">
          <a:xfrm>
            <a:off x="4448384" y="4674403"/>
            <a:ext cx="1401671" cy="5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090" y="6345208"/>
            <a:ext cx="1711276" cy="365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0"/>
          <p:cNvPicPr/>
          <p:nvPr/>
        </p:nvPicPr>
        <p:blipFill>
          <a:blip r:embed="rId9"/>
          <a:stretch>
            <a:fillRect/>
          </a:stretch>
        </p:blipFill>
        <p:spPr>
          <a:xfrm>
            <a:off x="5536086" y="44625"/>
            <a:ext cx="1062863" cy="83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74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182" y="260648"/>
            <a:ext cx="2929654" cy="167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15490"/>
            <a:ext cx="2986532" cy="425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182" y="2073634"/>
            <a:ext cx="2956962" cy="478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304508" y="996416"/>
            <a:ext cx="3630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/>
              <a:t>European Plant Conservation Strategy: 16 Targets fully aligned with the GSPC Targets.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GSPC: Scope of the 2020 review to assess the European progress.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94274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229" y="1181105"/>
            <a:ext cx="3112236" cy="234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347633"/>
            <a:ext cx="2610151" cy="249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401" y="60628"/>
            <a:ext cx="2213356" cy="112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653136"/>
            <a:ext cx="3526225" cy="17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267744" y="1209526"/>
            <a:ext cx="37044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Data providers: CBD 6</a:t>
            </a:r>
            <a:r>
              <a:rPr lang="en-US" baseline="30000" dirty="0"/>
              <a:t>th</a:t>
            </a:r>
            <a:r>
              <a:rPr lang="en-US" dirty="0"/>
              <a:t> National Reports, Section V « Achievement of the targets of the GSPC ».</a:t>
            </a:r>
          </a:p>
          <a:p>
            <a:pPr marL="285750" indent="-285750">
              <a:buFontTx/>
              <a:buChar char="-"/>
            </a:pPr>
            <a:r>
              <a:rPr lang="en-US" dirty="0"/>
              <a:t>Main gaps: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Section V optional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6</a:t>
            </a:r>
            <a:r>
              <a:rPr lang="en-US" baseline="30000" dirty="0"/>
              <a:t>th</a:t>
            </a:r>
            <a:r>
              <a:rPr lang="en-US" dirty="0"/>
              <a:t> NR not translated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6</a:t>
            </a:r>
            <a:r>
              <a:rPr lang="en-US" baseline="30000" dirty="0"/>
              <a:t>th</a:t>
            </a:r>
            <a:r>
              <a:rPr lang="en-US" dirty="0"/>
              <a:t> NR not available </a:t>
            </a:r>
          </a:p>
          <a:p>
            <a:endParaRPr lang="en-US" dirty="0"/>
          </a:p>
          <a:p>
            <a:r>
              <a:rPr lang="en-US" dirty="0"/>
              <a:t>- Additional data : CBD-GSPC National Focal Point</a:t>
            </a:r>
          </a:p>
        </p:txBody>
      </p:sp>
    </p:spTree>
    <p:extLst>
      <p:ext uri="{BB962C8B-B14F-4D97-AF65-F5344CB8AC3E}">
        <p14:creationId xmlns:p14="http://schemas.microsoft.com/office/powerpoint/2010/main" val="494274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08720"/>
            <a:ext cx="4049837" cy="147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286218" y="3253040"/>
            <a:ext cx="61022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Background</a:t>
            </a:r>
          </a:p>
          <a:p>
            <a:pPr marL="285750" indent="-285750">
              <a:buFontTx/>
              <a:buChar char="-"/>
            </a:pPr>
            <a:r>
              <a:rPr lang="en-US" dirty="0"/>
              <a:t>European progress</a:t>
            </a:r>
          </a:p>
          <a:p>
            <a:pPr marL="285750" indent="-285750">
              <a:buFontTx/>
              <a:buChar char="-"/>
            </a:pPr>
            <a:r>
              <a:rPr lang="en-US" dirty="0"/>
              <a:t>National implementation: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Red-Amber-Green assessment of the 6th NR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Pie-chart at the European scope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List of outstanding contributions (not comprehensive)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Case studies</a:t>
            </a:r>
          </a:p>
          <a:p>
            <a:pPr marL="285750" indent="-285750">
              <a:buFontTx/>
              <a:buChar char="-"/>
            </a:pPr>
            <a:r>
              <a:rPr lang="en-US" dirty="0"/>
              <a:t>Issues to consider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Executive summary : key issues/messages</a:t>
            </a:r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2305018" y="2883708"/>
            <a:ext cx="2103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16 assessed Targets: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282" y="908720"/>
            <a:ext cx="1128105" cy="147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274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6443695"/>
              </p:ext>
            </p:extLst>
          </p:nvPr>
        </p:nvGraphicFramePr>
        <p:xfrm>
          <a:off x="3491468" y="908720"/>
          <a:ext cx="4465320" cy="2657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9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1923990"/>
              </p:ext>
            </p:extLst>
          </p:nvPr>
        </p:nvGraphicFramePr>
        <p:xfrm>
          <a:off x="3324388" y="3851701"/>
          <a:ext cx="5073968" cy="2950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" name="Connecteur droit 5"/>
          <p:cNvCxnSpPr/>
          <p:nvPr/>
        </p:nvCxnSpPr>
        <p:spPr>
          <a:xfrm>
            <a:off x="3566634" y="4427765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609119" y="4181544"/>
            <a:ext cx="635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Knowing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4430730" y="4427765"/>
            <a:ext cx="1944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5006794" y="4181544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Conserving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6590970" y="4427765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7455066" y="4427765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7743098" y="4427765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6486276" y="3995717"/>
            <a:ext cx="824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Using sustainably</a:t>
            </a:r>
          </a:p>
        </p:txBody>
      </p:sp>
      <p:sp>
        <p:nvSpPr>
          <p:cNvPr id="20" name="ZoneTexte 19"/>
          <p:cNvSpPr txBox="1"/>
          <p:nvPr/>
        </p:nvSpPr>
        <p:spPr>
          <a:xfrm rot="18515240">
            <a:off x="7114687" y="3797729"/>
            <a:ext cx="824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Raising awareness</a:t>
            </a:r>
          </a:p>
        </p:txBody>
      </p:sp>
      <p:sp>
        <p:nvSpPr>
          <p:cNvPr id="21" name="ZoneTexte 20"/>
          <p:cNvSpPr txBox="1"/>
          <p:nvPr/>
        </p:nvSpPr>
        <p:spPr>
          <a:xfrm rot="18515240">
            <a:off x="7588415" y="3787386"/>
            <a:ext cx="824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Enhancing capacities / Networking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745646" y="1422792"/>
            <a:ext cx="635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Knowing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4495249" y="1425768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Conserving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298663" y="1294836"/>
            <a:ext cx="824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Using sustainably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6123436" y="1294836"/>
            <a:ext cx="824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Raising awareness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948209" y="1148769"/>
            <a:ext cx="824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Enhancing capacities / Networking</a:t>
            </a:r>
          </a:p>
        </p:txBody>
      </p:sp>
    </p:spTree>
    <p:extLst>
      <p:ext uri="{BB962C8B-B14F-4D97-AF65-F5344CB8AC3E}">
        <p14:creationId xmlns:p14="http://schemas.microsoft.com/office/powerpoint/2010/main" val="49427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27991" y="1996643"/>
            <a:ext cx="6624736" cy="4824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017010"/>
              </p:ext>
            </p:extLst>
          </p:nvPr>
        </p:nvGraphicFramePr>
        <p:xfrm>
          <a:off x="2355983" y="2716723"/>
          <a:ext cx="6720840" cy="403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2427991" y="1996643"/>
            <a:ext cx="35263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Progress towards GSPC Objectives I-V + World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644015" y="2534452"/>
            <a:ext cx="635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Knowing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940159" y="2534452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Conserving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236303" y="2457508"/>
            <a:ext cx="824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Using sustainably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676463" y="2457508"/>
            <a:ext cx="824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Raising awareness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044615" y="2284675"/>
            <a:ext cx="824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Enhancing capacities / Networking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984" y="64423"/>
            <a:ext cx="1339602" cy="1903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01" y="57945"/>
            <a:ext cx="1469273" cy="19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 rot="16200000">
            <a:off x="2383410" y="4330411"/>
            <a:ext cx="639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Europe</a:t>
            </a:r>
          </a:p>
        </p:txBody>
      </p:sp>
      <p:sp>
        <p:nvSpPr>
          <p:cNvPr id="14" name="ZoneTexte 13"/>
          <p:cNvSpPr txBox="1"/>
          <p:nvPr/>
        </p:nvSpPr>
        <p:spPr>
          <a:xfrm rot="16200000">
            <a:off x="3751562" y="4330410"/>
            <a:ext cx="639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Europe</a:t>
            </a:r>
          </a:p>
        </p:txBody>
      </p:sp>
      <p:sp>
        <p:nvSpPr>
          <p:cNvPr id="15" name="ZoneTexte 14"/>
          <p:cNvSpPr txBox="1"/>
          <p:nvPr/>
        </p:nvSpPr>
        <p:spPr>
          <a:xfrm rot="16200000">
            <a:off x="5148964" y="4330412"/>
            <a:ext cx="639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Europe</a:t>
            </a:r>
          </a:p>
        </p:txBody>
      </p:sp>
      <p:sp>
        <p:nvSpPr>
          <p:cNvPr id="16" name="ZoneTexte 15"/>
          <p:cNvSpPr txBox="1"/>
          <p:nvPr/>
        </p:nvSpPr>
        <p:spPr>
          <a:xfrm rot="16200000">
            <a:off x="6535046" y="4330412"/>
            <a:ext cx="639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Europe</a:t>
            </a:r>
          </a:p>
        </p:txBody>
      </p:sp>
      <p:sp>
        <p:nvSpPr>
          <p:cNvPr id="17" name="ZoneTexte 16"/>
          <p:cNvSpPr txBox="1"/>
          <p:nvPr/>
        </p:nvSpPr>
        <p:spPr>
          <a:xfrm rot="16200000">
            <a:off x="7912163" y="4330412"/>
            <a:ext cx="639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Europe</a:t>
            </a:r>
          </a:p>
        </p:txBody>
      </p:sp>
      <p:sp>
        <p:nvSpPr>
          <p:cNvPr id="18" name="ZoneTexte 17"/>
          <p:cNvSpPr txBox="1"/>
          <p:nvPr/>
        </p:nvSpPr>
        <p:spPr>
          <a:xfrm rot="16200000">
            <a:off x="2893575" y="4325488"/>
            <a:ext cx="577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World</a:t>
            </a:r>
          </a:p>
        </p:txBody>
      </p:sp>
      <p:sp>
        <p:nvSpPr>
          <p:cNvPr id="20" name="ZoneTexte 19"/>
          <p:cNvSpPr txBox="1"/>
          <p:nvPr/>
        </p:nvSpPr>
        <p:spPr>
          <a:xfrm rot="16200000">
            <a:off x="4270693" y="4326369"/>
            <a:ext cx="577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World</a:t>
            </a:r>
          </a:p>
        </p:txBody>
      </p:sp>
      <p:sp>
        <p:nvSpPr>
          <p:cNvPr id="21" name="ZoneTexte 20"/>
          <p:cNvSpPr txBox="1"/>
          <p:nvPr/>
        </p:nvSpPr>
        <p:spPr>
          <a:xfrm rot="16200000">
            <a:off x="5656775" y="4324934"/>
            <a:ext cx="577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World</a:t>
            </a:r>
          </a:p>
        </p:txBody>
      </p:sp>
      <p:sp>
        <p:nvSpPr>
          <p:cNvPr id="22" name="ZoneTexte 21"/>
          <p:cNvSpPr txBox="1"/>
          <p:nvPr/>
        </p:nvSpPr>
        <p:spPr>
          <a:xfrm rot="16200000">
            <a:off x="7040790" y="4326370"/>
            <a:ext cx="577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World</a:t>
            </a: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411297" y="4326370"/>
            <a:ext cx="577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World</a:t>
            </a:r>
          </a:p>
        </p:txBody>
      </p:sp>
    </p:spTree>
    <p:extLst>
      <p:ext uri="{BB962C8B-B14F-4D97-AF65-F5344CB8AC3E}">
        <p14:creationId xmlns:p14="http://schemas.microsoft.com/office/powerpoint/2010/main" val="494274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491"/>
            <a:ext cx="9142413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11760" y="1268760"/>
            <a:ext cx="662473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2555776" y="1988840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2742277" y="1742619"/>
            <a:ext cx="635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Knowing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3779912" y="1988840"/>
            <a:ext cx="2520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4583305" y="1754506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Conserving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6555538" y="1988840"/>
            <a:ext cx="9687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7686808" y="1988840"/>
            <a:ext cx="269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8157351" y="1988840"/>
            <a:ext cx="5191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6676716" y="1573723"/>
            <a:ext cx="824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Using sustainably</a:t>
            </a:r>
          </a:p>
        </p:txBody>
      </p:sp>
      <p:sp>
        <p:nvSpPr>
          <p:cNvPr id="12" name="ZoneTexte 11"/>
          <p:cNvSpPr txBox="1"/>
          <p:nvPr/>
        </p:nvSpPr>
        <p:spPr>
          <a:xfrm rot="18515240">
            <a:off x="7590934" y="1428744"/>
            <a:ext cx="824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Raising awareness</a:t>
            </a:r>
          </a:p>
        </p:txBody>
      </p:sp>
      <p:sp>
        <p:nvSpPr>
          <p:cNvPr id="13" name="ZoneTexte 12"/>
          <p:cNvSpPr txBox="1"/>
          <p:nvPr/>
        </p:nvSpPr>
        <p:spPr>
          <a:xfrm rot="18515240">
            <a:off x="8218691" y="1340739"/>
            <a:ext cx="824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Enhancing capacities / Networking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411760" y="1268760"/>
            <a:ext cx="3397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Progress towards GSPC targets 1-16 + World</a:t>
            </a:r>
          </a:p>
        </p:txBody>
      </p:sp>
      <p:graphicFrame>
        <p:nvGraphicFramePr>
          <p:cNvPr id="17" name="Graphique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605061"/>
              </p:ext>
            </p:extLst>
          </p:nvPr>
        </p:nvGraphicFramePr>
        <p:xfrm>
          <a:off x="2271592" y="2057400"/>
          <a:ext cx="7629000" cy="333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ectangle 15"/>
          <p:cNvSpPr/>
          <p:nvPr/>
        </p:nvSpPr>
        <p:spPr>
          <a:xfrm>
            <a:off x="683568" y="3933056"/>
            <a:ext cx="288032" cy="172819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83568" y="3077798"/>
            <a:ext cx="288032" cy="8640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331640" y="3924218"/>
            <a:ext cx="288032" cy="1728192"/>
          </a:xfrm>
          <a:prstGeom prst="rect">
            <a:avLst/>
          </a:prstGeom>
          <a:solidFill>
            <a:srgbClr val="00B05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331640" y="3068960"/>
            <a:ext cx="288032" cy="864096"/>
          </a:xfrm>
          <a:prstGeom prst="rect">
            <a:avLst/>
          </a:prstGeom>
          <a:solidFill>
            <a:srgbClr val="FFC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ZoneTexte 24"/>
          <p:cNvSpPr txBox="1"/>
          <p:nvPr/>
        </p:nvSpPr>
        <p:spPr>
          <a:xfrm rot="16200000">
            <a:off x="427217" y="3772617"/>
            <a:ext cx="7897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Europe</a:t>
            </a:r>
          </a:p>
        </p:txBody>
      </p:sp>
      <p:sp>
        <p:nvSpPr>
          <p:cNvPr id="26" name="ZoneTexte 25"/>
          <p:cNvSpPr txBox="1"/>
          <p:nvPr/>
        </p:nvSpPr>
        <p:spPr>
          <a:xfrm rot="16200000">
            <a:off x="1127549" y="3767694"/>
            <a:ext cx="707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World</a:t>
            </a:r>
          </a:p>
        </p:txBody>
      </p:sp>
      <p:sp>
        <p:nvSpPr>
          <p:cNvPr id="27" name="ZoneTexte 26"/>
          <p:cNvSpPr txBox="1"/>
          <p:nvPr/>
        </p:nvSpPr>
        <p:spPr>
          <a:xfrm rot="18200916">
            <a:off x="1679438" y="5970761"/>
            <a:ext cx="19054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Conservation status assessment</a:t>
            </a:r>
          </a:p>
        </p:txBody>
      </p:sp>
      <p:sp>
        <p:nvSpPr>
          <p:cNvPr id="28" name="ZoneTexte 27"/>
          <p:cNvSpPr txBox="1"/>
          <p:nvPr/>
        </p:nvSpPr>
        <p:spPr>
          <a:xfrm rot="18200916">
            <a:off x="5689623" y="5615093"/>
            <a:ext cx="13986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International trade</a:t>
            </a:r>
          </a:p>
        </p:txBody>
      </p:sp>
      <p:sp>
        <p:nvSpPr>
          <p:cNvPr id="29" name="ZoneTexte 28"/>
          <p:cNvSpPr txBox="1"/>
          <p:nvPr/>
        </p:nvSpPr>
        <p:spPr>
          <a:xfrm rot="18200916">
            <a:off x="4095377" y="5635508"/>
            <a:ext cx="13986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/>
              <a:t>In situ </a:t>
            </a:r>
            <a:r>
              <a:rPr lang="en-US" sz="1000" b="1" dirty="0"/>
              <a:t>conservation</a:t>
            </a:r>
          </a:p>
        </p:txBody>
      </p:sp>
      <p:sp>
        <p:nvSpPr>
          <p:cNvPr id="30" name="ZoneTexte 29"/>
          <p:cNvSpPr txBox="1"/>
          <p:nvPr/>
        </p:nvSpPr>
        <p:spPr>
          <a:xfrm rot="18200916">
            <a:off x="3134093" y="5970760"/>
            <a:ext cx="20103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/>
              <a:t>Management of production lands</a:t>
            </a:r>
            <a:endParaRPr lang="en-US" sz="1000" b="1" dirty="0"/>
          </a:p>
        </p:txBody>
      </p:sp>
      <p:sp>
        <p:nvSpPr>
          <p:cNvPr id="31" name="ZoneTexte 30"/>
          <p:cNvSpPr txBox="1"/>
          <p:nvPr/>
        </p:nvSpPr>
        <p:spPr>
          <a:xfrm rot="18200916">
            <a:off x="5951633" y="5377429"/>
            <a:ext cx="4069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IAS</a:t>
            </a:r>
          </a:p>
        </p:txBody>
      </p:sp>
    </p:spTree>
    <p:extLst>
      <p:ext uri="{BB962C8B-B14F-4D97-AF65-F5344CB8AC3E}">
        <p14:creationId xmlns:p14="http://schemas.microsoft.com/office/powerpoint/2010/main" val="4942741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FF0000"/>
    </a:accent1>
    <a:accent2>
      <a:srgbClr val="FFC000"/>
    </a:accent2>
    <a:accent3>
      <a:srgbClr val="00B050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549</Words>
  <Application>Microsoft Office PowerPoint</Application>
  <PresentationFormat>On-screen Show (4:3)</PresentationFormat>
  <Paragraphs>104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MNHN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Bardin</dc:creator>
  <cp:lastModifiedBy>Eoghan</cp:lastModifiedBy>
  <cp:revision>49</cp:revision>
  <dcterms:created xsi:type="dcterms:W3CDTF">2020-11-06T13:58:20Z</dcterms:created>
  <dcterms:modified xsi:type="dcterms:W3CDTF">2020-11-25T13:54:58Z</dcterms:modified>
</cp:coreProperties>
</file>