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59" r:id="rId1"/>
  </p:sldMasterIdLst>
  <p:notesMasterIdLst>
    <p:notesMasterId r:id="rId15"/>
  </p:notesMasterIdLst>
  <p:sldIdLst>
    <p:sldId id="258" r:id="rId2"/>
    <p:sldId id="260" r:id="rId3"/>
    <p:sldId id="262" r:id="rId4"/>
    <p:sldId id="265" r:id="rId5"/>
    <p:sldId id="257" r:id="rId6"/>
    <p:sldId id="266" r:id="rId7"/>
    <p:sldId id="267" r:id="rId8"/>
    <p:sldId id="489" r:id="rId9"/>
    <p:sldId id="497" r:id="rId10"/>
    <p:sldId id="477" r:id="rId11"/>
    <p:sldId id="498" r:id="rId12"/>
    <p:sldId id="500" r:id="rId13"/>
    <p:sldId id="499" r:id="rId1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A34306BE-008B-41B5-A910-CA6788A8C013}">
          <p14:sldIdLst>
            <p14:sldId id="258"/>
            <p14:sldId id="260"/>
            <p14:sldId id="262"/>
            <p14:sldId id="265"/>
            <p14:sldId id="257"/>
            <p14:sldId id="266"/>
            <p14:sldId id="267"/>
            <p14:sldId id="489"/>
            <p14:sldId id="497"/>
            <p14:sldId id="477"/>
            <p14:sldId id="498"/>
            <p14:sldId id="500"/>
            <p14:sldId id="49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12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mberto Gallo-Orsi" initials="UG" lastIdx="1" clrIdx="0">
    <p:extLst>
      <p:ext uri="{19B8F6BF-5375-455C-9EA6-DF929625EA0E}">
        <p15:presenceInfo xmlns:p15="http://schemas.microsoft.com/office/powerpoint/2012/main" userId="866f2bae37d0e5c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BFBFBF"/>
    <a:srgbClr val="B73C26"/>
    <a:srgbClr val="00B0F0"/>
    <a:srgbClr val="F5F3E4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Stile chiaro 2 - Color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49929" autoAdjust="0"/>
  </p:normalViewPr>
  <p:slideViewPr>
    <p:cSldViewPr snapToGrid="0">
      <p:cViewPr varScale="1">
        <p:scale>
          <a:sx n="65" d="100"/>
          <a:sy n="65" d="100"/>
        </p:scale>
        <p:origin x="2970" y="60"/>
      </p:cViewPr>
      <p:guideLst>
        <p:guide orient="horz" pos="346"/>
        <p:guide pos="12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mber\Documents\1%20-%20LAVORO\IKB%20Bern%20Convention\2020%20Scoreboard%202nd%20assesssment\Report%201and2%20scorebor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mber\Documents\1%20-%20LAVORO\IKB%20Bern%20Convention\2020%20Scoreboard%202nd%20assesssment\Report%201and2%20scorebor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892375503594874E-2"/>
          <c:y val="7.4035827941643026E-2"/>
          <c:w val="0.9255738272062175"/>
          <c:h val="0.8395448342117868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Comparisons!$B$14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Comparisons!$A$15:$A$19</c:f>
              <c:strCache>
                <c:ptCount val="5"/>
                <c:pt idx="0">
                  <c:v>A. National Monitoring of IKB</c:v>
                </c:pt>
                <c:pt idx="1">
                  <c:v>B. National Legislation</c:v>
                </c:pt>
                <c:pt idx="2">
                  <c:v>C. Enforcement response</c:v>
                </c:pt>
                <c:pt idx="3">
                  <c:v>D. Prosecution and sentencing</c:v>
                </c:pt>
                <c:pt idx="4">
                  <c:v>E. Prevention</c:v>
                </c:pt>
              </c:strCache>
            </c:strRef>
          </c:cat>
          <c:val>
            <c:numRef>
              <c:f>Comparisons!$B$15:$B$19</c:f>
              <c:numCache>
                <c:formatCode>#,#00%</c:formatCode>
                <c:ptCount val="5"/>
                <c:pt idx="0">
                  <c:v>0.61111111111111116</c:v>
                </c:pt>
                <c:pt idx="1">
                  <c:v>0.7788065843621399</c:v>
                </c:pt>
                <c:pt idx="2">
                  <c:v>0.50555555555555554</c:v>
                </c:pt>
                <c:pt idx="3">
                  <c:v>0.36107407407407405</c:v>
                </c:pt>
                <c:pt idx="4">
                  <c:v>0.61481481481481481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39-49B5-9998-FC73DD89092D}"/>
            </c:ext>
          </c:extLst>
        </c:ser>
        <c:ser>
          <c:idx val="1"/>
          <c:order val="1"/>
          <c:tx>
            <c:strRef>
              <c:f>Comparisons!$C$14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510885130466569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39-49B5-9998-FC73DD89092D}"/>
                </c:ext>
              </c:extLst>
            </c:dLbl>
            <c:dLbl>
              <c:idx val="1"/>
              <c:layout>
                <c:manualLayout>
                  <c:x val="-4.1778841667881399E-17"/>
                  <c:y val="-2.61351859633785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439-49B5-9998-FC73DD89092D}"/>
                </c:ext>
              </c:extLst>
            </c:dLbl>
            <c:dLbl>
              <c:idx val="2"/>
              <c:layout>
                <c:manualLayout>
                  <c:x val="0"/>
                  <c:y val="-3.070987999648005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439-49B5-9998-FC73DD89092D}"/>
                </c:ext>
              </c:extLst>
            </c:dLbl>
            <c:dLbl>
              <c:idx val="3"/>
              <c:layout>
                <c:manualLayout>
                  <c:x val="-1.1393946675166912E-3"/>
                  <c:y val="-3.52986956150075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39-49B5-9998-FC73DD89092D}"/>
                </c:ext>
              </c:extLst>
            </c:dLbl>
            <c:dLbl>
              <c:idx val="4"/>
              <c:layout>
                <c:manualLayout>
                  <c:x val="1.7225031953451896E-2"/>
                  <c:y val="-2.5029899281254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441692261597226E-2"/>
                      <c:h val="4.89748741462140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39-49B5-9998-FC73DD89092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Comparisons!$A$15:$A$19</c:f>
              <c:strCache>
                <c:ptCount val="5"/>
                <c:pt idx="0">
                  <c:v>A. National Monitoring of IKB</c:v>
                </c:pt>
                <c:pt idx="1">
                  <c:v>B. National Legislation</c:v>
                </c:pt>
                <c:pt idx="2">
                  <c:v>C. Enforcement response</c:v>
                </c:pt>
                <c:pt idx="3">
                  <c:v>D. Prosecution and sentencing</c:v>
                </c:pt>
                <c:pt idx="4">
                  <c:v>E. Prevention</c:v>
                </c:pt>
              </c:strCache>
            </c:strRef>
          </c:cat>
          <c:val>
            <c:numRef>
              <c:f>Comparisons!$C$15:$C$19</c:f>
              <c:numCache>
                <c:formatCode>#,#00%</c:formatCode>
                <c:ptCount val="5"/>
                <c:pt idx="0">
                  <c:v>3.7037037037037056E-2</c:v>
                </c:pt>
                <c:pt idx="1">
                  <c:v>2.2633744855967079E-2</c:v>
                </c:pt>
                <c:pt idx="2">
                  <c:v>2.7777777777777776E-2</c:v>
                </c:pt>
                <c:pt idx="3">
                  <c:v>4.6333333333333324E-2</c:v>
                </c:pt>
                <c:pt idx="4">
                  <c:v>1.4814814814814812E-2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39-49B5-9998-FC73DD89092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89610991"/>
        <c:axId val="2133664799"/>
      </c:barChart>
      <c:catAx>
        <c:axId val="189610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33664799"/>
        <c:crosses val="autoZero"/>
        <c:auto val="1"/>
        <c:lblAlgn val="ctr"/>
        <c:lblOffset val="100"/>
        <c:noMultiLvlLbl val="0"/>
      </c:catAx>
      <c:valAx>
        <c:axId val="21336647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9610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76992581554617046"/>
          <c:y val="6.4509459717144058E-2"/>
          <c:w val="0.15338982293630316"/>
          <c:h val="0.1044686700796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0">
          <a:solidFill>
            <a:sysClr val="windowText" lastClr="000000"/>
          </a:solidFill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773522752114365E-2"/>
          <c:y val="2.8125373967494611E-2"/>
          <c:w val="0.90381624968687935"/>
          <c:h val="0.818710010924325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'Latest info'!$B$17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'Latest info'!$A$18:$A$22</c:f>
              <c:strCache>
                <c:ptCount val="5"/>
                <c:pt idx="0">
                  <c:v>A. National Monitoring of IKB</c:v>
                </c:pt>
                <c:pt idx="1">
                  <c:v>B. National Legislation</c:v>
                </c:pt>
                <c:pt idx="2">
                  <c:v>C. Enforcement response</c:v>
                </c:pt>
                <c:pt idx="3">
                  <c:v>D. Prosecution and sentencing</c:v>
                </c:pt>
                <c:pt idx="4">
                  <c:v>E. Prevention</c:v>
                </c:pt>
              </c:strCache>
            </c:strRef>
          </c:cat>
          <c:val>
            <c:numRef>
              <c:f>'Latest info'!$B$18:$B$22</c:f>
              <c:numCache>
                <c:formatCode>0.00%</c:formatCode>
                <c:ptCount val="5"/>
                <c:pt idx="0">
                  <c:v>0.57199999999999995</c:v>
                </c:pt>
                <c:pt idx="1">
                  <c:v>0.79800000000000004</c:v>
                </c:pt>
                <c:pt idx="2">
                  <c:v>0.55300000000000005</c:v>
                </c:pt>
                <c:pt idx="3">
                  <c:v>0.45600000000000002</c:v>
                </c:pt>
                <c:pt idx="4">
                  <c:v>0.60499999999999998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43-4452-A7B0-6B717E57DB9E}"/>
            </c:ext>
          </c:extLst>
        </c:ser>
        <c:ser>
          <c:idx val="1"/>
          <c:order val="1"/>
          <c:tx>
            <c:strRef>
              <c:f>'Latest info'!$C$17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'Latest info'!$A$18:$A$22</c:f>
              <c:strCache>
                <c:ptCount val="5"/>
                <c:pt idx="0">
                  <c:v>A. National Monitoring of IKB</c:v>
                </c:pt>
                <c:pt idx="1">
                  <c:v>B. National Legislation</c:v>
                </c:pt>
                <c:pt idx="2">
                  <c:v>C. Enforcement response</c:v>
                </c:pt>
                <c:pt idx="3">
                  <c:v>D. Prosecution and sentencing</c:v>
                </c:pt>
                <c:pt idx="4">
                  <c:v>E. Prevention</c:v>
                </c:pt>
              </c:strCache>
            </c:strRef>
          </c:cat>
          <c:val>
            <c:numRef>
              <c:f>'Latest info'!$C$18:$C$22</c:f>
              <c:numCache>
                <c:formatCode>#,#00%</c:formatCode>
                <c:ptCount val="5"/>
                <c:pt idx="0">
                  <c:v>0.54301075268817212</c:v>
                </c:pt>
                <c:pt idx="1">
                  <c:v>0.81526284348865008</c:v>
                </c:pt>
                <c:pt idx="2">
                  <c:v>0.50208728652751433</c:v>
                </c:pt>
                <c:pt idx="3">
                  <c:v>0.41129032258064524</c:v>
                </c:pt>
                <c:pt idx="4">
                  <c:v>0.55268817204301091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43-4452-A7B0-6B717E57DB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overlap val="-17"/>
        <c:axId val="399840975"/>
        <c:axId val="406701135"/>
      </c:barChart>
      <c:catAx>
        <c:axId val="3998409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6701135"/>
        <c:crosses val="autoZero"/>
        <c:auto val="1"/>
        <c:lblAlgn val="ctr"/>
        <c:lblOffset val="100"/>
        <c:noMultiLvlLbl val="0"/>
      </c:catAx>
      <c:valAx>
        <c:axId val="406701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998409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5459802993503975"/>
          <c:y val="4.431628000129257E-2"/>
          <c:w val="9.286817065056599E-2"/>
          <c:h val="9.21877108586896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ABFD7-12DA-42E5-A65F-815E3CA04B74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25524-E209-4C97-B152-0BD79E7FFF2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979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4669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3011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55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09078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2000"/>
              </a:lnSpc>
              <a:spcAft>
                <a:spcPts val="550"/>
              </a:spcAft>
            </a:pPr>
            <a:r>
              <a:rPr lang="en-GB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1034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A23623-67F1-4740-B7E9-A6BF5FF612D8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9912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GB" dirty="0"/>
            </a:b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1405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818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2658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402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88984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20983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25524-E209-4C97-B152-0BD79E7FFF20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3302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69008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36684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27669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21508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07163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41505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9324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62167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uppo 73">
            <a:extLst>
              <a:ext uri="{FF2B5EF4-FFF2-40B4-BE49-F238E27FC236}">
                <a16:creationId xmlns:a16="http://schemas.microsoft.com/office/drawing/2014/main" id="{B9A0CF91-2F3B-40C7-8AB8-A01998346BF2}"/>
              </a:ext>
            </a:extLst>
          </p:cNvPr>
          <p:cNvGrpSpPr/>
          <p:nvPr userDrawn="1"/>
        </p:nvGrpSpPr>
        <p:grpSpPr>
          <a:xfrm>
            <a:off x="259080" y="3227205"/>
            <a:ext cx="8656320" cy="1221033"/>
            <a:chOff x="345440" y="3227204"/>
            <a:chExt cx="11541760" cy="1221033"/>
          </a:xfrm>
        </p:grpSpPr>
        <p:cxnSp>
          <p:nvCxnSpPr>
            <p:cNvPr id="8" name="Connettore diritto 7">
              <a:extLst>
                <a:ext uri="{FF2B5EF4-FFF2-40B4-BE49-F238E27FC236}">
                  <a16:creationId xmlns:a16="http://schemas.microsoft.com/office/drawing/2014/main" id="{773EC5C4-1F47-442F-9D5A-B34278E4683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45440" y="3848801"/>
              <a:ext cx="11541760" cy="0"/>
            </a:xfrm>
            <a:prstGeom prst="line">
              <a:avLst/>
            </a:prstGeom>
            <a:ln w="177800" cap="rnd">
              <a:solidFill>
                <a:schemeClr val="tx1">
                  <a:lumMod val="65000"/>
                  <a:lumOff val="35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" name="Gruppo 40">
              <a:extLst>
                <a:ext uri="{FF2B5EF4-FFF2-40B4-BE49-F238E27FC236}">
                  <a16:creationId xmlns:a16="http://schemas.microsoft.com/office/drawing/2014/main" id="{AD0888A5-07F2-4FCF-8971-919AF42D5352}"/>
                </a:ext>
              </a:extLst>
            </p:cNvPr>
            <p:cNvGrpSpPr/>
            <p:nvPr userDrawn="1"/>
          </p:nvGrpSpPr>
          <p:grpSpPr>
            <a:xfrm>
              <a:off x="975360" y="3249361"/>
              <a:ext cx="1198873" cy="1198876"/>
              <a:chOff x="975360" y="2700721"/>
              <a:chExt cx="1198873" cy="1198876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1" name="Ovale 10">
                <a:extLst>
                  <a:ext uri="{FF2B5EF4-FFF2-40B4-BE49-F238E27FC236}">
                    <a16:creationId xmlns:a16="http://schemas.microsoft.com/office/drawing/2014/main" id="{F4E8BDE3-4E10-4D56-84BA-7E03385799CB}"/>
                  </a:ext>
                </a:extLst>
              </p:cNvPr>
              <p:cNvSpPr/>
              <p:nvPr userDrawn="1"/>
            </p:nvSpPr>
            <p:spPr>
              <a:xfrm>
                <a:off x="975360" y="2700724"/>
                <a:ext cx="1198873" cy="1198873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16" name="Cerchio: Vuoto 15">
                <a:extLst>
                  <a:ext uri="{FF2B5EF4-FFF2-40B4-BE49-F238E27FC236}">
                    <a16:creationId xmlns:a16="http://schemas.microsoft.com/office/drawing/2014/main" id="{F5EF6C12-ED46-4CB9-82B8-B9991382C462}"/>
                  </a:ext>
                </a:extLst>
              </p:cNvPr>
              <p:cNvSpPr/>
              <p:nvPr userDrawn="1"/>
            </p:nvSpPr>
            <p:spPr>
              <a:xfrm>
                <a:off x="975360" y="2700721"/>
                <a:ext cx="1198873" cy="1198873"/>
              </a:xfrm>
              <a:prstGeom prst="donut">
                <a:avLst>
                  <a:gd name="adj" fmla="val 1536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2" name="Gruppo 41">
              <a:extLst>
                <a:ext uri="{FF2B5EF4-FFF2-40B4-BE49-F238E27FC236}">
                  <a16:creationId xmlns:a16="http://schemas.microsoft.com/office/drawing/2014/main" id="{77768214-9A9D-41A1-9221-4E7DCB69CD98}"/>
                </a:ext>
              </a:extLst>
            </p:cNvPr>
            <p:cNvGrpSpPr/>
            <p:nvPr userDrawn="1"/>
          </p:nvGrpSpPr>
          <p:grpSpPr>
            <a:xfrm>
              <a:off x="3220718" y="3227208"/>
              <a:ext cx="1198877" cy="1198874"/>
              <a:chOff x="3220718" y="2678568"/>
              <a:chExt cx="1198877" cy="1198874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2" name="Ovale 11">
                <a:extLst>
                  <a:ext uri="{FF2B5EF4-FFF2-40B4-BE49-F238E27FC236}">
                    <a16:creationId xmlns:a16="http://schemas.microsoft.com/office/drawing/2014/main" id="{DE241B73-D0FF-4F54-8CB5-8A8DE0435F7A}"/>
                  </a:ext>
                </a:extLst>
              </p:cNvPr>
              <p:cNvSpPr/>
              <p:nvPr userDrawn="1"/>
            </p:nvSpPr>
            <p:spPr>
              <a:xfrm>
                <a:off x="3220718" y="2678568"/>
                <a:ext cx="1198873" cy="1198873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17" name="Cerchio: Vuoto 16">
                <a:extLst>
                  <a:ext uri="{FF2B5EF4-FFF2-40B4-BE49-F238E27FC236}">
                    <a16:creationId xmlns:a16="http://schemas.microsoft.com/office/drawing/2014/main" id="{43FC3FE9-3BB8-4E25-8643-4B9FE540F540}"/>
                  </a:ext>
                </a:extLst>
              </p:cNvPr>
              <p:cNvSpPr/>
              <p:nvPr userDrawn="1"/>
            </p:nvSpPr>
            <p:spPr>
              <a:xfrm>
                <a:off x="3220721" y="2678568"/>
                <a:ext cx="1198874" cy="1198874"/>
              </a:xfrm>
              <a:prstGeom prst="donut">
                <a:avLst>
                  <a:gd name="adj" fmla="val 15363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3" name="Gruppo 42">
              <a:extLst>
                <a:ext uri="{FF2B5EF4-FFF2-40B4-BE49-F238E27FC236}">
                  <a16:creationId xmlns:a16="http://schemas.microsoft.com/office/drawing/2014/main" id="{7DBADE76-D1FD-4716-BC11-B0597BDA827B}"/>
                </a:ext>
              </a:extLst>
            </p:cNvPr>
            <p:cNvGrpSpPr/>
            <p:nvPr userDrawn="1"/>
          </p:nvGrpSpPr>
          <p:grpSpPr>
            <a:xfrm>
              <a:off x="5466080" y="3249360"/>
              <a:ext cx="1198873" cy="1198876"/>
              <a:chOff x="5466080" y="2700720"/>
              <a:chExt cx="1198873" cy="1198876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3" name="Ovale 12">
                <a:extLst>
                  <a:ext uri="{FF2B5EF4-FFF2-40B4-BE49-F238E27FC236}">
                    <a16:creationId xmlns:a16="http://schemas.microsoft.com/office/drawing/2014/main" id="{00324D9D-D041-4429-9B95-C40E7FD87798}"/>
                  </a:ext>
                </a:extLst>
              </p:cNvPr>
              <p:cNvSpPr/>
              <p:nvPr userDrawn="1"/>
            </p:nvSpPr>
            <p:spPr>
              <a:xfrm>
                <a:off x="5466080" y="2700723"/>
                <a:ext cx="1198873" cy="1198873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18" name="Cerchio: Vuoto 17">
                <a:extLst>
                  <a:ext uri="{FF2B5EF4-FFF2-40B4-BE49-F238E27FC236}">
                    <a16:creationId xmlns:a16="http://schemas.microsoft.com/office/drawing/2014/main" id="{1DDD0C37-64DC-4390-A307-EAD4C3085251}"/>
                  </a:ext>
                </a:extLst>
              </p:cNvPr>
              <p:cNvSpPr/>
              <p:nvPr userDrawn="1"/>
            </p:nvSpPr>
            <p:spPr>
              <a:xfrm>
                <a:off x="5466080" y="2700720"/>
                <a:ext cx="1198873" cy="1198873"/>
              </a:xfrm>
              <a:prstGeom prst="donut">
                <a:avLst>
                  <a:gd name="adj" fmla="val 15363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4" name="Gruppo 43">
              <a:extLst>
                <a:ext uri="{FF2B5EF4-FFF2-40B4-BE49-F238E27FC236}">
                  <a16:creationId xmlns:a16="http://schemas.microsoft.com/office/drawing/2014/main" id="{7F066A8B-005D-4E24-BDDB-83EB1B8A97AB}"/>
                </a:ext>
              </a:extLst>
            </p:cNvPr>
            <p:cNvGrpSpPr/>
            <p:nvPr userDrawn="1"/>
          </p:nvGrpSpPr>
          <p:grpSpPr>
            <a:xfrm>
              <a:off x="7711438" y="3227204"/>
              <a:ext cx="1198877" cy="1198877"/>
              <a:chOff x="7711438" y="2678564"/>
              <a:chExt cx="1198877" cy="1198877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4" name="Ovale 13">
                <a:extLst>
                  <a:ext uri="{FF2B5EF4-FFF2-40B4-BE49-F238E27FC236}">
                    <a16:creationId xmlns:a16="http://schemas.microsoft.com/office/drawing/2014/main" id="{60751DBE-F4B9-49A6-92B0-477617634283}"/>
                  </a:ext>
                </a:extLst>
              </p:cNvPr>
              <p:cNvSpPr/>
              <p:nvPr userDrawn="1"/>
            </p:nvSpPr>
            <p:spPr>
              <a:xfrm>
                <a:off x="7711440" y="2678568"/>
                <a:ext cx="1198873" cy="1198873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19" name="Cerchio: Vuoto 18">
                <a:extLst>
                  <a:ext uri="{FF2B5EF4-FFF2-40B4-BE49-F238E27FC236}">
                    <a16:creationId xmlns:a16="http://schemas.microsoft.com/office/drawing/2014/main" id="{5BA1BDFF-D187-4F3E-8E69-2292F809ED2B}"/>
                  </a:ext>
                </a:extLst>
              </p:cNvPr>
              <p:cNvSpPr/>
              <p:nvPr userDrawn="1"/>
            </p:nvSpPr>
            <p:spPr>
              <a:xfrm>
                <a:off x="7711438" y="2678564"/>
                <a:ext cx="1198877" cy="1198877"/>
              </a:xfrm>
              <a:prstGeom prst="donut">
                <a:avLst>
                  <a:gd name="adj" fmla="val 15363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5" name="Gruppo 44">
              <a:extLst>
                <a:ext uri="{FF2B5EF4-FFF2-40B4-BE49-F238E27FC236}">
                  <a16:creationId xmlns:a16="http://schemas.microsoft.com/office/drawing/2014/main" id="{5C92BF73-A0CF-44E2-8ED7-366C39070A18}"/>
                </a:ext>
              </a:extLst>
            </p:cNvPr>
            <p:cNvGrpSpPr/>
            <p:nvPr userDrawn="1"/>
          </p:nvGrpSpPr>
          <p:grpSpPr>
            <a:xfrm>
              <a:off x="9956796" y="3249358"/>
              <a:ext cx="1198877" cy="1198877"/>
              <a:chOff x="9956796" y="2700718"/>
              <a:chExt cx="1198877" cy="1198877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5" name="Ovale 14">
                <a:extLst>
                  <a:ext uri="{FF2B5EF4-FFF2-40B4-BE49-F238E27FC236}">
                    <a16:creationId xmlns:a16="http://schemas.microsoft.com/office/drawing/2014/main" id="{06B91428-2BB1-4A9D-B661-7C96679DB024}"/>
                  </a:ext>
                </a:extLst>
              </p:cNvPr>
              <p:cNvSpPr/>
              <p:nvPr userDrawn="1"/>
            </p:nvSpPr>
            <p:spPr>
              <a:xfrm>
                <a:off x="9956800" y="2700722"/>
                <a:ext cx="1198873" cy="1198873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20" name="Cerchio: Vuoto 19">
                <a:extLst>
                  <a:ext uri="{FF2B5EF4-FFF2-40B4-BE49-F238E27FC236}">
                    <a16:creationId xmlns:a16="http://schemas.microsoft.com/office/drawing/2014/main" id="{B5BC5108-ED06-4FAB-BB93-93062E7A6D49}"/>
                  </a:ext>
                </a:extLst>
              </p:cNvPr>
              <p:cNvSpPr/>
              <p:nvPr userDrawn="1"/>
            </p:nvSpPr>
            <p:spPr>
              <a:xfrm>
                <a:off x="9956796" y="2700718"/>
                <a:ext cx="1198873" cy="1198873"/>
              </a:xfrm>
              <a:prstGeom prst="donut">
                <a:avLst>
                  <a:gd name="adj" fmla="val 15363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5" name="Gruppo 24">
            <a:extLst>
              <a:ext uri="{FF2B5EF4-FFF2-40B4-BE49-F238E27FC236}">
                <a16:creationId xmlns:a16="http://schemas.microsoft.com/office/drawing/2014/main" id="{487E8E15-D7B1-412B-AD6D-32B85B1FDBCD}"/>
              </a:ext>
            </a:extLst>
          </p:cNvPr>
          <p:cNvGrpSpPr/>
          <p:nvPr userDrawn="1"/>
        </p:nvGrpSpPr>
        <p:grpSpPr>
          <a:xfrm>
            <a:off x="302891" y="4617706"/>
            <a:ext cx="1756413" cy="1537384"/>
            <a:chOff x="403854" y="4069066"/>
            <a:chExt cx="2341884" cy="153738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4" name="Rombo 23">
              <a:extLst>
                <a:ext uri="{FF2B5EF4-FFF2-40B4-BE49-F238E27FC236}">
                  <a16:creationId xmlns:a16="http://schemas.microsoft.com/office/drawing/2014/main" id="{BA8E296D-FABC-4041-8179-D5E07C0B6210}"/>
                </a:ext>
              </a:extLst>
            </p:cNvPr>
            <p:cNvSpPr/>
            <p:nvPr userDrawn="1"/>
          </p:nvSpPr>
          <p:spPr>
            <a:xfrm>
              <a:off x="1244596" y="4069066"/>
              <a:ext cx="660400" cy="579120"/>
            </a:xfrm>
            <a:prstGeom prst="diamond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sz="1800" noProof="0" dirty="0"/>
            </a:p>
          </p:txBody>
        </p:sp>
        <p:grpSp>
          <p:nvGrpSpPr>
            <p:cNvPr id="23" name="Gruppo 22">
              <a:extLst>
                <a:ext uri="{FF2B5EF4-FFF2-40B4-BE49-F238E27FC236}">
                  <a16:creationId xmlns:a16="http://schemas.microsoft.com/office/drawing/2014/main" id="{18A9B19D-6EB3-4467-AF42-95D984C5D788}"/>
                </a:ext>
              </a:extLst>
            </p:cNvPr>
            <p:cNvGrpSpPr/>
            <p:nvPr userDrawn="1"/>
          </p:nvGrpSpPr>
          <p:grpSpPr>
            <a:xfrm>
              <a:off x="403854" y="4331800"/>
              <a:ext cx="2341884" cy="1274650"/>
              <a:chOff x="403854" y="4331800"/>
              <a:chExt cx="2341884" cy="1274650"/>
            </a:xfrm>
          </p:grpSpPr>
          <p:sp>
            <p:nvSpPr>
              <p:cNvPr id="21" name="Rettangolo: Angoli arrotondati 20">
                <a:extLst>
                  <a:ext uri="{FF2B5EF4-FFF2-40B4-BE49-F238E27FC236}">
                    <a16:creationId xmlns:a16="http://schemas.microsoft.com/office/drawing/2014/main" id="{9BF44FD4-7FD7-40F2-98C8-E788E2B4D9A5}"/>
                  </a:ext>
                </a:extLst>
              </p:cNvPr>
              <p:cNvSpPr/>
              <p:nvPr userDrawn="1"/>
            </p:nvSpPr>
            <p:spPr>
              <a:xfrm>
                <a:off x="403854" y="4336472"/>
                <a:ext cx="2341884" cy="1269978"/>
              </a:xfrm>
              <a:prstGeom prst="roundRect">
                <a:avLst>
                  <a:gd name="adj" fmla="val 10267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22" name="Rettangolo: Angoli arrotondati 21">
                <a:extLst>
                  <a:ext uri="{FF2B5EF4-FFF2-40B4-BE49-F238E27FC236}">
                    <a16:creationId xmlns:a16="http://schemas.microsoft.com/office/drawing/2014/main" id="{90E08B57-ED76-43AF-B67C-BCA6FD9A2059}"/>
                  </a:ext>
                </a:extLst>
              </p:cNvPr>
              <p:cNvSpPr/>
              <p:nvPr userDrawn="1"/>
            </p:nvSpPr>
            <p:spPr>
              <a:xfrm>
                <a:off x="403854" y="4331800"/>
                <a:ext cx="2341884" cy="1104232"/>
              </a:xfrm>
              <a:prstGeom prst="roundRect">
                <a:avLst>
                  <a:gd name="adj" fmla="val 10267"/>
                </a:avLst>
              </a:prstGeom>
              <a:solidFill>
                <a:schemeClr val="bg1"/>
              </a:solidFill>
              <a:ln w="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</p:grpSp>
      </p:grpSp>
      <p:grpSp>
        <p:nvGrpSpPr>
          <p:cNvPr id="31" name="Gruppo 30">
            <a:extLst>
              <a:ext uri="{FF2B5EF4-FFF2-40B4-BE49-F238E27FC236}">
                <a16:creationId xmlns:a16="http://schemas.microsoft.com/office/drawing/2014/main" id="{CFFC21A9-96FB-4FF8-AEB8-48E0A946427A}"/>
              </a:ext>
            </a:extLst>
          </p:cNvPr>
          <p:cNvGrpSpPr/>
          <p:nvPr userDrawn="1"/>
        </p:nvGrpSpPr>
        <p:grpSpPr>
          <a:xfrm>
            <a:off x="3709031" y="4617706"/>
            <a:ext cx="1756413" cy="1537384"/>
            <a:chOff x="403854" y="4069066"/>
            <a:chExt cx="2341884" cy="153738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2" name="Rombo 31">
              <a:extLst>
                <a:ext uri="{FF2B5EF4-FFF2-40B4-BE49-F238E27FC236}">
                  <a16:creationId xmlns:a16="http://schemas.microsoft.com/office/drawing/2014/main" id="{E70F75C1-D801-4001-B85E-599E24F7D1A5}"/>
                </a:ext>
              </a:extLst>
            </p:cNvPr>
            <p:cNvSpPr/>
            <p:nvPr userDrawn="1"/>
          </p:nvSpPr>
          <p:spPr>
            <a:xfrm>
              <a:off x="1244596" y="4069066"/>
              <a:ext cx="660400" cy="579120"/>
            </a:xfrm>
            <a:prstGeom prst="diamond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sz="1800" noProof="0" dirty="0"/>
            </a:p>
          </p:txBody>
        </p:sp>
        <p:grpSp>
          <p:nvGrpSpPr>
            <p:cNvPr id="33" name="Gruppo 32">
              <a:extLst>
                <a:ext uri="{FF2B5EF4-FFF2-40B4-BE49-F238E27FC236}">
                  <a16:creationId xmlns:a16="http://schemas.microsoft.com/office/drawing/2014/main" id="{583F934F-15A5-4EBD-BCF8-D261ADDF9DB4}"/>
                </a:ext>
              </a:extLst>
            </p:cNvPr>
            <p:cNvGrpSpPr/>
            <p:nvPr userDrawn="1"/>
          </p:nvGrpSpPr>
          <p:grpSpPr>
            <a:xfrm>
              <a:off x="403854" y="4331800"/>
              <a:ext cx="2341884" cy="1274650"/>
              <a:chOff x="403854" y="4331800"/>
              <a:chExt cx="2341884" cy="1274650"/>
            </a:xfrm>
          </p:grpSpPr>
          <p:sp>
            <p:nvSpPr>
              <p:cNvPr id="34" name="Rettangolo: Angoli arrotondati 33">
                <a:extLst>
                  <a:ext uri="{FF2B5EF4-FFF2-40B4-BE49-F238E27FC236}">
                    <a16:creationId xmlns:a16="http://schemas.microsoft.com/office/drawing/2014/main" id="{307ACF98-3D7E-4BB7-9540-6C99E885B32D}"/>
                  </a:ext>
                </a:extLst>
              </p:cNvPr>
              <p:cNvSpPr/>
              <p:nvPr userDrawn="1"/>
            </p:nvSpPr>
            <p:spPr>
              <a:xfrm>
                <a:off x="403854" y="4336472"/>
                <a:ext cx="2341884" cy="1269978"/>
              </a:xfrm>
              <a:prstGeom prst="roundRect">
                <a:avLst>
                  <a:gd name="adj" fmla="val 10267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35" name="Rettangolo: Angoli arrotondati 34">
                <a:extLst>
                  <a:ext uri="{FF2B5EF4-FFF2-40B4-BE49-F238E27FC236}">
                    <a16:creationId xmlns:a16="http://schemas.microsoft.com/office/drawing/2014/main" id="{028A08F1-3092-4779-A9E8-517DB617DCF8}"/>
                  </a:ext>
                </a:extLst>
              </p:cNvPr>
              <p:cNvSpPr/>
              <p:nvPr userDrawn="1"/>
            </p:nvSpPr>
            <p:spPr>
              <a:xfrm>
                <a:off x="403854" y="4331800"/>
                <a:ext cx="2341884" cy="1104232"/>
              </a:xfrm>
              <a:prstGeom prst="roundRect">
                <a:avLst>
                  <a:gd name="adj" fmla="val 10267"/>
                </a:avLst>
              </a:prstGeom>
              <a:solidFill>
                <a:schemeClr val="bg1"/>
              </a:solidFill>
              <a:ln w="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</p:grpSp>
      </p:grpSp>
      <p:grpSp>
        <p:nvGrpSpPr>
          <p:cNvPr id="36" name="Gruppo 35">
            <a:extLst>
              <a:ext uri="{FF2B5EF4-FFF2-40B4-BE49-F238E27FC236}">
                <a16:creationId xmlns:a16="http://schemas.microsoft.com/office/drawing/2014/main" id="{2F003540-5294-4111-ACCA-A23E40CB5D0A}"/>
              </a:ext>
            </a:extLst>
          </p:cNvPr>
          <p:cNvGrpSpPr/>
          <p:nvPr userDrawn="1"/>
        </p:nvGrpSpPr>
        <p:grpSpPr>
          <a:xfrm>
            <a:off x="7038970" y="4617706"/>
            <a:ext cx="1756413" cy="1537384"/>
            <a:chOff x="403854" y="4069066"/>
            <a:chExt cx="2341884" cy="153738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7" name="Rombo 36">
              <a:extLst>
                <a:ext uri="{FF2B5EF4-FFF2-40B4-BE49-F238E27FC236}">
                  <a16:creationId xmlns:a16="http://schemas.microsoft.com/office/drawing/2014/main" id="{74A68BA0-0E8D-481B-8AAC-C71F39808FE6}"/>
                </a:ext>
              </a:extLst>
            </p:cNvPr>
            <p:cNvSpPr/>
            <p:nvPr userDrawn="1"/>
          </p:nvSpPr>
          <p:spPr>
            <a:xfrm>
              <a:off x="1244596" y="4069066"/>
              <a:ext cx="660400" cy="579120"/>
            </a:xfrm>
            <a:prstGeom prst="diamond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sz="1800" noProof="0" dirty="0"/>
            </a:p>
          </p:txBody>
        </p:sp>
        <p:grpSp>
          <p:nvGrpSpPr>
            <p:cNvPr id="38" name="Gruppo 37">
              <a:extLst>
                <a:ext uri="{FF2B5EF4-FFF2-40B4-BE49-F238E27FC236}">
                  <a16:creationId xmlns:a16="http://schemas.microsoft.com/office/drawing/2014/main" id="{990A82A5-AEC2-4F28-B664-4099320A501D}"/>
                </a:ext>
              </a:extLst>
            </p:cNvPr>
            <p:cNvGrpSpPr/>
            <p:nvPr userDrawn="1"/>
          </p:nvGrpSpPr>
          <p:grpSpPr>
            <a:xfrm>
              <a:off x="403854" y="4331800"/>
              <a:ext cx="2341884" cy="1274650"/>
              <a:chOff x="403854" y="4331800"/>
              <a:chExt cx="2341884" cy="1274650"/>
            </a:xfrm>
          </p:grpSpPr>
          <p:sp>
            <p:nvSpPr>
              <p:cNvPr id="39" name="Rettangolo: Angoli arrotondati 38">
                <a:extLst>
                  <a:ext uri="{FF2B5EF4-FFF2-40B4-BE49-F238E27FC236}">
                    <a16:creationId xmlns:a16="http://schemas.microsoft.com/office/drawing/2014/main" id="{3E12C820-BCBE-4432-895B-4E6FEAE65778}"/>
                  </a:ext>
                </a:extLst>
              </p:cNvPr>
              <p:cNvSpPr/>
              <p:nvPr userDrawn="1"/>
            </p:nvSpPr>
            <p:spPr>
              <a:xfrm>
                <a:off x="403854" y="4336472"/>
                <a:ext cx="2341884" cy="1269978"/>
              </a:xfrm>
              <a:prstGeom prst="roundRect">
                <a:avLst>
                  <a:gd name="adj" fmla="val 10267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40" name="Rettangolo: Angoli arrotondati 39">
                <a:extLst>
                  <a:ext uri="{FF2B5EF4-FFF2-40B4-BE49-F238E27FC236}">
                    <a16:creationId xmlns:a16="http://schemas.microsoft.com/office/drawing/2014/main" id="{DCAAB050-4206-4A27-B938-06C579DC0BCC}"/>
                  </a:ext>
                </a:extLst>
              </p:cNvPr>
              <p:cNvSpPr/>
              <p:nvPr userDrawn="1"/>
            </p:nvSpPr>
            <p:spPr>
              <a:xfrm>
                <a:off x="403854" y="4331800"/>
                <a:ext cx="2341884" cy="1104232"/>
              </a:xfrm>
              <a:prstGeom prst="roundRect">
                <a:avLst>
                  <a:gd name="adj" fmla="val 10267"/>
                </a:avLst>
              </a:prstGeom>
              <a:solidFill>
                <a:schemeClr val="bg1"/>
              </a:solidFill>
              <a:ln w="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</p:grpSp>
      </p:grpSp>
      <p:grpSp>
        <p:nvGrpSpPr>
          <p:cNvPr id="46" name="Gruppo 45">
            <a:extLst>
              <a:ext uri="{FF2B5EF4-FFF2-40B4-BE49-F238E27FC236}">
                <a16:creationId xmlns:a16="http://schemas.microsoft.com/office/drawing/2014/main" id="{BB699EEB-C029-4EE9-AB2E-C36BD151BF92}"/>
              </a:ext>
            </a:extLst>
          </p:cNvPr>
          <p:cNvGrpSpPr/>
          <p:nvPr userDrawn="1"/>
        </p:nvGrpSpPr>
        <p:grpSpPr>
          <a:xfrm rot="10800000">
            <a:off x="1986909" y="1471385"/>
            <a:ext cx="1756413" cy="1537384"/>
            <a:chOff x="403854" y="4069066"/>
            <a:chExt cx="2341884" cy="153738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7" name="Rombo 46">
              <a:extLst>
                <a:ext uri="{FF2B5EF4-FFF2-40B4-BE49-F238E27FC236}">
                  <a16:creationId xmlns:a16="http://schemas.microsoft.com/office/drawing/2014/main" id="{92488968-C7FD-43D4-AC66-28FAE9D3A0D3}"/>
                </a:ext>
              </a:extLst>
            </p:cNvPr>
            <p:cNvSpPr/>
            <p:nvPr userDrawn="1"/>
          </p:nvSpPr>
          <p:spPr>
            <a:xfrm>
              <a:off x="1244596" y="4069066"/>
              <a:ext cx="660400" cy="579120"/>
            </a:xfrm>
            <a:prstGeom prst="diamond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sz="1800" noProof="0" dirty="0"/>
            </a:p>
          </p:txBody>
        </p:sp>
        <p:grpSp>
          <p:nvGrpSpPr>
            <p:cNvPr id="48" name="Gruppo 47">
              <a:extLst>
                <a:ext uri="{FF2B5EF4-FFF2-40B4-BE49-F238E27FC236}">
                  <a16:creationId xmlns:a16="http://schemas.microsoft.com/office/drawing/2014/main" id="{EFC385BB-B919-4FE7-B88D-6614D96FE54F}"/>
                </a:ext>
              </a:extLst>
            </p:cNvPr>
            <p:cNvGrpSpPr/>
            <p:nvPr userDrawn="1"/>
          </p:nvGrpSpPr>
          <p:grpSpPr>
            <a:xfrm>
              <a:off x="403854" y="4321208"/>
              <a:ext cx="2341884" cy="1285242"/>
              <a:chOff x="403854" y="4321208"/>
              <a:chExt cx="2341884" cy="1285242"/>
            </a:xfrm>
          </p:grpSpPr>
          <p:sp>
            <p:nvSpPr>
              <p:cNvPr id="49" name="Rettangolo: Angoli arrotondati 48">
                <a:extLst>
                  <a:ext uri="{FF2B5EF4-FFF2-40B4-BE49-F238E27FC236}">
                    <a16:creationId xmlns:a16="http://schemas.microsoft.com/office/drawing/2014/main" id="{2D40B4F7-4249-48EB-B76D-7322E43B296D}"/>
                  </a:ext>
                </a:extLst>
              </p:cNvPr>
              <p:cNvSpPr/>
              <p:nvPr userDrawn="1"/>
            </p:nvSpPr>
            <p:spPr>
              <a:xfrm>
                <a:off x="403854" y="4336472"/>
                <a:ext cx="2341884" cy="1269978"/>
              </a:xfrm>
              <a:prstGeom prst="roundRect">
                <a:avLst>
                  <a:gd name="adj" fmla="val 10267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50" name="Rettangolo: Angoli arrotondati 49">
                <a:extLst>
                  <a:ext uri="{FF2B5EF4-FFF2-40B4-BE49-F238E27FC236}">
                    <a16:creationId xmlns:a16="http://schemas.microsoft.com/office/drawing/2014/main" id="{0235ED88-73D7-4913-B429-4E32943AEA7F}"/>
                  </a:ext>
                </a:extLst>
              </p:cNvPr>
              <p:cNvSpPr/>
              <p:nvPr userDrawn="1"/>
            </p:nvSpPr>
            <p:spPr>
              <a:xfrm>
                <a:off x="403854" y="4321208"/>
                <a:ext cx="2341884" cy="1104232"/>
              </a:xfrm>
              <a:prstGeom prst="roundRect">
                <a:avLst>
                  <a:gd name="adj" fmla="val 10267"/>
                </a:avLst>
              </a:prstGeom>
              <a:solidFill>
                <a:schemeClr val="bg1"/>
              </a:solidFill>
              <a:ln w="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</p:grpSp>
      </p:grpSp>
      <p:grpSp>
        <p:nvGrpSpPr>
          <p:cNvPr id="51" name="Gruppo 50">
            <a:extLst>
              <a:ext uri="{FF2B5EF4-FFF2-40B4-BE49-F238E27FC236}">
                <a16:creationId xmlns:a16="http://schemas.microsoft.com/office/drawing/2014/main" id="{CB191BBD-9BF5-4978-AD4B-B8312B56D6F6}"/>
              </a:ext>
            </a:extLst>
          </p:cNvPr>
          <p:cNvGrpSpPr/>
          <p:nvPr userDrawn="1"/>
        </p:nvGrpSpPr>
        <p:grpSpPr>
          <a:xfrm rot="10800000">
            <a:off x="5354950" y="1470488"/>
            <a:ext cx="1756413" cy="1537384"/>
            <a:chOff x="403854" y="4069066"/>
            <a:chExt cx="2341884" cy="153738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52" name="Rombo 51">
              <a:extLst>
                <a:ext uri="{FF2B5EF4-FFF2-40B4-BE49-F238E27FC236}">
                  <a16:creationId xmlns:a16="http://schemas.microsoft.com/office/drawing/2014/main" id="{33B76293-DAB7-429C-8B75-19B1BFFF1F73}"/>
                </a:ext>
              </a:extLst>
            </p:cNvPr>
            <p:cNvSpPr/>
            <p:nvPr userDrawn="1"/>
          </p:nvSpPr>
          <p:spPr>
            <a:xfrm>
              <a:off x="1244596" y="4069066"/>
              <a:ext cx="660400" cy="579120"/>
            </a:xfrm>
            <a:prstGeom prst="diamond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sz="1800" noProof="0" dirty="0"/>
            </a:p>
          </p:txBody>
        </p:sp>
        <p:grpSp>
          <p:nvGrpSpPr>
            <p:cNvPr id="53" name="Gruppo 52">
              <a:extLst>
                <a:ext uri="{FF2B5EF4-FFF2-40B4-BE49-F238E27FC236}">
                  <a16:creationId xmlns:a16="http://schemas.microsoft.com/office/drawing/2014/main" id="{39136E51-5F9F-4189-97FA-588E52C7BD39}"/>
                </a:ext>
              </a:extLst>
            </p:cNvPr>
            <p:cNvGrpSpPr/>
            <p:nvPr userDrawn="1"/>
          </p:nvGrpSpPr>
          <p:grpSpPr>
            <a:xfrm>
              <a:off x="403854" y="4321208"/>
              <a:ext cx="2341884" cy="1285242"/>
              <a:chOff x="403854" y="4321208"/>
              <a:chExt cx="2341884" cy="1285242"/>
            </a:xfrm>
          </p:grpSpPr>
          <p:sp>
            <p:nvSpPr>
              <p:cNvPr id="54" name="Rettangolo: Angoli arrotondati 53">
                <a:extLst>
                  <a:ext uri="{FF2B5EF4-FFF2-40B4-BE49-F238E27FC236}">
                    <a16:creationId xmlns:a16="http://schemas.microsoft.com/office/drawing/2014/main" id="{4227047C-C5B6-4CAE-AE15-F77FC131354A}"/>
                  </a:ext>
                </a:extLst>
              </p:cNvPr>
              <p:cNvSpPr/>
              <p:nvPr userDrawn="1"/>
            </p:nvSpPr>
            <p:spPr>
              <a:xfrm>
                <a:off x="403854" y="4336472"/>
                <a:ext cx="2341884" cy="1269978"/>
              </a:xfrm>
              <a:prstGeom prst="roundRect">
                <a:avLst>
                  <a:gd name="adj" fmla="val 10267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  <p:sp>
            <p:nvSpPr>
              <p:cNvPr id="55" name="Rettangolo: Angoli arrotondati 54">
                <a:extLst>
                  <a:ext uri="{FF2B5EF4-FFF2-40B4-BE49-F238E27FC236}">
                    <a16:creationId xmlns:a16="http://schemas.microsoft.com/office/drawing/2014/main" id="{2AD0B1F8-0C41-4F72-A916-C531DE13C852}"/>
                  </a:ext>
                </a:extLst>
              </p:cNvPr>
              <p:cNvSpPr/>
              <p:nvPr userDrawn="1"/>
            </p:nvSpPr>
            <p:spPr>
              <a:xfrm>
                <a:off x="403854" y="4321208"/>
                <a:ext cx="2341884" cy="1104232"/>
              </a:xfrm>
              <a:prstGeom prst="roundRect">
                <a:avLst>
                  <a:gd name="adj" fmla="val 10267"/>
                </a:avLst>
              </a:prstGeom>
              <a:solidFill>
                <a:schemeClr val="bg1"/>
              </a:solidFill>
              <a:ln w="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0" noProof="0" dirty="0"/>
              </a:p>
            </p:txBody>
          </p:sp>
        </p:grpSp>
      </p:grpSp>
      <p:sp>
        <p:nvSpPr>
          <p:cNvPr id="56" name="Titolo 55">
            <a:extLst>
              <a:ext uri="{FF2B5EF4-FFF2-40B4-BE49-F238E27FC236}">
                <a16:creationId xmlns:a16="http://schemas.microsoft.com/office/drawing/2014/main" id="{3AC4B787-D5D7-4A9A-A2BA-892A84A63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87" y="346243"/>
            <a:ext cx="7886700" cy="778159"/>
          </a:xfrm>
          <a:prstGeom prst="rect">
            <a:avLst/>
          </a:prstGeom>
        </p:spPr>
        <p:txBody>
          <a:bodyPr rtlCol="0"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58" name="Segnaposto testo 57">
            <a:extLst>
              <a:ext uri="{FF2B5EF4-FFF2-40B4-BE49-F238E27FC236}">
                <a16:creationId xmlns:a16="http://schemas.microsoft.com/office/drawing/2014/main" id="{EEF042D0-9AB6-4A7E-8DC2-5AA96AC910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44541" y="1747839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9" name="Segnaposto testo 57">
            <a:extLst>
              <a:ext uri="{FF2B5EF4-FFF2-40B4-BE49-F238E27FC236}">
                <a16:creationId xmlns:a16="http://schemas.microsoft.com/office/drawing/2014/main" id="{F1ABDD9A-E987-4D88-A94A-3844701C236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44541" y="2070540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0" name="Segnaposto testo 57">
            <a:extLst>
              <a:ext uri="{FF2B5EF4-FFF2-40B4-BE49-F238E27FC236}">
                <a16:creationId xmlns:a16="http://schemas.microsoft.com/office/drawing/2014/main" id="{EA24A090-F5C9-4DC5-A4C6-756BE14CED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12581" y="1757999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1" name="Segnaposto testo 57">
            <a:extLst>
              <a:ext uri="{FF2B5EF4-FFF2-40B4-BE49-F238E27FC236}">
                <a16:creationId xmlns:a16="http://schemas.microsoft.com/office/drawing/2014/main" id="{26276A48-6AF6-4E18-B2CD-0B880E531D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12581" y="2080700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rgbClr val="595959"/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2" name="Segnaposto testo 57">
            <a:extLst>
              <a:ext uri="{FF2B5EF4-FFF2-40B4-BE49-F238E27FC236}">
                <a16:creationId xmlns:a16="http://schemas.microsoft.com/office/drawing/2014/main" id="{A27CFD0F-25AF-4D79-8F26-6D9C362BA1A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8617" y="5009339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3" name="Segnaposto testo 57">
            <a:extLst>
              <a:ext uri="{FF2B5EF4-FFF2-40B4-BE49-F238E27FC236}">
                <a16:creationId xmlns:a16="http://schemas.microsoft.com/office/drawing/2014/main" id="{872ECCB3-F1D9-435D-9E5A-FEDC64D331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8617" y="5332040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4" name="Segnaposto testo 57">
            <a:extLst>
              <a:ext uri="{FF2B5EF4-FFF2-40B4-BE49-F238E27FC236}">
                <a16:creationId xmlns:a16="http://schemas.microsoft.com/office/drawing/2014/main" id="{F9C486BA-7F0F-4FDE-8512-1709168B64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63565" y="5017612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5" name="Segnaposto testo 57">
            <a:extLst>
              <a:ext uri="{FF2B5EF4-FFF2-40B4-BE49-F238E27FC236}">
                <a16:creationId xmlns:a16="http://schemas.microsoft.com/office/drawing/2014/main" id="{C1C4CE38-F5DF-415D-93CD-1471C1C51FC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63565" y="5340313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6" name="Segnaposto testo 57">
            <a:extLst>
              <a:ext uri="{FF2B5EF4-FFF2-40B4-BE49-F238E27FC236}">
                <a16:creationId xmlns:a16="http://schemas.microsoft.com/office/drawing/2014/main" id="{70B1A5FD-7254-4D10-BAF3-109998A1EF3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092077" y="4998704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7" name="Segnaposto testo 57">
            <a:extLst>
              <a:ext uri="{FF2B5EF4-FFF2-40B4-BE49-F238E27FC236}">
                <a16:creationId xmlns:a16="http://schemas.microsoft.com/office/drawing/2014/main" id="{49D1D764-CBB3-4B86-B321-2B80095F314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092077" y="5321405"/>
            <a:ext cx="1649016" cy="2943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9" name="Segnaposto testo 68">
            <a:extLst>
              <a:ext uri="{FF2B5EF4-FFF2-40B4-BE49-F238E27FC236}">
                <a16:creationId xmlns:a16="http://schemas.microsoft.com/office/drawing/2014/main" id="{7B2D4918-7013-45C4-8FA9-14CBFF98AAF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33450" y="3707244"/>
            <a:ext cx="495300" cy="26421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20xx</a:t>
            </a:r>
          </a:p>
        </p:txBody>
      </p:sp>
      <p:sp>
        <p:nvSpPr>
          <p:cNvPr id="70" name="Segnaposto testo 68">
            <a:extLst>
              <a:ext uri="{FF2B5EF4-FFF2-40B4-BE49-F238E27FC236}">
                <a16:creationId xmlns:a16="http://schemas.microsoft.com/office/drawing/2014/main" id="{D4171E06-7737-478A-8C33-AAB11606B52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625090" y="3712324"/>
            <a:ext cx="495300" cy="25405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20xx</a:t>
            </a:r>
          </a:p>
        </p:txBody>
      </p:sp>
      <p:sp>
        <p:nvSpPr>
          <p:cNvPr id="71" name="Segnaposto testo 68">
            <a:extLst>
              <a:ext uri="{FF2B5EF4-FFF2-40B4-BE49-F238E27FC236}">
                <a16:creationId xmlns:a16="http://schemas.microsoft.com/office/drawing/2014/main" id="{9A53CF1F-27A1-402D-9394-7DC9EA9B3CC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09110" y="3712324"/>
            <a:ext cx="495300" cy="25405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20xx</a:t>
            </a:r>
          </a:p>
        </p:txBody>
      </p:sp>
      <p:sp>
        <p:nvSpPr>
          <p:cNvPr id="72" name="Segnaposto testo 68">
            <a:extLst>
              <a:ext uri="{FF2B5EF4-FFF2-40B4-BE49-F238E27FC236}">
                <a16:creationId xmlns:a16="http://schemas.microsoft.com/office/drawing/2014/main" id="{EEDA5B9B-4E29-44BD-9AB4-63CC31001C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85507" y="3707244"/>
            <a:ext cx="495300" cy="26421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20xx</a:t>
            </a:r>
          </a:p>
        </p:txBody>
      </p:sp>
      <p:sp>
        <p:nvSpPr>
          <p:cNvPr id="73" name="Segnaposto testo 68">
            <a:extLst>
              <a:ext uri="{FF2B5EF4-FFF2-40B4-BE49-F238E27FC236}">
                <a16:creationId xmlns:a16="http://schemas.microsoft.com/office/drawing/2014/main" id="{3B7FA5A5-3F35-435F-9C91-FBBB04F5B16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668935" y="3708318"/>
            <a:ext cx="495300" cy="26206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29905511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43498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14654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69236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70743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78830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34936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87143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90561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99413-14B3-471B-8265-13EDC06B6FFB}" type="datetimeFigureOut">
              <a:rPr lang="en-GB" smtClean="0"/>
              <a:t>11/12/2020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A79696-AA8F-4A73-9749-3D312DAB87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23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  <p:sldLayoutId id="2147483972" r:id="rId13"/>
    <p:sldLayoutId id="2147483973" r:id="rId14"/>
    <p:sldLayoutId id="2147483974" r:id="rId15"/>
    <p:sldLayoutId id="2147483975" r:id="rId16"/>
    <p:sldLayoutId id="2147483976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28A06-BE72-4B1A-AE51-BF4E87E192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03582" y="1042348"/>
            <a:ext cx="10484195" cy="2262781"/>
          </a:xfrm>
        </p:spPr>
        <p:txBody>
          <a:bodyPr>
            <a:noAutofit/>
          </a:bodyPr>
          <a:lstStyle/>
          <a:p>
            <a:pPr algn="ctr"/>
            <a:r>
              <a:rPr lang="en-GB" sz="3600" dirty="0"/>
              <a:t>Preliminary assessment report of the </a:t>
            </a:r>
            <a:br>
              <a:rPr lang="en-GB" sz="3600" dirty="0"/>
            </a:br>
            <a:r>
              <a:rPr lang="en-GB" sz="3600" b="1" dirty="0"/>
              <a:t>2</a:t>
            </a:r>
            <a:r>
              <a:rPr lang="en-GB" sz="3600" b="1" baseline="30000" dirty="0"/>
              <a:t>nd</a:t>
            </a:r>
            <a:r>
              <a:rPr lang="en-GB" sz="3600" b="1" dirty="0"/>
              <a:t> national Scoreboard </a:t>
            </a:r>
            <a:br>
              <a:rPr lang="en-GB" sz="3600" dirty="0"/>
            </a:br>
            <a:r>
              <a:rPr lang="en-GB" sz="3600" dirty="0"/>
              <a:t>by Contracting Parties to </a:t>
            </a:r>
            <a:br>
              <a:rPr lang="en-GB" sz="3600" dirty="0"/>
            </a:br>
            <a:r>
              <a:rPr lang="en-GB" sz="3600" dirty="0"/>
              <a:t>the </a:t>
            </a:r>
            <a:r>
              <a:rPr lang="en-GB" sz="3600" b="1" dirty="0"/>
              <a:t>Bern Convention </a:t>
            </a:r>
            <a:r>
              <a:rPr lang="en-GB" sz="3600" dirty="0"/>
              <a:t>and </a:t>
            </a:r>
            <a:br>
              <a:rPr lang="en-GB" sz="3600" dirty="0"/>
            </a:br>
            <a:r>
              <a:rPr lang="en-GB" sz="3600" dirty="0"/>
              <a:t>members of the </a:t>
            </a:r>
            <a:r>
              <a:rPr lang="en-GB" sz="3600" b="1" dirty="0"/>
              <a:t>CMS MIKT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82CE212-8FFC-497D-B6F9-9E7FB75EE4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0650" y="4669104"/>
            <a:ext cx="7162631" cy="1685133"/>
          </a:xfrm>
        </p:spPr>
        <p:txBody>
          <a:bodyPr>
            <a:normAutofit/>
          </a:bodyPr>
          <a:lstStyle/>
          <a:p>
            <a:r>
              <a:rPr lang="it-IT" sz="1400" dirty="0"/>
              <a:t>Umberto Gallo-Orsi</a:t>
            </a:r>
          </a:p>
          <a:p>
            <a:r>
              <a:rPr lang="en-GB" sz="1400" b="1" dirty="0"/>
              <a:t>40</a:t>
            </a:r>
            <a:r>
              <a:rPr lang="en-GB" sz="1400" b="1" baseline="30000" dirty="0"/>
              <a:t>th</a:t>
            </a:r>
            <a:r>
              <a:rPr lang="en-GB" sz="1400" b="1" dirty="0"/>
              <a:t> Standing Committee meeting of the Bern Convention</a:t>
            </a:r>
          </a:p>
          <a:p>
            <a:endParaRPr lang="en-GB" sz="1400" b="1" dirty="0"/>
          </a:p>
          <a:p>
            <a:r>
              <a:rPr lang="it-IT" sz="1400" dirty="0"/>
              <a:t>December 2020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6649205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D0D6D8-7671-457B-BF6C-385E1484C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8697" y="382808"/>
            <a:ext cx="6589199" cy="1280890"/>
          </a:xfrm>
        </p:spPr>
        <p:txBody>
          <a:bodyPr/>
          <a:lstStyle/>
          <a:p>
            <a:r>
              <a:rPr lang="en-GB" b="1" dirty="0"/>
              <a:t>Improvements</a:t>
            </a:r>
            <a:r>
              <a:rPr lang="it-IT" b="1" dirty="0"/>
              <a:t> 2018 - 2020</a:t>
            </a:r>
            <a:br>
              <a:rPr lang="it-IT" b="1" dirty="0"/>
            </a:br>
            <a:r>
              <a:rPr lang="it-IT" sz="2800" b="1" dirty="0"/>
              <a:t>9 countries</a:t>
            </a:r>
            <a:endParaRPr lang="en-GB" b="1" dirty="0"/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6EDF3799-0914-434F-AAD5-8D779D3BDD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44888"/>
              </p:ext>
            </p:extLst>
          </p:nvPr>
        </p:nvGraphicFramePr>
        <p:xfrm>
          <a:off x="940905" y="1023253"/>
          <a:ext cx="8110330" cy="58347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46828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9F2C4C4E-E444-4E51-9C81-41AE0718F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94317"/>
              </p:ext>
            </p:extLst>
          </p:nvPr>
        </p:nvGraphicFramePr>
        <p:xfrm>
          <a:off x="954157" y="1376363"/>
          <a:ext cx="7977808" cy="5632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4738D749-278B-4602-AA13-531EAF213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757" y="373768"/>
            <a:ext cx="6589199" cy="1280890"/>
          </a:xfrm>
        </p:spPr>
        <p:txBody>
          <a:bodyPr/>
          <a:lstStyle/>
          <a:p>
            <a:r>
              <a:rPr lang="en-GB" b="1" dirty="0"/>
              <a:t>Overall scores </a:t>
            </a:r>
            <a:br>
              <a:rPr lang="en-GB" b="1" dirty="0"/>
            </a:br>
            <a:r>
              <a:rPr lang="en-GB" sz="2800" b="1" dirty="0"/>
              <a:t>all replies</a:t>
            </a:r>
            <a:r>
              <a:rPr lang="en-GB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30916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FBC333-5E4E-49C7-A306-6F90D96C8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Data availability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F12038-8E63-4424-B786-DC6B0D229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133600"/>
            <a:ext cx="6589199" cy="4267200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/>
              <a:t>National estimate:  3 countries</a:t>
            </a:r>
          </a:p>
          <a:p>
            <a:r>
              <a:rPr lang="en-GB" sz="2400" dirty="0"/>
              <a:t>Known to Justice (complete):  </a:t>
            </a:r>
          </a:p>
          <a:p>
            <a:pPr marL="457200" lvl="1" indent="0" algn="r">
              <a:buNone/>
            </a:pPr>
            <a:r>
              <a:rPr lang="en-GB" sz="2400" dirty="0"/>
              <a:t>13 / 18 countries</a:t>
            </a:r>
          </a:p>
          <a:p>
            <a:endParaRPr lang="en-GB" sz="2400" dirty="0"/>
          </a:p>
          <a:p>
            <a:r>
              <a:rPr lang="en-GB" sz="2400" dirty="0"/>
              <a:t>Data publicly available </a:t>
            </a:r>
          </a:p>
          <a:p>
            <a:pPr marL="0" indent="0">
              <a:buNone/>
            </a:pPr>
            <a:br>
              <a:rPr lang="en-GB" sz="2400" dirty="0"/>
            </a:br>
            <a:r>
              <a:rPr lang="en-GB" sz="2400" dirty="0"/>
              <a:t>				   Yes : 10</a:t>
            </a:r>
          </a:p>
          <a:p>
            <a:pPr marL="0" indent="0">
              <a:buNone/>
            </a:pPr>
            <a:r>
              <a:rPr lang="en-GB" sz="2400" dirty="0"/>
              <a:t>                           No: 4 + 2 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14575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9ED852-8B40-42BC-A92E-D38E5E369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Rome Strategic Plan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E900DE-9870-452C-93DC-0195C09EA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6038" y="2133599"/>
            <a:ext cx="3712906" cy="40169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The Scoreboard</a:t>
            </a:r>
          </a:p>
          <a:p>
            <a:pPr marL="0" indent="0">
              <a:buNone/>
            </a:pPr>
            <a:r>
              <a:rPr lang="en-GB" sz="2400" dirty="0"/>
              <a:t>Key role in monitoring</a:t>
            </a:r>
          </a:p>
          <a:p>
            <a:pPr marL="0" indent="0">
              <a:buNone/>
            </a:pPr>
            <a:r>
              <a:rPr lang="en-GB" sz="2400" dirty="0"/>
              <a:t>	</a:t>
            </a:r>
          </a:p>
          <a:p>
            <a:pPr marL="0" indent="0" algn="r">
              <a:buNone/>
            </a:pPr>
            <a:r>
              <a:rPr lang="en-GB" sz="2400" dirty="0"/>
              <a:t>          Zero Tolerance</a:t>
            </a:r>
          </a:p>
          <a:p>
            <a:pPr marL="0" indent="0" algn="r">
              <a:buNone/>
            </a:pPr>
            <a:r>
              <a:rPr lang="en-GB" sz="2400" dirty="0"/>
              <a:t>	50% Decline by 2030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551E83B5-073E-40D6-BB79-443E9B8F4C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407" y="1280890"/>
            <a:ext cx="3491656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0906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2CA87B64-49E3-47B0-83E3-A5BDDD205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b="1" dirty="0">
                <a:solidFill>
                  <a:schemeClr val="tx1"/>
                </a:solidFill>
              </a:rPr>
              <a:t>Scoreboard </a:t>
            </a:r>
            <a:r>
              <a:rPr lang="en-GB" b="1" dirty="0">
                <a:solidFill>
                  <a:schemeClr val="tx1"/>
                </a:solidFill>
              </a:rPr>
              <a:t>development</a:t>
            </a:r>
            <a:r>
              <a:rPr lang="it-IT" b="1" dirty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>timeline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47982AE-5ACF-469D-91A7-92A11C3E63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23057" y="4863125"/>
            <a:ext cx="2857246" cy="544851"/>
          </a:xfrm>
        </p:spPr>
        <p:txBody>
          <a:bodyPr rtlCol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sz="1600" b="1" dirty="0"/>
              <a:t>Recommendation </a:t>
            </a:r>
          </a:p>
          <a:p>
            <a:pPr algn="ctr">
              <a:spcBef>
                <a:spcPts val="0"/>
              </a:spcBef>
            </a:pPr>
            <a:r>
              <a:rPr lang="en-GB" sz="1600" b="1" dirty="0"/>
              <a:t>196</a:t>
            </a:r>
            <a:endParaRPr lang="it-IT" sz="1600" b="1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A3FB4958-7FBA-4617-ACDD-D1A21A3BFDB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02676" y="5505127"/>
            <a:ext cx="2198688" cy="294322"/>
          </a:xfrm>
        </p:spPr>
        <p:txBody>
          <a:bodyPr rtlCol="0">
            <a:noAutofit/>
          </a:bodyPr>
          <a:lstStyle/>
          <a:p>
            <a:pPr algn="ctr">
              <a:spcBef>
                <a:spcPts val="0"/>
              </a:spcBef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Strasbourg -</a:t>
            </a:r>
            <a:b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</a:b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SC  Bern Convention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668EE015-41C3-4380-8DF3-C2A18B6453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85051" y="1751354"/>
            <a:ext cx="2198688" cy="294322"/>
          </a:xfrm>
        </p:spPr>
        <p:txBody>
          <a:bodyPr rtlCol="0">
            <a:no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it-IT" sz="1600" b="1" dirty="0"/>
              <a:t>1</a:t>
            </a:r>
            <a:r>
              <a:rPr lang="it-IT" sz="1600" b="1" baseline="30000" dirty="0"/>
              <a:t>st</a:t>
            </a:r>
            <a:r>
              <a:rPr lang="it-IT" sz="1600" b="1" dirty="0"/>
              <a:t> Scoreboard reports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978FD4B4-FDF9-4568-9DCD-6DBDA976ED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33692" y="2325052"/>
            <a:ext cx="3405809" cy="544851"/>
          </a:xfrm>
        </p:spPr>
        <p:txBody>
          <a:bodyPr rtlCol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Castelporzano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Joint </a:t>
            </a:r>
          </a:p>
          <a:p>
            <a:pPr algn="ctr">
              <a:spcBef>
                <a:spcPts val="0"/>
              </a:spcBef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Meeting  Bern SFPs  – MIKT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B062ADA2-DB42-4EFA-A1DF-5213C124AC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29" y="4895020"/>
            <a:ext cx="2376477" cy="413376"/>
          </a:xfrm>
        </p:spPr>
        <p:txBody>
          <a:bodyPr rtlCol="0">
            <a:norm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it-IT" sz="1600" b="1" dirty="0"/>
              <a:t>Draft </a:t>
            </a:r>
            <a:r>
              <a:rPr lang="en-GB" sz="1600" b="1" dirty="0"/>
              <a:t>prepared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3F15667D-AA56-468A-8D3E-1C699EC310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0" y="5334089"/>
            <a:ext cx="2261232" cy="485664"/>
          </a:xfrm>
        </p:spPr>
        <p:txBody>
          <a:bodyPr rtlCol="0">
            <a:no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Malta - Joint Meeting  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Bern SFPs  – MIKT</a:t>
            </a:r>
          </a:p>
          <a:p>
            <a:pPr algn="ctr" rtl="0"/>
            <a:endParaRPr lang="it-IT" b="1" dirty="0"/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7019C2C0-DD39-4E66-9A50-474D1D4851E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65528" y="1749455"/>
            <a:ext cx="2261231" cy="322701"/>
          </a:xfrm>
        </p:spPr>
        <p:txBody>
          <a:bodyPr rtlCol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sz="1600" b="1" dirty="0"/>
              <a:t>Resolution</a:t>
            </a:r>
            <a:r>
              <a:rPr lang="it-IT" sz="1600" b="1" dirty="0"/>
              <a:t> 11.16</a:t>
            </a:r>
          </a:p>
          <a:p>
            <a:pPr algn="ctr">
              <a:spcBef>
                <a:spcPts val="0"/>
              </a:spcBef>
            </a:pPr>
            <a:r>
              <a:rPr lang="it-IT" sz="1600" b="1" dirty="0"/>
              <a:t>(Rev COP 12)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4782A7D8-8E3F-4A7D-98ED-51F536E98E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53618" y="2385354"/>
            <a:ext cx="2198688" cy="294322"/>
          </a:xfrm>
        </p:spPr>
        <p:txBody>
          <a:bodyPr rtlCol="0">
            <a:noAutofit/>
          </a:bodyPr>
          <a:lstStyle/>
          <a:p>
            <a:pPr algn="ctr" rtl="0"/>
            <a:r>
              <a:rPr lang="it-IT" dirty="0"/>
              <a:t>Manila - CMS COP 12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4AFC0019-7658-4B77-AD8B-7714621C784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31298" y="5018896"/>
            <a:ext cx="2198688" cy="946475"/>
          </a:xfrm>
        </p:spPr>
        <p:txBody>
          <a:bodyPr rtlCol="0">
            <a:no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it-IT" sz="1600" b="1" dirty="0"/>
              <a:t>2</a:t>
            </a:r>
            <a:r>
              <a:rPr lang="it-IT" sz="1600" b="1" baseline="30000" dirty="0"/>
              <a:t>nd</a:t>
            </a:r>
            <a:r>
              <a:rPr lang="it-IT" sz="1600" b="1" dirty="0"/>
              <a:t> Scoreboard reports</a:t>
            </a:r>
          </a:p>
          <a:p>
            <a:pPr rtl="0"/>
            <a:endParaRPr lang="it-IT" sz="1600" dirty="0"/>
          </a:p>
        </p:txBody>
      </p:sp>
      <p:sp>
        <p:nvSpPr>
          <p:cNvPr id="15" name="Segnaposto testo 14">
            <a:extLst>
              <a:ext uri="{FF2B5EF4-FFF2-40B4-BE49-F238E27FC236}">
                <a16:creationId xmlns:a16="http://schemas.microsoft.com/office/drawing/2014/main" id="{8EF428C8-4594-430E-8C13-D438B2BA1EE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-279401" y="3707244"/>
            <a:ext cx="690217" cy="259137"/>
          </a:xfrm>
        </p:spPr>
        <p:txBody>
          <a:bodyPr rtlCol="0">
            <a:normAutofit fontScale="70000" lnSpcReduction="20000"/>
          </a:bodyPr>
          <a:lstStyle/>
          <a:p>
            <a:pPr rtl="0"/>
            <a:r>
              <a:rPr lang="en-GB" b="1" dirty="0"/>
              <a:t>June</a:t>
            </a:r>
            <a:r>
              <a:rPr lang="it-IT" b="1" dirty="0"/>
              <a:t> 2017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2CDB9F-12CA-4CA0-92BE-5E767FE0311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56306" y="3654249"/>
            <a:ext cx="574564" cy="253177"/>
          </a:xfrm>
        </p:spPr>
        <p:txBody>
          <a:bodyPr/>
          <a:lstStyle/>
          <a:p>
            <a:r>
              <a:rPr lang="en-GB" sz="1200" b="1" dirty="0"/>
              <a:t>Oct</a:t>
            </a:r>
            <a:r>
              <a:rPr lang="it-IT" sz="1200" b="1" dirty="0"/>
              <a:t> 2017</a:t>
            </a:r>
            <a:endParaRPr lang="en-GB" sz="1200" b="1" dirty="0"/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7176D5BC-F6BD-4551-9649-CC169454543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250316" y="3680182"/>
            <a:ext cx="566751" cy="264217"/>
          </a:xfrm>
        </p:spPr>
        <p:txBody>
          <a:bodyPr rtlCol="0"/>
          <a:lstStyle/>
          <a:p>
            <a:pPr rtl="0"/>
            <a:r>
              <a:rPr lang="en-GB" sz="1200" b="1" dirty="0"/>
              <a:t>Dec</a:t>
            </a:r>
            <a:r>
              <a:rPr lang="it-IT" sz="1200" b="1" dirty="0"/>
              <a:t> 2017</a:t>
            </a:r>
          </a:p>
        </p:txBody>
      </p:sp>
      <p:sp>
        <p:nvSpPr>
          <p:cNvPr id="18" name="Segnaposto testo 17">
            <a:extLst>
              <a:ext uri="{FF2B5EF4-FFF2-40B4-BE49-F238E27FC236}">
                <a16:creationId xmlns:a16="http://schemas.microsoft.com/office/drawing/2014/main" id="{46A5122B-0CE4-44E6-A6B1-87B29DE8932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53220" y="3602192"/>
            <a:ext cx="566751" cy="358229"/>
          </a:xfrm>
        </p:spPr>
        <p:txBody>
          <a:bodyPr rtlCol="0"/>
          <a:lstStyle/>
          <a:p>
            <a:pPr rtl="0"/>
            <a:r>
              <a:rPr lang="it-IT" sz="1200" b="1" dirty="0" err="1"/>
              <a:t>May</a:t>
            </a:r>
            <a:r>
              <a:rPr lang="it-IT" sz="1200" b="1" dirty="0"/>
              <a:t> 2019</a:t>
            </a:r>
          </a:p>
        </p:txBody>
      </p:sp>
      <p:sp>
        <p:nvSpPr>
          <p:cNvPr id="19" name="Segnaposto testo 18">
            <a:extLst>
              <a:ext uri="{FF2B5EF4-FFF2-40B4-BE49-F238E27FC236}">
                <a16:creationId xmlns:a16="http://schemas.microsoft.com/office/drawing/2014/main" id="{86D19569-8DCF-44EA-8D58-1203447FD38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393464" y="3646463"/>
            <a:ext cx="1074356" cy="331654"/>
          </a:xfrm>
        </p:spPr>
        <p:txBody>
          <a:bodyPr rtlCol="0"/>
          <a:lstStyle/>
          <a:p>
            <a:pPr rtl="0"/>
            <a:r>
              <a:rPr lang="it-IT" sz="1200" b="1" dirty="0"/>
              <a:t>2020</a:t>
            </a:r>
          </a:p>
        </p:txBody>
      </p:sp>
      <p:sp>
        <p:nvSpPr>
          <p:cNvPr id="20" name="Segnaposto testo 2">
            <a:extLst>
              <a:ext uri="{FF2B5EF4-FFF2-40B4-BE49-F238E27FC236}">
                <a16:creationId xmlns:a16="http://schemas.microsoft.com/office/drawing/2014/main" id="{18755906-F98A-42BD-A2AC-708BF41ACFE5}"/>
              </a:ext>
            </a:extLst>
          </p:cNvPr>
          <p:cNvSpPr txBox="1">
            <a:spLocks/>
          </p:cNvSpPr>
          <p:nvPr/>
        </p:nvSpPr>
        <p:spPr>
          <a:xfrm>
            <a:off x="862296" y="3703601"/>
            <a:ext cx="574564" cy="25317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/>
              <a:t>June </a:t>
            </a:r>
            <a:r>
              <a:rPr lang="it-IT" sz="1200" b="1" dirty="0"/>
              <a:t> 2017</a:t>
            </a:r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1889431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>
            <a:extLst>
              <a:ext uri="{FF2B5EF4-FFF2-40B4-BE49-F238E27FC236}">
                <a16:creationId xmlns:a16="http://schemas.microsoft.com/office/drawing/2014/main" id="{95CF9F8C-669F-45D8-BC18-05FB9CF41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Scoreboard in the </a:t>
            </a:r>
            <a:r>
              <a:rPr lang="en-GB" b="1" dirty="0"/>
              <a:t>bigger</a:t>
            </a:r>
            <a:r>
              <a:rPr lang="it-IT" b="1" dirty="0"/>
              <a:t> picture</a:t>
            </a:r>
            <a:endParaRPr lang="en-GB" b="1" dirty="0"/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B7B848C1-35B3-439A-B691-327B4A262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171" y="2610020"/>
            <a:ext cx="8868229" cy="1917005"/>
          </a:xfrm>
          <a:prstGeom prst="rect">
            <a:avLst/>
          </a:prstGeom>
        </p:spPr>
      </p:pic>
      <p:sp>
        <p:nvSpPr>
          <p:cNvPr id="3" name="Fumetto: ovale 2">
            <a:extLst>
              <a:ext uri="{FF2B5EF4-FFF2-40B4-BE49-F238E27FC236}">
                <a16:creationId xmlns:a16="http://schemas.microsoft.com/office/drawing/2014/main" id="{703781CD-8E50-4279-ACA7-65F0DFEADDB7}"/>
              </a:ext>
            </a:extLst>
          </p:cNvPr>
          <p:cNvSpPr/>
          <p:nvPr/>
        </p:nvSpPr>
        <p:spPr>
          <a:xfrm>
            <a:off x="2743200" y="5444359"/>
            <a:ext cx="1828800" cy="789531"/>
          </a:xfrm>
          <a:prstGeom prst="wedgeEllipseCallout">
            <a:avLst>
              <a:gd name="adj1" fmla="val 27510"/>
              <a:gd name="adj2" fmla="val -33553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 2016-17</a:t>
            </a:r>
          </a:p>
        </p:txBody>
      </p:sp>
      <p:sp>
        <p:nvSpPr>
          <p:cNvPr id="6" name="Fumetto: ovale 5">
            <a:extLst>
              <a:ext uri="{FF2B5EF4-FFF2-40B4-BE49-F238E27FC236}">
                <a16:creationId xmlns:a16="http://schemas.microsoft.com/office/drawing/2014/main" id="{28A4395A-A465-43DA-B521-DECFA6737BDA}"/>
              </a:ext>
            </a:extLst>
          </p:cNvPr>
          <p:cNvSpPr/>
          <p:nvPr/>
        </p:nvSpPr>
        <p:spPr>
          <a:xfrm>
            <a:off x="5722883" y="5444358"/>
            <a:ext cx="1828800" cy="789531"/>
          </a:xfrm>
          <a:prstGeom prst="wedgeEllipseCallout">
            <a:avLst>
              <a:gd name="adj1" fmla="val 27510"/>
              <a:gd name="adj2" fmla="val -33553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 2018-19</a:t>
            </a:r>
          </a:p>
        </p:txBody>
      </p:sp>
    </p:spTree>
    <p:extLst>
      <p:ext uri="{BB962C8B-B14F-4D97-AF65-F5344CB8AC3E}">
        <p14:creationId xmlns:p14="http://schemas.microsoft.com/office/powerpoint/2010/main" val="906785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F8E59EA0-84CD-493C-A78D-59BDC1501B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134382"/>
              </p:ext>
            </p:extLst>
          </p:nvPr>
        </p:nvGraphicFramePr>
        <p:xfrm>
          <a:off x="616002" y="1438329"/>
          <a:ext cx="4882755" cy="398161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088239">
                  <a:extLst>
                    <a:ext uri="{9D8B030D-6E8A-4147-A177-3AD203B41FA5}">
                      <a16:colId xmlns:a16="http://schemas.microsoft.com/office/drawing/2014/main" val="66636769"/>
                    </a:ext>
                  </a:extLst>
                </a:gridCol>
                <a:gridCol w="897258">
                  <a:extLst>
                    <a:ext uri="{9D8B030D-6E8A-4147-A177-3AD203B41FA5}">
                      <a16:colId xmlns:a16="http://schemas.microsoft.com/office/drawing/2014/main" val="4257325137"/>
                    </a:ext>
                  </a:extLst>
                </a:gridCol>
                <a:gridCol w="897258">
                  <a:extLst>
                    <a:ext uri="{9D8B030D-6E8A-4147-A177-3AD203B41FA5}">
                      <a16:colId xmlns:a16="http://schemas.microsoft.com/office/drawing/2014/main" val="749865199"/>
                    </a:ext>
                  </a:extLst>
                </a:gridCol>
              </a:tblGrid>
              <a:tr h="398525">
                <a:tc>
                  <a:txBody>
                    <a:bodyPr/>
                    <a:lstStyle/>
                    <a:p>
                      <a:pPr algn="ctr" fontAlgn="ctr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9525" marR="9525" marT="865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9525" marR="9525" marT="865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605694"/>
                  </a:ext>
                </a:extLst>
              </a:tr>
              <a:tr h="3985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Countries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54</a:t>
                      </a:r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54</a:t>
                      </a:r>
                    </a:p>
                  </a:txBody>
                  <a:tcPr marL="9525" marR="9525" marT="865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011821"/>
                  </a:ext>
                </a:extLst>
              </a:tr>
              <a:tr h="3985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Replies</a:t>
                      </a:r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32</a:t>
                      </a: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18</a:t>
                      </a: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1971253799"/>
                  </a:ext>
                </a:extLst>
              </a:tr>
              <a:tr h="398525">
                <a:tc>
                  <a:txBody>
                    <a:bodyPr/>
                    <a:lstStyle/>
                    <a:p>
                      <a:pPr algn="ctr" fontAlgn="ctr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60.3</a:t>
                      </a: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%</a:t>
                      </a: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33.3 %</a:t>
                      </a: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869821396"/>
                  </a:ext>
                </a:extLst>
              </a:tr>
              <a:tr h="8894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Complete reply</a:t>
                      </a:r>
                      <a:br>
                        <a:rPr lang="en-GB" sz="1800" u="none" strike="noStrike" dirty="0">
                          <a:effectLst/>
                        </a:rPr>
                      </a:br>
                      <a:r>
                        <a:rPr lang="en-GB" sz="1600" u="none" strike="noStrike" dirty="0">
                          <a:effectLst/>
                        </a:rPr>
                        <a:t>(Scoreboard and data)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  <a:latin typeface="+mj-lt"/>
                        </a:rPr>
                        <a:t>17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4198285420"/>
                  </a:ext>
                </a:extLst>
              </a:tr>
              <a:tr h="77676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Partial reply </a:t>
                      </a:r>
                      <a:br>
                        <a:rPr lang="en-GB" sz="1800" u="none" strike="noStrike" dirty="0">
                          <a:effectLst/>
                        </a:rPr>
                      </a:br>
                      <a:r>
                        <a:rPr lang="en-GB" sz="1600" u="none" strike="noStrike" dirty="0">
                          <a:effectLst/>
                        </a:rPr>
                        <a:t>(Scoreboard or data)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  <a:latin typeface="+mj-lt"/>
                        </a:rPr>
                        <a:t> 12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3670562914"/>
                  </a:ext>
                </a:extLst>
              </a:tr>
              <a:tr h="72133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Scoreboard from NGO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  <a:latin typeface="+mj-lt"/>
                        </a:rPr>
                        <a:t>3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3215321023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2EC92558-4E08-4282-AF8B-4989970A97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87466"/>
              </p:ext>
            </p:extLst>
          </p:nvPr>
        </p:nvGraphicFramePr>
        <p:xfrm>
          <a:off x="5881815" y="1039804"/>
          <a:ext cx="2113006" cy="438013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056503">
                  <a:extLst>
                    <a:ext uri="{9D8B030D-6E8A-4147-A177-3AD203B41FA5}">
                      <a16:colId xmlns:a16="http://schemas.microsoft.com/office/drawing/2014/main" val="4257325137"/>
                    </a:ext>
                  </a:extLst>
                </a:gridCol>
                <a:gridCol w="1056503">
                  <a:extLst>
                    <a:ext uri="{9D8B030D-6E8A-4147-A177-3AD203B41FA5}">
                      <a16:colId xmlns:a16="http://schemas.microsoft.com/office/drawing/2014/main" val="749865199"/>
                    </a:ext>
                  </a:extLst>
                </a:gridCol>
              </a:tblGrid>
              <a:tr h="3985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Share of IKB</a:t>
                      </a:r>
                    </a:p>
                  </a:txBody>
                  <a:tcPr marL="9525" marR="9525" marT="8659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937242"/>
                  </a:ext>
                </a:extLst>
              </a:tr>
              <a:tr h="3985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9525" marR="9525" marT="865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9525" marR="9525" marT="865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605694"/>
                  </a:ext>
                </a:extLst>
              </a:tr>
              <a:tr h="398525">
                <a:tc>
                  <a:txBody>
                    <a:bodyPr/>
                    <a:lstStyle/>
                    <a:p>
                      <a:pPr algn="ctr" fontAlgn="ctr"/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011821"/>
                  </a:ext>
                </a:extLst>
              </a:tr>
              <a:tr h="398525">
                <a:tc>
                  <a:txBody>
                    <a:bodyPr/>
                    <a:lstStyle/>
                    <a:p>
                      <a:pPr algn="ctr" fontAlgn="ctr"/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1971253799"/>
                  </a:ext>
                </a:extLst>
              </a:tr>
              <a:tr h="3985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61.2 %</a:t>
                      </a: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77.0 %</a:t>
                      </a: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869821396"/>
                  </a:ext>
                </a:extLst>
              </a:tr>
              <a:tr h="8894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41.0 %</a:t>
                      </a: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61.2 %</a:t>
                      </a: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4198285420"/>
                  </a:ext>
                </a:extLst>
              </a:tr>
              <a:tr h="77676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4.2 %</a:t>
                      </a: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15.8 %</a:t>
                      </a: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3670562914"/>
                  </a:ext>
                </a:extLst>
              </a:tr>
              <a:tr h="72133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16%</a:t>
                      </a:r>
                    </a:p>
                  </a:txBody>
                  <a:tcPr marL="9525" marR="9525" marT="865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8659" marB="0" anchor="ctr"/>
                </a:tc>
                <a:extLst>
                  <a:ext uri="{0D108BD9-81ED-4DB2-BD59-A6C34878D82A}">
                    <a16:rowId xmlns:a16="http://schemas.microsoft.com/office/drawing/2014/main" val="3215321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7073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>
            <a:extLst>
              <a:ext uri="{FF2B5EF4-FFF2-40B4-BE49-F238E27FC236}">
                <a16:creationId xmlns:a16="http://schemas.microsoft.com/office/drawing/2014/main" id="{A276C47A-6D32-4B74-A73D-DAFF7C9D8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307" y="-21978"/>
            <a:ext cx="7617493" cy="6901955"/>
          </a:xfrm>
          <a:prstGeom prst="rect">
            <a:avLst/>
          </a:prstGeom>
        </p:spPr>
      </p:pic>
      <p:sp>
        <p:nvSpPr>
          <p:cNvPr id="6" name="Ovale 5">
            <a:extLst>
              <a:ext uri="{FF2B5EF4-FFF2-40B4-BE49-F238E27FC236}">
                <a16:creationId xmlns:a16="http://schemas.microsoft.com/office/drawing/2014/main" id="{030F467E-3764-46B3-BB86-5F7C9E5DFC17}"/>
              </a:ext>
            </a:extLst>
          </p:cNvPr>
          <p:cNvSpPr/>
          <p:nvPr/>
        </p:nvSpPr>
        <p:spPr>
          <a:xfrm>
            <a:off x="3362290" y="3657091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ES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6BF4FC57-71DF-49F9-9908-74B5C127A55A}"/>
              </a:ext>
            </a:extLst>
          </p:cNvPr>
          <p:cNvSpPr/>
          <p:nvPr/>
        </p:nvSpPr>
        <p:spPr>
          <a:xfrm flipH="1">
            <a:off x="2928281" y="3754791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PT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9BDF4D2F-F2C3-4F70-8600-8D22D58B4056}"/>
              </a:ext>
            </a:extLst>
          </p:cNvPr>
          <p:cNvSpPr/>
          <p:nvPr/>
        </p:nvSpPr>
        <p:spPr>
          <a:xfrm>
            <a:off x="3860326" y="2722838"/>
            <a:ext cx="218661" cy="2120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FR</a:t>
            </a:r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039E52B7-876C-4E29-84A0-5F00D293AEF2}"/>
              </a:ext>
            </a:extLst>
          </p:cNvPr>
          <p:cNvSpPr/>
          <p:nvPr/>
        </p:nvSpPr>
        <p:spPr>
          <a:xfrm>
            <a:off x="5167898" y="5071070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2BF1C19B-6C4C-4638-A8F4-F77AA14619C9}"/>
              </a:ext>
            </a:extLst>
          </p:cNvPr>
          <p:cNvSpPr/>
          <p:nvPr/>
        </p:nvSpPr>
        <p:spPr>
          <a:xfrm>
            <a:off x="8709542" y="3551073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AZ</a:t>
            </a:r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121DA4EA-BA8B-49F8-AE30-03732C16A8FE}"/>
              </a:ext>
            </a:extLst>
          </p:cNvPr>
          <p:cNvSpPr/>
          <p:nvPr/>
        </p:nvSpPr>
        <p:spPr>
          <a:xfrm>
            <a:off x="6208194" y="3997023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GR</a:t>
            </a:r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3C72C5AA-2D76-4491-BFFF-00ABEE8EAB5B}"/>
              </a:ext>
            </a:extLst>
          </p:cNvPr>
          <p:cNvSpPr/>
          <p:nvPr/>
        </p:nvSpPr>
        <p:spPr>
          <a:xfrm>
            <a:off x="5513412" y="3054323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BH</a:t>
            </a:r>
          </a:p>
        </p:txBody>
      </p:sp>
      <p:sp>
        <p:nvSpPr>
          <p:cNvPr id="13" name="Ovale 12">
            <a:extLst>
              <a:ext uri="{FF2B5EF4-FFF2-40B4-BE49-F238E27FC236}">
                <a16:creationId xmlns:a16="http://schemas.microsoft.com/office/drawing/2014/main" id="{45F5D954-7627-49DD-B884-D5DB9D47B0A9}"/>
              </a:ext>
            </a:extLst>
          </p:cNvPr>
          <p:cNvSpPr/>
          <p:nvPr/>
        </p:nvSpPr>
        <p:spPr>
          <a:xfrm>
            <a:off x="6734969" y="5177087"/>
            <a:ext cx="218661" cy="21203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31E41337-04A3-4D44-A884-89A5E872FD6D}"/>
              </a:ext>
            </a:extLst>
          </p:cNvPr>
          <p:cNvSpPr/>
          <p:nvPr/>
        </p:nvSpPr>
        <p:spPr>
          <a:xfrm>
            <a:off x="4953714" y="3309292"/>
            <a:ext cx="218661" cy="2120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IT</a:t>
            </a:r>
          </a:p>
        </p:txBody>
      </p:sp>
      <p:sp>
        <p:nvSpPr>
          <p:cNvPr id="17" name="Ovale 16">
            <a:extLst>
              <a:ext uri="{FF2B5EF4-FFF2-40B4-BE49-F238E27FC236}">
                <a16:creationId xmlns:a16="http://schemas.microsoft.com/office/drawing/2014/main" id="{BB61C389-76B4-43B0-BF1A-4C64A30BD56C}"/>
              </a:ext>
            </a:extLst>
          </p:cNvPr>
          <p:cNvSpPr/>
          <p:nvPr/>
        </p:nvSpPr>
        <p:spPr>
          <a:xfrm>
            <a:off x="7344568" y="4349207"/>
            <a:ext cx="218661" cy="21203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id="{BE62DEAD-1B19-40F4-9694-594C129A86B8}"/>
              </a:ext>
            </a:extLst>
          </p:cNvPr>
          <p:cNvSpPr/>
          <p:nvPr/>
        </p:nvSpPr>
        <p:spPr>
          <a:xfrm>
            <a:off x="2928282" y="4757327"/>
            <a:ext cx="286578" cy="23746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MA</a:t>
            </a:r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7E113256-8366-498C-887B-6336792D4404}"/>
              </a:ext>
            </a:extLst>
          </p:cNvPr>
          <p:cNvSpPr/>
          <p:nvPr/>
        </p:nvSpPr>
        <p:spPr>
          <a:xfrm>
            <a:off x="4682086" y="4281627"/>
            <a:ext cx="218661" cy="2120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TN</a:t>
            </a:r>
          </a:p>
        </p:txBody>
      </p:sp>
      <p:sp>
        <p:nvSpPr>
          <p:cNvPr id="21" name="Ovale 20">
            <a:extLst>
              <a:ext uri="{FF2B5EF4-FFF2-40B4-BE49-F238E27FC236}">
                <a16:creationId xmlns:a16="http://schemas.microsoft.com/office/drawing/2014/main" id="{DE70BA6B-E3AD-438A-8184-AEB154C6DC84}"/>
              </a:ext>
            </a:extLst>
          </p:cNvPr>
          <p:cNvSpPr/>
          <p:nvPr/>
        </p:nvSpPr>
        <p:spPr>
          <a:xfrm>
            <a:off x="6406977" y="2922975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RO</a:t>
            </a:r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F92F2BE4-2D62-4DBD-9953-94A12E615B70}"/>
              </a:ext>
            </a:extLst>
          </p:cNvPr>
          <p:cNvSpPr/>
          <p:nvPr/>
        </p:nvSpPr>
        <p:spPr>
          <a:xfrm>
            <a:off x="5866236" y="3082002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/>
              <a:t>SR</a:t>
            </a:r>
          </a:p>
        </p:txBody>
      </p:sp>
      <p:sp>
        <p:nvSpPr>
          <p:cNvPr id="23" name="Ovale 22">
            <a:extLst>
              <a:ext uri="{FF2B5EF4-FFF2-40B4-BE49-F238E27FC236}">
                <a16:creationId xmlns:a16="http://schemas.microsoft.com/office/drawing/2014/main" id="{7184502E-A273-493F-96E2-A8BA430DC9FB}"/>
              </a:ext>
            </a:extLst>
          </p:cNvPr>
          <p:cNvSpPr/>
          <p:nvPr/>
        </p:nvSpPr>
        <p:spPr>
          <a:xfrm>
            <a:off x="3935446" y="2267207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BE</a:t>
            </a:r>
          </a:p>
        </p:txBody>
      </p:sp>
      <p:sp>
        <p:nvSpPr>
          <p:cNvPr id="24" name="Ovale 23">
            <a:extLst>
              <a:ext uri="{FF2B5EF4-FFF2-40B4-BE49-F238E27FC236}">
                <a16:creationId xmlns:a16="http://schemas.microsoft.com/office/drawing/2014/main" id="{F28D436F-F662-474A-82A1-25141E9FA09B}"/>
              </a:ext>
            </a:extLst>
          </p:cNvPr>
          <p:cNvSpPr/>
          <p:nvPr/>
        </p:nvSpPr>
        <p:spPr>
          <a:xfrm>
            <a:off x="4593841" y="2267206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DE</a:t>
            </a:r>
          </a:p>
        </p:txBody>
      </p:sp>
      <p:sp>
        <p:nvSpPr>
          <p:cNvPr id="25" name="Ovale 24">
            <a:extLst>
              <a:ext uri="{FF2B5EF4-FFF2-40B4-BE49-F238E27FC236}">
                <a16:creationId xmlns:a16="http://schemas.microsoft.com/office/drawing/2014/main" id="{35670DB7-D708-4ECF-884E-3C7394BE17B3}"/>
              </a:ext>
            </a:extLst>
          </p:cNvPr>
          <p:cNvSpPr/>
          <p:nvPr/>
        </p:nvSpPr>
        <p:spPr>
          <a:xfrm>
            <a:off x="4949236" y="1150413"/>
            <a:ext cx="218661" cy="21203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SE</a:t>
            </a:r>
          </a:p>
        </p:txBody>
      </p:sp>
      <p:sp>
        <p:nvSpPr>
          <p:cNvPr id="26" name="Ovale 25">
            <a:extLst>
              <a:ext uri="{FF2B5EF4-FFF2-40B4-BE49-F238E27FC236}">
                <a16:creationId xmlns:a16="http://schemas.microsoft.com/office/drawing/2014/main" id="{1B23BFD4-F825-4EA9-B381-E12BE43D51B0}"/>
              </a:ext>
            </a:extLst>
          </p:cNvPr>
          <p:cNvSpPr/>
          <p:nvPr/>
        </p:nvSpPr>
        <p:spPr>
          <a:xfrm>
            <a:off x="5678107" y="3372745"/>
            <a:ext cx="255103" cy="19121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CG</a:t>
            </a:r>
          </a:p>
        </p:txBody>
      </p:sp>
      <p:sp>
        <p:nvSpPr>
          <p:cNvPr id="27" name="Ovale 26">
            <a:extLst>
              <a:ext uri="{FF2B5EF4-FFF2-40B4-BE49-F238E27FC236}">
                <a16:creationId xmlns:a16="http://schemas.microsoft.com/office/drawing/2014/main" id="{EB86DB0E-006B-4A77-A042-49B358D35947}"/>
              </a:ext>
            </a:extLst>
          </p:cNvPr>
          <p:cNvSpPr/>
          <p:nvPr/>
        </p:nvSpPr>
        <p:spPr>
          <a:xfrm>
            <a:off x="5857010" y="3646824"/>
            <a:ext cx="218661" cy="2120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AL</a:t>
            </a:r>
          </a:p>
        </p:txBody>
      </p:sp>
      <p:sp>
        <p:nvSpPr>
          <p:cNvPr id="28" name="Ovale 27">
            <a:extLst>
              <a:ext uri="{FF2B5EF4-FFF2-40B4-BE49-F238E27FC236}">
                <a16:creationId xmlns:a16="http://schemas.microsoft.com/office/drawing/2014/main" id="{D0CF2B65-FB49-4330-A2B3-15580748A947}"/>
              </a:ext>
            </a:extLst>
          </p:cNvPr>
          <p:cNvSpPr/>
          <p:nvPr/>
        </p:nvSpPr>
        <p:spPr>
          <a:xfrm>
            <a:off x="5138081" y="4333257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MT</a:t>
            </a:r>
          </a:p>
        </p:txBody>
      </p:sp>
      <p:sp>
        <p:nvSpPr>
          <p:cNvPr id="29" name="Ovale 28">
            <a:extLst>
              <a:ext uri="{FF2B5EF4-FFF2-40B4-BE49-F238E27FC236}">
                <a16:creationId xmlns:a16="http://schemas.microsoft.com/office/drawing/2014/main" id="{EBD9520E-C0D1-44D5-A9F6-62C665CC952E}"/>
              </a:ext>
            </a:extLst>
          </p:cNvPr>
          <p:cNvSpPr/>
          <p:nvPr/>
        </p:nvSpPr>
        <p:spPr>
          <a:xfrm>
            <a:off x="6547276" y="2608318"/>
            <a:ext cx="306967" cy="23496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MD</a:t>
            </a:r>
          </a:p>
        </p:txBody>
      </p:sp>
      <p:sp>
        <p:nvSpPr>
          <p:cNvPr id="30" name="Ovale 29">
            <a:extLst>
              <a:ext uri="{FF2B5EF4-FFF2-40B4-BE49-F238E27FC236}">
                <a16:creationId xmlns:a16="http://schemas.microsoft.com/office/drawing/2014/main" id="{90FBAA88-D003-4C07-BE50-82BE3C3806BC}"/>
              </a:ext>
            </a:extLst>
          </p:cNvPr>
          <p:cNvSpPr/>
          <p:nvPr/>
        </p:nvSpPr>
        <p:spPr>
          <a:xfrm>
            <a:off x="3885260" y="4545292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DZ</a:t>
            </a:r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6AC1C7CA-204C-4226-B08F-8581C5019597}"/>
              </a:ext>
            </a:extLst>
          </p:cNvPr>
          <p:cNvSpPr/>
          <p:nvPr/>
        </p:nvSpPr>
        <p:spPr>
          <a:xfrm>
            <a:off x="2262358" y="617582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IS</a:t>
            </a:r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E41B9504-454A-494D-84AD-5526207C71EA}"/>
              </a:ext>
            </a:extLst>
          </p:cNvPr>
          <p:cNvSpPr/>
          <p:nvPr/>
        </p:nvSpPr>
        <p:spPr>
          <a:xfrm>
            <a:off x="4747141" y="532832"/>
            <a:ext cx="265045" cy="1907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NO</a:t>
            </a:r>
          </a:p>
        </p:txBody>
      </p:sp>
      <p:sp>
        <p:nvSpPr>
          <p:cNvPr id="34" name="Ovale 33">
            <a:extLst>
              <a:ext uri="{FF2B5EF4-FFF2-40B4-BE49-F238E27FC236}">
                <a16:creationId xmlns:a16="http://schemas.microsoft.com/office/drawing/2014/main" id="{81367FB0-4753-4EC7-8227-5DB8503AD9FD}"/>
              </a:ext>
            </a:extLst>
          </p:cNvPr>
          <p:cNvSpPr/>
          <p:nvPr/>
        </p:nvSpPr>
        <p:spPr>
          <a:xfrm>
            <a:off x="5355054" y="2073386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/>
              <a:t>PL</a:t>
            </a:r>
          </a:p>
        </p:txBody>
      </p:sp>
      <p:sp>
        <p:nvSpPr>
          <p:cNvPr id="35" name="Ovale 34">
            <a:extLst>
              <a:ext uri="{FF2B5EF4-FFF2-40B4-BE49-F238E27FC236}">
                <a16:creationId xmlns:a16="http://schemas.microsoft.com/office/drawing/2014/main" id="{40EE685B-CCF4-4620-824F-DBD7E8ABC949}"/>
              </a:ext>
            </a:extLst>
          </p:cNvPr>
          <p:cNvSpPr/>
          <p:nvPr/>
        </p:nvSpPr>
        <p:spPr>
          <a:xfrm>
            <a:off x="4904099" y="2650108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en-GB" sz="700" dirty="0"/>
              <a:t>AU</a:t>
            </a:r>
          </a:p>
        </p:txBody>
      </p:sp>
      <p:sp>
        <p:nvSpPr>
          <p:cNvPr id="36" name="Ovale 35">
            <a:extLst>
              <a:ext uri="{FF2B5EF4-FFF2-40B4-BE49-F238E27FC236}">
                <a16:creationId xmlns:a16="http://schemas.microsoft.com/office/drawing/2014/main" id="{D03E89D7-BF1B-445F-BFB0-4A6A3EAA70B6}"/>
              </a:ext>
            </a:extLst>
          </p:cNvPr>
          <p:cNvSpPr/>
          <p:nvPr/>
        </p:nvSpPr>
        <p:spPr>
          <a:xfrm>
            <a:off x="6993384" y="2304214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UA</a:t>
            </a:r>
          </a:p>
        </p:txBody>
      </p:sp>
      <p:sp>
        <p:nvSpPr>
          <p:cNvPr id="37" name="Ovale 36">
            <a:extLst>
              <a:ext uri="{FF2B5EF4-FFF2-40B4-BE49-F238E27FC236}">
                <a16:creationId xmlns:a16="http://schemas.microsoft.com/office/drawing/2014/main" id="{F44D3FF3-FB90-442B-968F-352DC93077AB}"/>
              </a:ext>
            </a:extLst>
          </p:cNvPr>
          <p:cNvSpPr/>
          <p:nvPr/>
        </p:nvSpPr>
        <p:spPr>
          <a:xfrm>
            <a:off x="8123130" y="3475208"/>
            <a:ext cx="218661" cy="2120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GE</a:t>
            </a:r>
          </a:p>
        </p:txBody>
      </p:sp>
      <p:sp>
        <p:nvSpPr>
          <p:cNvPr id="38" name="Ovale 37">
            <a:extLst>
              <a:ext uri="{FF2B5EF4-FFF2-40B4-BE49-F238E27FC236}">
                <a16:creationId xmlns:a16="http://schemas.microsoft.com/office/drawing/2014/main" id="{7F05A5CA-0F82-4905-8A0F-6C5EF7348465}"/>
              </a:ext>
            </a:extLst>
          </p:cNvPr>
          <p:cNvSpPr/>
          <p:nvPr/>
        </p:nvSpPr>
        <p:spPr>
          <a:xfrm>
            <a:off x="8341791" y="3763108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AR</a:t>
            </a:r>
          </a:p>
        </p:txBody>
      </p:sp>
      <p:sp>
        <p:nvSpPr>
          <p:cNvPr id="39" name="Ovale 38">
            <a:extLst>
              <a:ext uri="{FF2B5EF4-FFF2-40B4-BE49-F238E27FC236}">
                <a16:creationId xmlns:a16="http://schemas.microsoft.com/office/drawing/2014/main" id="{A9BBF45E-6BC7-4C87-9C96-CDE940B4E165}"/>
              </a:ext>
            </a:extLst>
          </p:cNvPr>
          <p:cNvSpPr/>
          <p:nvPr/>
        </p:nvSpPr>
        <p:spPr>
          <a:xfrm>
            <a:off x="4538419" y="1677424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/>
              <a:t>DK</a:t>
            </a:r>
          </a:p>
        </p:txBody>
      </p:sp>
      <p:sp>
        <p:nvSpPr>
          <p:cNvPr id="40" name="Ovale 39">
            <a:extLst>
              <a:ext uri="{FF2B5EF4-FFF2-40B4-BE49-F238E27FC236}">
                <a16:creationId xmlns:a16="http://schemas.microsoft.com/office/drawing/2014/main" id="{D2B50C4E-DA21-4C47-BBB7-39C6CB1249DC}"/>
              </a:ext>
            </a:extLst>
          </p:cNvPr>
          <p:cNvSpPr/>
          <p:nvPr/>
        </p:nvSpPr>
        <p:spPr>
          <a:xfrm>
            <a:off x="4160733" y="2107268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NL</a:t>
            </a:r>
          </a:p>
        </p:txBody>
      </p:sp>
      <p:sp>
        <p:nvSpPr>
          <p:cNvPr id="42" name="Ovale 41">
            <a:extLst>
              <a:ext uri="{FF2B5EF4-FFF2-40B4-BE49-F238E27FC236}">
                <a16:creationId xmlns:a16="http://schemas.microsoft.com/office/drawing/2014/main" id="{585952A9-C6EB-4EC8-B4BD-F49F167F7830}"/>
              </a:ext>
            </a:extLst>
          </p:cNvPr>
          <p:cNvSpPr/>
          <p:nvPr/>
        </p:nvSpPr>
        <p:spPr>
          <a:xfrm>
            <a:off x="5376985" y="2866943"/>
            <a:ext cx="218661" cy="21505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HR</a:t>
            </a:r>
          </a:p>
        </p:txBody>
      </p:sp>
      <p:sp>
        <p:nvSpPr>
          <p:cNvPr id="43" name="Ovale 42">
            <a:extLst>
              <a:ext uri="{FF2B5EF4-FFF2-40B4-BE49-F238E27FC236}">
                <a16:creationId xmlns:a16="http://schemas.microsoft.com/office/drawing/2014/main" id="{BD49B365-D439-45DA-B4DC-854D00535D4F}"/>
              </a:ext>
            </a:extLst>
          </p:cNvPr>
          <p:cNvSpPr/>
          <p:nvPr/>
        </p:nvSpPr>
        <p:spPr>
          <a:xfrm>
            <a:off x="6466612" y="3294245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BG</a:t>
            </a:r>
          </a:p>
        </p:txBody>
      </p:sp>
      <p:sp>
        <p:nvSpPr>
          <p:cNvPr id="44" name="Ovale 43">
            <a:extLst>
              <a:ext uri="{FF2B5EF4-FFF2-40B4-BE49-F238E27FC236}">
                <a16:creationId xmlns:a16="http://schemas.microsoft.com/office/drawing/2014/main" id="{DE1AACF5-4EFD-4CF2-AB0C-2DFBDDE8D857}"/>
              </a:ext>
            </a:extLst>
          </p:cNvPr>
          <p:cNvSpPr/>
          <p:nvPr/>
        </p:nvSpPr>
        <p:spPr>
          <a:xfrm>
            <a:off x="5910020" y="822142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FI</a:t>
            </a:r>
          </a:p>
        </p:txBody>
      </p:sp>
      <p:sp>
        <p:nvSpPr>
          <p:cNvPr id="45" name="Ovale 44">
            <a:extLst>
              <a:ext uri="{FF2B5EF4-FFF2-40B4-BE49-F238E27FC236}">
                <a16:creationId xmlns:a16="http://schemas.microsoft.com/office/drawing/2014/main" id="{2914D11F-BCE8-4DE4-9648-9A1BD2D8A997}"/>
              </a:ext>
            </a:extLst>
          </p:cNvPr>
          <p:cNvSpPr/>
          <p:nvPr/>
        </p:nvSpPr>
        <p:spPr>
          <a:xfrm>
            <a:off x="3545939" y="1934236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GB</a:t>
            </a:r>
          </a:p>
        </p:txBody>
      </p:sp>
      <p:sp>
        <p:nvSpPr>
          <p:cNvPr id="46" name="Ovale 45">
            <a:extLst>
              <a:ext uri="{FF2B5EF4-FFF2-40B4-BE49-F238E27FC236}">
                <a16:creationId xmlns:a16="http://schemas.microsoft.com/office/drawing/2014/main" id="{22BBE621-4066-404E-930E-D2FC45E10DBC}"/>
              </a:ext>
            </a:extLst>
          </p:cNvPr>
          <p:cNvSpPr/>
          <p:nvPr/>
        </p:nvSpPr>
        <p:spPr>
          <a:xfrm>
            <a:off x="2931146" y="1960729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IE</a:t>
            </a:r>
          </a:p>
        </p:txBody>
      </p:sp>
      <p:sp>
        <p:nvSpPr>
          <p:cNvPr id="47" name="Ovale 46">
            <a:extLst>
              <a:ext uri="{FF2B5EF4-FFF2-40B4-BE49-F238E27FC236}">
                <a16:creationId xmlns:a16="http://schemas.microsoft.com/office/drawing/2014/main" id="{9D6B69F3-E034-4C0D-9842-C0A1BDC8B848}"/>
              </a:ext>
            </a:extLst>
          </p:cNvPr>
          <p:cNvSpPr/>
          <p:nvPr/>
        </p:nvSpPr>
        <p:spPr>
          <a:xfrm>
            <a:off x="6039230" y="1327761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EE</a:t>
            </a:r>
          </a:p>
        </p:txBody>
      </p:sp>
      <p:sp>
        <p:nvSpPr>
          <p:cNvPr id="48" name="Ovale 47">
            <a:extLst>
              <a:ext uri="{FF2B5EF4-FFF2-40B4-BE49-F238E27FC236}">
                <a16:creationId xmlns:a16="http://schemas.microsoft.com/office/drawing/2014/main" id="{840F30C3-F531-445B-825F-4B6B2CF2D407}"/>
              </a:ext>
            </a:extLst>
          </p:cNvPr>
          <p:cNvSpPr/>
          <p:nvPr/>
        </p:nvSpPr>
        <p:spPr>
          <a:xfrm>
            <a:off x="5969655" y="1571406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LV</a:t>
            </a:r>
          </a:p>
        </p:txBody>
      </p:sp>
      <p:sp>
        <p:nvSpPr>
          <p:cNvPr id="49" name="Ovale 48">
            <a:extLst>
              <a:ext uri="{FF2B5EF4-FFF2-40B4-BE49-F238E27FC236}">
                <a16:creationId xmlns:a16="http://schemas.microsoft.com/office/drawing/2014/main" id="{317FF68B-17D5-497B-9F96-1553E0BEB0A0}"/>
              </a:ext>
            </a:extLst>
          </p:cNvPr>
          <p:cNvSpPr/>
          <p:nvPr/>
        </p:nvSpPr>
        <p:spPr>
          <a:xfrm>
            <a:off x="5724490" y="1638075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LT</a:t>
            </a:r>
          </a:p>
        </p:txBody>
      </p:sp>
      <p:sp>
        <p:nvSpPr>
          <p:cNvPr id="50" name="Ovale 49">
            <a:extLst>
              <a:ext uri="{FF2B5EF4-FFF2-40B4-BE49-F238E27FC236}">
                <a16:creationId xmlns:a16="http://schemas.microsoft.com/office/drawing/2014/main" id="{E093DA59-6550-4F66-AD5F-7663E594CE3C}"/>
              </a:ext>
            </a:extLst>
          </p:cNvPr>
          <p:cNvSpPr/>
          <p:nvPr/>
        </p:nvSpPr>
        <p:spPr>
          <a:xfrm>
            <a:off x="4349577" y="2749489"/>
            <a:ext cx="218661" cy="21203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CH</a:t>
            </a:r>
          </a:p>
        </p:txBody>
      </p:sp>
      <p:sp>
        <p:nvSpPr>
          <p:cNvPr id="51" name="Ovale 50">
            <a:extLst>
              <a:ext uri="{FF2B5EF4-FFF2-40B4-BE49-F238E27FC236}">
                <a16:creationId xmlns:a16="http://schemas.microsoft.com/office/drawing/2014/main" id="{0BAFA6D6-F14D-4001-BFD5-1E8961828B1B}"/>
              </a:ext>
            </a:extLst>
          </p:cNvPr>
          <p:cNvSpPr/>
          <p:nvPr/>
        </p:nvSpPr>
        <p:spPr>
          <a:xfrm>
            <a:off x="4610806" y="2631249"/>
            <a:ext cx="218661" cy="21203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LI</a:t>
            </a:r>
          </a:p>
        </p:txBody>
      </p:sp>
      <p:sp>
        <p:nvSpPr>
          <p:cNvPr id="52" name="Ovale 51">
            <a:extLst>
              <a:ext uri="{FF2B5EF4-FFF2-40B4-BE49-F238E27FC236}">
                <a16:creationId xmlns:a16="http://schemas.microsoft.com/office/drawing/2014/main" id="{2035786A-4C12-44CC-8853-91392AA2D39F}"/>
              </a:ext>
            </a:extLst>
          </p:cNvPr>
          <p:cNvSpPr/>
          <p:nvPr/>
        </p:nvSpPr>
        <p:spPr>
          <a:xfrm>
            <a:off x="5167897" y="2786026"/>
            <a:ext cx="218661" cy="2120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SI</a:t>
            </a:r>
          </a:p>
        </p:txBody>
      </p:sp>
      <p:sp>
        <p:nvSpPr>
          <p:cNvPr id="53" name="Ovale 52">
            <a:extLst>
              <a:ext uri="{FF2B5EF4-FFF2-40B4-BE49-F238E27FC236}">
                <a16:creationId xmlns:a16="http://schemas.microsoft.com/office/drawing/2014/main" id="{39152D13-91F5-411A-BA41-BDFE56CA9004}"/>
              </a:ext>
            </a:extLst>
          </p:cNvPr>
          <p:cNvSpPr/>
          <p:nvPr/>
        </p:nvSpPr>
        <p:spPr>
          <a:xfrm>
            <a:off x="5037033" y="2338877"/>
            <a:ext cx="218661" cy="2120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CZ</a:t>
            </a:r>
          </a:p>
        </p:txBody>
      </p:sp>
      <p:sp>
        <p:nvSpPr>
          <p:cNvPr id="54" name="Ovale 53">
            <a:extLst>
              <a:ext uri="{FF2B5EF4-FFF2-40B4-BE49-F238E27FC236}">
                <a16:creationId xmlns:a16="http://schemas.microsoft.com/office/drawing/2014/main" id="{7E493222-14B8-453E-AFE1-DBE3220CFBCC}"/>
              </a:ext>
            </a:extLst>
          </p:cNvPr>
          <p:cNvSpPr/>
          <p:nvPr/>
        </p:nvSpPr>
        <p:spPr>
          <a:xfrm>
            <a:off x="6000769" y="3288992"/>
            <a:ext cx="274985" cy="21618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NM</a:t>
            </a:r>
          </a:p>
        </p:txBody>
      </p:sp>
      <p:sp>
        <p:nvSpPr>
          <p:cNvPr id="55" name="Ovale 54">
            <a:extLst>
              <a:ext uri="{FF2B5EF4-FFF2-40B4-BE49-F238E27FC236}">
                <a16:creationId xmlns:a16="http://schemas.microsoft.com/office/drawing/2014/main" id="{A67DD458-4BC3-487C-BA19-342E64703136}"/>
              </a:ext>
            </a:extLst>
          </p:cNvPr>
          <p:cNvSpPr/>
          <p:nvPr/>
        </p:nvSpPr>
        <p:spPr>
          <a:xfrm>
            <a:off x="7649368" y="4605118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8" name="Ovale 57">
            <a:extLst>
              <a:ext uri="{FF2B5EF4-FFF2-40B4-BE49-F238E27FC236}">
                <a16:creationId xmlns:a16="http://schemas.microsoft.com/office/drawing/2014/main" id="{04D566A8-B06B-4CB2-9545-0A3A0BE505BA}"/>
              </a:ext>
            </a:extLst>
          </p:cNvPr>
          <p:cNvSpPr/>
          <p:nvPr/>
        </p:nvSpPr>
        <p:spPr>
          <a:xfrm>
            <a:off x="7675871" y="4387645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" dirty="0"/>
              <a:t>LB</a:t>
            </a:r>
          </a:p>
        </p:txBody>
      </p:sp>
      <p:sp>
        <p:nvSpPr>
          <p:cNvPr id="56" name="Ovale 7">
            <a:extLst>
              <a:ext uri="{FF2B5EF4-FFF2-40B4-BE49-F238E27FC236}">
                <a16:creationId xmlns:a16="http://schemas.microsoft.com/office/drawing/2014/main" id="{77E65029-A64B-4A1C-810A-DD10EC15FB1F}"/>
              </a:ext>
            </a:extLst>
          </p:cNvPr>
          <p:cNvSpPr/>
          <p:nvPr/>
        </p:nvSpPr>
        <p:spPr>
          <a:xfrm>
            <a:off x="3792986" y="3221257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AD</a:t>
            </a:r>
          </a:p>
        </p:txBody>
      </p:sp>
      <p:sp>
        <p:nvSpPr>
          <p:cNvPr id="2" name="Ovale 1">
            <a:extLst>
              <a:ext uri="{FF2B5EF4-FFF2-40B4-BE49-F238E27FC236}">
                <a16:creationId xmlns:a16="http://schemas.microsoft.com/office/drawing/2014/main" id="{3237B611-7F1E-4AF5-92E4-4178BEAB28C9}"/>
              </a:ext>
            </a:extLst>
          </p:cNvPr>
          <p:cNvSpPr/>
          <p:nvPr/>
        </p:nvSpPr>
        <p:spPr>
          <a:xfrm>
            <a:off x="5553956" y="2591740"/>
            <a:ext cx="218661" cy="2120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/>
              <a:t>HU</a:t>
            </a: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80259E96-F2C3-4B00-8125-5F029E4597B5}"/>
              </a:ext>
            </a:extLst>
          </p:cNvPr>
          <p:cNvSpPr/>
          <p:nvPr/>
        </p:nvSpPr>
        <p:spPr>
          <a:xfrm>
            <a:off x="4276692" y="3203274"/>
            <a:ext cx="261727" cy="2257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MO</a:t>
            </a:r>
          </a:p>
        </p:txBody>
      </p:sp>
      <p:sp>
        <p:nvSpPr>
          <p:cNvPr id="31" name="Ovale 30">
            <a:extLst>
              <a:ext uri="{FF2B5EF4-FFF2-40B4-BE49-F238E27FC236}">
                <a16:creationId xmlns:a16="http://schemas.microsoft.com/office/drawing/2014/main" id="{287EE2B6-89D0-48AC-9EF0-390DF6C4DE66}"/>
              </a:ext>
            </a:extLst>
          </p:cNvPr>
          <p:cNvSpPr/>
          <p:nvPr/>
        </p:nvSpPr>
        <p:spPr>
          <a:xfrm>
            <a:off x="4134228" y="2396282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/>
              <a:t>LU</a:t>
            </a:r>
          </a:p>
        </p:txBody>
      </p:sp>
      <p:sp>
        <p:nvSpPr>
          <p:cNvPr id="64" name="Ovale 63">
            <a:extLst>
              <a:ext uri="{FF2B5EF4-FFF2-40B4-BE49-F238E27FC236}">
                <a16:creationId xmlns:a16="http://schemas.microsoft.com/office/drawing/2014/main" id="{3EA3A08F-AF1F-49CD-B803-4DE8B1F256D9}"/>
              </a:ext>
            </a:extLst>
          </p:cNvPr>
          <p:cNvSpPr/>
          <p:nvPr/>
        </p:nvSpPr>
        <p:spPr>
          <a:xfrm>
            <a:off x="5368882" y="2434680"/>
            <a:ext cx="218661" cy="2120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/>
              <a:t>SK</a:t>
            </a:r>
          </a:p>
        </p:txBody>
      </p:sp>
      <p:sp>
        <p:nvSpPr>
          <p:cNvPr id="65" name="Ovale 64">
            <a:extLst>
              <a:ext uri="{FF2B5EF4-FFF2-40B4-BE49-F238E27FC236}">
                <a16:creationId xmlns:a16="http://schemas.microsoft.com/office/drawing/2014/main" id="{0AD1989B-583D-4245-98F2-0E23E4801402}"/>
              </a:ext>
            </a:extLst>
          </p:cNvPr>
          <p:cNvSpPr/>
          <p:nvPr/>
        </p:nvSpPr>
        <p:spPr>
          <a:xfrm>
            <a:off x="5167897" y="5061094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LY</a:t>
            </a:r>
          </a:p>
        </p:txBody>
      </p:sp>
      <p:sp>
        <p:nvSpPr>
          <p:cNvPr id="66" name="Ovale 65">
            <a:extLst>
              <a:ext uri="{FF2B5EF4-FFF2-40B4-BE49-F238E27FC236}">
                <a16:creationId xmlns:a16="http://schemas.microsoft.com/office/drawing/2014/main" id="{4C1E7AEA-DF04-4243-B829-FCD27720A8B6}"/>
              </a:ext>
            </a:extLst>
          </p:cNvPr>
          <p:cNvSpPr/>
          <p:nvPr/>
        </p:nvSpPr>
        <p:spPr>
          <a:xfrm>
            <a:off x="6734968" y="5167111"/>
            <a:ext cx="218661" cy="21203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EG</a:t>
            </a:r>
          </a:p>
        </p:txBody>
      </p:sp>
      <p:sp>
        <p:nvSpPr>
          <p:cNvPr id="67" name="Ovale 66">
            <a:extLst>
              <a:ext uri="{FF2B5EF4-FFF2-40B4-BE49-F238E27FC236}">
                <a16:creationId xmlns:a16="http://schemas.microsoft.com/office/drawing/2014/main" id="{C4F75040-BE22-417B-9BA9-F1061D1789C1}"/>
              </a:ext>
            </a:extLst>
          </p:cNvPr>
          <p:cNvSpPr/>
          <p:nvPr/>
        </p:nvSpPr>
        <p:spPr>
          <a:xfrm>
            <a:off x="7980669" y="4377668"/>
            <a:ext cx="218661" cy="21203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SY</a:t>
            </a:r>
          </a:p>
        </p:txBody>
      </p:sp>
      <p:sp>
        <p:nvSpPr>
          <p:cNvPr id="68" name="Ovale 67">
            <a:extLst>
              <a:ext uri="{FF2B5EF4-FFF2-40B4-BE49-F238E27FC236}">
                <a16:creationId xmlns:a16="http://schemas.microsoft.com/office/drawing/2014/main" id="{FC4D6E6D-119A-4835-8143-9D083761470C}"/>
              </a:ext>
            </a:extLst>
          </p:cNvPr>
          <p:cNvSpPr/>
          <p:nvPr/>
        </p:nvSpPr>
        <p:spPr>
          <a:xfrm>
            <a:off x="7344567" y="4339231"/>
            <a:ext cx="218661" cy="21203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CY</a:t>
            </a:r>
          </a:p>
        </p:txBody>
      </p:sp>
      <p:sp>
        <p:nvSpPr>
          <p:cNvPr id="69" name="Ovale 68">
            <a:extLst>
              <a:ext uri="{FF2B5EF4-FFF2-40B4-BE49-F238E27FC236}">
                <a16:creationId xmlns:a16="http://schemas.microsoft.com/office/drawing/2014/main" id="{8D2AF3F5-645E-40E4-BD2C-BEBB402FF488}"/>
              </a:ext>
            </a:extLst>
          </p:cNvPr>
          <p:cNvSpPr/>
          <p:nvPr/>
        </p:nvSpPr>
        <p:spPr>
          <a:xfrm>
            <a:off x="7259847" y="3784988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TR</a:t>
            </a:r>
          </a:p>
        </p:txBody>
      </p:sp>
      <p:sp>
        <p:nvSpPr>
          <p:cNvPr id="70" name="Ovale 69">
            <a:extLst>
              <a:ext uri="{FF2B5EF4-FFF2-40B4-BE49-F238E27FC236}">
                <a16:creationId xmlns:a16="http://schemas.microsoft.com/office/drawing/2014/main" id="{F8D9063A-0BDB-48C2-999A-68625AFD85BE}"/>
              </a:ext>
            </a:extLst>
          </p:cNvPr>
          <p:cNvSpPr/>
          <p:nvPr/>
        </p:nvSpPr>
        <p:spPr>
          <a:xfrm>
            <a:off x="7649367" y="4595142"/>
            <a:ext cx="218661" cy="21203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IL</a:t>
            </a:r>
          </a:p>
        </p:txBody>
      </p:sp>
      <p:sp>
        <p:nvSpPr>
          <p:cNvPr id="71" name="Ovale 70">
            <a:extLst>
              <a:ext uri="{FF2B5EF4-FFF2-40B4-BE49-F238E27FC236}">
                <a16:creationId xmlns:a16="http://schemas.microsoft.com/office/drawing/2014/main" id="{3491177D-83A2-4DEE-AAEB-CEEA37A721A3}"/>
              </a:ext>
            </a:extLst>
          </p:cNvPr>
          <p:cNvSpPr/>
          <p:nvPr/>
        </p:nvSpPr>
        <p:spPr>
          <a:xfrm>
            <a:off x="7675870" y="4377669"/>
            <a:ext cx="218661" cy="2120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800" dirty="0"/>
              <a:t>LB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F4CDD91-9457-4C91-8BCD-C2F89CC9D072}"/>
              </a:ext>
            </a:extLst>
          </p:cNvPr>
          <p:cNvSpPr txBox="1"/>
          <p:nvPr/>
        </p:nvSpPr>
        <p:spPr>
          <a:xfrm>
            <a:off x="2067607" y="5439224"/>
            <a:ext cx="68605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Green</a:t>
            </a:r>
            <a:r>
              <a:rPr lang="en-GB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countries that sent contributions both times; </a:t>
            </a:r>
          </a:p>
          <a:p>
            <a:r>
              <a:rPr lang="en-GB" sz="2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Blue</a:t>
            </a:r>
            <a:r>
              <a:rPr lang="en-GB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countries that submitted a full scoreboard in this reporting time, </a:t>
            </a:r>
          </a:p>
          <a:p>
            <a:r>
              <a:rPr lang="en-GB" sz="2000" b="1" dirty="0">
                <a:solidFill>
                  <a:srgbClr val="B73C2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Brown</a:t>
            </a:r>
            <a:r>
              <a:rPr lang="en-GB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countries that submitted scoreboards only the first time; </a:t>
            </a:r>
          </a:p>
          <a:p>
            <a:r>
              <a:rPr lang="en-GB" sz="2000" b="1" dirty="0">
                <a:solidFill>
                  <a:srgbClr val="BFBFB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Grey</a:t>
            </a:r>
            <a:r>
              <a:rPr lang="en-GB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countries that have yet to submit a scoreboard</a:t>
            </a:r>
            <a:endParaRPr lang="en-GB" dirty="0"/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1CD65344-1597-475C-BEAD-0F990AD3594F}"/>
              </a:ext>
            </a:extLst>
          </p:cNvPr>
          <p:cNvSpPr/>
          <p:nvPr/>
        </p:nvSpPr>
        <p:spPr>
          <a:xfrm>
            <a:off x="3533766" y="1934235"/>
            <a:ext cx="243008" cy="212035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e 62">
            <a:extLst>
              <a:ext uri="{FF2B5EF4-FFF2-40B4-BE49-F238E27FC236}">
                <a16:creationId xmlns:a16="http://schemas.microsoft.com/office/drawing/2014/main" id="{C391D4ED-E623-4E33-B1BA-54673A5C5B0A}"/>
              </a:ext>
            </a:extLst>
          </p:cNvPr>
          <p:cNvSpPr/>
          <p:nvPr/>
        </p:nvSpPr>
        <p:spPr>
          <a:xfrm>
            <a:off x="5133977" y="4325715"/>
            <a:ext cx="243008" cy="212035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2272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7E647C77-5082-40FF-B8CA-C8F40A42B9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22465"/>
              </p:ext>
            </p:extLst>
          </p:nvPr>
        </p:nvGraphicFramePr>
        <p:xfrm>
          <a:off x="546995" y="1260339"/>
          <a:ext cx="8262157" cy="5169488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1368068">
                  <a:extLst>
                    <a:ext uri="{9D8B030D-6E8A-4147-A177-3AD203B41FA5}">
                      <a16:colId xmlns:a16="http://schemas.microsoft.com/office/drawing/2014/main" val="2578012999"/>
                    </a:ext>
                  </a:extLst>
                </a:gridCol>
                <a:gridCol w="1470688">
                  <a:extLst>
                    <a:ext uri="{9D8B030D-6E8A-4147-A177-3AD203B41FA5}">
                      <a16:colId xmlns:a16="http://schemas.microsoft.com/office/drawing/2014/main" val="2599061467"/>
                    </a:ext>
                  </a:extLst>
                </a:gridCol>
                <a:gridCol w="877330">
                  <a:extLst>
                    <a:ext uri="{9D8B030D-6E8A-4147-A177-3AD203B41FA5}">
                      <a16:colId xmlns:a16="http://schemas.microsoft.com/office/drawing/2014/main" val="743053831"/>
                    </a:ext>
                  </a:extLst>
                </a:gridCol>
                <a:gridCol w="963827">
                  <a:extLst>
                    <a:ext uri="{9D8B030D-6E8A-4147-A177-3AD203B41FA5}">
                      <a16:colId xmlns:a16="http://schemas.microsoft.com/office/drawing/2014/main" val="602176602"/>
                    </a:ext>
                  </a:extLst>
                </a:gridCol>
                <a:gridCol w="1791730">
                  <a:extLst>
                    <a:ext uri="{9D8B030D-6E8A-4147-A177-3AD203B41FA5}">
                      <a16:colId xmlns:a16="http://schemas.microsoft.com/office/drawing/2014/main" val="484726244"/>
                    </a:ext>
                  </a:extLst>
                </a:gridCol>
                <a:gridCol w="1790514">
                  <a:extLst>
                    <a:ext uri="{9D8B030D-6E8A-4147-A177-3AD203B41FA5}">
                      <a16:colId xmlns:a16="http://schemas.microsoft.com/office/drawing/2014/main" val="1407069"/>
                    </a:ext>
                  </a:extLst>
                </a:gridCol>
              </a:tblGrid>
              <a:tr h="39571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2000" b="1" dirty="0" err="1">
                          <a:solidFill>
                            <a:schemeClr val="tx1"/>
                          </a:solidFill>
                          <a:effectLst/>
                        </a:rPr>
                        <a:t>IKB</a:t>
                      </a: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 severity class</a:t>
                      </a:r>
                      <a:endParaRPr lang="en-GB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 marT="41564" marB="41564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Potential </a:t>
                      </a:r>
                      <a:b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responses</a:t>
                      </a:r>
                      <a:endParaRPr lang="en-GB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 marT="41564" marB="4156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</a:rPr>
                        <a:t>Responses received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127" marR="83127"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83127" marR="83127"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83127" marR="83127"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83127" marR="83127"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0553743"/>
                  </a:ext>
                </a:extLst>
              </a:tr>
              <a:tr h="115973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 or 2020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(% of IKB)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Both years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(% of IKB)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457250"/>
                  </a:ext>
                </a:extLst>
              </a:tr>
              <a:tr h="771792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Class I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b="0" dirty="0">
                          <a:effectLst/>
                        </a:rPr>
                        <a:t>&gt; 2,500,000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4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(100 %)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(50 %)</a:t>
                      </a: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031431"/>
                  </a:ext>
                </a:extLst>
              </a:tr>
              <a:tr h="1166009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Class II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b="0" dirty="0">
                          <a:effectLst/>
                        </a:rPr>
                        <a:t>750,000 – 2,500,000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1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(100 %)</a:t>
                      </a:r>
                      <a:endParaRPr lang="en-GB" sz="20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723249"/>
                  </a:ext>
                </a:extLst>
              </a:tr>
              <a:tr h="779014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Class III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b="0" dirty="0">
                          <a:effectLst/>
                        </a:rPr>
                        <a:t>100,000 – 750,000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12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9 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(75 %)</a:t>
                      </a: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(42 %)</a:t>
                      </a:r>
                      <a:endParaRPr lang="en-GB" sz="28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512871"/>
                  </a:ext>
                </a:extLst>
              </a:tr>
              <a:tr h="897224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Class IV</a:t>
                      </a:r>
                    </a:p>
                    <a:p>
                      <a:pPr algn="ctr">
                        <a:lnSpc>
                          <a:spcPct val="102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b="0" dirty="0">
                          <a:effectLst/>
                        </a:rPr>
                        <a:t>&lt; 100,000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effectLst/>
                        </a:rPr>
                        <a:t>37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(54%)</a:t>
                      </a: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(8 %)</a:t>
                      </a:r>
                    </a:p>
                  </a:txBody>
                  <a:tcPr marL="51525" marR="51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60427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BEC5551-FAA8-4E45-B8D2-00928984D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1" y="2794686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GB" altLang="en-US">
                <a:latin typeface="Arial" panose="020B0604020202020204" pitchFamily="34" charset="0"/>
              </a:rPr>
            </a:br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726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047A07-9BB9-474A-BFEA-87DCD9BA4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Methodology</a:t>
            </a:r>
            <a:endParaRPr lang="en-GB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D517D5-FFD7-4E13-AF3F-EF9F15F83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400" dirty="0"/>
              <a:t>Each scoreboard assessed individually</a:t>
            </a:r>
          </a:p>
          <a:p>
            <a:r>
              <a:rPr lang="it-IT" sz="2400" dirty="0"/>
              <a:t>No </a:t>
            </a:r>
            <a:r>
              <a:rPr lang="en-GB" sz="2400" dirty="0"/>
              <a:t>changes</a:t>
            </a:r>
            <a:r>
              <a:rPr lang="it-IT" sz="2400" dirty="0"/>
              <a:t> in the scores </a:t>
            </a:r>
            <a:r>
              <a:rPr lang="en-GB" sz="2400" dirty="0"/>
              <a:t>given</a:t>
            </a:r>
            <a:r>
              <a:rPr lang="it-IT" sz="2400" dirty="0"/>
              <a:t> by the </a:t>
            </a:r>
            <a:r>
              <a:rPr lang="en-GB" sz="2400" dirty="0"/>
              <a:t>compiler</a:t>
            </a:r>
          </a:p>
          <a:p>
            <a:r>
              <a:rPr lang="en-GB" sz="2400" dirty="0"/>
              <a:t>Calculated the  total potential score (exclusion of  ‘Not Relevant’ indicators)</a:t>
            </a:r>
          </a:p>
          <a:p>
            <a:r>
              <a:rPr lang="en-GB" sz="2400" dirty="0"/>
              <a:t>Calculated the percentage of total score </a:t>
            </a:r>
          </a:p>
          <a:p>
            <a:pPr marL="457200" lvl="1" indent="0" algn="ctr">
              <a:buNone/>
            </a:pPr>
            <a:r>
              <a:rPr lang="en-GB" sz="2200" i="1" dirty="0"/>
              <a:t>Sum of score / total possible score x 100</a:t>
            </a:r>
          </a:p>
          <a:p>
            <a:r>
              <a:rPr lang="en-GB" sz="2400" dirty="0"/>
              <a:t>Calculated the percentage of score for each indicators’ group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804766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28F5A4-7D62-4395-ABCF-B98E1EBE9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927" y="0"/>
            <a:ext cx="8911687" cy="1280890"/>
          </a:xfrm>
        </p:spPr>
        <p:txBody>
          <a:bodyPr/>
          <a:lstStyle/>
          <a:p>
            <a:r>
              <a:rPr lang="it-IT" b="1" dirty="0"/>
              <a:t>Presentation of the results</a:t>
            </a:r>
            <a:endParaRPr lang="en-GB" b="1" dirty="0"/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7BE52BEC-BC2A-4774-AA2E-BB10B4815D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7348111"/>
              </p:ext>
            </p:extLst>
          </p:nvPr>
        </p:nvGraphicFramePr>
        <p:xfrm>
          <a:off x="1426029" y="914400"/>
          <a:ext cx="7717971" cy="73127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85867">
                  <a:extLst>
                    <a:ext uri="{9D8B030D-6E8A-4147-A177-3AD203B41FA5}">
                      <a16:colId xmlns:a16="http://schemas.microsoft.com/office/drawing/2014/main" val="3304262996"/>
                    </a:ext>
                  </a:extLst>
                </a:gridCol>
                <a:gridCol w="2424478">
                  <a:extLst>
                    <a:ext uri="{9D8B030D-6E8A-4147-A177-3AD203B41FA5}">
                      <a16:colId xmlns:a16="http://schemas.microsoft.com/office/drawing/2014/main" val="692967134"/>
                    </a:ext>
                  </a:extLst>
                </a:gridCol>
                <a:gridCol w="1099111">
                  <a:extLst>
                    <a:ext uri="{9D8B030D-6E8A-4147-A177-3AD203B41FA5}">
                      <a16:colId xmlns:a16="http://schemas.microsoft.com/office/drawing/2014/main" val="2318886543"/>
                    </a:ext>
                  </a:extLst>
                </a:gridCol>
                <a:gridCol w="3208515">
                  <a:extLst>
                    <a:ext uri="{9D8B030D-6E8A-4147-A177-3AD203B41FA5}">
                      <a16:colId xmlns:a16="http://schemas.microsoft.com/office/drawing/2014/main" val="4046232944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First assessment</a:t>
                      </a:r>
                      <a:endParaRPr lang="en-GB" sz="105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Second assessment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0847104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GB" sz="1050" dirty="0"/>
                        <a:t>TOTAL SCORE</a:t>
                      </a:r>
                    </a:p>
                    <a:p>
                      <a:r>
                        <a:rPr lang="en-GB" sz="1050" dirty="0"/>
                        <a:t>57.5%</a:t>
                      </a:r>
                    </a:p>
                    <a:p>
                      <a:endParaRPr lang="en-GB" sz="105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dirty="0"/>
                        <a:t>Indicators with score</a:t>
                      </a:r>
                      <a:r>
                        <a:rPr lang="en-GB" sz="1050" dirty="0"/>
                        <a:t>: completed/ not completed </a:t>
                      </a:r>
                    </a:p>
                    <a:p>
                      <a:r>
                        <a:rPr lang="en-GB" sz="1050" b="1" dirty="0"/>
                        <a:t>Provision on data for IKB estimate and number of cases prosecuted (Q 2 &amp; 4)</a:t>
                      </a:r>
                      <a:r>
                        <a:rPr lang="en-GB" sz="1050" dirty="0"/>
                        <a:t>: completed / not completed</a:t>
                      </a:r>
                    </a:p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TOTAL SCORE</a:t>
                      </a:r>
                    </a:p>
                    <a:p>
                      <a:r>
                        <a:rPr lang="en-GB" sz="1050" dirty="0"/>
                        <a:t>60 5%</a:t>
                      </a:r>
                    </a:p>
                    <a:p>
                      <a:endParaRPr lang="en-GB" sz="105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dirty="0"/>
                        <a:t>Indicators with score</a:t>
                      </a:r>
                      <a:r>
                        <a:rPr lang="en-GB" sz="1050" dirty="0"/>
                        <a:t>: completed/ not completed </a:t>
                      </a:r>
                    </a:p>
                    <a:p>
                      <a:r>
                        <a:rPr lang="en-GB" sz="1050" b="1" dirty="0"/>
                        <a:t>Provision on data for IKB estimate and number of cases prosecuted (Q 2 &amp; 4)</a:t>
                      </a:r>
                      <a:r>
                        <a:rPr lang="en-GB" sz="1050" dirty="0"/>
                        <a:t>: completed / not completed</a:t>
                      </a:r>
                    </a:p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571937"/>
                  </a:ext>
                </a:extLst>
              </a:tr>
              <a:tr h="757166">
                <a:tc>
                  <a:txBody>
                    <a:bodyPr/>
                    <a:lstStyle/>
                    <a:p>
                      <a:r>
                        <a:rPr lang="en-GB" sz="1050" dirty="0" err="1"/>
                        <a:t>IKB</a:t>
                      </a:r>
                      <a:r>
                        <a:rPr lang="en-GB" sz="1050" dirty="0"/>
                        <a:t> estimate and number of cases prosecuted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Lorem ipsum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sit </a:t>
                      </a:r>
                      <a:r>
                        <a:rPr lang="en-GB" sz="800" dirty="0" err="1"/>
                        <a:t>amet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consectetur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adipiscing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elit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sed</a:t>
                      </a:r>
                      <a:r>
                        <a:rPr lang="en-GB" sz="800" dirty="0"/>
                        <a:t> do </a:t>
                      </a:r>
                      <a:r>
                        <a:rPr lang="en-GB" sz="800" dirty="0" err="1"/>
                        <a:t>eiusmod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tempor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incididunt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labore</a:t>
                      </a:r>
                      <a:r>
                        <a:rPr lang="en-GB" sz="800" dirty="0"/>
                        <a:t> et dolore magna </a:t>
                      </a:r>
                      <a:r>
                        <a:rPr lang="en-GB" sz="800" dirty="0" err="1"/>
                        <a:t>aliqua</a:t>
                      </a:r>
                      <a:r>
                        <a:rPr lang="en-GB" sz="800" dirty="0"/>
                        <a:t>. Ut </a:t>
                      </a:r>
                      <a:r>
                        <a:rPr lang="en-GB" sz="800" dirty="0" err="1"/>
                        <a:t>enim</a:t>
                      </a:r>
                      <a:r>
                        <a:rPr lang="en-GB" sz="800" dirty="0"/>
                        <a:t> ad minim </a:t>
                      </a:r>
                      <a:r>
                        <a:rPr lang="en-GB" sz="800" dirty="0" err="1"/>
                        <a:t>veniam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quis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nostrud</a:t>
                      </a:r>
                      <a:r>
                        <a:rPr lang="en-GB" sz="800" dirty="0"/>
                        <a:t> exercitation </a:t>
                      </a:r>
                      <a:r>
                        <a:rPr lang="en-GB" sz="800" dirty="0" err="1"/>
                        <a:t>ullamco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laboris</a:t>
                      </a:r>
                      <a:r>
                        <a:rPr lang="en-GB" sz="800" dirty="0"/>
                        <a:t> nisi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aliquip</a:t>
                      </a:r>
                      <a:r>
                        <a:rPr lang="en-GB" sz="800" dirty="0"/>
                        <a:t> ex </a:t>
                      </a:r>
                      <a:r>
                        <a:rPr lang="en-GB" sz="800" dirty="0" err="1"/>
                        <a:t>ea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commodo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consequat</a:t>
                      </a:r>
                      <a:r>
                        <a:rPr lang="en-GB" sz="800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err="1"/>
                        <a:t>IKB</a:t>
                      </a:r>
                      <a:r>
                        <a:rPr lang="en-GB" sz="1050" dirty="0"/>
                        <a:t> estimate and number of cases prosecuted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Lorem ipsum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sit </a:t>
                      </a:r>
                      <a:r>
                        <a:rPr lang="en-GB" sz="800" dirty="0" err="1"/>
                        <a:t>amet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consectetur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adipiscing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elit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sed</a:t>
                      </a:r>
                      <a:r>
                        <a:rPr lang="en-GB" sz="800" dirty="0"/>
                        <a:t> do </a:t>
                      </a:r>
                      <a:r>
                        <a:rPr lang="en-GB" sz="800" dirty="0" err="1"/>
                        <a:t>eiusmod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tempor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incididunt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labore</a:t>
                      </a:r>
                      <a:r>
                        <a:rPr lang="en-GB" sz="800" dirty="0"/>
                        <a:t> et dolore magna </a:t>
                      </a:r>
                      <a:r>
                        <a:rPr lang="en-GB" sz="800" dirty="0" err="1"/>
                        <a:t>aliqua</a:t>
                      </a:r>
                      <a:r>
                        <a:rPr lang="en-GB" sz="800" dirty="0"/>
                        <a:t>. Ut </a:t>
                      </a:r>
                      <a:r>
                        <a:rPr lang="en-GB" sz="800" dirty="0" err="1"/>
                        <a:t>enim</a:t>
                      </a:r>
                      <a:r>
                        <a:rPr lang="en-GB" sz="800" dirty="0"/>
                        <a:t> ad minim </a:t>
                      </a:r>
                      <a:r>
                        <a:rPr lang="en-GB" sz="800" dirty="0" err="1"/>
                        <a:t>veniam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quis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nostrud</a:t>
                      </a:r>
                      <a:r>
                        <a:rPr lang="en-GB" sz="800" dirty="0"/>
                        <a:t> exercitation </a:t>
                      </a:r>
                      <a:r>
                        <a:rPr lang="en-GB" sz="800" dirty="0" err="1"/>
                        <a:t>ullamco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laboris</a:t>
                      </a:r>
                      <a:r>
                        <a:rPr lang="en-GB" sz="800" dirty="0"/>
                        <a:t> nisi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aliquip</a:t>
                      </a:r>
                      <a:r>
                        <a:rPr lang="en-GB" sz="800" dirty="0"/>
                        <a:t> ex </a:t>
                      </a:r>
                      <a:r>
                        <a:rPr lang="en-GB" sz="800" dirty="0" err="1"/>
                        <a:t>ea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commodo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consequat</a:t>
                      </a:r>
                      <a:r>
                        <a:rPr lang="en-GB" sz="8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731964"/>
                  </a:ext>
                </a:extLst>
              </a:tr>
              <a:tr h="671568">
                <a:tc>
                  <a:txBody>
                    <a:bodyPr/>
                    <a:lstStyle/>
                    <a:p>
                      <a:r>
                        <a:rPr lang="en-GB" sz="1050" dirty="0"/>
                        <a:t>GROUP A </a:t>
                      </a:r>
                    </a:p>
                    <a:p>
                      <a:r>
                        <a:rPr lang="en-GB" sz="1050" dirty="0" err="1"/>
                        <a:t>IKB</a:t>
                      </a:r>
                      <a:r>
                        <a:rPr lang="en-GB" sz="1050" dirty="0"/>
                        <a:t> monitoring</a:t>
                      </a:r>
                    </a:p>
                    <a:p>
                      <a:r>
                        <a:rPr lang="en-GB" sz="1050" dirty="0"/>
                        <a:t>66.7%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Duis </a:t>
                      </a:r>
                      <a:r>
                        <a:rPr lang="en-GB" sz="800" dirty="0" err="1"/>
                        <a:t>aute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irure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reprehenderit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voluptate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velit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esse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cillum</a:t>
                      </a:r>
                      <a:r>
                        <a:rPr lang="en-GB" sz="800" dirty="0"/>
                        <a:t> dolore </a:t>
                      </a:r>
                      <a:r>
                        <a:rPr lang="en-GB" sz="800" dirty="0" err="1"/>
                        <a:t>eu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fugiat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nulla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pariatur</a:t>
                      </a:r>
                      <a:r>
                        <a:rPr lang="en-GB" sz="800" dirty="0"/>
                        <a:t>. </a:t>
                      </a:r>
                      <a:r>
                        <a:rPr lang="en-GB" sz="800" dirty="0" err="1"/>
                        <a:t>Excepteur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sint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occaecat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cupidatat</a:t>
                      </a:r>
                      <a:r>
                        <a:rPr lang="en-GB" sz="800" dirty="0"/>
                        <a:t> non </a:t>
                      </a:r>
                      <a:r>
                        <a:rPr lang="en-GB" sz="800" dirty="0" err="1"/>
                        <a:t>proident</a:t>
                      </a:r>
                      <a:r>
                        <a:rPr lang="en-GB" sz="800" dirty="0"/>
                        <a:t>, sunt in culpa qui </a:t>
                      </a:r>
                      <a:r>
                        <a:rPr lang="en-GB" sz="800" dirty="0" err="1"/>
                        <a:t>officia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deserunt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anim</a:t>
                      </a:r>
                      <a:r>
                        <a:rPr lang="en-GB" sz="800" dirty="0"/>
                        <a:t> id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laborum</a:t>
                      </a:r>
                      <a:r>
                        <a:rPr lang="en-GB" sz="8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GROUP A </a:t>
                      </a:r>
                    </a:p>
                    <a:p>
                      <a:r>
                        <a:rPr lang="en-GB" sz="1050" dirty="0" err="1"/>
                        <a:t>IKB</a:t>
                      </a:r>
                      <a:r>
                        <a:rPr lang="en-GB" sz="1050" dirty="0"/>
                        <a:t> monitoring</a:t>
                      </a:r>
                    </a:p>
                    <a:p>
                      <a:r>
                        <a:rPr lang="en-GB" sz="1050" dirty="0"/>
                        <a:t>66.7%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Duis </a:t>
                      </a:r>
                      <a:r>
                        <a:rPr lang="en-GB" sz="800" dirty="0" err="1"/>
                        <a:t>aute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irure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reprehenderit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voluptate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velit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esse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cillum</a:t>
                      </a:r>
                      <a:r>
                        <a:rPr lang="en-GB" sz="800" dirty="0"/>
                        <a:t> dolore </a:t>
                      </a:r>
                      <a:r>
                        <a:rPr lang="en-GB" sz="800" dirty="0" err="1"/>
                        <a:t>eu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fugiat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nulla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pariatur</a:t>
                      </a:r>
                      <a:r>
                        <a:rPr lang="en-GB" sz="800" dirty="0"/>
                        <a:t>. </a:t>
                      </a:r>
                      <a:r>
                        <a:rPr lang="en-GB" sz="800" dirty="0" err="1"/>
                        <a:t>Excepteur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sint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occaecat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cupidatat</a:t>
                      </a:r>
                      <a:r>
                        <a:rPr lang="en-GB" sz="800" dirty="0"/>
                        <a:t> non </a:t>
                      </a:r>
                      <a:r>
                        <a:rPr lang="en-GB" sz="800" dirty="0" err="1"/>
                        <a:t>proident</a:t>
                      </a:r>
                      <a:r>
                        <a:rPr lang="en-GB" sz="800" dirty="0"/>
                        <a:t>, sunt in culpa qui </a:t>
                      </a:r>
                      <a:r>
                        <a:rPr lang="en-GB" sz="800" dirty="0" err="1"/>
                        <a:t>officia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deserunt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anim</a:t>
                      </a:r>
                      <a:r>
                        <a:rPr lang="en-GB" sz="800" dirty="0"/>
                        <a:t> id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laborum</a:t>
                      </a:r>
                      <a:r>
                        <a:rPr lang="en-GB" sz="8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820957"/>
                  </a:ext>
                </a:extLst>
              </a:tr>
              <a:tr h="671568">
                <a:tc>
                  <a:txBody>
                    <a:bodyPr/>
                    <a:lstStyle/>
                    <a:p>
                      <a:r>
                        <a:rPr lang="en-GB" sz="1050" dirty="0"/>
                        <a:t>GROUP B</a:t>
                      </a:r>
                    </a:p>
                    <a:p>
                      <a:r>
                        <a:rPr lang="en-GB" sz="1050" dirty="0"/>
                        <a:t>National legislation</a:t>
                      </a:r>
                    </a:p>
                    <a:p>
                      <a:r>
                        <a:rPr lang="en-GB" sz="1050" dirty="0"/>
                        <a:t>76.0%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Duis </a:t>
                      </a:r>
                      <a:r>
                        <a:rPr lang="en-GB" sz="800" dirty="0" err="1"/>
                        <a:t>aute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irure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reprehenderit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voluptate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velit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esse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cillum</a:t>
                      </a:r>
                      <a:r>
                        <a:rPr lang="en-GB" sz="800" dirty="0"/>
                        <a:t> dolore </a:t>
                      </a:r>
                      <a:r>
                        <a:rPr lang="en-GB" sz="800" dirty="0" err="1"/>
                        <a:t>eu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fugiat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nulla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pariatur</a:t>
                      </a:r>
                      <a:r>
                        <a:rPr lang="en-GB" sz="800" dirty="0"/>
                        <a:t>. </a:t>
                      </a:r>
                      <a:r>
                        <a:rPr lang="en-GB" sz="800" dirty="0" err="1"/>
                        <a:t>Excepteur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sint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occaecat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cupidatat</a:t>
                      </a:r>
                      <a:r>
                        <a:rPr lang="en-GB" sz="800" dirty="0"/>
                        <a:t> non </a:t>
                      </a:r>
                      <a:r>
                        <a:rPr lang="en-GB" sz="800" dirty="0" err="1"/>
                        <a:t>proident</a:t>
                      </a:r>
                      <a:r>
                        <a:rPr lang="en-GB" sz="800" dirty="0"/>
                        <a:t>, sunt in culpa qui </a:t>
                      </a:r>
                      <a:r>
                        <a:rPr lang="en-GB" sz="800" dirty="0" err="1"/>
                        <a:t>officia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deserunt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anim</a:t>
                      </a:r>
                      <a:r>
                        <a:rPr lang="en-GB" sz="800" dirty="0"/>
                        <a:t> id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laborum</a:t>
                      </a:r>
                      <a:r>
                        <a:rPr lang="en-GB" sz="8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GROUP B</a:t>
                      </a:r>
                    </a:p>
                    <a:p>
                      <a:r>
                        <a:rPr lang="en-GB" sz="1050" dirty="0"/>
                        <a:t>National legislation</a:t>
                      </a:r>
                    </a:p>
                    <a:p>
                      <a:r>
                        <a:rPr lang="en-GB" sz="1050" dirty="0"/>
                        <a:t>76.0%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Duis </a:t>
                      </a:r>
                      <a:r>
                        <a:rPr lang="en-GB" sz="800" dirty="0" err="1"/>
                        <a:t>aute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irure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reprehenderit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voluptate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velit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esse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cillum</a:t>
                      </a:r>
                      <a:r>
                        <a:rPr lang="en-GB" sz="800" dirty="0"/>
                        <a:t> dolore </a:t>
                      </a:r>
                      <a:r>
                        <a:rPr lang="en-GB" sz="800" dirty="0" err="1"/>
                        <a:t>eu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fugiat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nulla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pariatur</a:t>
                      </a:r>
                      <a:r>
                        <a:rPr lang="en-GB" sz="800" dirty="0"/>
                        <a:t>. </a:t>
                      </a:r>
                      <a:r>
                        <a:rPr lang="en-GB" sz="800" dirty="0" err="1"/>
                        <a:t>Excepteur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sint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occaecat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cupidatat</a:t>
                      </a:r>
                      <a:r>
                        <a:rPr lang="en-GB" sz="800" dirty="0"/>
                        <a:t> non </a:t>
                      </a:r>
                      <a:r>
                        <a:rPr lang="en-GB" sz="800" dirty="0" err="1"/>
                        <a:t>proident</a:t>
                      </a:r>
                      <a:r>
                        <a:rPr lang="en-GB" sz="800" dirty="0"/>
                        <a:t>, sunt in culpa qui </a:t>
                      </a:r>
                      <a:r>
                        <a:rPr lang="en-GB" sz="800" dirty="0" err="1"/>
                        <a:t>officia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deserunt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anim</a:t>
                      </a:r>
                      <a:r>
                        <a:rPr lang="en-GB" sz="800" dirty="0"/>
                        <a:t> id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laborum</a:t>
                      </a:r>
                      <a:r>
                        <a:rPr lang="en-GB" sz="8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005660"/>
                  </a:ext>
                </a:extLst>
              </a:tr>
              <a:tr h="757166">
                <a:tc>
                  <a:txBody>
                    <a:bodyPr/>
                    <a:lstStyle/>
                    <a:p>
                      <a:r>
                        <a:rPr lang="fr-FR" sz="1050" b="0" dirty="0"/>
                        <a:t>G</a:t>
                      </a:r>
                      <a:r>
                        <a:rPr lang="fr-FR" sz="1050" dirty="0"/>
                        <a:t>ROUP C</a:t>
                      </a:r>
                    </a:p>
                    <a:p>
                      <a:r>
                        <a:rPr lang="fr-FR" sz="1050" dirty="0" err="1"/>
                        <a:t>Enforcement</a:t>
                      </a:r>
                      <a:r>
                        <a:rPr lang="fr-FR" sz="1050" dirty="0"/>
                        <a:t> </a:t>
                      </a:r>
                      <a:r>
                        <a:rPr lang="fr-FR" sz="1050" dirty="0" err="1"/>
                        <a:t>response</a:t>
                      </a:r>
                      <a:endParaRPr lang="fr-FR" sz="1050" dirty="0"/>
                    </a:p>
                    <a:p>
                      <a:r>
                        <a:rPr lang="fr-FR" sz="1050" dirty="0"/>
                        <a:t>35.0%</a:t>
                      </a:r>
                      <a:endParaRPr lang="en-GB" sz="105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/>
                        <a:t>orem</a:t>
                      </a:r>
                      <a:r>
                        <a:rPr lang="en-GB" sz="800" dirty="0"/>
                        <a:t> ipsum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sit </a:t>
                      </a:r>
                      <a:r>
                        <a:rPr lang="en-GB" sz="800" dirty="0" err="1"/>
                        <a:t>amet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consectetur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adipiscing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elit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sed</a:t>
                      </a:r>
                      <a:r>
                        <a:rPr lang="en-GB" sz="800" dirty="0"/>
                        <a:t> do </a:t>
                      </a:r>
                      <a:r>
                        <a:rPr lang="en-GB" sz="800" dirty="0" err="1"/>
                        <a:t>eiusmod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tempor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incididunt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labore</a:t>
                      </a:r>
                      <a:r>
                        <a:rPr lang="en-GB" sz="800" dirty="0"/>
                        <a:t> et dolore magna </a:t>
                      </a:r>
                      <a:r>
                        <a:rPr lang="en-GB" sz="800" dirty="0" err="1"/>
                        <a:t>aliqua</a:t>
                      </a:r>
                      <a:r>
                        <a:rPr lang="en-GB" sz="800" dirty="0"/>
                        <a:t>. Ut </a:t>
                      </a:r>
                      <a:r>
                        <a:rPr lang="en-GB" sz="800" dirty="0" err="1"/>
                        <a:t>enim</a:t>
                      </a:r>
                      <a:r>
                        <a:rPr lang="en-GB" sz="800" dirty="0"/>
                        <a:t> ad minim </a:t>
                      </a:r>
                      <a:r>
                        <a:rPr lang="en-GB" sz="800" dirty="0" err="1"/>
                        <a:t>veniam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quis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nostrud</a:t>
                      </a:r>
                      <a:r>
                        <a:rPr lang="en-GB" sz="800" dirty="0"/>
                        <a:t> exercitation </a:t>
                      </a:r>
                      <a:r>
                        <a:rPr lang="en-GB" sz="800" dirty="0" err="1"/>
                        <a:t>ullamco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laboris</a:t>
                      </a:r>
                      <a:r>
                        <a:rPr lang="en-GB" sz="800" dirty="0"/>
                        <a:t> nisi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aliquip</a:t>
                      </a:r>
                      <a:r>
                        <a:rPr lang="en-GB" sz="800" dirty="0"/>
                        <a:t> ex </a:t>
                      </a:r>
                      <a:r>
                        <a:rPr lang="en-GB" sz="800" dirty="0" err="1"/>
                        <a:t>ea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commodo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consequat</a:t>
                      </a:r>
                      <a:r>
                        <a:rPr lang="en-GB" sz="800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b="0" dirty="0"/>
                        <a:t>G</a:t>
                      </a:r>
                      <a:r>
                        <a:rPr lang="fr-FR" sz="1050" dirty="0"/>
                        <a:t>ROUP C</a:t>
                      </a:r>
                    </a:p>
                    <a:p>
                      <a:r>
                        <a:rPr lang="fr-FR" sz="1050" dirty="0" err="1"/>
                        <a:t>Enforcement</a:t>
                      </a:r>
                      <a:r>
                        <a:rPr lang="fr-FR" sz="1050" dirty="0"/>
                        <a:t> </a:t>
                      </a:r>
                      <a:r>
                        <a:rPr lang="fr-FR" sz="1050" dirty="0" err="1"/>
                        <a:t>response</a:t>
                      </a:r>
                      <a:endParaRPr lang="fr-FR" sz="1050" dirty="0"/>
                    </a:p>
                    <a:p>
                      <a:r>
                        <a:rPr lang="fr-FR" sz="1050" dirty="0"/>
                        <a:t>35.0%</a:t>
                      </a:r>
                      <a:endParaRPr lang="en-GB" sz="105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/>
                        <a:t>orem</a:t>
                      </a:r>
                      <a:r>
                        <a:rPr lang="en-GB" sz="800" dirty="0"/>
                        <a:t> ipsum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sit </a:t>
                      </a:r>
                      <a:r>
                        <a:rPr lang="en-GB" sz="800" dirty="0" err="1"/>
                        <a:t>amet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consectetur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adipiscing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elit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sed</a:t>
                      </a:r>
                      <a:r>
                        <a:rPr lang="en-GB" sz="800" dirty="0"/>
                        <a:t> do </a:t>
                      </a:r>
                      <a:r>
                        <a:rPr lang="en-GB" sz="800" dirty="0" err="1"/>
                        <a:t>eiusmod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tempor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incididunt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labore</a:t>
                      </a:r>
                      <a:r>
                        <a:rPr lang="en-GB" sz="800" dirty="0"/>
                        <a:t> et dolore magna </a:t>
                      </a:r>
                      <a:r>
                        <a:rPr lang="en-GB" sz="800" dirty="0" err="1"/>
                        <a:t>aliqua</a:t>
                      </a:r>
                      <a:r>
                        <a:rPr lang="en-GB" sz="800" dirty="0"/>
                        <a:t>. Ut </a:t>
                      </a:r>
                      <a:r>
                        <a:rPr lang="en-GB" sz="800" dirty="0" err="1"/>
                        <a:t>enim</a:t>
                      </a:r>
                      <a:r>
                        <a:rPr lang="en-GB" sz="800" dirty="0"/>
                        <a:t> ad minim </a:t>
                      </a:r>
                      <a:r>
                        <a:rPr lang="en-GB" sz="800" dirty="0" err="1"/>
                        <a:t>veniam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quis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nostrud</a:t>
                      </a:r>
                      <a:r>
                        <a:rPr lang="en-GB" sz="800" dirty="0"/>
                        <a:t> exercitation </a:t>
                      </a:r>
                      <a:r>
                        <a:rPr lang="en-GB" sz="800" dirty="0" err="1"/>
                        <a:t>ullamco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laboris</a:t>
                      </a:r>
                      <a:r>
                        <a:rPr lang="en-GB" sz="800" dirty="0"/>
                        <a:t> nisi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aliquip</a:t>
                      </a:r>
                      <a:r>
                        <a:rPr lang="en-GB" sz="800" dirty="0"/>
                        <a:t> ex </a:t>
                      </a:r>
                      <a:r>
                        <a:rPr lang="en-GB" sz="800" dirty="0" err="1"/>
                        <a:t>ea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commodo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consequat</a:t>
                      </a:r>
                      <a:r>
                        <a:rPr lang="en-GB" sz="8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150265"/>
                  </a:ext>
                </a:extLst>
              </a:tr>
              <a:tr h="870741">
                <a:tc>
                  <a:txBody>
                    <a:bodyPr/>
                    <a:lstStyle/>
                    <a:p>
                      <a:r>
                        <a:rPr lang="en-GB" sz="1050" dirty="0"/>
                        <a:t>GROUP D</a:t>
                      </a:r>
                    </a:p>
                    <a:p>
                      <a:r>
                        <a:rPr lang="en-GB" sz="1050" dirty="0"/>
                        <a:t>Prosecution and sentencing</a:t>
                      </a:r>
                    </a:p>
                    <a:p>
                      <a:r>
                        <a:rPr lang="en-GB" sz="1050" dirty="0"/>
                        <a:t>21.7%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At </a:t>
                      </a:r>
                      <a:r>
                        <a:rPr lang="en-GB" sz="800" dirty="0" err="1"/>
                        <a:t>vero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eos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accusamus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iusto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odio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dignissimos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ducimus</a:t>
                      </a:r>
                      <a:r>
                        <a:rPr lang="en-GB" sz="800" dirty="0"/>
                        <a:t> qui </a:t>
                      </a:r>
                      <a:r>
                        <a:rPr lang="en-GB" sz="800" dirty="0" err="1"/>
                        <a:t>blanditiis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praesentium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voluptatum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deleniti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atque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corrupti</a:t>
                      </a:r>
                      <a:r>
                        <a:rPr lang="en-GB" sz="800" dirty="0"/>
                        <a:t> quos </a:t>
                      </a:r>
                      <a:r>
                        <a:rPr lang="en-GB" sz="800" dirty="0" err="1"/>
                        <a:t>dolores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quas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molestias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excepturi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sint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occaecati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cupiditate</a:t>
                      </a:r>
                      <a:r>
                        <a:rPr lang="en-GB" sz="800" dirty="0"/>
                        <a:t> non provident, </a:t>
                      </a:r>
                      <a:r>
                        <a:rPr lang="en-GB" sz="800" dirty="0" err="1"/>
                        <a:t>similique</a:t>
                      </a:r>
                      <a:r>
                        <a:rPr lang="en-GB" sz="800" dirty="0"/>
                        <a:t> sunt in culpa qui </a:t>
                      </a:r>
                      <a:r>
                        <a:rPr lang="en-GB" sz="800" dirty="0" err="1"/>
                        <a:t>officia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deserunt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mollitia</a:t>
                      </a:r>
                      <a:r>
                        <a:rPr lang="en-GB" sz="800" dirty="0"/>
                        <a:t> animi, id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laborum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dolorum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fuga</a:t>
                      </a:r>
                      <a:r>
                        <a:rPr lang="en-GB" sz="800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GROUP D</a:t>
                      </a:r>
                    </a:p>
                    <a:p>
                      <a:r>
                        <a:rPr lang="en-GB" sz="1050" dirty="0"/>
                        <a:t>Prosecution and sentencing</a:t>
                      </a:r>
                    </a:p>
                    <a:p>
                      <a:r>
                        <a:rPr lang="en-GB" sz="1050" dirty="0"/>
                        <a:t>25.7%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At </a:t>
                      </a:r>
                      <a:r>
                        <a:rPr lang="en-GB" sz="800" dirty="0" err="1"/>
                        <a:t>vero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eos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accusamus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iusto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odio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dignissimos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ducimus</a:t>
                      </a:r>
                      <a:r>
                        <a:rPr lang="en-GB" sz="800" dirty="0"/>
                        <a:t> qui </a:t>
                      </a:r>
                      <a:r>
                        <a:rPr lang="en-GB" sz="800" dirty="0" err="1"/>
                        <a:t>blanditiis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praesentium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voluptatum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deleniti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atque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corrupti</a:t>
                      </a:r>
                      <a:r>
                        <a:rPr lang="en-GB" sz="800" dirty="0"/>
                        <a:t> quos </a:t>
                      </a:r>
                      <a:r>
                        <a:rPr lang="en-GB" sz="800" dirty="0" err="1"/>
                        <a:t>dolores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quas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molestias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excepturi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sint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occaecati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cupiditate</a:t>
                      </a:r>
                      <a:r>
                        <a:rPr lang="en-GB" sz="800" dirty="0"/>
                        <a:t> non provident, </a:t>
                      </a:r>
                      <a:r>
                        <a:rPr lang="en-GB" sz="800" dirty="0" err="1"/>
                        <a:t>similique</a:t>
                      </a:r>
                      <a:r>
                        <a:rPr lang="en-GB" sz="800" dirty="0"/>
                        <a:t> sunt in culpa qui </a:t>
                      </a:r>
                      <a:r>
                        <a:rPr lang="en-GB" sz="800" dirty="0" err="1"/>
                        <a:t>officia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deserunt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mollitia</a:t>
                      </a:r>
                      <a:r>
                        <a:rPr lang="en-GB" sz="800" dirty="0"/>
                        <a:t> animi, id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laborum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dolorum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fuga</a:t>
                      </a:r>
                      <a:r>
                        <a:rPr lang="en-GB" sz="8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580719"/>
                  </a:ext>
                </a:extLst>
              </a:tr>
              <a:tr h="1491020">
                <a:tc>
                  <a:txBody>
                    <a:bodyPr/>
                    <a:lstStyle/>
                    <a:p>
                      <a:r>
                        <a:rPr lang="en-GB" sz="1050" dirty="0"/>
                        <a:t>GROUP E Prevention</a:t>
                      </a:r>
                    </a:p>
                    <a:p>
                      <a:r>
                        <a:rPr lang="en-GB" sz="1050" dirty="0"/>
                        <a:t>60.0%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/>
                        <a:t>Neque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porro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quisquam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, qui </a:t>
                      </a:r>
                      <a:r>
                        <a:rPr lang="en-GB" sz="800" dirty="0" err="1"/>
                        <a:t>dolorem</a:t>
                      </a:r>
                      <a:r>
                        <a:rPr lang="en-GB" sz="800" dirty="0"/>
                        <a:t> ipsum </a:t>
                      </a:r>
                      <a:r>
                        <a:rPr lang="en-GB" sz="800" dirty="0" err="1"/>
                        <a:t>quia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sit </a:t>
                      </a:r>
                      <a:r>
                        <a:rPr lang="en-GB" sz="800" dirty="0" err="1"/>
                        <a:t>amet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consectetur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adipisci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velit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sed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quia</a:t>
                      </a:r>
                      <a:r>
                        <a:rPr lang="en-GB" sz="800" dirty="0"/>
                        <a:t> non </a:t>
                      </a:r>
                      <a:r>
                        <a:rPr lang="en-GB" sz="800" dirty="0" err="1"/>
                        <a:t>numquam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eius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modi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tempora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incidunt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labore</a:t>
                      </a:r>
                      <a:r>
                        <a:rPr lang="en-GB" sz="800" dirty="0"/>
                        <a:t> et dolore </a:t>
                      </a:r>
                      <a:r>
                        <a:rPr lang="en-GB" sz="800" dirty="0" err="1"/>
                        <a:t>magnam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quaerat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voluptatem</a:t>
                      </a:r>
                      <a:r>
                        <a:rPr lang="en-GB" sz="800" dirty="0"/>
                        <a:t>. Ut </a:t>
                      </a:r>
                      <a:r>
                        <a:rPr lang="en-GB" sz="800" dirty="0" err="1"/>
                        <a:t>enim</a:t>
                      </a:r>
                      <a:r>
                        <a:rPr lang="en-GB" sz="800" dirty="0"/>
                        <a:t> ad minima </a:t>
                      </a:r>
                      <a:r>
                        <a:rPr lang="en-GB" sz="800" dirty="0" err="1"/>
                        <a:t>veniam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quis</a:t>
                      </a:r>
                      <a:r>
                        <a:rPr lang="en-GB" sz="800" dirty="0"/>
                        <a:t> nostrum </a:t>
                      </a:r>
                      <a:r>
                        <a:rPr lang="en-GB" sz="800" dirty="0" err="1"/>
                        <a:t>exercitationem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ullam</a:t>
                      </a:r>
                      <a:r>
                        <a:rPr lang="en-GB" sz="800" dirty="0"/>
                        <a:t> corporis </a:t>
                      </a:r>
                      <a:r>
                        <a:rPr lang="en-GB" sz="800" dirty="0" err="1"/>
                        <a:t>suscipit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laboriosam</a:t>
                      </a:r>
                      <a:r>
                        <a:rPr lang="en-GB" sz="800" dirty="0"/>
                        <a:t>, nisi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aliquid</a:t>
                      </a:r>
                      <a:r>
                        <a:rPr lang="en-GB" sz="800" dirty="0"/>
                        <a:t> ex </a:t>
                      </a:r>
                      <a:r>
                        <a:rPr lang="en-GB" sz="800" dirty="0" err="1"/>
                        <a:t>ea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commodi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consequatur</a:t>
                      </a:r>
                      <a:r>
                        <a:rPr lang="en-GB" sz="800" dirty="0"/>
                        <a:t>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GROUP E Prevention</a:t>
                      </a:r>
                    </a:p>
                    <a:p>
                      <a:r>
                        <a:rPr lang="en-GB" sz="1050" dirty="0"/>
                        <a:t>60.0%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/>
                        <a:t>Neque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porro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quisquam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, qui </a:t>
                      </a:r>
                      <a:r>
                        <a:rPr lang="en-GB" sz="800" dirty="0" err="1"/>
                        <a:t>dolorem</a:t>
                      </a:r>
                      <a:r>
                        <a:rPr lang="en-GB" sz="800" dirty="0"/>
                        <a:t> ipsum </a:t>
                      </a:r>
                      <a:r>
                        <a:rPr lang="en-GB" sz="800" dirty="0" err="1"/>
                        <a:t>quia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sit </a:t>
                      </a:r>
                      <a:r>
                        <a:rPr lang="en-GB" sz="800" dirty="0" err="1"/>
                        <a:t>amet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consectetur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adipisci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velit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sed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quia</a:t>
                      </a:r>
                      <a:r>
                        <a:rPr lang="en-GB" sz="800" dirty="0"/>
                        <a:t> non </a:t>
                      </a:r>
                      <a:r>
                        <a:rPr lang="en-GB" sz="800" dirty="0" err="1"/>
                        <a:t>numquam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eius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modi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tempora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incidunt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labore</a:t>
                      </a:r>
                      <a:r>
                        <a:rPr lang="en-GB" sz="800" dirty="0"/>
                        <a:t> et dolore </a:t>
                      </a:r>
                      <a:r>
                        <a:rPr lang="en-GB" sz="800" dirty="0" err="1"/>
                        <a:t>magnam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quaerat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voluptatem</a:t>
                      </a:r>
                      <a:r>
                        <a:rPr lang="en-GB" sz="800" dirty="0"/>
                        <a:t>. Ut </a:t>
                      </a:r>
                      <a:r>
                        <a:rPr lang="en-GB" sz="800" dirty="0" err="1"/>
                        <a:t>enim</a:t>
                      </a:r>
                      <a:r>
                        <a:rPr lang="en-GB" sz="800" dirty="0"/>
                        <a:t> ad minima </a:t>
                      </a:r>
                      <a:r>
                        <a:rPr lang="en-GB" sz="800" dirty="0" err="1"/>
                        <a:t>veniam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quis</a:t>
                      </a:r>
                      <a:r>
                        <a:rPr lang="en-GB" sz="800" dirty="0"/>
                        <a:t> nostrum </a:t>
                      </a:r>
                      <a:r>
                        <a:rPr lang="en-GB" sz="800" dirty="0" err="1"/>
                        <a:t>exercitationem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ullam</a:t>
                      </a:r>
                      <a:r>
                        <a:rPr lang="en-GB" sz="800" dirty="0"/>
                        <a:t> corporis </a:t>
                      </a:r>
                      <a:r>
                        <a:rPr lang="en-GB" sz="800" dirty="0" err="1"/>
                        <a:t>suscipit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laboriosam</a:t>
                      </a:r>
                      <a:r>
                        <a:rPr lang="en-GB" sz="800" dirty="0"/>
                        <a:t>, nisi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aliquid</a:t>
                      </a:r>
                      <a:r>
                        <a:rPr lang="en-GB" sz="800" dirty="0"/>
                        <a:t> ex </a:t>
                      </a:r>
                      <a:r>
                        <a:rPr lang="en-GB" sz="800" dirty="0" err="1"/>
                        <a:t>ea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commodi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consequatur</a:t>
                      </a:r>
                      <a:r>
                        <a:rPr lang="en-GB" sz="800" dirty="0"/>
                        <a:t>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452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235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28F5A4-7D62-4395-ABCF-B98E1EBE9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426" y="-4084"/>
            <a:ext cx="6683765" cy="960668"/>
          </a:xfrm>
        </p:spPr>
        <p:txBody>
          <a:bodyPr/>
          <a:lstStyle/>
          <a:p>
            <a:r>
              <a:rPr lang="it-IT" b="1" dirty="0"/>
              <a:t>Presentation of the results</a:t>
            </a:r>
            <a:endParaRPr lang="en-GB" b="1" dirty="0"/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7BE52BEC-BC2A-4774-AA2E-BB10B4815D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806821"/>
              </p:ext>
            </p:extLst>
          </p:nvPr>
        </p:nvGraphicFramePr>
        <p:xfrm>
          <a:off x="1073426" y="1252985"/>
          <a:ext cx="7647799" cy="4675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4741">
                  <a:extLst>
                    <a:ext uri="{9D8B030D-6E8A-4147-A177-3AD203B41FA5}">
                      <a16:colId xmlns:a16="http://schemas.microsoft.com/office/drawing/2014/main" val="3304262996"/>
                    </a:ext>
                  </a:extLst>
                </a:gridCol>
                <a:gridCol w="6143058">
                  <a:extLst>
                    <a:ext uri="{9D8B030D-6E8A-4147-A177-3AD203B41FA5}">
                      <a16:colId xmlns:a16="http://schemas.microsoft.com/office/drawing/2014/main" val="692967134"/>
                    </a:ext>
                  </a:extLst>
                </a:gridCol>
              </a:tblGrid>
              <a:tr h="811945">
                <a:tc>
                  <a:txBody>
                    <a:bodyPr/>
                    <a:lstStyle/>
                    <a:p>
                      <a:r>
                        <a:rPr lang="en-GB" sz="1100" dirty="0"/>
                        <a:t>TOTAL SCORE</a:t>
                      </a:r>
                    </a:p>
                    <a:p>
                      <a:r>
                        <a:rPr lang="en-GB" sz="1100" dirty="0"/>
                        <a:t>57.5%</a:t>
                      </a:r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Indicators with score</a:t>
                      </a:r>
                      <a:r>
                        <a:rPr lang="en-GB" sz="1200" dirty="0"/>
                        <a:t>: completed/ not completed </a:t>
                      </a:r>
                    </a:p>
                    <a:p>
                      <a:r>
                        <a:rPr lang="en-GB" sz="1200" b="1" dirty="0"/>
                        <a:t>Provision on data for </a:t>
                      </a:r>
                      <a:r>
                        <a:rPr lang="en-GB" sz="1200" b="1" dirty="0" err="1"/>
                        <a:t>IKB</a:t>
                      </a:r>
                      <a:r>
                        <a:rPr lang="en-GB" sz="1200" b="1" dirty="0"/>
                        <a:t> estimate and number of cases prosecuted (Q 2 &amp; 4)</a:t>
                      </a:r>
                      <a:r>
                        <a:rPr lang="en-GB" sz="1200" dirty="0"/>
                        <a:t>: completed / not completed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50847104"/>
                  </a:ext>
                </a:extLst>
              </a:tr>
              <a:tr h="585874">
                <a:tc>
                  <a:txBody>
                    <a:bodyPr/>
                    <a:lstStyle/>
                    <a:p>
                      <a:r>
                        <a:rPr lang="en-GB" sz="1100" dirty="0" err="1"/>
                        <a:t>IKB</a:t>
                      </a:r>
                      <a:r>
                        <a:rPr lang="en-GB" sz="1100" dirty="0"/>
                        <a:t> estimate and number of cases prosecuted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Lorem ipsum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sit </a:t>
                      </a:r>
                      <a:r>
                        <a:rPr lang="en-GB" sz="800" dirty="0" err="1"/>
                        <a:t>amet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consectetur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adipiscing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elit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sed</a:t>
                      </a:r>
                      <a:r>
                        <a:rPr lang="en-GB" sz="800" dirty="0"/>
                        <a:t> do </a:t>
                      </a:r>
                      <a:r>
                        <a:rPr lang="en-GB" sz="800" dirty="0" err="1"/>
                        <a:t>eiusmod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tempor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incididunt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labore</a:t>
                      </a:r>
                      <a:r>
                        <a:rPr lang="en-GB" sz="800" dirty="0"/>
                        <a:t> et dolore magna </a:t>
                      </a:r>
                      <a:r>
                        <a:rPr lang="en-GB" sz="800" dirty="0" err="1"/>
                        <a:t>aliqua</a:t>
                      </a:r>
                      <a:r>
                        <a:rPr lang="en-GB" sz="800" dirty="0"/>
                        <a:t>. Ut </a:t>
                      </a:r>
                      <a:r>
                        <a:rPr lang="en-GB" sz="800" dirty="0" err="1"/>
                        <a:t>enim</a:t>
                      </a:r>
                      <a:r>
                        <a:rPr lang="en-GB" sz="800" dirty="0"/>
                        <a:t> ad minim </a:t>
                      </a:r>
                      <a:r>
                        <a:rPr lang="en-GB" sz="800" dirty="0" err="1"/>
                        <a:t>veniam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quis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nostrud</a:t>
                      </a:r>
                      <a:r>
                        <a:rPr lang="en-GB" sz="800" dirty="0"/>
                        <a:t> exercitation </a:t>
                      </a:r>
                      <a:r>
                        <a:rPr lang="en-GB" sz="800" dirty="0" err="1"/>
                        <a:t>ullamco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laboris</a:t>
                      </a:r>
                      <a:r>
                        <a:rPr lang="en-GB" sz="800" dirty="0"/>
                        <a:t> nisi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aliquip</a:t>
                      </a:r>
                      <a:r>
                        <a:rPr lang="en-GB" sz="800" dirty="0"/>
                        <a:t> ex </a:t>
                      </a:r>
                      <a:r>
                        <a:rPr lang="en-GB" sz="800" dirty="0" err="1"/>
                        <a:t>ea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commodo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consequat</a:t>
                      </a:r>
                      <a:r>
                        <a:rPr lang="en-GB" sz="800" dirty="0"/>
                        <a:t>.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90731964"/>
                  </a:ext>
                </a:extLst>
              </a:tr>
              <a:tr h="585874">
                <a:tc>
                  <a:txBody>
                    <a:bodyPr/>
                    <a:lstStyle/>
                    <a:p>
                      <a:r>
                        <a:rPr lang="en-GB" sz="1100" dirty="0"/>
                        <a:t>GROUP A </a:t>
                      </a:r>
                    </a:p>
                    <a:p>
                      <a:r>
                        <a:rPr lang="en-GB" sz="1100" dirty="0" err="1"/>
                        <a:t>IKB</a:t>
                      </a:r>
                      <a:r>
                        <a:rPr lang="en-GB" sz="1100" dirty="0"/>
                        <a:t> monitoring</a:t>
                      </a:r>
                    </a:p>
                    <a:p>
                      <a:r>
                        <a:rPr lang="en-GB" sz="1100" dirty="0"/>
                        <a:t>66.7%</a:t>
                      </a:r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Duis </a:t>
                      </a:r>
                      <a:r>
                        <a:rPr lang="en-GB" sz="800" dirty="0" err="1"/>
                        <a:t>aute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irure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reprehenderit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voluptate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velit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esse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cillum</a:t>
                      </a:r>
                      <a:r>
                        <a:rPr lang="en-GB" sz="800" dirty="0"/>
                        <a:t> dolore </a:t>
                      </a:r>
                      <a:r>
                        <a:rPr lang="en-GB" sz="800" dirty="0" err="1"/>
                        <a:t>eu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fugiat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nulla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pariatur</a:t>
                      </a:r>
                      <a:r>
                        <a:rPr lang="en-GB" sz="800" dirty="0"/>
                        <a:t>. </a:t>
                      </a:r>
                      <a:r>
                        <a:rPr lang="en-GB" sz="800" dirty="0" err="1"/>
                        <a:t>Excepteur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sint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occaecat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cupidatat</a:t>
                      </a:r>
                      <a:r>
                        <a:rPr lang="en-GB" sz="800" dirty="0"/>
                        <a:t> non </a:t>
                      </a:r>
                      <a:r>
                        <a:rPr lang="en-GB" sz="800" dirty="0" err="1"/>
                        <a:t>proident</a:t>
                      </a:r>
                      <a:r>
                        <a:rPr lang="en-GB" sz="800" dirty="0"/>
                        <a:t>, sunt in culpa qui </a:t>
                      </a:r>
                      <a:r>
                        <a:rPr lang="en-GB" sz="800" dirty="0" err="1"/>
                        <a:t>officia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deserunt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anim</a:t>
                      </a:r>
                      <a:r>
                        <a:rPr lang="en-GB" sz="800" dirty="0"/>
                        <a:t> id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laborum</a:t>
                      </a:r>
                      <a:r>
                        <a:rPr lang="en-GB" sz="800" dirty="0"/>
                        <a:t>.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43820957"/>
                  </a:ext>
                </a:extLst>
              </a:tr>
              <a:tr h="585874">
                <a:tc>
                  <a:txBody>
                    <a:bodyPr/>
                    <a:lstStyle/>
                    <a:p>
                      <a:r>
                        <a:rPr lang="en-GB" sz="1100" dirty="0"/>
                        <a:t>GROUP B</a:t>
                      </a:r>
                    </a:p>
                    <a:p>
                      <a:r>
                        <a:rPr lang="en-GB" sz="1100" dirty="0"/>
                        <a:t>National legislation</a:t>
                      </a:r>
                    </a:p>
                    <a:p>
                      <a:r>
                        <a:rPr lang="en-GB" sz="1100" dirty="0"/>
                        <a:t>76.0%</a:t>
                      </a:r>
                    </a:p>
                  </a:txBody>
                  <a:tcPr marL="68580" marR="68580" marT="34290" marB="3429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Duis </a:t>
                      </a:r>
                      <a:r>
                        <a:rPr lang="en-GB" sz="800" dirty="0" err="1"/>
                        <a:t>aute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irure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reprehenderit</a:t>
                      </a:r>
                      <a:r>
                        <a:rPr lang="en-GB" sz="800" dirty="0"/>
                        <a:t> in </a:t>
                      </a:r>
                      <a:r>
                        <a:rPr lang="en-GB" sz="800" dirty="0" err="1"/>
                        <a:t>voluptate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velit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esse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cillum</a:t>
                      </a:r>
                      <a:r>
                        <a:rPr lang="en-GB" sz="800" dirty="0"/>
                        <a:t> dolore </a:t>
                      </a:r>
                      <a:r>
                        <a:rPr lang="en-GB" sz="800" dirty="0" err="1"/>
                        <a:t>eu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fugiat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nulla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pariatur</a:t>
                      </a:r>
                      <a:r>
                        <a:rPr lang="en-GB" sz="800" dirty="0"/>
                        <a:t>. </a:t>
                      </a:r>
                      <a:r>
                        <a:rPr lang="en-GB" sz="800" dirty="0" err="1"/>
                        <a:t>Excepteur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sint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occaecat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cupidatat</a:t>
                      </a:r>
                      <a:r>
                        <a:rPr lang="en-GB" sz="800" dirty="0"/>
                        <a:t> non </a:t>
                      </a:r>
                      <a:r>
                        <a:rPr lang="en-GB" sz="800" dirty="0" err="1"/>
                        <a:t>proident</a:t>
                      </a:r>
                      <a:r>
                        <a:rPr lang="en-GB" sz="800" dirty="0"/>
                        <a:t>, sunt in culpa qui </a:t>
                      </a:r>
                      <a:r>
                        <a:rPr lang="en-GB" sz="800" dirty="0" err="1"/>
                        <a:t>officia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deserunt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mollit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anim</a:t>
                      </a:r>
                      <a:r>
                        <a:rPr lang="en-GB" sz="800" dirty="0"/>
                        <a:t> id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laborum</a:t>
                      </a:r>
                      <a:r>
                        <a:rPr lang="en-GB" sz="800" dirty="0"/>
                        <a:t>.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913005660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r>
                        <a:rPr lang="fr-FR" sz="1100" b="1" dirty="0"/>
                        <a:t>G</a:t>
                      </a:r>
                      <a:r>
                        <a:rPr lang="fr-FR" sz="1100" dirty="0"/>
                        <a:t>ROUP C</a:t>
                      </a:r>
                    </a:p>
                    <a:p>
                      <a:r>
                        <a:rPr lang="fr-FR" sz="1100" dirty="0" err="1"/>
                        <a:t>Enforcement</a:t>
                      </a:r>
                      <a:r>
                        <a:rPr lang="fr-FR" sz="1100" dirty="0"/>
                        <a:t> </a:t>
                      </a:r>
                      <a:r>
                        <a:rPr lang="fr-FR" sz="1100" dirty="0" err="1"/>
                        <a:t>response</a:t>
                      </a:r>
                      <a:endParaRPr lang="fr-FR" sz="1100" dirty="0"/>
                    </a:p>
                    <a:p>
                      <a:r>
                        <a:rPr lang="fr-FR" sz="1100" dirty="0"/>
                        <a:t>35.0%</a:t>
                      </a:r>
                      <a:endParaRPr lang="en-GB" sz="1100" dirty="0"/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/>
                        <a:t>orem</a:t>
                      </a:r>
                      <a:r>
                        <a:rPr lang="en-GB" sz="800" dirty="0"/>
                        <a:t> ipsum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sit </a:t>
                      </a:r>
                      <a:r>
                        <a:rPr lang="en-GB" sz="800" dirty="0" err="1"/>
                        <a:t>amet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consectetur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adipiscing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elit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sed</a:t>
                      </a:r>
                      <a:r>
                        <a:rPr lang="en-GB" sz="800" dirty="0"/>
                        <a:t> do </a:t>
                      </a:r>
                      <a:r>
                        <a:rPr lang="en-GB" sz="800" dirty="0" err="1"/>
                        <a:t>eiusmod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tempor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incididunt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labore</a:t>
                      </a:r>
                      <a:r>
                        <a:rPr lang="en-GB" sz="800" dirty="0"/>
                        <a:t> et dolore magna </a:t>
                      </a:r>
                      <a:r>
                        <a:rPr lang="en-GB" sz="800" dirty="0" err="1"/>
                        <a:t>aliqua</a:t>
                      </a:r>
                      <a:r>
                        <a:rPr lang="en-GB" sz="800" dirty="0"/>
                        <a:t>. Ut </a:t>
                      </a:r>
                      <a:r>
                        <a:rPr lang="en-GB" sz="800" dirty="0" err="1"/>
                        <a:t>enim</a:t>
                      </a:r>
                      <a:r>
                        <a:rPr lang="en-GB" sz="800" dirty="0"/>
                        <a:t> ad minim </a:t>
                      </a:r>
                      <a:r>
                        <a:rPr lang="en-GB" sz="800" dirty="0" err="1"/>
                        <a:t>veniam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quis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nostrud</a:t>
                      </a:r>
                      <a:r>
                        <a:rPr lang="en-GB" sz="800" dirty="0"/>
                        <a:t> exercitation </a:t>
                      </a:r>
                      <a:r>
                        <a:rPr lang="en-GB" sz="800" dirty="0" err="1"/>
                        <a:t>ullamco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laboris</a:t>
                      </a:r>
                      <a:r>
                        <a:rPr lang="en-GB" sz="800" dirty="0"/>
                        <a:t> nisi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aliquip</a:t>
                      </a:r>
                      <a:r>
                        <a:rPr lang="en-GB" sz="800" dirty="0"/>
                        <a:t> ex </a:t>
                      </a:r>
                      <a:r>
                        <a:rPr lang="en-GB" sz="800" dirty="0" err="1"/>
                        <a:t>ea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commodo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consequat</a:t>
                      </a:r>
                      <a:r>
                        <a:rPr lang="en-GB" sz="800" dirty="0"/>
                        <a:t>.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245150265"/>
                  </a:ext>
                </a:extLst>
              </a:tr>
              <a:tr h="756753">
                <a:tc>
                  <a:txBody>
                    <a:bodyPr/>
                    <a:lstStyle/>
                    <a:p>
                      <a:r>
                        <a:rPr lang="en-GB" sz="1100" dirty="0"/>
                        <a:t>GROUP D</a:t>
                      </a:r>
                    </a:p>
                    <a:p>
                      <a:r>
                        <a:rPr lang="en-GB" sz="1100" dirty="0"/>
                        <a:t>Prosecution and sentencing</a:t>
                      </a:r>
                    </a:p>
                    <a:p>
                      <a:r>
                        <a:rPr lang="en-GB" sz="1100" dirty="0"/>
                        <a:t>21.7%</a:t>
                      </a:r>
                    </a:p>
                  </a:txBody>
                  <a:tcPr marL="68580" marR="68580" marT="34290" marB="3429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At </a:t>
                      </a:r>
                      <a:r>
                        <a:rPr lang="en-GB" sz="800" dirty="0" err="1"/>
                        <a:t>vero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eos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accusamus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iusto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odio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dignissimos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ducimus</a:t>
                      </a:r>
                      <a:r>
                        <a:rPr lang="en-GB" sz="800" dirty="0"/>
                        <a:t> qui </a:t>
                      </a:r>
                      <a:r>
                        <a:rPr lang="en-GB" sz="800" dirty="0" err="1"/>
                        <a:t>blanditiis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praesentium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voluptatum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deleniti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atque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corrupti</a:t>
                      </a:r>
                      <a:r>
                        <a:rPr lang="en-GB" sz="800" dirty="0"/>
                        <a:t> quos </a:t>
                      </a:r>
                      <a:r>
                        <a:rPr lang="en-GB" sz="800" dirty="0" err="1"/>
                        <a:t>dolores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quas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molestias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excepturi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sint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occaecati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cupiditate</a:t>
                      </a:r>
                      <a:r>
                        <a:rPr lang="en-GB" sz="800" dirty="0"/>
                        <a:t> non provident, </a:t>
                      </a:r>
                      <a:r>
                        <a:rPr lang="en-GB" sz="800" dirty="0" err="1"/>
                        <a:t>similique</a:t>
                      </a:r>
                      <a:r>
                        <a:rPr lang="en-GB" sz="800" dirty="0"/>
                        <a:t> sunt in culpa qui </a:t>
                      </a:r>
                      <a:r>
                        <a:rPr lang="en-GB" sz="800" dirty="0" err="1"/>
                        <a:t>officia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deserunt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mollitia</a:t>
                      </a:r>
                      <a:r>
                        <a:rPr lang="en-GB" sz="800" dirty="0"/>
                        <a:t> animi, id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laborum</a:t>
                      </a:r>
                      <a:r>
                        <a:rPr lang="en-GB" sz="800" dirty="0"/>
                        <a:t> et </a:t>
                      </a:r>
                      <a:r>
                        <a:rPr lang="en-GB" sz="800" dirty="0" err="1"/>
                        <a:t>dolorum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fuga</a:t>
                      </a:r>
                      <a:r>
                        <a:rPr lang="en-GB" sz="800" dirty="0"/>
                        <a:t>.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611580719"/>
                  </a:ext>
                </a:extLst>
              </a:tr>
              <a:tr h="610285">
                <a:tc>
                  <a:txBody>
                    <a:bodyPr/>
                    <a:lstStyle/>
                    <a:p>
                      <a:r>
                        <a:rPr lang="en-GB" sz="1100" dirty="0"/>
                        <a:t>GROUP E Prevention</a:t>
                      </a:r>
                    </a:p>
                    <a:p>
                      <a:r>
                        <a:rPr lang="en-GB" sz="1100" dirty="0"/>
                        <a:t>60.0%</a:t>
                      </a:r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/>
                        <a:t>Neque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porro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quisquam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est</a:t>
                      </a:r>
                      <a:r>
                        <a:rPr lang="en-GB" sz="800" dirty="0"/>
                        <a:t>, qui </a:t>
                      </a:r>
                      <a:r>
                        <a:rPr lang="en-GB" sz="800" dirty="0" err="1"/>
                        <a:t>dolorem</a:t>
                      </a:r>
                      <a:r>
                        <a:rPr lang="en-GB" sz="800" dirty="0"/>
                        <a:t> ipsum </a:t>
                      </a:r>
                      <a:r>
                        <a:rPr lang="en-GB" sz="800" dirty="0" err="1"/>
                        <a:t>quia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dolor</a:t>
                      </a:r>
                      <a:r>
                        <a:rPr lang="en-GB" sz="800" dirty="0"/>
                        <a:t> sit </a:t>
                      </a:r>
                      <a:r>
                        <a:rPr lang="en-GB" sz="800" dirty="0" err="1"/>
                        <a:t>amet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consectetur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adipisci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velit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sed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quia</a:t>
                      </a:r>
                      <a:r>
                        <a:rPr lang="en-GB" sz="800" dirty="0"/>
                        <a:t> non </a:t>
                      </a:r>
                      <a:r>
                        <a:rPr lang="en-GB" sz="800" dirty="0" err="1"/>
                        <a:t>numquam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eius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modi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tempora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incidunt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labore</a:t>
                      </a:r>
                      <a:r>
                        <a:rPr lang="en-GB" sz="800" dirty="0"/>
                        <a:t> et dolore </a:t>
                      </a:r>
                      <a:r>
                        <a:rPr lang="en-GB" sz="800" dirty="0" err="1"/>
                        <a:t>magnam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aliquam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quaerat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voluptatem</a:t>
                      </a:r>
                      <a:r>
                        <a:rPr lang="en-GB" sz="800" dirty="0"/>
                        <a:t>. Ut </a:t>
                      </a:r>
                      <a:r>
                        <a:rPr lang="en-GB" sz="800" dirty="0" err="1"/>
                        <a:t>enim</a:t>
                      </a:r>
                      <a:r>
                        <a:rPr lang="en-GB" sz="800" dirty="0"/>
                        <a:t> ad minima </a:t>
                      </a:r>
                      <a:r>
                        <a:rPr lang="en-GB" sz="800" dirty="0" err="1"/>
                        <a:t>veniam</a:t>
                      </a:r>
                      <a:r>
                        <a:rPr lang="en-GB" sz="800" dirty="0"/>
                        <a:t>, </a:t>
                      </a:r>
                      <a:r>
                        <a:rPr lang="en-GB" sz="800" dirty="0" err="1"/>
                        <a:t>quis</a:t>
                      </a:r>
                      <a:r>
                        <a:rPr lang="en-GB" sz="800" dirty="0"/>
                        <a:t> nostrum </a:t>
                      </a:r>
                      <a:r>
                        <a:rPr lang="en-GB" sz="800" dirty="0" err="1"/>
                        <a:t>exercitationem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ullam</a:t>
                      </a:r>
                      <a:r>
                        <a:rPr lang="en-GB" sz="800" dirty="0"/>
                        <a:t> corporis </a:t>
                      </a:r>
                      <a:r>
                        <a:rPr lang="en-GB" sz="800" dirty="0" err="1"/>
                        <a:t>suscipit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laboriosam</a:t>
                      </a:r>
                      <a:r>
                        <a:rPr lang="en-GB" sz="800" dirty="0"/>
                        <a:t>, nisi </a:t>
                      </a:r>
                      <a:r>
                        <a:rPr lang="en-GB" sz="800" dirty="0" err="1"/>
                        <a:t>ut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aliquid</a:t>
                      </a:r>
                      <a:r>
                        <a:rPr lang="en-GB" sz="800" dirty="0"/>
                        <a:t> ex </a:t>
                      </a:r>
                      <a:r>
                        <a:rPr lang="en-GB" sz="800" dirty="0" err="1"/>
                        <a:t>ea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commodi</a:t>
                      </a:r>
                      <a:r>
                        <a:rPr lang="en-GB" sz="800" dirty="0"/>
                        <a:t> </a:t>
                      </a:r>
                      <a:r>
                        <a:rPr lang="en-GB" sz="800" dirty="0" err="1"/>
                        <a:t>consequatur</a:t>
                      </a:r>
                      <a:r>
                        <a:rPr lang="en-GB" sz="800" dirty="0"/>
                        <a:t>?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56452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2774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3729</TotalTime>
  <Words>1473</Words>
  <Application>Microsoft Office PowerPoint</Application>
  <PresentationFormat>On-screen Show (4:3)</PresentationFormat>
  <Paragraphs>278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3</vt:lpstr>
      <vt:lpstr>Filo</vt:lpstr>
      <vt:lpstr>Preliminary assessment report of the  2nd national Scoreboard  by Contracting Parties to  the Bern Convention and  members of the CMS MIKT</vt:lpstr>
      <vt:lpstr>Scoreboard development timeline</vt:lpstr>
      <vt:lpstr>Scoreboard in the bigger picture</vt:lpstr>
      <vt:lpstr>PowerPoint Presentation</vt:lpstr>
      <vt:lpstr>PowerPoint Presentation</vt:lpstr>
      <vt:lpstr>PowerPoint Presentation</vt:lpstr>
      <vt:lpstr>Methodology</vt:lpstr>
      <vt:lpstr>Presentation of the results</vt:lpstr>
      <vt:lpstr>Presentation of the results</vt:lpstr>
      <vt:lpstr>Improvements 2018 - 2020 9 countries</vt:lpstr>
      <vt:lpstr>Overall scores  all replies </vt:lpstr>
      <vt:lpstr>Data availability</vt:lpstr>
      <vt:lpstr>Rome Strategic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Umberto Gallo-Orsi</dc:creator>
  <cp:lastModifiedBy>KELLY Eoghan</cp:lastModifiedBy>
  <cp:revision>165</cp:revision>
  <cp:lastPrinted>2020-11-30T20:33:42Z</cp:lastPrinted>
  <dcterms:created xsi:type="dcterms:W3CDTF">2019-04-10T20:44:19Z</dcterms:created>
  <dcterms:modified xsi:type="dcterms:W3CDTF">2020-12-11T11:28:29Z</dcterms:modified>
</cp:coreProperties>
</file>