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6"/>
  </p:notesMasterIdLst>
  <p:handoutMasterIdLst>
    <p:handoutMasterId r:id="rId17"/>
  </p:handoutMasterIdLst>
  <p:sldIdLst>
    <p:sldId id="350" r:id="rId8"/>
    <p:sldId id="663" r:id="rId9"/>
    <p:sldId id="664" r:id="rId10"/>
    <p:sldId id="665" r:id="rId11"/>
    <p:sldId id="670" r:id="rId12"/>
    <p:sldId id="667" r:id="rId13"/>
    <p:sldId id="668" r:id="rId14"/>
    <p:sldId id="662" r:id="rId15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04A6A25-F7D2-B91C-E9A6-78860C06BAA7}" name="Laura Patricia Gavilan" initials="LG" userId="318d68deb8737d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002A40"/>
    <a:srgbClr val="0D347D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81840" autoAdjust="0"/>
  </p:normalViewPr>
  <p:slideViewPr>
    <p:cSldViewPr snapToGrid="0" snapToObjects="1">
      <p:cViewPr varScale="1">
        <p:scale>
          <a:sx n="44" d="100"/>
          <a:sy n="44" d="100"/>
        </p:scale>
        <p:origin x="228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undo custSel addSld delSld modSld sldOrd">
      <pc:chgData name="Laura Patricia Gavilan" userId="318d68deb8737dc7" providerId="LiveId" clId="{A4EE936A-6E8E-461D-B6FA-892B45C7D95F}" dt="2025-12-19T15:15:53.490" v="2500" actId="6549"/>
      <pc:docMkLst>
        <pc:docMk/>
      </pc:docMkLst>
      <pc:sldChg chg="modSp mod">
        <pc:chgData name="Laura Patricia Gavilan" userId="318d68deb8737dc7" providerId="LiveId" clId="{A4EE936A-6E8E-461D-B6FA-892B45C7D95F}" dt="2025-12-19T15:15:53.490" v="2500" actId="6549"/>
        <pc:sldMkLst>
          <pc:docMk/>
          <pc:sldMk cId="881234597" sldId="350"/>
        </pc:sldMkLst>
        <pc:spChg chg="mod">
          <ac:chgData name="Laura Patricia Gavilan" userId="318d68deb8737dc7" providerId="LiveId" clId="{A4EE936A-6E8E-461D-B6FA-892B45C7D95F}" dt="2025-12-19T15:15:53.490" v="2500" actId="6549"/>
          <ac:spMkLst>
            <pc:docMk/>
            <pc:sldMk cId="881234597" sldId="350"/>
            <ac:spMk id="2" creationId="{00000000-0000-0000-0000-000000000000}"/>
          </ac:spMkLst>
        </pc:spChg>
      </pc:sldChg>
      <pc:sldChg chg="addSp delSp modSp new mod ord modNotesTx">
        <pc:chgData name="Laura Patricia Gavilan" userId="318d68deb8737dc7" providerId="LiveId" clId="{A4EE936A-6E8E-461D-B6FA-892B45C7D95F}" dt="2025-12-01T14:36:16.375" v="2498" actId="6549"/>
        <pc:sldMkLst>
          <pc:docMk/>
          <pc:sldMk cId="3657325627" sldId="663"/>
        </pc:sldMkLst>
      </pc:sldChg>
      <pc:sldChg chg="addSp delSp modSp add mod modNotesTx">
        <pc:chgData name="Laura Patricia Gavilan" userId="318d68deb8737dc7" providerId="LiveId" clId="{A4EE936A-6E8E-461D-B6FA-892B45C7D95F}" dt="2025-12-01T14:36:21.462" v="2499" actId="6549"/>
        <pc:sldMkLst>
          <pc:docMk/>
          <pc:sldMk cId="700703664" sldId="6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9C85E-5D38-4479-9E49-C8EF2C6E26A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45CE7-09EA-4488-99DE-52FA9193A654}">
      <dgm:prSet phldrT="[Text]"/>
      <dgm:spPr/>
      <dgm:t>
        <a:bodyPr/>
        <a:lstStyle/>
        <a:p>
          <a:r>
            <a:rPr lang="en-US" dirty="0"/>
            <a:t>FUTURE PROSPECTS</a:t>
          </a:r>
        </a:p>
      </dgm:t>
    </dgm:pt>
    <dgm:pt modelId="{C50035F2-4C32-43E2-BF53-4461FE4E132D}" type="parTrans" cxnId="{E3444186-72F0-4868-B2C1-A5AF0F4E63EA}">
      <dgm:prSet/>
      <dgm:spPr/>
      <dgm:t>
        <a:bodyPr/>
        <a:lstStyle/>
        <a:p>
          <a:endParaRPr lang="en-US"/>
        </a:p>
      </dgm:t>
    </dgm:pt>
    <dgm:pt modelId="{64122F99-6E2C-4DEF-AF2C-21C8522961D8}" type="sibTrans" cxnId="{E3444186-72F0-4868-B2C1-A5AF0F4E63EA}">
      <dgm:prSet/>
      <dgm:spPr/>
      <dgm:t>
        <a:bodyPr/>
        <a:lstStyle/>
        <a:p>
          <a:endParaRPr lang="en-US"/>
        </a:p>
      </dgm:t>
    </dgm:pt>
    <dgm:pt modelId="{7A2BE24C-06B2-4A08-8832-D33537BD9BFD}">
      <dgm:prSet phldrT="[Text]"/>
      <dgm:spPr/>
      <dgm:t>
        <a:bodyPr/>
        <a:lstStyle/>
        <a:p>
          <a:r>
            <a:rPr lang="en-US" dirty="0"/>
            <a:t>Threats</a:t>
          </a:r>
        </a:p>
      </dgm:t>
    </dgm:pt>
    <dgm:pt modelId="{12F2DB66-9B9E-45E6-87EA-B6249DFF584D}" type="parTrans" cxnId="{92BD5F5B-F3EA-4252-9C6F-73348E3E534C}">
      <dgm:prSet/>
      <dgm:spPr/>
      <dgm:t>
        <a:bodyPr/>
        <a:lstStyle/>
        <a:p>
          <a:endParaRPr lang="en-US"/>
        </a:p>
      </dgm:t>
    </dgm:pt>
    <dgm:pt modelId="{8B5129AC-3E16-4C21-8C1A-340905B6C498}" type="sibTrans" cxnId="{92BD5F5B-F3EA-4252-9C6F-73348E3E534C}">
      <dgm:prSet/>
      <dgm:spPr/>
      <dgm:t>
        <a:bodyPr/>
        <a:lstStyle/>
        <a:p>
          <a:endParaRPr lang="en-US"/>
        </a:p>
      </dgm:t>
    </dgm:pt>
    <dgm:pt modelId="{8F0C38A1-92A4-4662-A466-F1796F658995}">
      <dgm:prSet/>
      <dgm:spPr/>
      <dgm:t>
        <a:bodyPr/>
        <a:lstStyle/>
        <a:p>
          <a:r>
            <a:rPr lang="en-US" dirty="0"/>
            <a:t>Future trends</a:t>
          </a:r>
        </a:p>
      </dgm:t>
    </dgm:pt>
    <dgm:pt modelId="{4443D8A8-1B2B-4F33-8727-F1AB3B826D2C}" type="parTrans" cxnId="{872DA8E2-E527-4D48-A5D9-65579208EA8B}">
      <dgm:prSet/>
      <dgm:spPr/>
      <dgm:t>
        <a:bodyPr/>
        <a:lstStyle/>
        <a:p>
          <a:endParaRPr lang="en-US"/>
        </a:p>
      </dgm:t>
    </dgm:pt>
    <dgm:pt modelId="{099EE34A-FC61-425D-A5A8-5EF1B88BF4EB}" type="sibTrans" cxnId="{872DA8E2-E527-4D48-A5D9-65579208EA8B}">
      <dgm:prSet/>
      <dgm:spPr/>
      <dgm:t>
        <a:bodyPr/>
        <a:lstStyle/>
        <a:p>
          <a:endParaRPr lang="en-US"/>
        </a:p>
      </dgm:t>
    </dgm:pt>
    <dgm:pt modelId="{CDA8ABA2-1DDA-4A6B-8F22-4A84C0304152}">
      <dgm:prSet/>
      <dgm:spPr/>
      <dgm:t>
        <a:bodyPr/>
        <a:lstStyle/>
        <a:p>
          <a:r>
            <a:rPr lang="en-US" dirty="0"/>
            <a:t>Conservation Status</a:t>
          </a:r>
        </a:p>
      </dgm:t>
    </dgm:pt>
    <dgm:pt modelId="{58BEBDCE-949F-4C10-82E6-AF5181688DCF}" type="parTrans" cxnId="{30F72CA0-55EE-4080-B6DA-564DDAC8A07F}">
      <dgm:prSet/>
      <dgm:spPr/>
      <dgm:t>
        <a:bodyPr/>
        <a:lstStyle/>
        <a:p>
          <a:endParaRPr lang="en-US"/>
        </a:p>
      </dgm:t>
    </dgm:pt>
    <dgm:pt modelId="{28864D0D-1927-4809-91FE-789D67E59389}" type="sibTrans" cxnId="{30F72CA0-55EE-4080-B6DA-564DDAC8A07F}">
      <dgm:prSet/>
      <dgm:spPr/>
      <dgm:t>
        <a:bodyPr/>
        <a:lstStyle/>
        <a:p>
          <a:endParaRPr lang="en-US"/>
        </a:p>
      </dgm:t>
    </dgm:pt>
    <dgm:pt modelId="{6881781C-A287-4BBB-80A4-809804D52240}">
      <dgm:prSet/>
      <dgm:spPr/>
      <dgm:t>
        <a:bodyPr/>
        <a:lstStyle/>
        <a:p>
          <a:r>
            <a:rPr lang="en-US" dirty="0"/>
            <a:t>Conservation measures</a:t>
          </a:r>
        </a:p>
      </dgm:t>
    </dgm:pt>
    <dgm:pt modelId="{2223E034-A4E6-43F0-806C-7FBF10B7ED10}" type="parTrans" cxnId="{DBA81649-9BD2-4477-8020-A1706A67FD33}">
      <dgm:prSet/>
      <dgm:spPr/>
      <dgm:t>
        <a:bodyPr/>
        <a:lstStyle/>
        <a:p>
          <a:endParaRPr lang="en-US"/>
        </a:p>
      </dgm:t>
    </dgm:pt>
    <dgm:pt modelId="{753AD026-064B-435D-BC0A-706236773EC6}" type="sibTrans" cxnId="{DBA81649-9BD2-4477-8020-A1706A67FD33}">
      <dgm:prSet/>
      <dgm:spPr/>
      <dgm:t>
        <a:bodyPr/>
        <a:lstStyle/>
        <a:p>
          <a:endParaRPr lang="en-US"/>
        </a:p>
      </dgm:t>
    </dgm:pt>
    <dgm:pt modelId="{A924D112-67CD-48BA-9633-B69073F750FD}" type="pres">
      <dgm:prSet presAssocID="{6C19C85E-5D38-4479-9E49-C8EF2C6E26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2CAAC7-B099-4884-8476-BAABFB443404}" type="pres">
      <dgm:prSet presAssocID="{EAD45CE7-09EA-4488-99DE-52FA9193A654}" presName="root1" presStyleCnt="0"/>
      <dgm:spPr/>
    </dgm:pt>
    <dgm:pt modelId="{58291D3A-AE9C-4B62-8AFA-F26782A9AD60}" type="pres">
      <dgm:prSet presAssocID="{EAD45CE7-09EA-4488-99DE-52FA9193A654}" presName="LevelOneTextNode" presStyleLbl="node0" presStyleIdx="0" presStyleCnt="1" custScaleY="111978" custLinFactX="-83608" custLinFactNeighborX="-100000" custLinFactNeighborY="-1292">
        <dgm:presLayoutVars>
          <dgm:chPref val="3"/>
        </dgm:presLayoutVars>
      </dgm:prSet>
      <dgm:spPr/>
    </dgm:pt>
    <dgm:pt modelId="{C0A8266D-B1B8-4E2B-880A-46990228F70E}" type="pres">
      <dgm:prSet presAssocID="{EAD45CE7-09EA-4488-99DE-52FA9193A654}" presName="level2hierChild" presStyleCnt="0"/>
      <dgm:spPr/>
    </dgm:pt>
    <dgm:pt modelId="{75B12A4A-4392-481F-8C82-24789E85F3E2}" type="pres">
      <dgm:prSet presAssocID="{12F2DB66-9B9E-45E6-87EA-B6249DFF584D}" presName="conn2-1" presStyleLbl="parChTrans1D2" presStyleIdx="0" presStyleCnt="4"/>
      <dgm:spPr/>
    </dgm:pt>
    <dgm:pt modelId="{D8B8AE29-3CB1-487A-9BC0-D62D2BC6BEB0}" type="pres">
      <dgm:prSet presAssocID="{12F2DB66-9B9E-45E6-87EA-B6249DFF584D}" presName="connTx" presStyleLbl="parChTrans1D2" presStyleIdx="0" presStyleCnt="4"/>
      <dgm:spPr/>
    </dgm:pt>
    <dgm:pt modelId="{575D9A73-A9DB-4E83-95D1-DB655B8799AF}" type="pres">
      <dgm:prSet presAssocID="{7A2BE24C-06B2-4A08-8832-D33537BD9BFD}" presName="root2" presStyleCnt="0"/>
      <dgm:spPr/>
    </dgm:pt>
    <dgm:pt modelId="{97AC0FB4-248E-40C9-854B-8A49B2AC0A7F}" type="pres">
      <dgm:prSet presAssocID="{7A2BE24C-06B2-4A08-8832-D33537BD9BFD}" presName="LevelTwoTextNode" presStyleLbl="node2" presStyleIdx="0" presStyleCnt="4">
        <dgm:presLayoutVars>
          <dgm:chPref val="3"/>
        </dgm:presLayoutVars>
      </dgm:prSet>
      <dgm:spPr/>
    </dgm:pt>
    <dgm:pt modelId="{314FD06A-7C0F-49A7-BC39-19B20A58F5A6}" type="pres">
      <dgm:prSet presAssocID="{7A2BE24C-06B2-4A08-8832-D33537BD9BFD}" presName="level3hierChild" presStyleCnt="0"/>
      <dgm:spPr/>
    </dgm:pt>
    <dgm:pt modelId="{D12B0913-6264-4C7D-89F7-B40DBD16D4B3}" type="pres">
      <dgm:prSet presAssocID="{2223E034-A4E6-43F0-806C-7FBF10B7ED10}" presName="conn2-1" presStyleLbl="parChTrans1D2" presStyleIdx="1" presStyleCnt="4"/>
      <dgm:spPr/>
    </dgm:pt>
    <dgm:pt modelId="{2B64D74E-693D-480F-9F3A-662689D5094B}" type="pres">
      <dgm:prSet presAssocID="{2223E034-A4E6-43F0-806C-7FBF10B7ED10}" presName="connTx" presStyleLbl="parChTrans1D2" presStyleIdx="1" presStyleCnt="4"/>
      <dgm:spPr/>
    </dgm:pt>
    <dgm:pt modelId="{B1421AE1-EF87-4B7D-BE54-811018D089F3}" type="pres">
      <dgm:prSet presAssocID="{6881781C-A287-4BBB-80A4-809804D52240}" presName="root2" presStyleCnt="0"/>
      <dgm:spPr/>
    </dgm:pt>
    <dgm:pt modelId="{A9F1F806-3335-466F-B9AA-B336BFF010FA}" type="pres">
      <dgm:prSet presAssocID="{6881781C-A287-4BBB-80A4-809804D52240}" presName="LevelTwoTextNode" presStyleLbl="node2" presStyleIdx="1" presStyleCnt="4">
        <dgm:presLayoutVars>
          <dgm:chPref val="3"/>
        </dgm:presLayoutVars>
      </dgm:prSet>
      <dgm:spPr/>
    </dgm:pt>
    <dgm:pt modelId="{2DD48ED2-8EB1-40D1-ACC0-3C8A41B7B3F2}" type="pres">
      <dgm:prSet presAssocID="{6881781C-A287-4BBB-80A4-809804D52240}" presName="level3hierChild" presStyleCnt="0"/>
      <dgm:spPr/>
    </dgm:pt>
    <dgm:pt modelId="{641BC059-A5E7-4C9C-AAC5-6A8CB6A3BE25}" type="pres">
      <dgm:prSet presAssocID="{4443D8A8-1B2B-4F33-8727-F1AB3B826D2C}" presName="conn2-1" presStyleLbl="parChTrans1D2" presStyleIdx="2" presStyleCnt="4"/>
      <dgm:spPr/>
    </dgm:pt>
    <dgm:pt modelId="{7822EDAE-5C33-4DCA-B5AD-C179D17E3AAA}" type="pres">
      <dgm:prSet presAssocID="{4443D8A8-1B2B-4F33-8727-F1AB3B826D2C}" presName="connTx" presStyleLbl="parChTrans1D2" presStyleIdx="2" presStyleCnt="4"/>
      <dgm:spPr/>
    </dgm:pt>
    <dgm:pt modelId="{D39DC7E6-9E77-4937-AE23-CB59031E7B70}" type="pres">
      <dgm:prSet presAssocID="{8F0C38A1-92A4-4662-A466-F1796F658995}" presName="root2" presStyleCnt="0"/>
      <dgm:spPr/>
    </dgm:pt>
    <dgm:pt modelId="{FBC25012-E6D9-43FD-946A-F8A11C9FEBA3}" type="pres">
      <dgm:prSet presAssocID="{8F0C38A1-92A4-4662-A466-F1796F658995}" presName="LevelTwoTextNode" presStyleLbl="node2" presStyleIdx="2" presStyleCnt="4">
        <dgm:presLayoutVars>
          <dgm:chPref val="3"/>
        </dgm:presLayoutVars>
      </dgm:prSet>
      <dgm:spPr/>
    </dgm:pt>
    <dgm:pt modelId="{7F90AC7E-D8B7-4434-8FAE-B2D3B6231AF4}" type="pres">
      <dgm:prSet presAssocID="{8F0C38A1-92A4-4662-A466-F1796F658995}" presName="level3hierChild" presStyleCnt="0"/>
      <dgm:spPr/>
    </dgm:pt>
    <dgm:pt modelId="{7731ABB7-3D94-4462-ABB8-206F5C55D63C}" type="pres">
      <dgm:prSet presAssocID="{58BEBDCE-949F-4C10-82E6-AF5181688DCF}" presName="conn2-1" presStyleLbl="parChTrans1D2" presStyleIdx="3" presStyleCnt="4"/>
      <dgm:spPr/>
    </dgm:pt>
    <dgm:pt modelId="{9D56FA86-14C8-4FB6-8C18-877EEDC607AA}" type="pres">
      <dgm:prSet presAssocID="{58BEBDCE-949F-4C10-82E6-AF5181688DCF}" presName="connTx" presStyleLbl="parChTrans1D2" presStyleIdx="3" presStyleCnt="4"/>
      <dgm:spPr/>
    </dgm:pt>
    <dgm:pt modelId="{FDDCFC9E-C210-427F-B6D6-029C0337D31A}" type="pres">
      <dgm:prSet presAssocID="{CDA8ABA2-1DDA-4A6B-8F22-4A84C0304152}" presName="root2" presStyleCnt="0"/>
      <dgm:spPr/>
    </dgm:pt>
    <dgm:pt modelId="{1CA5990D-5C5F-44CB-8565-63FC72A1DC39}" type="pres">
      <dgm:prSet presAssocID="{CDA8ABA2-1DDA-4A6B-8F22-4A84C0304152}" presName="LevelTwoTextNode" presStyleLbl="node2" presStyleIdx="3" presStyleCnt="4">
        <dgm:presLayoutVars>
          <dgm:chPref val="3"/>
        </dgm:presLayoutVars>
      </dgm:prSet>
      <dgm:spPr/>
    </dgm:pt>
    <dgm:pt modelId="{7C11A7BC-8DFD-4241-9CF4-301FC31283FB}" type="pres">
      <dgm:prSet presAssocID="{CDA8ABA2-1DDA-4A6B-8F22-4A84C0304152}" presName="level3hierChild" presStyleCnt="0"/>
      <dgm:spPr/>
    </dgm:pt>
  </dgm:ptLst>
  <dgm:cxnLst>
    <dgm:cxn modelId="{1BA59217-6548-4BE0-B983-8B7E6B928ED7}" type="presOf" srcId="{58BEBDCE-949F-4C10-82E6-AF5181688DCF}" destId="{7731ABB7-3D94-4462-ABB8-206F5C55D63C}" srcOrd="0" destOrd="0" presId="urn:microsoft.com/office/officeart/2008/layout/HorizontalMultiLevelHierarchy"/>
    <dgm:cxn modelId="{CEDCB220-AB4F-4C66-A339-620E0AFE4848}" type="presOf" srcId="{8F0C38A1-92A4-4662-A466-F1796F658995}" destId="{FBC25012-E6D9-43FD-946A-F8A11C9FEBA3}" srcOrd="0" destOrd="0" presId="urn:microsoft.com/office/officeart/2008/layout/HorizontalMultiLevelHierarchy"/>
    <dgm:cxn modelId="{74751A2B-5BAE-44E0-96D2-6578CF0E3B4E}" type="presOf" srcId="{4443D8A8-1B2B-4F33-8727-F1AB3B826D2C}" destId="{7822EDAE-5C33-4DCA-B5AD-C179D17E3AAA}" srcOrd="1" destOrd="0" presId="urn:microsoft.com/office/officeart/2008/layout/HorizontalMultiLevelHierarchy"/>
    <dgm:cxn modelId="{D4E3DA2E-733D-43F7-AEC4-03EB5CAD9DB8}" type="presOf" srcId="{58BEBDCE-949F-4C10-82E6-AF5181688DCF}" destId="{9D56FA86-14C8-4FB6-8C18-877EEDC607AA}" srcOrd="1" destOrd="0" presId="urn:microsoft.com/office/officeart/2008/layout/HorizontalMultiLevelHierarchy"/>
    <dgm:cxn modelId="{6C4C5C37-60EC-4CEC-AEF7-063326F42902}" type="presOf" srcId="{7A2BE24C-06B2-4A08-8832-D33537BD9BFD}" destId="{97AC0FB4-248E-40C9-854B-8A49B2AC0A7F}" srcOrd="0" destOrd="0" presId="urn:microsoft.com/office/officeart/2008/layout/HorizontalMultiLevelHierarchy"/>
    <dgm:cxn modelId="{92BD5F5B-F3EA-4252-9C6F-73348E3E534C}" srcId="{EAD45CE7-09EA-4488-99DE-52FA9193A654}" destId="{7A2BE24C-06B2-4A08-8832-D33537BD9BFD}" srcOrd="0" destOrd="0" parTransId="{12F2DB66-9B9E-45E6-87EA-B6249DFF584D}" sibTransId="{8B5129AC-3E16-4C21-8C1A-340905B6C498}"/>
    <dgm:cxn modelId="{DBA81649-9BD2-4477-8020-A1706A67FD33}" srcId="{EAD45CE7-09EA-4488-99DE-52FA9193A654}" destId="{6881781C-A287-4BBB-80A4-809804D52240}" srcOrd="1" destOrd="0" parTransId="{2223E034-A4E6-43F0-806C-7FBF10B7ED10}" sibTransId="{753AD026-064B-435D-BC0A-706236773EC6}"/>
    <dgm:cxn modelId="{69A0B055-BAD5-4500-A6D0-9CFB97A863D5}" type="presOf" srcId="{EAD45CE7-09EA-4488-99DE-52FA9193A654}" destId="{58291D3A-AE9C-4B62-8AFA-F26782A9AD60}" srcOrd="0" destOrd="0" presId="urn:microsoft.com/office/officeart/2008/layout/HorizontalMultiLevelHierarchy"/>
    <dgm:cxn modelId="{E3444186-72F0-4868-B2C1-A5AF0F4E63EA}" srcId="{6C19C85E-5D38-4479-9E49-C8EF2C6E26A5}" destId="{EAD45CE7-09EA-4488-99DE-52FA9193A654}" srcOrd="0" destOrd="0" parTransId="{C50035F2-4C32-43E2-BF53-4461FE4E132D}" sibTransId="{64122F99-6E2C-4DEF-AF2C-21C8522961D8}"/>
    <dgm:cxn modelId="{30F72CA0-55EE-4080-B6DA-564DDAC8A07F}" srcId="{EAD45CE7-09EA-4488-99DE-52FA9193A654}" destId="{CDA8ABA2-1DDA-4A6B-8F22-4A84C0304152}" srcOrd="3" destOrd="0" parTransId="{58BEBDCE-949F-4C10-82E6-AF5181688DCF}" sibTransId="{28864D0D-1927-4809-91FE-789D67E59389}"/>
    <dgm:cxn modelId="{CB5C20A2-1783-4131-850E-8A9928B84F91}" type="presOf" srcId="{2223E034-A4E6-43F0-806C-7FBF10B7ED10}" destId="{D12B0913-6264-4C7D-89F7-B40DBD16D4B3}" srcOrd="0" destOrd="0" presId="urn:microsoft.com/office/officeart/2008/layout/HorizontalMultiLevelHierarchy"/>
    <dgm:cxn modelId="{33DE7AA9-C546-4EC3-A5C9-766A1824907A}" type="presOf" srcId="{6C19C85E-5D38-4479-9E49-C8EF2C6E26A5}" destId="{A924D112-67CD-48BA-9633-B69073F750FD}" srcOrd="0" destOrd="0" presId="urn:microsoft.com/office/officeart/2008/layout/HorizontalMultiLevelHierarchy"/>
    <dgm:cxn modelId="{9EDED0BC-0F8E-484F-A7F1-09DBE199F47A}" type="presOf" srcId="{2223E034-A4E6-43F0-806C-7FBF10B7ED10}" destId="{2B64D74E-693D-480F-9F3A-662689D5094B}" srcOrd="1" destOrd="0" presId="urn:microsoft.com/office/officeart/2008/layout/HorizontalMultiLevelHierarchy"/>
    <dgm:cxn modelId="{F1C8B7C6-9662-4BF9-9A53-531258663DE5}" type="presOf" srcId="{CDA8ABA2-1DDA-4A6B-8F22-4A84C0304152}" destId="{1CA5990D-5C5F-44CB-8565-63FC72A1DC39}" srcOrd="0" destOrd="0" presId="urn:microsoft.com/office/officeart/2008/layout/HorizontalMultiLevelHierarchy"/>
    <dgm:cxn modelId="{CBC361DE-F1EB-4F5C-B3A3-8956483EC8E9}" type="presOf" srcId="{12F2DB66-9B9E-45E6-87EA-B6249DFF584D}" destId="{D8B8AE29-3CB1-487A-9BC0-D62D2BC6BEB0}" srcOrd="1" destOrd="0" presId="urn:microsoft.com/office/officeart/2008/layout/HorizontalMultiLevelHierarchy"/>
    <dgm:cxn modelId="{872DA8E2-E527-4D48-A5D9-65579208EA8B}" srcId="{EAD45CE7-09EA-4488-99DE-52FA9193A654}" destId="{8F0C38A1-92A4-4662-A466-F1796F658995}" srcOrd="2" destOrd="0" parTransId="{4443D8A8-1B2B-4F33-8727-F1AB3B826D2C}" sibTransId="{099EE34A-FC61-425D-A5A8-5EF1B88BF4EB}"/>
    <dgm:cxn modelId="{AEE4AFE4-F47A-4149-A376-2C79F3ED4A00}" type="presOf" srcId="{12F2DB66-9B9E-45E6-87EA-B6249DFF584D}" destId="{75B12A4A-4392-481F-8C82-24789E85F3E2}" srcOrd="0" destOrd="0" presId="urn:microsoft.com/office/officeart/2008/layout/HorizontalMultiLevelHierarchy"/>
    <dgm:cxn modelId="{A4CA06E7-1ECE-4C17-8352-442681766215}" type="presOf" srcId="{6881781C-A287-4BBB-80A4-809804D52240}" destId="{A9F1F806-3335-466F-B9AA-B336BFF010FA}" srcOrd="0" destOrd="0" presId="urn:microsoft.com/office/officeart/2008/layout/HorizontalMultiLevelHierarchy"/>
    <dgm:cxn modelId="{7DF572F6-E96A-431B-A4F4-A3F7872D9A57}" type="presOf" srcId="{4443D8A8-1B2B-4F33-8727-F1AB3B826D2C}" destId="{641BC059-A5E7-4C9C-AAC5-6A8CB6A3BE25}" srcOrd="0" destOrd="0" presId="urn:microsoft.com/office/officeart/2008/layout/HorizontalMultiLevelHierarchy"/>
    <dgm:cxn modelId="{F8171A7E-79A9-4599-AB7F-D60B89EF7EA5}" type="presParOf" srcId="{A924D112-67CD-48BA-9633-B69073F750FD}" destId="{5A2CAAC7-B099-4884-8476-BAABFB443404}" srcOrd="0" destOrd="0" presId="urn:microsoft.com/office/officeart/2008/layout/HorizontalMultiLevelHierarchy"/>
    <dgm:cxn modelId="{1471D133-DDFB-4535-8D1C-FEE3F242F169}" type="presParOf" srcId="{5A2CAAC7-B099-4884-8476-BAABFB443404}" destId="{58291D3A-AE9C-4B62-8AFA-F26782A9AD60}" srcOrd="0" destOrd="0" presId="urn:microsoft.com/office/officeart/2008/layout/HorizontalMultiLevelHierarchy"/>
    <dgm:cxn modelId="{EE22DFA0-06A1-48F3-B198-F3F0AC491F2E}" type="presParOf" srcId="{5A2CAAC7-B099-4884-8476-BAABFB443404}" destId="{C0A8266D-B1B8-4E2B-880A-46990228F70E}" srcOrd="1" destOrd="0" presId="urn:microsoft.com/office/officeart/2008/layout/HorizontalMultiLevelHierarchy"/>
    <dgm:cxn modelId="{F87CD674-F2B0-40D3-8A8E-F8D38C3B1B64}" type="presParOf" srcId="{C0A8266D-B1B8-4E2B-880A-46990228F70E}" destId="{75B12A4A-4392-481F-8C82-24789E85F3E2}" srcOrd="0" destOrd="0" presId="urn:microsoft.com/office/officeart/2008/layout/HorizontalMultiLevelHierarchy"/>
    <dgm:cxn modelId="{A19ED1E4-6888-437D-970C-9D8246227C7A}" type="presParOf" srcId="{75B12A4A-4392-481F-8C82-24789E85F3E2}" destId="{D8B8AE29-3CB1-487A-9BC0-D62D2BC6BEB0}" srcOrd="0" destOrd="0" presId="urn:microsoft.com/office/officeart/2008/layout/HorizontalMultiLevelHierarchy"/>
    <dgm:cxn modelId="{C30FB05D-3883-4B0D-8395-F6E5980732E7}" type="presParOf" srcId="{C0A8266D-B1B8-4E2B-880A-46990228F70E}" destId="{575D9A73-A9DB-4E83-95D1-DB655B8799AF}" srcOrd="1" destOrd="0" presId="urn:microsoft.com/office/officeart/2008/layout/HorizontalMultiLevelHierarchy"/>
    <dgm:cxn modelId="{8679936B-A6EE-474E-8382-4325FA10904D}" type="presParOf" srcId="{575D9A73-A9DB-4E83-95D1-DB655B8799AF}" destId="{97AC0FB4-248E-40C9-854B-8A49B2AC0A7F}" srcOrd="0" destOrd="0" presId="urn:microsoft.com/office/officeart/2008/layout/HorizontalMultiLevelHierarchy"/>
    <dgm:cxn modelId="{0D84FF0A-BB89-493B-80CF-3CBB49806D0A}" type="presParOf" srcId="{575D9A73-A9DB-4E83-95D1-DB655B8799AF}" destId="{314FD06A-7C0F-49A7-BC39-19B20A58F5A6}" srcOrd="1" destOrd="0" presId="urn:microsoft.com/office/officeart/2008/layout/HorizontalMultiLevelHierarchy"/>
    <dgm:cxn modelId="{9EE528FC-0630-4632-AAFC-8E6CD19FD91D}" type="presParOf" srcId="{C0A8266D-B1B8-4E2B-880A-46990228F70E}" destId="{D12B0913-6264-4C7D-89F7-B40DBD16D4B3}" srcOrd="2" destOrd="0" presId="urn:microsoft.com/office/officeart/2008/layout/HorizontalMultiLevelHierarchy"/>
    <dgm:cxn modelId="{8EE9044B-0D6A-4ECB-A709-D22B580D8D61}" type="presParOf" srcId="{D12B0913-6264-4C7D-89F7-B40DBD16D4B3}" destId="{2B64D74E-693D-480F-9F3A-662689D5094B}" srcOrd="0" destOrd="0" presId="urn:microsoft.com/office/officeart/2008/layout/HorizontalMultiLevelHierarchy"/>
    <dgm:cxn modelId="{F07C5AD9-5D8B-444E-BF38-9E3CCF4DA356}" type="presParOf" srcId="{C0A8266D-B1B8-4E2B-880A-46990228F70E}" destId="{B1421AE1-EF87-4B7D-BE54-811018D089F3}" srcOrd="3" destOrd="0" presId="urn:microsoft.com/office/officeart/2008/layout/HorizontalMultiLevelHierarchy"/>
    <dgm:cxn modelId="{7DA87FC8-72A1-4B50-B31C-EE1A0F0EC7E7}" type="presParOf" srcId="{B1421AE1-EF87-4B7D-BE54-811018D089F3}" destId="{A9F1F806-3335-466F-B9AA-B336BFF010FA}" srcOrd="0" destOrd="0" presId="urn:microsoft.com/office/officeart/2008/layout/HorizontalMultiLevelHierarchy"/>
    <dgm:cxn modelId="{035635D7-E90A-4C18-AB01-0E1AFAE38DFE}" type="presParOf" srcId="{B1421AE1-EF87-4B7D-BE54-811018D089F3}" destId="{2DD48ED2-8EB1-40D1-ACC0-3C8A41B7B3F2}" srcOrd="1" destOrd="0" presId="urn:microsoft.com/office/officeart/2008/layout/HorizontalMultiLevelHierarchy"/>
    <dgm:cxn modelId="{65B194C5-D38D-4E5A-92CE-CE9E89D60D75}" type="presParOf" srcId="{C0A8266D-B1B8-4E2B-880A-46990228F70E}" destId="{641BC059-A5E7-4C9C-AAC5-6A8CB6A3BE25}" srcOrd="4" destOrd="0" presId="urn:microsoft.com/office/officeart/2008/layout/HorizontalMultiLevelHierarchy"/>
    <dgm:cxn modelId="{EAED3FA3-CF67-4563-9253-B9804EED6377}" type="presParOf" srcId="{641BC059-A5E7-4C9C-AAC5-6A8CB6A3BE25}" destId="{7822EDAE-5C33-4DCA-B5AD-C179D17E3AAA}" srcOrd="0" destOrd="0" presId="urn:microsoft.com/office/officeart/2008/layout/HorizontalMultiLevelHierarchy"/>
    <dgm:cxn modelId="{B1299024-F5C1-4C9F-A672-C0128090C883}" type="presParOf" srcId="{C0A8266D-B1B8-4E2B-880A-46990228F70E}" destId="{D39DC7E6-9E77-4937-AE23-CB59031E7B70}" srcOrd="5" destOrd="0" presId="urn:microsoft.com/office/officeart/2008/layout/HorizontalMultiLevelHierarchy"/>
    <dgm:cxn modelId="{4417FAB6-CFD0-4755-9D1A-0DCEAD8A17CD}" type="presParOf" srcId="{D39DC7E6-9E77-4937-AE23-CB59031E7B70}" destId="{FBC25012-E6D9-43FD-946A-F8A11C9FEBA3}" srcOrd="0" destOrd="0" presId="urn:microsoft.com/office/officeart/2008/layout/HorizontalMultiLevelHierarchy"/>
    <dgm:cxn modelId="{0793C61B-692D-4A31-BA35-8D222170333E}" type="presParOf" srcId="{D39DC7E6-9E77-4937-AE23-CB59031E7B70}" destId="{7F90AC7E-D8B7-4434-8FAE-B2D3B6231AF4}" srcOrd="1" destOrd="0" presId="urn:microsoft.com/office/officeart/2008/layout/HorizontalMultiLevelHierarchy"/>
    <dgm:cxn modelId="{79744406-0FAC-4145-93F1-258E4164FD29}" type="presParOf" srcId="{C0A8266D-B1B8-4E2B-880A-46990228F70E}" destId="{7731ABB7-3D94-4462-ABB8-206F5C55D63C}" srcOrd="6" destOrd="0" presId="urn:microsoft.com/office/officeart/2008/layout/HorizontalMultiLevelHierarchy"/>
    <dgm:cxn modelId="{B8B272F2-B8D3-4527-9857-51D4CA7B3391}" type="presParOf" srcId="{7731ABB7-3D94-4462-ABB8-206F5C55D63C}" destId="{9D56FA86-14C8-4FB6-8C18-877EEDC607AA}" srcOrd="0" destOrd="0" presId="urn:microsoft.com/office/officeart/2008/layout/HorizontalMultiLevelHierarchy"/>
    <dgm:cxn modelId="{399F710D-9EB3-4803-914C-4BA3372BDC94}" type="presParOf" srcId="{C0A8266D-B1B8-4E2B-880A-46990228F70E}" destId="{FDDCFC9E-C210-427F-B6D6-029C0337D31A}" srcOrd="7" destOrd="0" presId="urn:microsoft.com/office/officeart/2008/layout/HorizontalMultiLevelHierarchy"/>
    <dgm:cxn modelId="{7DE9AD32-4DE5-4A0F-8C70-0A92313E9CBC}" type="presParOf" srcId="{FDDCFC9E-C210-427F-B6D6-029C0337D31A}" destId="{1CA5990D-5C5F-44CB-8565-63FC72A1DC39}" srcOrd="0" destOrd="0" presId="urn:microsoft.com/office/officeart/2008/layout/HorizontalMultiLevelHierarchy"/>
    <dgm:cxn modelId="{6DECCBB6-475B-4F68-AA69-766856291A61}" type="presParOf" srcId="{FDDCFC9E-C210-427F-B6D6-029C0337D31A}" destId="{7C11A7BC-8DFD-4241-9CF4-301FC31283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1ABB7-3D94-4462-ABB8-206F5C55D63C}">
      <dsp:nvSpPr>
        <dsp:cNvPr id="0" name=""/>
        <dsp:cNvSpPr/>
      </dsp:nvSpPr>
      <dsp:spPr>
        <a:xfrm>
          <a:off x="881386" y="1043408"/>
          <a:ext cx="882403" cy="664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201" y="0"/>
              </a:lnTo>
              <a:lnTo>
                <a:pt x="441201" y="664437"/>
              </a:lnTo>
              <a:lnTo>
                <a:pt x="882403" y="664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94973" y="1348012"/>
        <a:ext cx="55229" cy="55229"/>
      </dsp:txXfrm>
    </dsp:sp>
    <dsp:sp modelId="{641BC059-A5E7-4C9C-AAC5-6A8CB6A3BE25}">
      <dsp:nvSpPr>
        <dsp:cNvPr id="0" name=""/>
        <dsp:cNvSpPr/>
      </dsp:nvSpPr>
      <dsp:spPr>
        <a:xfrm>
          <a:off x="881386" y="1043408"/>
          <a:ext cx="882403" cy="221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201" y="0"/>
              </a:lnTo>
              <a:lnTo>
                <a:pt x="441201" y="221833"/>
              </a:lnTo>
              <a:lnTo>
                <a:pt x="882403" y="221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99842" y="1131578"/>
        <a:ext cx="45493" cy="45493"/>
      </dsp:txXfrm>
    </dsp:sp>
    <dsp:sp modelId="{D12B0913-6264-4C7D-89F7-B40DBD16D4B3}">
      <dsp:nvSpPr>
        <dsp:cNvPr id="0" name=""/>
        <dsp:cNvSpPr/>
      </dsp:nvSpPr>
      <dsp:spPr>
        <a:xfrm>
          <a:off x="881386" y="822637"/>
          <a:ext cx="882403" cy="220770"/>
        </a:xfrm>
        <a:custGeom>
          <a:avLst/>
          <a:gdLst/>
          <a:ahLst/>
          <a:cxnLst/>
          <a:rect l="0" t="0" r="0" b="0"/>
          <a:pathLst>
            <a:path>
              <a:moveTo>
                <a:pt x="0" y="220770"/>
              </a:moveTo>
              <a:lnTo>
                <a:pt x="441201" y="220770"/>
              </a:lnTo>
              <a:lnTo>
                <a:pt x="441201" y="0"/>
              </a:lnTo>
              <a:lnTo>
                <a:pt x="8824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99848" y="910283"/>
        <a:ext cx="45480" cy="45480"/>
      </dsp:txXfrm>
    </dsp:sp>
    <dsp:sp modelId="{75B12A4A-4392-481F-8C82-24789E85F3E2}">
      <dsp:nvSpPr>
        <dsp:cNvPr id="0" name=""/>
        <dsp:cNvSpPr/>
      </dsp:nvSpPr>
      <dsp:spPr>
        <a:xfrm>
          <a:off x="881386" y="380033"/>
          <a:ext cx="882403" cy="663374"/>
        </a:xfrm>
        <a:custGeom>
          <a:avLst/>
          <a:gdLst/>
          <a:ahLst/>
          <a:cxnLst/>
          <a:rect l="0" t="0" r="0" b="0"/>
          <a:pathLst>
            <a:path>
              <a:moveTo>
                <a:pt x="0" y="663374"/>
              </a:moveTo>
              <a:lnTo>
                <a:pt x="441201" y="663374"/>
              </a:lnTo>
              <a:lnTo>
                <a:pt x="441201" y="0"/>
              </a:lnTo>
              <a:lnTo>
                <a:pt x="8824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94989" y="684122"/>
        <a:ext cx="55197" cy="55197"/>
      </dsp:txXfrm>
    </dsp:sp>
    <dsp:sp modelId="{58291D3A-AE9C-4B62-8AFA-F26782A9AD60}">
      <dsp:nvSpPr>
        <dsp:cNvPr id="0" name=""/>
        <dsp:cNvSpPr/>
      </dsp:nvSpPr>
      <dsp:spPr>
        <a:xfrm rot="16200000">
          <a:off x="-339063" y="866367"/>
          <a:ext cx="2086817" cy="354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FUTURE PROSPECTS</a:t>
          </a:r>
        </a:p>
      </dsp:txBody>
      <dsp:txXfrm>
        <a:off x="-339063" y="866367"/>
        <a:ext cx="2086817" cy="354083"/>
      </dsp:txXfrm>
    </dsp:sp>
    <dsp:sp modelId="{97AC0FB4-248E-40C9-854B-8A49B2AC0A7F}">
      <dsp:nvSpPr>
        <dsp:cNvPr id="0" name=""/>
        <dsp:cNvSpPr/>
      </dsp:nvSpPr>
      <dsp:spPr>
        <a:xfrm>
          <a:off x="1763790" y="202992"/>
          <a:ext cx="1161393" cy="354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Threats</a:t>
          </a:r>
        </a:p>
      </dsp:txBody>
      <dsp:txXfrm>
        <a:off x="1763790" y="202992"/>
        <a:ext cx="1161393" cy="354083"/>
      </dsp:txXfrm>
    </dsp:sp>
    <dsp:sp modelId="{A9F1F806-3335-466F-B9AA-B336BFF010FA}">
      <dsp:nvSpPr>
        <dsp:cNvPr id="0" name=""/>
        <dsp:cNvSpPr/>
      </dsp:nvSpPr>
      <dsp:spPr>
        <a:xfrm>
          <a:off x="1763790" y="645596"/>
          <a:ext cx="1161393" cy="354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Conservation measures</a:t>
          </a:r>
        </a:p>
      </dsp:txBody>
      <dsp:txXfrm>
        <a:off x="1763790" y="645596"/>
        <a:ext cx="1161393" cy="354083"/>
      </dsp:txXfrm>
    </dsp:sp>
    <dsp:sp modelId="{FBC25012-E6D9-43FD-946A-F8A11C9FEBA3}">
      <dsp:nvSpPr>
        <dsp:cNvPr id="0" name=""/>
        <dsp:cNvSpPr/>
      </dsp:nvSpPr>
      <dsp:spPr>
        <a:xfrm>
          <a:off x="1763790" y="1088200"/>
          <a:ext cx="1161393" cy="354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Future trends</a:t>
          </a:r>
        </a:p>
      </dsp:txBody>
      <dsp:txXfrm>
        <a:off x="1763790" y="1088200"/>
        <a:ext cx="1161393" cy="354083"/>
      </dsp:txXfrm>
    </dsp:sp>
    <dsp:sp modelId="{1CA5990D-5C5F-44CB-8565-63FC72A1DC39}">
      <dsp:nvSpPr>
        <dsp:cNvPr id="0" name=""/>
        <dsp:cNvSpPr/>
      </dsp:nvSpPr>
      <dsp:spPr>
        <a:xfrm>
          <a:off x="1763790" y="1530804"/>
          <a:ext cx="1161393" cy="354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Conservation Status</a:t>
          </a:r>
        </a:p>
      </dsp:txBody>
      <dsp:txXfrm>
        <a:off x="1763790" y="1530804"/>
        <a:ext cx="1161393" cy="354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85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44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5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45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  <p:sldLayoutId id="2147483700" r:id="rId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85052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400" dirty="0">
                <a:solidFill>
                  <a:srgbClr val="409994"/>
                </a:solidFill>
                <a:latin typeface="+mn-lt"/>
              </a:rPr>
              <a:t>19th November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202</a:t>
            </a:r>
            <a:r>
              <a:rPr lang="en-US" sz="1400" dirty="0">
                <a:solidFill>
                  <a:srgbClr val="409994"/>
                </a:solidFill>
                <a:latin typeface="+mn-lt"/>
              </a:rPr>
              <a:t>5, EEA, Copenhagen</a:t>
            </a:r>
            <a:endParaRPr lang="en-BE" sz="1400" dirty="0">
              <a:solidFill>
                <a:srgbClr val="409994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476" y="3529139"/>
            <a:ext cx="9144000" cy="3038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US" sz="1800" dirty="0">
                <a:solidFill>
                  <a:srgbClr val="409994"/>
                </a:solidFill>
                <a:latin typeface="+mn-lt"/>
              </a:rPr>
              <a:t>7</a:t>
            </a:r>
            <a:r>
              <a:rPr lang="en-US" sz="1800" baseline="30000" dirty="0">
                <a:solidFill>
                  <a:srgbClr val="409994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 meeting of the </a:t>
            </a:r>
            <a:r>
              <a:rPr lang="en-US" sz="1800" i="1" dirty="0">
                <a:solidFill>
                  <a:srgbClr val="409994"/>
                </a:solidFill>
                <a:latin typeface="+mn-lt"/>
              </a:rPr>
              <a:t>Ad hoc 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Working Group on Reporting</a:t>
            </a: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r>
              <a:rPr lang="en-US" sz="3200" b="1" dirty="0">
                <a:solidFill>
                  <a:srgbClr val="409994"/>
                </a:solidFill>
                <a:latin typeface="+mn-lt"/>
              </a:rPr>
              <a:t>Summary of the webinar on FRV, habitat condition and future prospects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7CEA654-9505-60C8-9A58-A2816E73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36" y="6271482"/>
            <a:ext cx="1552792" cy="36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BF3E5-28A6-9EE1-920F-93895A81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Favourable Reference Values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12806-6712-FEE8-6C17-BB24E2A2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2</a:t>
            </a:fld>
            <a:endParaRPr lang="en-US" altLang="nl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4A0CE-3A97-F404-AB36-B4F26E4941EE}"/>
              </a:ext>
            </a:extLst>
          </p:cNvPr>
          <p:cNvSpPr txBox="1"/>
          <p:nvPr/>
        </p:nvSpPr>
        <p:spPr>
          <a:xfrm>
            <a:off x="341376" y="1220984"/>
            <a:ext cx="8426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FRV</a:t>
            </a:r>
            <a:r>
              <a:rPr lang="en-US" dirty="0"/>
              <a:t> are used to calculate the Overall Conservation Status (matrix)</a:t>
            </a:r>
          </a:p>
          <a:p>
            <a:r>
              <a:rPr lang="en-US" b="1" dirty="0"/>
              <a:t>FRR</a:t>
            </a:r>
            <a:r>
              <a:rPr lang="en-US" dirty="0"/>
              <a:t> for a habitat or species will determine the final range conservation status</a:t>
            </a:r>
          </a:p>
          <a:p>
            <a:r>
              <a:rPr lang="en-US" b="1" dirty="0"/>
              <a:t>FRP</a:t>
            </a:r>
            <a:r>
              <a:rPr lang="en-US" dirty="0"/>
              <a:t> for a species will determine the final population conservation status</a:t>
            </a:r>
          </a:p>
          <a:p>
            <a:r>
              <a:rPr lang="en-US" b="1" dirty="0"/>
              <a:t>FRA</a:t>
            </a:r>
            <a:r>
              <a:rPr lang="en-US" dirty="0"/>
              <a:t> for a habitat will determine the final conservation status of the habitat’s area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6B0BC-DF64-10D5-DEFE-9B40FDC5B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40" y="2698312"/>
            <a:ext cx="6887536" cy="2200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D33AD6-41CD-6789-3B23-502E685E4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40" y="4898894"/>
            <a:ext cx="3915864" cy="13929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40574B-F8AC-43EF-3F6C-7BEC66854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846" y="4911014"/>
            <a:ext cx="3833329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2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ECB89-74B9-827A-E546-36C91D5E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4B0D-F179-F7D8-34B0-32C77A91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856" y="274638"/>
            <a:ext cx="4504943" cy="504459"/>
          </a:xfrm>
        </p:spPr>
        <p:txBody>
          <a:bodyPr>
            <a:normAutofit/>
          </a:bodyPr>
          <a:lstStyle/>
          <a:p>
            <a:r>
              <a:rPr lang="en-US" b="1" dirty="0"/>
              <a:t>Favourable Reference Values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B3550-D2B3-1497-CE7F-758A40C1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3</a:t>
            </a:fld>
            <a:endParaRPr lang="en-US" altLang="nl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19B39-2524-9012-3D39-677E9B7F73ED}"/>
              </a:ext>
            </a:extLst>
          </p:cNvPr>
          <p:cNvSpPr txBox="1"/>
          <p:nvPr/>
        </p:nvSpPr>
        <p:spPr>
          <a:xfrm>
            <a:off x="268228" y="1202497"/>
            <a:ext cx="872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Rules applying to ensure that conditions stablished in the Conservation Status Matrix are respected (trends not considered for simplification purposes):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C5B942-1B24-A03E-3BFB-D45C94B1C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39573"/>
              </p:ext>
            </p:extLst>
          </p:nvPr>
        </p:nvGraphicFramePr>
        <p:xfrm>
          <a:off x="301750" y="1994437"/>
          <a:ext cx="85405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100">
                  <a:extLst>
                    <a:ext uri="{9D8B030D-6E8A-4147-A177-3AD203B41FA5}">
                      <a16:colId xmlns:a16="http://schemas.microsoft.com/office/drawing/2014/main" val="4278827207"/>
                    </a:ext>
                  </a:extLst>
                </a:gridCol>
                <a:gridCol w="1708100">
                  <a:extLst>
                    <a:ext uri="{9D8B030D-6E8A-4147-A177-3AD203B41FA5}">
                      <a16:colId xmlns:a16="http://schemas.microsoft.com/office/drawing/2014/main" val="3533784916"/>
                    </a:ext>
                  </a:extLst>
                </a:gridCol>
                <a:gridCol w="1708100">
                  <a:extLst>
                    <a:ext uri="{9D8B030D-6E8A-4147-A177-3AD203B41FA5}">
                      <a16:colId xmlns:a16="http://schemas.microsoft.com/office/drawing/2014/main" val="3781874145"/>
                    </a:ext>
                  </a:extLst>
                </a:gridCol>
                <a:gridCol w="1708100">
                  <a:extLst>
                    <a:ext uri="{9D8B030D-6E8A-4147-A177-3AD203B41FA5}">
                      <a16:colId xmlns:a16="http://schemas.microsoft.com/office/drawing/2014/main" val="1267724101"/>
                    </a:ext>
                  </a:extLst>
                </a:gridCol>
                <a:gridCol w="1708100">
                  <a:extLst>
                    <a:ext uri="{9D8B030D-6E8A-4147-A177-3AD203B41FA5}">
                      <a16:colId xmlns:a16="http://schemas.microsoft.com/office/drawing/2014/main" val="1134204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FV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72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Range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CV≥FRR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CV ≈10% below FRR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data on Range and/on FRR 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4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CV≥FRP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CV ≈ 25% below FRP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data on Pop and/on FRP unknown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1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Range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CV≥FRR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CV ≈10% below FRR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data on Range and/on FRR unknown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6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CV≥FRA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CV ≈10% below FRA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data on Area and/on FRA unknown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8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70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CBD86-ADFC-6F09-72F3-75609D7D8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E5E13-DAB6-469C-A6CF-FE6D1C02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4</a:t>
            </a:fld>
            <a:endParaRPr lang="en-US" altLang="nl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5EB8ED-5794-4E85-593F-6E556D50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lang="en-US" b="1" dirty="0"/>
              <a:t>Habitat Condition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F045C-4D41-8A2A-6E0B-9E55DAE4C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543" y="1275032"/>
            <a:ext cx="2191056" cy="2524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E1908-A3EC-67CF-97F7-B047ED1AA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275032"/>
            <a:ext cx="6400799" cy="3136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923A9C-3B3D-D869-DDF4-34BF06DF0A86}"/>
              </a:ext>
            </a:extLst>
          </p:cNvPr>
          <p:cNvSpPr txBox="1"/>
          <p:nvPr/>
        </p:nvSpPr>
        <p:spPr>
          <a:xfrm>
            <a:off x="-60198" y="4681612"/>
            <a:ext cx="9264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cannot use H_6_2: insufficient when area in good and not good condition is provided</a:t>
            </a:r>
          </a:p>
          <a:p>
            <a:r>
              <a:rPr lang="en-US" dirty="0"/>
              <a:t>Inversely, when area condition is unknown-&gt; Method used: insufficient</a:t>
            </a:r>
          </a:p>
        </p:txBody>
      </p:sp>
    </p:spTree>
    <p:extLst>
      <p:ext uri="{BB962C8B-B14F-4D97-AF65-F5344CB8AC3E}">
        <p14:creationId xmlns:p14="http://schemas.microsoft.com/office/powerpoint/2010/main" val="223000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CBC65-1EFC-80C9-D51C-1A9487EE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5</a:t>
            </a:fld>
            <a:endParaRPr lang="en-US" altLang="nl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9C2329-D2C0-4645-3322-A9CB42E1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lang="en-US" b="1" dirty="0"/>
              <a:t>Habitat Condition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F849FB-AB7B-E29F-EA2B-8E737C170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81971"/>
              </p:ext>
            </p:extLst>
          </p:nvPr>
        </p:nvGraphicFramePr>
        <p:xfrm>
          <a:off x="207268" y="2095373"/>
          <a:ext cx="872947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894">
                  <a:extLst>
                    <a:ext uri="{9D8B030D-6E8A-4147-A177-3AD203B41FA5}">
                      <a16:colId xmlns:a16="http://schemas.microsoft.com/office/drawing/2014/main" val="2371383854"/>
                    </a:ext>
                  </a:extLst>
                </a:gridCol>
                <a:gridCol w="1745894">
                  <a:extLst>
                    <a:ext uri="{9D8B030D-6E8A-4147-A177-3AD203B41FA5}">
                      <a16:colId xmlns:a16="http://schemas.microsoft.com/office/drawing/2014/main" val="3318651772"/>
                    </a:ext>
                  </a:extLst>
                </a:gridCol>
                <a:gridCol w="1745894">
                  <a:extLst>
                    <a:ext uri="{9D8B030D-6E8A-4147-A177-3AD203B41FA5}">
                      <a16:colId xmlns:a16="http://schemas.microsoft.com/office/drawing/2014/main" val="4095533690"/>
                    </a:ext>
                  </a:extLst>
                </a:gridCol>
                <a:gridCol w="1745894">
                  <a:extLst>
                    <a:ext uri="{9D8B030D-6E8A-4147-A177-3AD203B41FA5}">
                      <a16:colId xmlns:a16="http://schemas.microsoft.com/office/drawing/2014/main" val="1662769996"/>
                    </a:ext>
                  </a:extLst>
                </a:gridCol>
                <a:gridCol w="1745894">
                  <a:extLst>
                    <a:ext uri="{9D8B030D-6E8A-4147-A177-3AD203B41FA5}">
                      <a16:colId xmlns:a16="http://schemas.microsoft.com/office/drawing/2014/main" val="2378893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FV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2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Structure &amp;</a:t>
                      </a:r>
                    </a:p>
                    <a:p>
                      <a:r>
                        <a:rPr lang="en-US" dirty="0"/>
                        <a:t>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good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25% area in non-good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data on habitat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9467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59D26D-6793-B70D-661F-55D4720FE00B}"/>
              </a:ext>
            </a:extLst>
          </p:cNvPr>
          <p:cNvSpPr txBox="1"/>
          <p:nvPr/>
        </p:nvSpPr>
        <p:spPr>
          <a:xfrm>
            <a:off x="268228" y="1202497"/>
            <a:ext cx="872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Rules applying to ensure that conditions stablished in the Conservation Status Matrix are respected (trends not considered for simplification purposes):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200FC-ECA6-1D7A-5531-952552E3D47E}"/>
              </a:ext>
            </a:extLst>
          </p:cNvPr>
          <p:cNvSpPr txBox="1"/>
          <p:nvPr/>
        </p:nvSpPr>
        <p:spPr>
          <a:xfrm>
            <a:off x="240792" y="3684261"/>
            <a:ext cx="86959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Incoherent information. The sum of the mean of [H_6_1_a_condition_good_min] and [H_6_1_a_condition_good_max] and the mean of [H_6_1_b_condition_notgood_max] and [H_6_1_b_condition_notgood_min] and the mean of [H_6_1_c_condition_unknown_max] and [H_6_1_c_condition_unknown_min] should be approximately the same as the mean of [H_5_2_a_surface_area_min] and [H_5_2_b_surface_area_max] or [H_5_2_c_surface_area_best_single_value].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77C52-378C-B100-B7CB-C83E24804389}"/>
              </a:ext>
            </a:extLst>
          </p:cNvPr>
          <p:cNvSpPr txBox="1"/>
          <p:nvPr/>
        </p:nvSpPr>
        <p:spPr>
          <a:xfrm>
            <a:off x="240792" y="5278773"/>
            <a:ext cx="890320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Information missing. If [H_6_6_a_typical_species_change] is 'Yes' and attachment should be provided in any row in [H_6_6_b_typical_species_list] field and a comment in [H_6_8_additional_information_structuresandfunctions]</a:t>
            </a:r>
          </a:p>
        </p:txBody>
      </p:sp>
    </p:spTree>
    <p:extLst>
      <p:ext uri="{BB962C8B-B14F-4D97-AF65-F5344CB8AC3E}">
        <p14:creationId xmlns:p14="http://schemas.microsoft.com/office/powerpoint/2010/main" val="126464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C4640-31F9-6F3E-7590-9222B8AF8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7D82-90A7-B5BD-3C52-3BE56419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prospects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F5D98-AB47-D918-519D-14643F14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6</a:t>
            </a:fld>
            <a:endParaRPr lang="en-US" altLang="nl-BE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FF32E2B-F596-6637-30A5-23C5CAA3D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351674"/>
              </p:ext>
            </p:extLst>
          </p:nvPr>
        </p:nvGraphicFramePr>
        <p:xfrm>
          <a:off x="213356" y="1132324"/>
          <a:ext cx="4102612" cy="208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C7AED62-2B40-8A6F-8CDA-57D65F416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85" y="7802531"/>
            <a:ext cx="8276717" cy="2066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47D908-6A3A-543C-3FCE-34A449AE3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56" y="3220204"/>
            <a:ext cx="6518114" cy="1766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458A81-36CC-EF87-8940-0730E0841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56" y="5094133"/>
            <a:ext cx="6518114" cy="1627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FBCA96-86D3-E7E9-4278-1CDFFF3D07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8999" y="1310945"/>
            <a:ext cx="5441645" cy="14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0CE5-44F1-B1AA-2EBA-32E12963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0365-F3F1-D749-F910-7D8DD7E9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prospects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ABED4-7D1C-624D-178B-34C1C1B7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7</a:t>
            </a:fld>
            <a:endParaRPr lang="en-US" altLang="nl-B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A5CAFC-4C48-D332-BB1B-40C47E3C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75195"/>
              </p:ext>
            </p:extLst>
          </p:nvPr>
        </p:nvGraphicFramePr>
        <p:xfrm>
          <a:off x="304608" y="1413192"/>
          <a:ext cx="8534784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030">
                  <a:extLst>
                    <a:ext uri="{9D8B030D-6E8A-4147-A177-3AD203B41FA5}">
                      <a16:colId xmlns:a16="http://schemas.microsoft.com/office/drawing/2014/main" val="3036422246"/>
                    </a:ext>
                  </a:extLst>
                </a:gridCol>
                <a:gridCol w="6395754">
                  <a:extLst>
                    <a:ext uri="{9D8B030D-6E8A-4147-A177-3AD203B41FA5}">
                      <a16:colId xmlns:a16="http://schemas.microsoft.com/office/drawing/2014/main" val="3515472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 Prospects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0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FV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pressures &amp; threats are not significant, long-term variability assured.</a:t>
                      </a:r>
                    </a:p>
                    <a:p>
                      <a:r>
                        <a:rPr lang="en-US" dirty="0"/>
                        <a:t>All parameters (range, area, structure &amp; functions) have good prospects or the prospect of one parameter is unknown while the others are good.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8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Prospects of one or more parameters (range, area, structure &amp; functions) are poor (but none has bad prospects). </a:t>
                      </a:r>
                      <a:r>
                        <a:rPr lang="en-US" b="1" dirty="0"/>
                        <a:t>Just one unknown prospect.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28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 influence of pressures &amp; threats.  Long-term viability at risk.</a:t>
                      </a:r>
                    </a:p>
                    <a:p>
                      <a:r>
                        <a:rPr lang="en-US" dirty="0"/>
                        <a:t>Prospects of one or more parameters (range, area, structure &amp; functions) are bad.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31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information or insufficient reliable information.</a:t>
                      </a:r>
                    </a:p>
                    <a:p>
                      <a:r>
                        <a:rPr lang="en-US" dirty="0"/>
                        <a:t>Prospects of </a:t>
                      </a:r>
                      <a:r>
                        <a:rPr lang="en-US" b="1" dirty="0"/>
                        <a:t>two</a:t>
                      </a:r>
                      <a:r>
                        <a:rPr lang="en-US" dirty="0"/>
                        <a:t> or more parameters (range, area, structure &amp; functions) are unknown.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01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3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188" y="274638"/>
            <a:ext cx="6194611" cy="504459"/>
          </a:xfrm>
        </p:spPr>
        <p:txBody>
          <a:bodyPr>
            <a:normAutofit fontScale="90000"/>
          </a:bodyPr>
          <a:lstStyle/>
          <a:p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</a:rPr>
              <a:t>Thank you 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attention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tree with orange leaves&#10;&#10;Description automatically generated">
            <a:extLst>
              <a:ext uri="{FF2B5EF4-FFF2-40B4-BE49-F238E27FC236}">
                <a16:creationId xmlns:a16="http://schemas.microsoft.com/office/drawing/2014/main" id="{839401B5-06BE-3D5E-346A-60DE17BC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2" y="966134"/>
            <a:ext cx="7989895" cy="53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2452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24E78F-25CA-44D3-B90B-012340C9D9FE}">
  <ds:schemaRefs>
    <ds:schemaRef ds:uri="5a85a8cd-11b6-4c49-b88c-fe5436cf80ab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643</Words>
  <Application>Microsoft Office PowerPoint</Application>
  <PresentationFormat>On-screen Show (4:3)</PresentationFormat>
  <Paragraphs>75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 7th meeting of the Ad hoc Working Group on Reporting  Summary of the webinar on FRV, habitat condition and future prospects </vt:lpstr>
      <vt:lpstr>Favourable Reference Values</vt:lpstr>
      <vt:lpstr>Favourable Reference Values</vt:lpstr>
      <vt:lpstr>Habitat Condition</vt:lpstr>
      <vt:lpstr>Habitat Condition</vt:lpstr>
      <vt:lpstr>Future prospects</vt:lpstr>
      <vt:lpstr>Future prospects</vt:lpstr>
      <vt:lpstr>Thank you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Laura Patricia Gavilan</cp:lastModifiedBy>
  <cp:revision>1</cp:revision>
  <dcterms:created xsi:type="dcterms:W3CDTF">2015-12-09T08:37:49Z</dcterms:created>
  <dcterms:modified xsi:type="dcterms:W3CDTF">2025-12-19T15:15:57Z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