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5"/>
    <p:sldMasterId id="2147483695" r:id="rId6"/>
    <p:sldMasterId id="2147483919" r:id="rId7"/>
  </p:sldMasterIdLst>
  <p:notesMasterIdLst>
    <p:notesMasterId r:id="rId25"/>
  </p:notesMasterIdLst>
  <p:handoutMasterIdLst>
    <p:handoutMasterId r:id="rId26"/>
  </p:handoutMasterIdLst>
  <p:sldIdLst>
    <p:sldId id="523" r:id="rId8"/>
    <p:sldId id="433" r:id="rId9"/>
    <p:sldId id="434" r:id="rId10"/>
    <p:sldId id="492" r:id="rId11"/>
    <p:sldId id="528" r:id="rId12"/>
    <p:sldId id="529" r:id="rId13"/>
    <p:sldId id="531" r:id="rId14"/>
    <p:sldId id="536" r:id="rId15"/>
    <p:sldId id="535" r:id="rId16"/>
    <p:sldId id="539" r:id="rId17"/>
    <p:sldId id="537" r:id="rId18"/>
    <p:sldId id="540" r:id="rId19"/>
    <p:sldId id="542" r:id="rId20"/>
    <p:sldId id="541" r:id="rId21"/>
    <p:sldId id="485" r:id="rId22"/>
    <p:sldId id="526" r:id="rId23"/>
    <p:sldId id="496" r:id="rId24"/>
  </p:sldIdLst>
  <p:sldSz cx="9144000" cy="5143500" type="screen16x9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634"/>
    <a:srgbClr val="8EBAE5"/>
    <a:srgbClr val="000562"/>
    <a:srgbClr val="595959"/>
    <a:srgbClr val="EE4135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72247" autoAdjust="0"/>
  </p:normalViewPr>
  <p:slideViewPr>
    <p:cSldViewPr>
      <p:cViewPr varScale="1">
        <p:scale>
          <a:sx n="104" d="100"/>
          <a:sy n="104" d="100"/>
        </p:scale>
        <p:origin x="172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DB8-A52C-41FB-821D-8BE41C48C10A}" type="datetimeFigureOut">
              <a:rPr lang="nb-NO" smtClean="0"/>
              <a:t>01.06.2021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F0A4-E98D-4742-AB4F-8561CDBD80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90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F589A-B22E-4F91-8AD9-190B1AC8EDCF}" type="datetimeFigureOut">
              <a:rPr lang="nb-NO"/>
              <a:pPr>
                <a:defRPr/>
              </a:pPr>
              <a:t>01.06.2021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BA23742-51E1-48F2-9D26-22282FA8CBE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37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>
            <a:extLst>
              <a:ext uri="{FF2B5EF4-FFF2-40B4-BE49-F238E27FC236}">
                <a16:creationId xmlns:a16="http://schemas.microsoft.com/office/drawing/2014/main" id="{06A99EF9-BDA9-4E68-A206-620A693A0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Plassholder for notater 2">
            <a:extLst>
              <a:ext uri="{FF2B5EF4-FFF2-40B4-BE49-F238E27FC236}">
                <a16:creationId xmlns:a16="http://schemas.microsoft.com/office/drawing/2014/main" id="{672F5782-5E84-4CFB-B0B0-119E809C30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altLang="nb-NO"/>
          </a:p>
        </p:txBody>
      </p:sp>
      <p:sp>
        <p:nvSpPr>
          <p:cNvPr id="58372" name="Plassholder for lysbildenummer 3">
            <a:extLst>
              <a:ext uri="{FF2B5EF4-FFF2-40B4-BE49-F238E27FC236}">
                <a16:creationId xmlns:a16="http://schemas.microsoft.com/office/drawing/2014/main" id="{E721715B-9D62-4D72-9E1C-55A28CE1E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8EF47A-D3DB-4BC7-A9DB-BD05611EBD69}" type="slidenum">
              <a:rPr lang="nb-NO" altLang="nb-NO"/>
              <a:pPr eaLnBrk="1" hangingPunct="1"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505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4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3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3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ssholder for lysbilde 1">
            <a:extLst>
              <a:ext uri="{FF2B5EF4-FFF2-40B4-BE49-F238E27FC236}">
                <a16:creationId xmlns:a16="http://schemas.microsoft.com/office/drawing/2014/main" id="{75917A11-12AF-402F-8972-125DD1F48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Plassholder for notater 2">
            <a:extLst>
              <a:ext uri="{FF2B5EF4-FFF2-40B4-BE49-F238E27FC236}">
                <a16:creationId xmlns:a16="http://schemas.microsoft.com/office/drawing/2014/main" id="{DC7A0940-30FC-4230-80F6-B8D75DEE3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102404" name="Plassholder for lysbildenummer 3">
            <a:extLst>
              <a:ext uri="{FF2B5EF4-FFF2-40B4-BE49-F238E27FC236}">
                <a16:creationId xmlns:a16="http://schemas.microsoft.com/office/drawing/2014/main" id="{546AE9ED-2C66-489F-935B-344771383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4F0AAE-2E06-4A06-93FC-4AAEE19B2AAB}" type="slidenum">
              <a:rPr lang="nb-NO" altLang="nb-NO" smtClean="0"/>
              <a:pPr>
                <a:spcBef>
                  <a:spcPct val="0"/>
                </a:spcBef>
              </a:pPr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3091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lassholder for lysbilde 1">
            <a:extLst>
              <a:ext uri="{FF2B5EF4-FFF2-40B4-BE49-F238E27FC236}">
                <a16:creationId xmlns:a16="http://schemas.microsoft.com/office/drawing/2014/main" id="{1C1C2CB3-EB14-4450-90D7-99E0571E66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Plassholder for notater 2">
            <a:extLst>
              <a:ext uri="{FF2B5EF4-FFF2-40B4-BE49-F238E27FC236}">
                <a16:creationId xmlns:a16="http://schemas.microsoft.com/office/drawing/2014/main" id="{855171E9-41B7-42A9-94B4-F746A4B82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79876" name="Plassholder for lysbildenummer 3">
            <a:extLst>
              <a:ext uri="{FF2B5EF4-FFF2-40B4-BE49-F238E27FC236}">
                <a16:creationId xmlns:a16="http://schemas.microsoft.com/office/drawing/2014/main" id="{91E94876-505D-4CAC-BC95-9ABF1EC47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6115" indent="-283121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2484" indent="-2264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5478" indent="-2264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8472" indent="-2264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1466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4459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7453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50447" indent="-226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474870-5001-43C8-B218-3E3F3F630CB1}" type="slidenum">
              <a:rPr lang="nb-NO" altLang="nb-NO"/>
              <a:pPr eaLnBrk="1" hangingPunct="1"/>
              <a:t>17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9047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>
            <a:extLst>
              <a:ext uri="{FF2B5EF4-FFF2-40B4-BE49-F238E27FC236}">
                <a16:creationId xmlns:a16="http://schemas.microsoft.com/office/drawing/2014/main" id="{23074C15-0C86-4791-83FF-83CF7DC97C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Plassholder for notater 2">
            <a:extLst>
              <a:ext uri="{FF2B5EF4-FFF2-40B4-BE49-F238E27FC236}">
                <a16:creationId xmlns:a16="http://schemas.microsoft.com/office/drawing/2014/main" id="{E095C9EA-25FA-4489-99CB-BF9E599D3C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47108" name="Plassholder for lysbildenummer 3">
            <a:extLst>
              <a:ext uri="{FF2B5EF4-FFF2-40B4-BE49-F238E27FC236}">
                <a16:creationId xmlns:a16="http://schemas.microsoft.com/office/drawing/2014/main" id="{5ECEC9F3-E456-418A-A756-2C46D9C80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3018F1-DB0E-4D92-AB5A-00FB1C13D22D}" type="slidenum">
              <a:rPr lang="nb-NO" altLang="nb-NO"/>
              <a:pPr eaLnBrk="1" hangingPunct="1"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7932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lysbilde 1">
            <a:extLst>
              <a:ext uri="{FF2B5EF4-FFF2-40B4-BE49-F238E27FC236}">
                <a16:creationId xmlns:a16="http://schemas.microsoft.com/office/drawing/2014/main" id="{CC4C69DD-5898-4F3D-9CE8-E489547C56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Plassholder for notater 2">
            <a:extLst>
              <a:ext uri="{FF2B5EF4-FFF2-40B4-BE49-F238E27FC236}">
                <a16:creationId xmlns:a16="http://schemas.microsoft.com/office/drawing/2014/main" id="{AADD3459-B923-4E3F-92A2-41E282692A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19460" name="Plassholder for lysbildenummer 3">
            <a:extLst>
              <a:ext uri="{FF2B5EF4-FFF2-40B4-BE49-F238E27FC236}">
                <a16:creationId xmlns:a16="http://schemas.microsoft.com/office/drawing/2014/main" id="{F3869FD5-0DDB-4A9D-AC17-371FF8610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B1732-62E5-4B3A-8441-829E308B7C9D}" type="slidenum">
              <a:rPr lang="nb-NO" altLang="nb-NO" smtClean="0"/>
              <a:pPr>
                <a:spcBef>
                  <a:spcPct val="0"/>
                </a:spcBef>
              </a:pPr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0678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i="1" dirty="0"/>
              <a:t>Lov om behandling av opplysninger i politiet og påtalemyndigheten (politiregisterloven)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altLang="nb-NO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i="1" dirty="0"/>
              <a:t>§ 37.Formål som berettiger bruk av politiattest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altLang="nb-NO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i="1" dirty="0"/>
              <a:t>4) utelukkelse kan forhindre at personer begår overgrep mot eller har skadelig innflytelse på mindreårige, eller bidrar til å øke tilliten til at mindreårige tas hånd om av skikkede personer,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altLang="nb-NO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i="1" dirty="0"/>
              <a:t>§ 39 Politiattest for personer som skal ha omsorg for eller oppgaver knyttet til mindreårige (barneomsorgsattest)</a:t>
            </a:r>
            <a:endParaRPr lang="nb-NO" altLang="nb-NO" dirty="0"/>
          </a:p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8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9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7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9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Plassholder for lysbilde 1">
            <a:extLst>
              <a:ext uri="{FF2B5EF4-FFF2-40B4-BE49-F238E27FC236}">
                <a16:creationId xmlns:a16="http://schemas.microsoft.com/office/drawing/2014/main" id="{1002ED20-1CB3-458E-A5AA-F8C44FEFE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Plassholder for notater 2">
            <a:extLst>
              <a:ext uri="{FF2B5EF4-FFF2-40B4-BE49-F238E27FC236}">
                <a16:creationId xmlns:a16="http://schemas.microsoft.com/office/drawing/2014/main" id="{FE4B26F2-A29B-4348-B1D3-8D6D39C28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82948" name="Plassholder for lysbildenummer 3">
            <a:extLst>
              <a:ext uri="{FF2B5EF4-FFF2-40B4-BE49-F238E27FC236}">
                <a16:creationId xmlns:a16="http://schemas.microsoft.com/office/drawing/2014/main" id="{D9E42A1D-8E46-44E7-89A8-729E5A1F6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91215-6558-4BD5-ABB1-F6B132407013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7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899592" y="3111810"/>
            <a:ext cx="2952328" cy="27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247714"/>
            <a:ext cx="468052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899592" y="2625756"/>
            <a:ext cx="467995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0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203325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1063546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1203325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0787047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2646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893816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192688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4644008" y="1959682"/>
            <a:ext cx="3600000" cy="2628292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617025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970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54240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517744"/>
            <a:ext cx="468052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31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00D2F4C6-256A-40B0-A700-4108175C4FAC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7272808" cy="2808312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rgbClr val="EE41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03373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79C6C56A-79CA-4BAB-90BB-30CB80E1476F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3600400" cy="302433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653648"/>
            <a:ext cx="3600400" cy="302433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EE41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8976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C74670AE-19B0-4AA8-95F7-E555793BFD9C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7272808" cy="2808312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rgbClr val="EE41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298486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35896" y="1059582"/>
            <a:ext cx="5256584" cy="702078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EE41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925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3635897" y="1761660"/>
            <a:ext cx="5257279" cy="3078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5943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399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86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2914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D8F3884-B2C5-455E-A8B3-9F777C2B38C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0288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41F2C4-DCB2-42F0-A378-E728B80D1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93AC44-D563-416A-AB45-B547039A9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583224-1627-4672-ABA8-573001019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67CBB7-B497-4C90-B21A-C11B480619E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41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NIFArkiv\NIF_Logoer\NIF_LOGO\PNG\nif_hovedlogo_origina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987425"/>
            <a:ext cx="18145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4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NIFArkiv\NIF_Logoer\NIF_LOGO\PNG\nif_hovedlogo_original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0800"/>
            <a:ext cx="18145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0" r:id="rId3"/>
    <p:sldLayoutId id="2147483911" r:id="rId4"/>
    <p:sldLayoutId id="2147483925" r:id="rId5"/>
    <p:sldLayoutId id="214748392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IF_Logo_Farger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56" y="432000"/>
            <a:ext cx="1260000" cy="6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transition spd="slow">
    <p:push dir="u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avard.ovregard@idrettsforbundet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idrettsforbundet.no/englis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2"/>
          </p:nvPr>
        </p:nvSpPr>
        <p:spPr>
          <a:xfrm>
            <a:off x="186691" y="2310829"/>
            <a:ext cx="6274346" cy="521841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Checking criminal records in sport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Experiences from Norway / International challenges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D307B33-F878-4F5E-9D24-1376248A9082}"/>
              </a:ext>
            </a:extLst>
          </p:cNvPr>
          <p:cNvSpPr txBox="1">
            <a:spLocks/>
          </p:cNvSpPr>
          <p:nvPr/>
        </p:nvSpPr>
        <p:spPr bwMode="auto">
          <a:xfrm>
            <a:off x="169862" y="3363838"/>
            <a:ext cx="6274346" cy="1692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GB" altLang="nb-NO" sz="1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Webinar organised by the EPAS Consultative Committee</a:t>
            </a:r>
          </a:p>
          <a:p>
            <a:pPr>
              <a:spcBef>
                <a:spcPct val="0"/>
              </a:spcBef>
              <a:defRPr/>
            </a:pPr>
            <a:r>
              <a:rPr lang="en-GB" alt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Thursday June 3</a:t>
            </a:r>
            <a:r>
              <a:rPr lang="en-GB" altLang="nb-NO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rd </a:t>
            </a:r>
            <a:r>
              <a:rPr lang="en-GB" alt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2021</a:t>
            </a:r>
          </a:p>
          <a:p>
            <a:pPr>
              <a:spcBef>
                <a:spcPct val="0"/>
              </a:spcBef>
              <a:defRPr/>
            </a:pPr>
            <a:endParaRPr lang="en-GB" altLang="nb-NO" sz="1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Håvard B. Øvregård</a:t>
            </a:r>
          </a:p>
          <a:p>
            <a:pPr>
              <a:spcBef>
                <a:spcPct val="0"/>
              </a:spcBef>
              <a:defRPr/>
            </a:pPr>
            <a:r>
              <a:rPr lang="en-GB" alt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Senior adviser, The Norwegian Olympic and Paralympic</a:t>
            </a:r>
          </a:p>
          <a:p>
            <a:pPr>
              <a:spcBef>
                <a:spcPct val="0"/>
              </a:spcBef>
              <a:defRPr/>
            </a:pPr>
            <a:r>
              <a:rPr lang="en-GB" alt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Committee and Confederation of Sports</a:t>
            </a:r>
          </a:p>
        </p:txBody>
      </p:sp>
    </p:spTree>
    <p:extLst>
      <p:ext uri="{BB962C8B-B14F-4D97-AF65-F5344CB8AC3E}">
        <p14:creationId xmlns:p14="http://schemas.microsoft.com/office/powerpoint/2010/main" val="82591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5486"/>
            <a:ext cx="5974432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nb-NO" altLang="nb-NO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528" y="1203598"/>
            <a:ext cx="8568952" cy="3672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GB" altLang="nb-NO" sz="1700" dirty="0">
                <a:latin typeface="Georgia" panose="02040502050405020303" pitchFamily="18" charset="0"/>
              </a:rPr>
              <a:t>The person must him-/herself send an application to the police for the attestation</a:t>
            </a:r>
          </a:p>
          <a:p>
            <a:pPr lvl="1" eaLnBrk="1" hangingPunct="1"/>
            <a:r>
              <a:rPr lang="en-GB" altLang="nb-NO" sz="1700" dirty="0">
                <a:latin typeface="Georgia" panose="02040502050405020303" pitchFamily="18" charset="0"/>
              </a:rPr>
              <a:t>Can be done electronic, and is free of charge</a:t>
            </a:r>
          </a:p>
          <a:p>
            <a:pPr lvl="1" eaLnBrk="1" hangingPunct="1"/>
            <a:r>
              <a:rPr lang="en-GB" altLang="nb-NO" sz="1700" dirty="0">
                <a:latin typeface="Georgia" panose="02040502050405020303" pitchFamily="18" charset="0"/>
              </a:rPr>
              <a:t>Attached to the application there must be a confirmation from the Sport club that the person has relevant responsibilities that demands a police attestation</a:t>
            </a:r>
          </a:p>
          <a:p>
            <a:pPr eaLnBrk="1" hangingPunct="1"/>
            <a:r>
              <a:rPr lang="en-GB" altLang="nb-NO" sz="1700" dirty="0">
                <a:latin typeface="Georgia" panose="02040502050405020303" pitchFamily="18" charset="0"/>
              </a:rPr>
              <a:t>When the police has processed the application, the attestation is sent to the person applying.</a:t>
            </a:r>
          </a:p>
          <a:p>
            <a:pPr eaLnBrk="1" hangingPunct="1"/>
            <a:r>
              <a:rPr lang="en-GB" altLang="nb-NO" sz="1700" dirty="0">
                <a:latin typeface="Georgia" panose="02040502050405020303" pitchFamily="18" charset="0"/>
              </a:rPr>
              <a:t>This person must show the police attestation to (responsible person) in the Sport club</a:t>
            </a:r>
          </a:p>
          <a:p>
            <a:pPr eaLnBrk="1" hangingPunct="1"/>
            <a:r>
              <a:rPr lang="en-GB" altLang="nb-NO" sz="1700" dirty="0">
                <a:latin typeface="Georgia" panose="02040502050405020303" pitchFamily="18" charset="0"/>
              </a:rPr>
              <a:t>The responsible in the Sport club keeps record of who has been requested to show police attestation, that the attestation is presented, and at which date. </a:t>
            </a:r>
          </a:p>
          <a:p>
            <a:pPr lvl="1" eaLnBrk="1" hangingPunct="1"/>
            <a:r>
              <a:rPr lang="en-GB" altLang="nb-NO" sz="1700" dirty="0">
                <a:latin typeface="Georgia" panose="02040502050405020303" pitchFamily="18" charset="0"/>
              </a:rPr>
              <a:t>The attestation is NOT kept by the Sport club </a:t>
            </a:r>
          </a:p>
          <a:p>
            <a:pPr eaLnBrk="1" hangingPunct="1"/>
            <a:r>
              <a:rPr lang="en-GB" altLang="nb-NO" sz="1700" dirty="0">
                <a:latin typeface="Georgia" panose="02040502050405020303" pitchFamily="18" charset="0"/>
              </a:rPr>
              <a:t>If the attestation is not «clean», the person can not have the relevant responsibilities. </a:t>
            </a:r>
          </a:p>
          <a:p>
            <a:pPr lvl="1" eaLnBrk="1" hangingPunct="1"/>
            <a:r>
              <a:rPr lang="en-GB" altLang="nb-NO" sz="1700" dirty="0">
                <a:latin typeface="Georgia" panose="02040502050405020303" pitchFamily="18" charset="0"/>
              </a:rPr>
              <a:t>There is no possibility to do exceptions from this rule.</a:t>
            </a:r>
          </a:p>
        </p:txBody>
      </p:sp>
      <p:sp>
        <p:nvSpPr>
          <p:cNvPr id="69636" name="TekstSylinder 1">
            <a:extLst>
              <a:ext uri="{FF2B5EF4-FFF2-40B4-BE49-F238E27FC236}">
                <a16:creationId xmlns:a16="http://schemas.microsoft.com/office/drawing/2014/main" id="{62584358-7C36-4D30-9557-84A227EA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2518172"/>
            <a:ext cx="237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altLang="nb-NO" sz="600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1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endParaRPr lang="nb-NO" altLang="nb-NO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563638"/>
            <a:ext cx="8208912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Renewal originally every 3</a:t>
            </a:r>
            <a:r>
              <a:rPr lang="en-GB" altLang="nb-NO" baseline="30000" dirty="0">
                <a:latin typeface="Georgia" panose="02040502050405020303" pitchFamily="18" charset="0"/>
              </a:rPr>
              <a:t>rd</a:t>
            </a:r>
            <a:r>
              <a:rPr lang="en-GB" altLang="nb-NO" dirty="0">
                <a:latin typeface="Georgia" panose="02040502050405020303" pitchFamily="18" charset="0"/>
              </a:rPr>
              <a:t> year</a:t>
            </a:r>
          </a:p>
          <a:p>
            <a:pPr eaLnBrk="1" hangingPunct="1"/>
            <a:endParaRPr lang="en-GB" altLang="nb-NO" dirty="0">
              <a:latin typeface="Georgia" panose="02040502050405020303" pitchFamily="18" charset="0"/>
            </a:endParaRP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Since 2017: Not possible to renew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Current dialogue with Police and Government</a:t>
            </a:r>
          </a:p>
          <a:p>
            <a:pPr eaLnBrk="1" hangingPunct="1"/>
            <a:endParaRPr lang="en-GB" altLang="nb-NO" dirty="0">
              <a:latin typeface="Georgia" panose="02040502050405020303" pitchFamily="18" charset="0"/>
            </a:endParaRPr>
          </a:p>
        </p:txBody>
      </p:sp>
      <p:sp>
        <p:nvSpPr>
          <p:cNvPr id="69636" name="TekstSylinder 1">
            <a:extLst>
              <a:ext uri="{FF2B5EF4-FFF2-40B4-BE49-F238E27FC236}">
                <a16:creationId xmlns:a16="http://schemas.microsoft.com/office/drawing/2014/main" id="{62584358-7C36-4D30-9557-84A227EA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2518172"/>
            <a:ext cx="237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altLang="nb-NO" sz="600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563638"/>
            <a:ext cx="8208912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Those convicted are a minority…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Activities outside NIF / organised sport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Crimes committed abroad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Renewals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Systems for registration</a:t>
            </a:r>
          </a:p>
          <a:p>
            <a:pPr eaLnBrk="1" hangingPunct="1"/>
            <a:endParaRPr lang="en-GB" altLang="nb-NO" dirty="0">
              <a:latin typeface="Georgia" panose="02040502050405020303" pitchFamily="18" charset="0"/>
            </a:endParaRPr>
          </a:p>
        </p:txBody>
      </p:sp>
      <p:sp>
        <p:nvSpPr>
          <p:cNvPr id="69636" name="TekstSylinder 1">
            <a:extLst>
              <a:ext uri="{FF2B5EF4-FFF2-40B4-BE49-F238E27FC236}">
                <a16:creationId xmlns:a16="http://schemas.microsoft.com/office/drawing/2014/main" id="{62584358-7C36-4D30-9557-84A227EA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2518172"/>
            <a:ext cx="237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altLang="nb-NO" sz="600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563638"/>
            <a:ext cx="8208912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Those convicted are a minority…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Activities outside NIF / organised sport</a:t>
            </a:r>
          </a:p>
          <a:p>
            <a:pPr eaLnBrk="1" hangingPunct="1"/>
            <a:r>
              <a:rPr lang="en-GB" altLang="nb-NO" b="1" dirty="0">
                <a:solidFill>
                  <a:srgbClr val="FF0000"/>
                </a:solidFill>
                <a:latin typeface="Georgia" panose="02040502050405020303" pitchFamily="18" charset="0"/>
              </a:rPr>
              <a:t>Crimes committed abroad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Renewals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Systems for registration</a:t>
            </a:r>
          </a:p>
          <a:p>
            <a:pPr eaLnBrk="1" hangingPunct="1"/>
            <a:endParaRPr lang="en-GB" altLang="nb-NO" dirty="0">
              <a:latin typeface="Georgia" panose="02040502050405020303" pitchFamily="18" charset="0"/>
            </a:endParaRPr>
          </a:p>
        </p:txBody>
      </p:sp>
      <p:sp>
        <p:nvSpPr>
          <p:cNvPr id="69636" name="TekstSylinder 1">
            <a:extLst>
              <a:ext uri="{FF2B5EF4-FFF2-40B4-BE49-F238E27FC236}">
                <a16:creationId xmlns:a16="http://schemas.microsoft.com/office/drawing/2014/main" id="{62584358-7C36-4D30-9557-84A227EA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2518172"/>
            <a:ext cx="237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altLang="nb-NO" sz="600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nb-NO" altLang="nb-NO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nb-NO" altLang="nb-NO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563638"/>
            <a:ext cx="8208912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Coaches from another country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How to obtain a criminal record check from another country?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Information about other countries legislation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Possibility to warn clubs/federations abroad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What about those not charged/convicted?</a:t>
            </a:r>
          </a:p>
          <a:p>
            <a:pPr eaLnBrk="1" hangingPunct="1"/>
            <a:endParaRPr lang="en-GB" alt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9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ssholder for innhold 2">
            <a:extLst>
              <a:ext uri="{FF2B5EF4-FFF2-40B4-BE49-F238E27FC236}">
                <a16:creationId xmlns:a16="http://schemas.microsoft.com/office/drawing/2014/main" id="{D805C353-479D-4AE8-9B99-5FE1A9AB57A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50281" y="1491854"/>
            <a:ext cx="4800600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You can not  be neutral</a:t>
            </a:r>
          </a:p>
        </p:txBody>
      </p:sp>
    </p:spTree>
    <p:extLst>
      <p:ext uri="{BB962C8B-B14F-4D97-AF65-F5344CB8AC3E}">
        <p14:creationId xmlns:p14="http://schemas.microsoft.com/office/powerpoint/2010/main" val="347326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tel 1">
            <a:extLst>
              <a:ext uri="{FF2B5EF4-FFF2-40B4-BE49-F238E27FC236}">
                <a16:creationId xmlns:a16="http://schemas.microsoft.com/office/drawing/2014/main" id="{E9C8BBC5-4040-4C09-A10A-B3BDA05F3D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09738" y="897731"/>
            <a:ext cx="531495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nb-NO" altLang="nb-NO"/>
            </a:br>
            <a:endParaRPr lang="nb-NO" alt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2B4F500-F8BE-4FE8-9E13-13BBE3B01E32}"/>
              </a:ext>
            </a:extLst>
          </p:cNvPr>
          <p:cNvSpPr txBox="1">
            <a:spLocks/>
          </p:cNvSpPr>
          <p:nvPr/>
        </p:nvSpPr>
        <p:spPr>
          <a:xfrm>
            <a:off x="467544" y="1347614"/>
            <a:ext cx="6448946" cy="33766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7200" b="1" i="1" dirty="0">
                <a:ea typeface="+mj-ea"/>
                <a:cs typeface="Arial" panose="020B0604020202020204" pitchFamily="34" charset="0"/>
              </a:rPr>
              <a:t>Joy </a:t>
            </a:r>
            <a:r>
              <a:rPr lang="nb-NO" sz="7200" b="1" i="1" dirty="0" err="1">
                <a:ea typeface="+mj-ea"/>
                <a:cs typeface="Arial" panose="020B0604020202020204" pitchFamily="34" charset="0"/>
              </a:rPr>
              <a:t>of</a:t>
            </a:r>
            <a:r>
              <a:rPr lang="nb-NO" sz="7200" b="1" i="1" dirty="0">
                <a:ea typeface="+mj-ea"/>
                <a:cs typeface="Arial" panose="020B0604020202020204" pitchFamily="34" charset="0"/>
              </a:rPr>
              <a:t> Sport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b-NO" sz="7200" b="1" i="1" dirty="0">
                <a:ea typeface="+mj-ea"/>
                <a:cs typeface="Arial" panose="020B0604020202020204" pitchFamily="34" charset="0"/>
              </a:rPr>
              <a:t> for ALL</a:t>
            </a:r>
            <a:endParaRPr lang="nb-NO" sz="3300" i="1" dirty="0"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nummer 1">
            <a:extLst>
              <a:ext uri="{FF2B5EF4-FFF2-40B4-BE49-F238E27FC236}">
                <a16:creationId xmlns:a16="http://schemas.microsoft.com/office/drawing/2014/main" id="{37EE9028-7624-4CF9-BB71-7FD4C327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210261-CB1E-430E-AE0B-671BFD68E746}" type="slidenum">
              <a:rPr lang="nb-NO" altLang="nb-NO"/>
              <a:pPr eaLnBrk="1" hangingPunct="1"/>
              <a:t>17</a:t>
            </a:fld>
            <a:endParaRPr lang="nb-NO" altLang="nb-NO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04E21BF-5C24-47C3-88DF-0A0608432C7B}"/>
              </a:ext>
            </a:extLst>
          </p:cNvPr>
          <p:cNvSpPr txBox="1">
            <a:spLocks/>
          </p:cNvSpPr>
          <p:nvPr/>
        </p:nvSpPr>
        <p:spPr>
          <a:xfrm>
            <a:off x="611560" y="411510"/>
            <a:ext cx="6372225" cy="38195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500" b="1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  </a:t>
            </a:r>
            <a:br>
              <a:rPr lang="nb-NO" sz="2400" b="1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</a:br>
            <a:r>
              <a:rPr lang="nb-NO" sz="2400" b="1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Håvard B. </a:t>
            </a:r>
            <a:r>
              <a:rPr lang="nb-NO" sz="2400" b="1" kern="0" dirty="0" err="1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Øvregård</a:t>
            </a:r>
            <a:endParaRPr lang="nb-NO" sz="2400" b="1" kern="0" dirty="0">
              <a:solidFill>
                <a:schemeClr val="tx2"/>
              </a:solidFill>
              <a:ea typeface="+mj-ea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Senior adviser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GB" sz="2400" b="1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</a:br>
            <a:r>
              <a:rPr lang="nb-NO" sz="2100" kern="0" dirty="0">
                <a:ea typeface="+mj-ea"/>
                <a:cs typeface="Arial" panose="020B0604020202020204" pitchFamily="34" charset="0"/>
              </a:rPr>
              <a:t> m: +47 91 77 31 57</a:t>
            </a:r>
            <a:br>
              <a:rPr lang="nb-NO" sz="2100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</a:br>
            <a:r>
              <a:rPr lang="nb-NO" sz="2100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  </a:t>
            </a:r>
            <a:br>
              <a:rPr lang="nb-NO" sz="2100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</a:br>
            <a:r>
              <a:rPr lang="nb-NO" sz="2100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  <a:hlinkClick r:id="rId3"/>
              </a:rPr>
              <a:t>havard.ovregard@idrettsforbundet.no</a:t>
            </a:r>
            <a:endParaRPr lang="nb-NO" sz="2100" kern="0" dirty="0">
              <a:solidFill>
                <a:schemeClr val="tx2"/>
              </a:solidFill>
              <a:ea typeface="+mj-ea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nb-NO" sz="2100" kern="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nb-NO" sz="2100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</a:rPr>
              <a:t>  </a:t>
            </a:r>
            <a:r>
              <a:rPr lang="nb-NO" sz="2100" kern="0" dirty="0">
                <a:solidFill>
                  <a:schemeClr val="tx2"/>
                </a:solidFill>
                <a:ea typeface="+mj-ea"/>
                <a:cs typeface="Arial" panose="020B0604020202020204" pitchFamily="34" charset="0"/>
                <a:hlinkClick r:id="rId4"/>
              </a:rPr>
              <a:t>www.idrettsforbundet.no/english</a:t>
            </a:r>
            <a:endParaRPr lang="nb-NO" sz="2100" kern="0" dirty="0">
              <a:solidFill>
                <a:schemeClr val="tx2"/>
              </a:solidFill>
              <a:ea typeface="+mj-ea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400" b="1" kern="0" dirty="0">
              <a:solidFill>
                <a:schemeClr val="tx2"/>
              </a:solidFill>
              <a:ea typeface="+mj-ea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kern="0" dirty="0">
                <a:solidFill>
                  <a:schemeClr val="tx2"/>
                </a:solidFill>
                <a:cs typeface="Arial" panose="020B0604020202020204" pitchFamily="34" charset="0"/>
              </a:rPr>
              <a:t>The Norwegian Olympic and </a:t>
            </a:r>
            <a:r>
              <a:rPr lang="nb-NO" sz="2400" b="1" kern="0" dirty="0" err="1">
                <a:solidFill>
                  <a:schemeClr val="tx2"/>
                </a:solidFill>
                <a:cs typeface="Arial" panose="020B0604020202020204" pitchFamily="34" charset="0"/>
              </a:rPr>
              <a:t>Paralympic</a:t>
            </a:r>
            <a:r>
              <a:rPr lang="nb-NO" sz="2400" b="1" kern="0" dirty="0">
                <a:solidFill>
                  <a:schemeClr val="tx2"/>
                </a:solidFill>
                <a:cs typeface="Arial" panose="020B0604020202020204" pitchFamily="34" charset="0"/>
              </a:rPr>
              <a:t> Committee and </a:t>
            </a:r>
            <a:r>
              <a:rPr lang="nb-NO" sz="2400" b="1" kern="0" dirty="0" err="1">
                <a:solidFill>
                  <a:schemeClr val="tx2"/>
                </a:solidFill>
                <a:cs typeface="Arial" panose="020B0604020202020204" pitchFamily="34" charset="0"/>
              </a:rPr>
              <a:t>Confederation</a:t>
            </a:r>
            <a:r>
              <a:rPr lang="nb-NO" sz="2400" b="1" kern="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nb-NO" sz="2400" b="1" kern="0" dirty="0" err="1">
                <a:solidFill>
                  <a:schemeClr val="tx2"/>
                </a:solidFill>
                <a:cs typeface="Arial" panose="020B0604020202020204" pitchFamily="34" charset="0"/>
              </a:rPr>
              <a:t>of</a:t>
            </a:r>
            <a:r>
              <a:rPr lang="nb-NO" sz="2400" b="1" kern="0" dirty="0">
                <a:solidFill>
                  <a:schemeClr val="tx2"/>
                </a:solidFill>
                <a:cs typeface="Arial" panose="020B0604020202020204" pitchFamily="34" charset="0"/>
              </a:rPr>
              <a:t> Sports</a:t>
            </a:r>
            <a:endParaRPr lang="nb-NO" sz="2400" kern="0" dirty="0">
              <a:solidFill>
                <a:schemeClr val="tx2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6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5E9A1C83-99DB-48FA-AD0F-67E24D1AED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78781" y="1821656"/>
            <a:ext cx="53149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nb-NO" altLang="nb-NO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459" name="Plassholder for lysbildenummer 3">
            <a:extLst>
              <a:ext uri="{FF2B5EF4-FFF2-40B4-BE49-F238E27FC236}">
                <a16:creationId xmlns:a16="http://schemas.microsoft.com/office/drawing/2014/main" id="{F80B90A0-2515-4B36-BD1A-F88CB431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65678E-BACF-41BD-AE98-29A14FE7E2C1}" type="slidenum">
              <a:rPr lang="nb-NO" altLang="nb-NO"/>
              <a:pPr eaLnBrk="1" hangingPunct="1"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7419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>
            <a:extLst>
              <a:ext uri="{FF2B5EF4-FFF2-40B4-BE49-F238E27FC236}">
                <a16:creationId xmlns:a16="http://schemas.microsoft.com/office/drawing/2014/main" id="{350B9B48-E46F-4D40-9BEC-24CA5964BF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1650" y="897731"/>
            <a:ext cx="531495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nb-NO" dirty="0"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92C2CCF-1064-464B-9FC1-5F51188C2289}"/>
              </a:ext>
            </a:extLst>
          </p:cNvPr>
          <p:cNvSpPr txBox="1">
            <a:spLocks/>
          </p:cNvSpPr>
          <p:nvPr/>
        </p:nvSpPr>
        <p:spPr>
          <a:xfrm>
            <a:off x="1331640" y="1714500"/>
            <a:ext cx="5754960" cy="23431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7200" b="1" i="1" dirty="0">
                <a:ea typeface="+mj-ea"/>
                <a:cs typeface="Arial" panose="020B0604020202020204" pitchFamily="34" charset="0"/>
              </a:rPr>
              <a:t>Joy of Sport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7200" b="1" i="1" dirty="0">
                <a:ea typeface="+mj-ea"/>
                <a:cs typeface="Arial" panose="020B0604020202020204" pitchFamily="34" charset="0"/>
              </a:rPr>
              <a:t>– for All</a:t>
            </a:r>
            <a:br>
              <a:rPr lang="en-GB" sz="3300" i="1" dirty="0">
                <a:ea typeface="+mj-ea"/>
                <a:cs typeface="Arial" panose="020B0604020202020204" pitchFamily="34" charset="0"/>
              </a:rPr>
            </a:br>
            <a:endParaRPr lang="en-GB" sz="3300" i="1" dirty="0"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21942DFB-AA24-4F66-87CA-04BEC89B72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528" y="195263"/>
            <a:ext cx="6647582" cy="1010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nb-N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29699" name="Plassholder for innhold 2">
            <a:extLst>
              <a:ext uri="{FF2B5EF4-FFF2-40B4-BE49-F238E27FC236}">
                <a16:creationId xmlns:a16="http://schemas.microsoft.com/office/drawing/2014/main" id="{23DCD278-80DD-440B-BB06-A2B244CD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95" y="1059582"/>
            <a:ext cx="6789790" cy="378031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2000: Research shows </a:t>
            </a:r>
            <a:r>
              <a:rPr lang="en-GB" altLang="nb-NO" sz="1500" dirty="0">
                <a:latin typeface="Georgia" panose="02040502050405020303" pitchFamily="18" charset="0"/>
              </a:rPr>
              <a:t>28 % of female elite athletes have experienced sexual harassment in sport (Fasting &amp; Sundgot-Borgen)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2000: Guidelines against sexual harassment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2009: Required police-checks (certificate) for those with responsibility for children or people with intellectual disabilities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2010: New revised guidelines against sexual harassment and abuse in sport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2011: A dedicated staff member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2013: Five films for use in education and preventive work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2017: Guide for dealing with cases regarding sexual harassment and abuse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2018: Start to talk – Campaign launch in Norway</a:t>
            </a:r>
          </a:p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en-GB" sz="1500" dirty="0">
                <a:latin typeface="Georgia" panose="02040502050405020303" pitchFamily="18" charset="0"/>
              </a:rPr>
              <a:t>2021: Report: “Ethical and safe sport”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42DE1DD-FF94-4A6D-A201-221102EAD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25190" cy="203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 descr="Framside_Hefte_NIF-SeksTrak.jpg">
            <a:extLst>
              <a:ext uri="{FF2B5EF4-FFF2-40B4-BE49-F238E27FC236}">
                <a16:creationId xmlns:a16="http://schemas.microsoft.com/office/drawing/2014/main" id="{E728ECEC-365A-4EA5-B19F-B404A4508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40" y="2034779"/>
            <a:ext cx="151566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36D425-0939-4FAC-A597-A28C914F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90" y="3976334"/>
            <a:ext cx="2103834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86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1B85515-61AD-495E-88D8-DF9D2D27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7"/>
            <a:ext cx="6711787" cy="5143500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171FCDE-E307-48E6-8DA0-5418910213D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711787" y="1275606"/>
            <a:ext cx="2448271" cy="2448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2000" i="1" dirty="0">
                <a:latin typeface="Georgia" panose="02040502050405020303" pitchFamily="18" charset="0"/>
              </a:rPr>
              <a:t>“Every sports club must be aware,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2000" i="1" dirty="0">
                <a:latin typeface="Georgia" panose="02040502050405020303" pitchFamily="18" charset="0"/>
              </a:rPr>
              <a:t>	either;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2000" i="1" dirty="0">
                <a:latin typeface="Georgia" panose="02040502050405020303" pitchFamily="18" charset="0"/>
              </a:rPr>
              <a:t>it </a:t>
            </a:r>
            <a:r>
              <a:rPr lang="en-GB" altLang="nb-NO" sz="2000" i="1" u="sng" dirty="0">
                <a:latin typeface="Georgia" panose="02040502050405020303" pitchFamily="18" charset="0"/>
              </a:rPr>
              <a:t>has</a:t>
            </a:r>
            <a:r>
              <a:rPr lang="en-GB" altLang="nb-NO" sz="2000" i="1" dirty="0">
                <a:latin typeface="Georgia" panose="02040502050405020303" pitchFamily="18" charset="0"/>
              </a:rPr>
              <a:t> happened in our club,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2000" i="1" dirty="0">
                <a:latin typeface="Georgia" panose="02040502050405020303" pitchFamily="18" charset="0"/>
              </a:rPr>
              <a:t>or it happens </a:t>
            </a:r>
            <a:r>
              <a:rPr lang="en-GB" altLang="nb-NO" sz="2000" i="1" u="sng" dirty="0">
                <a:latin typeface="Georgia" panose="02040502050405020303" pitchFamily="18" charset="0"/>
              </a:rPr>
              <a:t>now</a:t>
            </a:r>
            <a:r>
              <a:rPr lang="en-GB" altLang="nb-NO" sz="2000" i="1" dirty="0">
                <a:latin typeface="Georgia" panose="02040502050405020303" pitchFamily="18" charset="0"/>
              </a:rPr>
              <a:t>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nb-NO" sz="2000" i="1" dirty="0">
                <a:latin typeface="Georgia" panose="02040502050405020303" pitchFamily="18" charset="0"/>
              </a:rPr>
              <a:t>or it </a:t>
            </a:r>
            <a:r>
              <a:rPr lang="en-GB" altLang="nb-NO" sz="2000" i="1" u="sng" dirty="0">
                <a:latin typeface="Georgia" panose="02040502050405020303" pitchFamily="18" charset="0"/>
              </a:rPr>
              <a:t>will</a:t>
            </a:r>
            <a:r>
              <a:rPr lang="en-GB" altLang="nb-NO" sz="2000" i="1" dirty="0">
                <a:latin typeface="Georgia" panose="02040502050405020303" pitchFamily="18" charset="0"/>
              </a:rPr>
              <a:t> happen in the future”</a:t>
            </a:r>
          </a:p>
        </p:txBody>
      </p:sp>
    </p:spTree>
    <p:extLst>
      <p:ext uri="{BB962C8B-B14F-4D97-AF65-F5344CB8AC3E}">
        <p14:creationId xmlns:p14="http://schemas.microsoft.com/office/powerpoint/2010/main" val="290324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«Politiattest»</a:t>
            </a: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563638"/>
            <a:ext cx="8208912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GB" altLang="nb-NO" i="1" dirty="0" err="1">
                <a:latin typeface="Georgia" panose="02040502050405020303" pitchFamily="18" charset="0"/>
              </a:rPr>
              <a:t>Politiattest</a:t>
            </a:r>
            <a:r>
              <a:rPr lang="en-GB" altLang="nb-NO" i="1" dirty="0">
                <a:latin typeface="Georgia" panose="02040502050405020303" pitchFamily="18" charset="0"/>
              </a:rPr>
              <a:t> </a:t>
            </a:r>
            <a:r>
              <a:rPr lang="en-GB" altLang="nb-NO" dirty="0">
                <a:latin typeface="Georgia" panose="02040502050405020303" pitchFamily="18" charset="0"/>
              </a:rPr>
              <a:t> = Police-attestation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Legal basis – State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Legal basis – Sport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Procedures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Challenges</a:t>
            </a:r>
          </a:p>
          <a:p>
            <a:pPr eaLnBrk="1" hangingPunct="1"/>
            <a:endParaRPr lang="en-GB" altLang="nb-NO" dirty="0">
              <a:latin typeface="Georgia" panose="02040502050405020303" pitchFamily="18" charset="0"/>
            </a:endParaRPr>
          </a:p>
        </p:txBody>
      </p:sp>
      <p:sp>
        <p:nvSpPr>
          <p:cNvPr id="69636" name="TekstSylinder 1">
            <a:extLst>
              <a:ext uri="{FF2B5EF4-FFF2-40B4-BE49-F238E27FC236}">
                <a16:creationId xmlns:a16="http://schemas.microsoft.com/office/drawing/2014/main" id="{62584358-7C36-4D30-9557-84A227EA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2518172"/>
            <a:ext cx="237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altLang="nb-NO" sz="600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6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7544" y="195486"/>
            <a:ext cx="6912768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prosecution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police-registration-law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923678"/>
            <a:ext cx="8208912" cy="29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altLang="nb-NO" sz="1600" dirty="0">
                <a:latin typeface="Georgia" panose="02040502050405020303" pitchFamily="18" charset="0"/>
              </a:rPr>
              <a:t>§ 37. Purposes that entitles use of police attestation</a:t>
            </a:r>
          </a:p>
          <a:p>
            <a:pPr lvl="1" eaLnBrk="1" hangingPunct="1"/>
            <a:r>
              <a:rPr lang="en-GB" altLang="nb-NO" sz="1600" dirty="0">
                <a:latin typeface="Georgia" panose="02040502050405020303" pitchFamily="18" charset="0"/>
              </a:rPr>
              <a:t>4) [if] exclusion can prevent persons to commit abuse to or have negative influence on minors, or contributes to increase the confidence in minors being taken care of by qualified persons</a:t>
            </a:r>
          </a:p>
          <a:p>
            <a:pPr eaLnBrk="1" hangingPunct="1"/>
            <a:r>
              <a:rPr lang="en-GB" altLang="nb-NO" sz="1600" dirty="0">
                <a:latin typeface="Georgia" panose="02040502050405020303" pitchFamily="18" charset="0"/>
              </a:rPr>
              <a:t>§ 39: Police attestation for persons who shall have care for or tasks related to minors (child-care-attestation)</a:t>
            </a:r>
          </a:p>
          <a:p>
            <a:pPr eaLnBrk="1" hangingPunct="1"/>
            <a:r>
              <a:rPr lang="en-GB" altLang="nb-NO" sz="1600" dirty="0">
                <a:latin typeface="Georgia" panose="02040502050405020303" pitchFamily="18" charset="0"/>
              </a:rPr>
              <a:t>Regulates: </a:t>
            </a:r>
          </a:p>
          <a:p>
            <a:pPr lvl="1" eaLnBrk="1" hangingPunct="1"/>
            <a:r>
              <a:rPr lang="en-GB" altLang="nb-NO" sz="1600" dirty="0">
                <a:latin typeface="Georgia" panose="02040502050405020303" pitchFamily="18" charset="0"/>
              </a:rPr>
              <a:t>Someone with a position that implies a confidence- or </a:t>
            </a:r>
            <a:r>
              <a:rPr lang="en-GB" altLang="nb-NO" sz="1600" dirty="0" err="1">
                <a:latin typeface="Georgia" panose="02040502050405020303" pitchFamily="18" charset="0"/>
              </a:rPr>
              <a:t>responsbility</a:t>
            </a:r>
            <a:r>
              <a:rPr lang="en-GB" altLang="nb-NO" sz="1600" dirty="0">
                <a:latin typeface="Georgia" panose="02040502050405020303" pitchFamily="18" charset="0"/>
              </a:rPr>
              <a:t>-relation to minors or persons with intellectual disabilities.</a:t>
            </a:r>
          </a:p>
          <a:p>
            <a:pPr lvl="1" eaLnBrk="1" hangingPunct="1"/>
            <a:r>
              <a:rPr lang="en-GB" altLang="nb-NO" sz="1600" dirty="0">
                <a:latin typeface="Georgia" panose="02040502050405020303" pitchFamily="18" charset="0"/>
              </a:rPr>
              <a:t>Regularity, including the potential to develop a relation of trust over time</a:t>
            </a:r>
          </a:p>
        </p:txBody>
      </p:sp>
      <p:sp>
        <p:nvSpPr>
          <p:cNvPr id="69636" name="TekstSylinder 1">
            <a:extLst>
              <a:ext uri="{FF2B5EF4-FFF2-40B4-BE49-F238E27FC236}">
                <a16:creationId xmlns:a16="http://schemas.microsoft.com/office/drawing/2014/main" id="{62584358-7C36-4D30-9557-84A227EA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2518172"/>
            <a:ext cx="237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altLang="nb-NO" sz="600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3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7544" y="195486"/>
            <a:ext cx="6912768" cy="1080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prosecution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altLang="nb-NO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police-registration-law</a:t>
            </a:r>
            <a:r>
              <a:rPr lang="nb-NO" altLang="nb-NO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2067694"/>
            <a:ext cx="8208912" cy="280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§ 39: (child-care-attestation): Shall include information if the person is charged for or sentenced for violations of the following paragraphs in the Penal Code;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§231, §232: Narcotics-related crimes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§257, §258: Trafficking-related crimes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§ 274, § 275: Major bodily harm / Murder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§ 282, § 283: Maltreatment in close relations (family, etc.)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§§ 291 – 314: Sexual crimes (17 paragraphs)</a:t>
            </a:r>
          </a:p>
          <a:p>
            <a:pPr lvl="1" eaLnBrk="1" hangingPunct="1"/>
            <a:r>
              <a:rPr lang="en-GB" altLang="nb-NO" dirty="0">
                <a:latin typeface="Georgia" panose="02040502050405020303" pitchFamily="18" charset="0"/>
              </a:rPr>
              <a:t>§ 327, § 328: Robbery</a:t>
            </a:r>
          </a:p>
          <a:p>
            <a:pPr eaLnBrk="1" hangingPunct="1"/>
            <a:r>
              <a:rPr lang="en-GB" altLang="nb-NO" dirty="0">
                <a:latin typeface="Georgia" panose="02040502050405020303" pitchFamily="18" charset="0"/>
              </a:rPr>
              <a:t>(some of the violations will be deleted after a set time)</a:t>
            </a:r>
          </a:p>
          <a:p>
            <a:pPr lvl="2" eaLnBrk="1" hangingPunct="1"/>
            <a:endParaRPr lang="en-GB" altLang="nb-NO" dirty="0">
              <a:latin typeface="Georgia" panose="02040502050405020303" pitchFamily="18" charset="0"/>
            </a:endParaRPr>
          </a:p>
          <a:p>
            <a:pPr lvl="2" eaLnBrk="1" hangingPunct="1"/>
            <a:endParaRPr lang="en-GB" altLang="nb-NO" dirty="0">
              <a:latin typeface="Georgia" panose="02040502050405020303" pitchFamily="18" charset="0"/>
            </a:endParaRPr>
          </a:p>
          <a:p>
            <a:pPr lvl="1" eaLnBrk="1" hangingPunct="1"/>
            <a:endParaRPr lang="en-GB" altLang="nb-NO" i="1" dirty="0">
              <a:latin typeface="Georgia" panose="02040502050405020303" pitchFamily="18" charset="0"/>
            </a:endParaRPr>
          </a:p>
          <a:p>
            <a:pPr lvl="1" eaLnBrk="1" hangingPunct="1"/>
            <a:endParaRPr lang="en-GB" altLang="nb-NO" dirty="0">
              <a:latin typeface="Georgia" panose="02040502050405020303" pitchFamily="18" charset="0"/>
            </a:endParaRPr>
          </a:p>
          <a:p>
            <a:pPr eaLnBrk="1" hangingPunct="1"/>
            <a:endParaRPr lang="en-GB" altLang="nb-NO" dirty="0">
              <a:latin typeface="Georgia" panose="02040502050405020303" pitchFamily="18" charset="0"/>
            </a:endParaRPr>
          </a:p>
        </p:txBody>
      </p:sp>
      <p:sp>
        <p:nvSpPr>
          <p:cNvPr id="69636" name="TekstSylinder 1">
            <a:extLst>
              <a:ext uri="{FF2B5EF4-FFF2-40B4-BE49-F238E27FC236}">
                <a16:creationId xmlns:a16="http://schemas.microsoft.com/office/drawing/2014/main" id="{62584358-7C36-4D30-9557-84A227EA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2518172"/>
            <a:ext cx="237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n-NO" altLang="nb-NO" sz="600" b="0" i="0" u="none" strike="noStrike" kern="1200" cap="none" spc="0" normalizeH="0" baseline="0" noProof="0">
              <a:ln>
                <a:noFill/>
              </a:ln>
              <a:solidFill>
                <a:srgbClr val="57585B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7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tel 1">
            <a:extLst>
              <a:ext uri="{FF2B5EF4-FFF2-40B4-BE49-F238E27FC236}">
                <a16:creationId xmlns:a16="http://schemas.microsoft.com/office/drawing/2014/main" id="{F0F0F635-F840-4744-9B48-9DC6F4E09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5486"/>
            <a:ext cx="5974432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basis - Sport</a:t>
            </a:r>
          </a:p>
        </p:txBody>
      </p:sp>
      <p:sp>
        <p:nvSpPr>
          <p:cNvPr id="69635" name="Plassholder for innhold 2">
            <a:extLst>
              <a:ext uri="{FF2B5EF4-FFF2-40B4-BE49-F238E27FC236}">
                <a16:creationId xmlns:a16="http://schemas.microsoft.com/office/drawing/2014/main" id="{728C35F4-9182-4004-A788-A23BAE2283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419622"/>
            <a:ext cx="8208912" cy="3456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en-GB" altLang="nb-NO" dirty="0">
                <a:latin typeface="Georgia" panose="02040502050405020303" pitchFamily="18" charset="0"/>
              </a:rPr>
              <a:t>NIF demands that everyone (over 15) with a position that implies a confidence- or </a:t>
            </a:r>
            <a:r>
              <a:rPr lang="en-GB" altLang="nb-NO" dirty="0" err="1">
                <a:latin typeface="Georgia" panose="02040502050405020303" pitchFamily="18" charset="0"/>
              </a:rPr>
              <a:t>responsbility</a:t>
            </a:r>
            <a:r>
              <a:rPr lang="en-GB" altLang="nb-NO" dirty="0">
                <a:latin typeface="Georgia" panose="02040502050405020303" pitchFamily="18" charset="0"/>
              </a:rPr>
              <a:t>-relation to minors or persons with intellectual disabilities shows a “clean” police attestation.</a:t>
            </a:r>
          </a:p>
          <a:p>
            <a:pPr lvl="1" eaLnBrk="1" hangingPunct="1">
              <a:spcAft>
                <a:spcPts val="600"/>
              </a:spcAft>
            </a:pPr>
            <a:r>
              <a:rPr lang="en-GB" altLang="nb-NO" dirty="0">
                <a:latin typeface="Georgia" panose="02040502050405020303" pitchFamily="18" charset="0"/>
              </a:rPr>
              <a:t>Board-decision 2008, in function from 1/1 2009 </a:t>
            </a:r>
          </a:p>
          <a:p>
            <a:pPr eaLnBrk="1" hangingPunct="1">
              <a:spcAft>
                <a:spcPts val="600"/>
              </a:spcAft>
            </a:pPr>
            <a:r>
              <a:rPr lang="en-GB" altLang="nb-NO" dirty="0">
                <a:latin typeface="Georgia" panose="02040502050405020303" pitchFamily="18" charset="0"/>
              </a:rPr>
              <a:t>NIFs law: Every sport club that organises activities for minors or persons with intellectual disabilities shall have a board member responsible for police-attestations (criminal record check)</a:t>
            </a:r>
          </a:p>
          <a:p>
            <a:pPr lvl="2" eaLnBrk="1" hangingPunct="1">
              <a:spcAft>
                <a:spcPts val="600"/>
              </a:spcAft>
            </a:pPr>
            <a:endParaRPr lang="nb-NO" altLang="nb-NO" dirty="0">
              <a:latin typeface="Georgia" panose="02040502050405020303" pitchFamily="18" charset="0"/>
            </a:endParaRPr>
          </a:p>
          <a:p>
            <a:pPr lvl="1" eaLnBrk="1" hangingPunct="1">
              <a:spcAft>
                <a:spcPts val="600"/>
              </a:spcAft>
            </a:pPr>
            <a:endParaRPr lang="nb-NO" altLang="nb-NO" i="1" dirty="0">
              <a:latin typeface="Georgia" panose="02040502050405020303" pitchFamily="18" charset="0"/>
            </a:endParaRPr>
          </a:p>
          <a:p>
            <a:pPr lvl="1" eaLnBrk="1" hangingPunct="1">
              <a:spcAft>
                <a:spcPts val="600"/>
              </a:spcAft>
            </a:pPr>
            <a:endParaRPr lang="nb-NO" altLang="nb-NO" dirty="0"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en-GB" altLang="nb-N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NIF-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olepresentasjon" id="{C80574BE-2F95-4A6C-B061-4CC7663405C0}" vid="{8959E2E7-7EA1-4D39-B0F2-0B4608FCE9E7}"/>
    </a:ext>
  </a:extLst>
</a:theme>
</file>

<file path=ppt/theme/theme2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olepresentasjon" id="{C80574BE-2F95-4A6C-B061-4CC7663405C0}" vid="{32F4073C-80C0-432F-995A-F9FEA882A4A8}"/>
    </a:ext>
  </a:extLst>
</a:theme>
</file>

<file path=ppt/theme/theme3.xml><?xml version="1.0" encoding="utf-8"?>
<a:theme xmlns:a="http://schemas.openxmlformats.org/drawingml/2006/main" name="1_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nUtIntern xmlns="aec5f570-5954-42b2-93f8-bbdf6252596e">Utgående</InnUtIntern>
    <e390b8d06ece46449586677b864a8181 xmlns="aec5f570-5954-42b2-93f8-bbdf6252596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SF01 Norges Idrettsforbund</TermName>
          <TermId xmlns="http://schemas.microsoft.com/office/infopath/2007/PartnerControls">c1ca8435-9635-48b0-8fd0-127d70284636</TermId>
        </TermInfo>
      </Terms>
    </e390b8d06ece46449586677b864a8181>
    <TaxCatchAll xmlns="aec5f570-5954-42b2-93f8-bbdf6252596e">
      <Value>1</Value>
    </TaxCatchAll>
    <_arFrist xmlns="aec5f570-5954-42b2-93f8-bbdf6252596e" xsi:nil="true"/>
    <m007437e3ff24ee3b6b1beda051d5beb xmlns="aec5f570-5954-42b2-93f8-bbdf6252596e">
      <Terms xmlns="http://schemas.microsoft.com/office/infopath/2007/PartnerControls"/>
    </m007437e3ff24ee3b6b1beda051d5beb>
    <_nifSaksbehandler xmlns="aec5f570-5954-42b2-93f8-bbdf6252596e">
      <UserInfo>
        <DisplayName>Andreassen, Mads</DisplayName>
        <AccountId>940</AccountId>
        <AccountType/>
      </UserInfo>
    </_nifSaksbehandler>
    <_nifDokumentstatus xmlns="aec5f570-5954-42b2-93f8-bbdf6252596e">Under arbeid</_nifDokumentstatus>
    <_nifFra xmlns="aec5f570-5954-42b2-93f8-bbdf6252596e" xsi:nil="true"/>
    <_nifDokumenteier xmlns="aec5f570-5954-42b2-93f8-bbdf6252596e">
      <UserInfo>
        <DisplayName>Veum, Anja</DisplayName>
        <AccountId>457</AccountId>
        <AccountType/>
      </UserInfo>
    </_nifDokumenteier>
    <_nifDokumentbeskrivelse xmlns="aec5f570-5954-42b2-93f8-bbdf6252596e">Standardpresentasjon presentasjon av NIF overordnet</_nifDokumentbeskrivelse>
    <_nifTil xmlns="aec5f570-5954-42b2-93f8-bbdf6252596e" xsi:nil="true"/>
    <_dlc_DocId xmlns="111fa406-b1c7-4021-bd8f-10346e9df403">SF01-30-655519</_dlc_DocId>
    <_dlc_DocIdUrl xmlns="111fa406-b1c7-4021-bd8f-10346e9df403">
      <Url>https://idrettskontor.nif.no/sites/idrettsforbundet/documentcontent/_layouts/15/DocIdRedir.aspx?ID=SF01-30-655519</Url>
      <Description>SF01-30-655519</Description>
    </_dlc_DocIdUrl>
    <AnonymEksternDeling xmlns="aec5f570-5954-42b2-93f8-bbdf6252596e">false</AnonymEksternDeling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9F515CEF38C6043B09A4EB0A2E09D63020098A90DD325442D4FB9BFCF713C750FAA0068557BBBB6C5FF45B2274BE963AFC7B0" ma:contentTypeVersion="126" ma:contentTypeDescription="Opprett et nytt dokument." ma:contentTypeScope="" ma:versionID="79756d22bcf7b78b969b6ca357c20bee">
  <xsd:schema xmlns:xsd="http://www.w3.org/2001/XMLSchema" xmlns:xs="http://www.w3.org/2001/XMLSchema" xmlns:p="http://schemas.microsoft.com/office/2006/metadata/properties" xmlns:ns2="aec5f570-5954-42b2-93f8-bbdf6252596e" xmlns:ns3="111fa406-b1c7-4021-bd8f-10346e9df403" targetNamespace="http://schemas.microsoft.com/office/2006/metadata/properties" ma:root="true" ma:fieldsID="f635f231ea7472862a80a76937ca2a53" ns2:_="" ns3:_="">
    <xsd:import namespace="aec5f570-5954-42b2-93f8-bbdf6252596e"/>
    <xsd:import namespace="111fa406-b1c7-4021-bd8f-10346e9df403"/>
    <xsd:element name="properties">
      <xsd:complexType>
        <xsd:sequence>
          <xsd:element name="documentManagement">
            <xsd:complexType>
              <xsd:all>
                <xsd:element ref="ns2:_nifDokumenteier" minOccurs="0"/>
                <xsd:element ref="ns2:_nifSaksbehandler" minOccurs="0"/>
                <xsd:element ref="ns2:_nifDokumentbeskrivelse" minOccurs="0"/>
                <xsd:element ref="ns2:_nifDokumentstatus" minOccurs="0"/>
                <xsd:element ref="ns2:InnUtIntern"/>
                <xsd:element ref="ns2:_arFrist" minOccurs="0"/>
                <xsd:element ref="ns2:_nifTil" minOccurs="0"/>
                <xsd:element ref="ns2:_nifFra" minOccurs="0"/>
                <xsd:element ref="ns2:m007437e3ff24ee3b6b1beda051d5beb" minOccurs="0"/>
                <xsd:element ref="ns2:TaxCatchAll" minOccurs="0"/>
                <xsd:element ref="ns2:TaxCatchAllLabel" minOccurs="0"/>
                <xsd:element ref="ns2:e390b8d06ece46449586677b864a8181" minOccurs="0"/>
                <xsd:element ref="ns2:AnonymEksternDeling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f570-5954-42b2-93f8-bbdf6252596e" elementFormDefault="qualified">
    <xsd:import namespace="http://schemas.microsoft.com/office/2006/documentManagement/types"/>
    <xsd:import namespace="http://schemas.microsoft.com/office/infopath/2007/PartnerControls"/>
    <xsd:element name="_nifDokumenteier" ma:index="2" nillable="true" ma:displayName="Dokumenteier" ma:hidden="true" ma:SearchPeopleOnly="false" ma:SharePointGroup="0" ma:internalName="_nif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Saksbehandler" ma:index="3" nillable="true" ma:displayName="Saksbehandler" ma:SearchPeopleOnly="false" ma:SharePointGroup="0" ma:internalName="_nifSaksbehandl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Dokumentbeskrivelse" ma:index="5" nillable="true" ma:displayName="Dokumentbeskrivelse" ma:internalName="_nifDokumentbeskrivelse">
      <xsd:simpleType>
        <xsd:restriction base="dms:Note">
          <xsd:maxLength value="255"/>
        </xsd:restriction>
      </xsd:simpleType>
    </xsd:element>
    <xsd:element name="_nifDokumentstatus" ma:index="6" nillable="true" ma:displayName="Dokumentstatus" ma:default="Ubehandlet" ma:internalName="_nifDokumentstatus" ma:readOnly="false">
      <xsd:simpleType>
        <xsd:restriction base="dms:Choice">
          <xsd:enumeration value="Ubehandlet"/>
          <xsd:enumeration value="Under arbeid"/>
          <xsd:enumeration value="Ferdig"/>
        </xsd:restriction>
      </xsd:simpleType>
    </xsd:element>
    <xsd:element name="InnUtIntern" ma:index="7" ma:displayName="Inn/Ut/Intern" ma:default="Intern" ma:format="Dropdown" ma:internalName="InnUtIntern">
      <xsd:simpleType>
        <xsd:restriction base="dms:Choice">
          <xsd:enumeration value="Innkommende"/>
          <xsd:enumeration value="Utgående"/>
          <xsd:enumeration value="Intern"/>
        </xsd:restriction>
      </xsd:simpleType>
    </xsd:element>
    <xsd:element name="_arFrist" ma:index="9" nillable="true" ma:displayName="Frist" ma:format="DateOnly" ma:internalName="_arFrist">
      <xsd:simpleType>
        <xsd:restriction base="dms:DateTime"/>
      </xsd:simpleType>
    </xsd:element>
    <xsd:element name="_nifTil" ma:index="10" nillable="true" ma:displayName="Til" ma:internalName="_nifTil">
      <xsd:simpleType>
        <xsd:restriction base="dms:Text"/>
      </xsd:simpleType>
    </xsd:element>
    <xsd:element name="_nifFra" ma:index="11" nillable="true" ma:displayName="Fra" ma:internalName="_nifFra">
      <xsd:simpleType>
        <xsd:restriction base="dms:Text"/>
      </xsd:simpleType>
    </xsd:element>
    <xsd:element name="m007437e3ff24ee3b6b1beda051d5beb" ma:index="16" nillable="true" ma:taxonomy="true" ma:internalName="m007437e3ff24ee3b6b1beda051d5beb" ma:taxonomyFieldName="Dokumentkategori" ma:displayName="Dokumentkategori" ma:default="" ma:fieldId="{6007437e-3ff2-4ee3-b6b1-beda051d5beb}" ma:sspId="f0e9ee77-ca26-4a69-aa98-c9b10d3d2018" ma:termSetId="67b1013f-a871-4d25-94e6-2d190b3db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51ad6cb9-99e5-4ac7-b885-cde99d8f25d1}" ma:internalName="TaxCatchAll" ma:showField="CatchAllData" ma:web="111fa406-b1c7-4021-bd8f-10346e9df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51ad6cb9-99e5-4ac7-b885-cde99d8f25d1}" ma:internalName="TaxCatchAllLabel" ma:readOnly="true" ma:showField="CatchAllDataLabel" ma:web="111fa406-b1c7-4021-bd8f-10346e9df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90b8d06ece46449586677b864a8181" ma:index="20" nillable="true" ma:taxonomy="true" ma:internalName="e390b8d06ece46449586677b864a8181" ma:taxonomyFieldName="OrgTilhorighet" ma:displayName="OrgTilhørighet" ma:readOnly="false" ma:default="" ma:fieldId="{e390b8d0-6ece-4644-9586-677b864a8181}" ma:sspId="f0e9ee77-ca26-4a69-aa98-c9b10d3d2018" ma:termSetId="12ccf01c-bc00-485e-8479-20ef31869011" ma:anchorId="b89e662b-c5a0-4f18-8bb7-b431aa465976" ma:open="false" ma:isKeyword="false">
      <xsd:complexType>
        <xsd:sequence>
          <xsd:element ref="pc:Terms" minOccurs="0" maxOccurs="1"/>
        </xsd:sequence>
      </xsd:complexType>
    </xsd:element>
    <xsd:element name="AnonymEksternDeling" ma:index="22" nillable="true" ma:displayName="Anonym Ekstern Deling" ma:default="0" ma:internalName="AnonymEksternDelin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fa406-b1c7-4021-bd8f-10346e9df403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kument-ID-verdi_1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4" nillable="true" ma:displayName="Dokument-ID_1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6E545B-E6D4-4FFF-93B0-33112A68B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46EA1-46E3-44BD-BD05-E21C093960FE}">
  <ds:schemaRefs>
    <ds:schemaRef ds:uri="http://schemas.microsoft.com/office/2006/documentManagement/types"/>
    <ds:schemaRef ds:uri="http://schemas.microsoft.com/office/infopath/2007/PartnerControls"/>
    <ds:schemaRef ds:uri="111fa406-b1c7-4021-bd8f-10346e9df40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ec5f570-5954-42b2-93f8-bbdf625259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E1D79C-F7D5-4A45-827E-C64413422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5f570-5954-42b2-93f8-bbdf6252596e"/>
    <ds:schemaRef ds:uri="111fa406-b1c7-4021-bd8f-10346e9df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214DB6E-B3AB-4A9B-874A-BF47A19B73C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30316</TotalTime>
  <Words>898</Words>
  <Application>Microsoft Office PowerPoint</Application>
  <PresentationFormat>On-screen Show (16:9)</PresentationFormat>
  <Paragraphs>125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NIF-Test</vt:lpstr>
      <vt:lpstr>2_Egendefinert utforming</vt:lpstr>
      <vt:lpstr>1_Påløpende sider uten bakgrunn</vt:lpstr>
      <vt:lpstr>PowerPoint Presentation</vt:lpstr>
      <vt:lpstr>Why?</vt:lpstr>
      <vt:lpstr>Vision:</vt:lpstr>
      <vt:lpstr>Timeline</vt:lpstr>
      <vt:lpstr>PowerPoint Presentation</vt:lpstr>
      <vt:lpstr>«Politiattest»</vt:lpstr>
      <vt:lpstr>Law on treatment of information in the police and the prosecution authorities (police-registration-law)</vt:lpstr>
      <vt:lpstr>Law on treatment of information in the police and the prosecution authorities (police-registration-law)</vt:lpstr>
      <vt:lpstr>Legal basis - Sport</vt:lpstr>
      <vt:lpstr>Procedure</vt:lpstr>
      <vt:lpstr>Renewal</vt:lpstr>
      <vt:lpstr>Challenges</vt:lpstr>
      <vt:lpstr>Challenges</vt:lpstr>
      <vt:lpstr>International perspective</vt:lpstr>
      <vt:lpstr>PowerPoint Presentation</vt:lpstr>
      <vt:lpstr> </vt:lpstr>
      <vt:lpstr>PowerPoint Presentation</vt:lpstr>
    </vt:vector>
  </TitlesOfParts>
  <Company>NIF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us-mada</dc:creator>
  <cp:lastModifiedBy>TRAMOUNTANI Despina</cp:lastModifiedBy>
  <cp:revision>233</cp:revision>
  <cp:lastPrinted>2015-11-03T07:50:47Z</cp:lastPrinted>
  <dcterms:created xsi:type="dcterms:W3CDTF">2011-03-24T10:07:48Z</dcterms:created>
  <dcterms:modified xsi:type="dcterms:W3CDTF">2021-06-01T10:12:22Z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0x01010089F515CEF38C6043B09A4EB0A2E09D63020098A90DD325442D4FB9BFCF713C750FAA0068557BBBB6C5FF45B2274BE963AFC7B0</vt:lpwstr>
  </property>
  <property fmtid="{D5CDD505-2E9C-101B-9397-08002B2CF9AE}" pid="3" name="OrgTilhorighet">
    <vt:lpwstr>1;#SF01 Norges Idrettsforbund|c1ca8435-9635-48b0-8fd0-127d70284636</vt:lpwstr>
  </property>
  <property fmtid="{D5CDD505-2E9C-101B-9397-08002B2CF9AE}" pid="4" name="Dokumentkategori">
    <vt:lpwstr/>
  </property>
  <property fmtid="{D5CDD505-2E9C-101B-9397-08002B2CF9AE}" pid="5" name="_dlc_DocIdItemGuid">
    <vt:lpwstr>c48e3dff-2617-4bd2-ad15-5dab06b88c9e</vt:lpwstr>
  </property>
</Properties>
</file>