
<file path=[Content_Types].xml><?xml version="1.0" encoding="utf-8"?>
<Types xmlns="http://schemas.openxmlformats.org/package/2006/content-types">
  <Override PartName="/ppt/diagrams/drawing2.xml" ContentType="application/vnd.ms-office.drawingml.diagramDrawing+xml"/>
  <Override PartName="/ppt/notesSlides/notesSlide4.xml" ContentType="application/vnd.openxmlformats-officedocument.presentationml.notesSlide+xml"/>
  <Override PartName="/ppt/slides/slide9.xml" ContentType="application/vnd.openxmlformats-officedocument.presentationml.slide+xml"/>
  <Override PartName="/ppt/diagrams/data2.xml" ContentType="application/vnd.openxmlformats-officedocument.drawingml.diagramData+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authors.xml" ContentType="application/vnd.ms-powerpoint.authors+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diagrams/quickStyle1.xml" ContentType="application/vnd.openxmlformats-officedocument.drawingml.diagramStyle+xml"/>
  <Override PartName="/ppt/slideLayouts/slideLayout2.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diagrams/layout2.xml" ContentType="application/vnd.openxmlformats-officedocument.drawingml.diagramLayout+xml"/>
  <Override PartName="/ppt/diagrams/quickStyle2.xml" ContentType="application/vnd.openxmlformats-officedocument.drawingml.diagramStyle+xml"/>
  <Override PartName="/ppt/notesSlides/notesSlide7.xml" ContentType="application/vnd.openxmlformats-officedocument.presentationml.notesSlide+xml"/>
  <Default Extension="svg" ContentType="image/svg+xml"/>
  <Override PartName="/ppt/diagrams/drawing1.xml" ContentType="application/vnd.ms-office.drawingml.diagramDrawing+xml"/>
  <Override PartName="/ppt/notesSlides/notesSlide3.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4" r:id="rId1"/>
  </p:sldMasterIdLst>
  <p:notesMasterIdLst>
    <p:notesMasterId r:id="rId17"/>
  </p:notesMasterIdLst>
  <p:sldIdLst>
    <p:sldId id="256" r:id="rId2"/>
    <p:sldId id="707" r:id="rId3"/>
    <p:sldId id="659" r:id="rId4"/>
    <p:sldId id="605" r:id="rId5"/>
    <p:sldId id="698" r:id="rId6"/>
    <p:sldId id="699" r:id="rId7"/>
    <p:sldId id="683" r:id="rId8"/>
    <p:sldId id="702" r:id="rId9"/>
    <p:sldId id="606" r:id="rId10"/>
    <p:sldId id="703" r:id="rId11"/>
    <p:sldId id="705" r:id="rId12"/>
    <p:sldId id="662" r:id="rId13"/>
    <p:sldId id="690" r:id="rId14"/>
    <p:sldId id="708" r:id="rId15"/>
    <p:sldId id="706" r:id="rId16"/>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B3ED91-2DDA-5CA2-DCDA-DF6A17B511E2}" name="Dympna Pearson" initials="DP" userId="Anonymous_Dympna Pearson" providerId="None"/>
</p188:authorLst>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Dympna Pearson" initials="DP"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64851"/>
    <a:srgbClr val="662E35"/>
    <a:srgbClr val="FC0011"/>
    <a:srgbClr val="203014"/>
    <a:srgbClr val="2F491D"/>
    <a:srgbClr val="EBC90A"/>
    <a:srgbClr val="E9F00C"/>
    <a:srgbClr val="DEE40D"/>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3222" autoAdjust="0"/>
    <p:restoredTop sz="92021" autoAdjust="0"/>
  </p:normalViewPr>
  <p:slideViewPr>
    <p:cSldViewPr snapToGrid="0">
      <p:cViewPr>
        <p:scale>
          <a:sx n="75" d="100"/>
          <a:sy n="75" d="100"/>
        </p:scale>
        <p:origin x="-264" y="-45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76" Type="http://schemas.microsoft.com/office/2018/10/relationships/authors" Targe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A13598-7D57-4F1E-84DF-0F8608F79DC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58BB7D9-437C-4008-B335-F78C5C1E27DA}">
      <dgm:prSet custT="1"/>
      <dgm:spPr/>
      <dgm:t>
        <a:bodyPr/>
        <a:lstStyle/>
        <a:p>
          <a:r>
            <a:rPr lang="en-GB" sz="3600" dirty="0" smtClean="0"/>
            <a:t>1</a:t>
          </a:r>
          <a:r>
            <a:rPr lang="en-GB" sz="3600" dirty="0"/>
            <a:t>. What</a:t>
          </a:r>
          <a:r>
            <a:rPr lang="en-GB" sz="3600" dirty="0" smtClean="0"/>
            <a:t> characterises the care context today?</a:t>
          </a:r>
        </a:p>
        <a:p>
          <a:endParaRPr lang="en-GB" sz="3600" dirty="0" smtClean="0"/>
        </a:p>
        <a:p>
          <a:endParaRPr lang="en-US" sz="3600" dirty="0"/>
        </a:p>
      </dgm:t>
    </dgm:pt>
    <dgm:pt modelId="{B9B10EEE-C92E-47B0-BF3E-A861818DB6DC}" type="parTrans" cxnId="{3C516685-832F-498A-AD51-72774775D002}">
      <dgm:prSet/>
      <dgm:spPr/>
      <dgm:t>
        <a:bodyPr/>
        <a:lstStyle/>
        <a:p>
          <a:endParaRPr lang="en-US"/>
        </a:p>
      </dgm:t>
    </dgm:pt>
    <dgm:pt modelId="{F7087A44-F933-4DD5-91E8-34EE014A776C}" type="sibTrans" cxnId="{3C516685-832F-498A-AD51-72774775D002}">
      <dgm:prSet/>
      <dgm:spPr/>
      <dgm:t>
        <a:bodyPr/>
        <a:lstStyle/>
        <a:p>
          <a:endParaRPr lang="en-US"/>
        </a:p>
      </dgm:t>
    </dgm:pt>
    <dgm:pt modelId="{42C57464-FDA8-4783-9872-25ACD22CAD67}">
      <dgm:prSet custT="1"/>
      <dgm:spPr/>
      <dgm:t>
        <a:bodyPr/>
        <a:lstStyle/>
        <a:p>
          <a:r>
            <a:rPr lang="en-GB" sz="3600" dirty="0"/>
            <a:t>2.</a:t>
          </a:r>
          <a:r>
            <a:rPr lang="en-GB" sz="3600" dirty="0" smtClean="0"/>
            <a:t> What messages about the child are being constructed?</a:t>
          </a:r>
          <a:endParaRPr lang="en-US" sz="3600" dirty="0"/>
        </a:p>
      </dgm:t>
    </dgm:pt>
    <dgm:pt modelId="{2DF7309B-8D74-46C1-8CF1-7334B961353F}" type="parTrans" cxnId="{9FBDCFD6-17A9-41E9-82E5-2A4FD53C72D9}">
      <dgm:prSet/>
      <dgm:spPr/>
      <dgm:t>
        <a:bodyPr/>
        <a:lstStyle/>
        <a:p>
          <a:endParaRPr lang="en-US"/>
        </a:p>
      </dgm:t>
    </dgm:pt>
    <dgm:pt modelId="{B41C098C-38F7-4F7F-80BD-3A157F68B131}" type="sibTrans" cxnId="{9FBDCFD6-17A9-41E9-82E5-2A4FD53C72D9}">
      <dgm:prSet/>
      <dgm:spPr/>
      <dgm:t>
        <a:bodyPr/>
        <a:lstStyle/>
        <a:p>
          <a:endParaRPr lang="en-US"/>
        </a:p>
      </dgm:t>
    </dgm:pt>
    <dgm:pt modelId="{47425849-BA1D-4B34-81D1-D05429BE5AA5}">
      <dgm:prSet custT="1"/>
      <dgm:spPr/>
      <dgm:t>
        <a:bodyPr/>
        <a:lstStyle/>
        <a:p>
          <a:r>
            <a:rPr lang="en-GB" sz="3600" dirty="0"/>
            <a:t>3.</a:t>
          </a:r>
          <a:r>
            <a:rPr lang="en-GB" sz="3600" dirty="0" smtClean="0"/>
            <a:t> What can we do </a:t>
          </a:r>
          <a:r>
            <a:rPr lang="en-GB" sz="3600" smtClean="0"/>
            <a:t>to centre </a:t>
          </a:r>
          <a:r>
            <a:rPr lang="en-GB" sz="3600" dirty="0" smtClean="0"/>
            <a:t>the rights of the child?</a:t>
          </a:r>
          <a:endParaRPr lang="en-US" sz="3600" dirty="0"/>
        </a:p>
      </dgm:t>
    </dgm:pt>
    <dgm:pt modelId="{2FFCC2CE-675E-497E-AD75-5E1E9AB3C1C3}" type="parTrans" cxnId="{4EFDC2E1-5879-4DCC-80E2-7E53276D1E8C}">
      <dgm:prSet/>
      <dgm:spPr/>
      <dgm:t>
        <a:bodyPr/>
        <a:lstStyle/>
        <a:p>
          <a:endParaRPr lang="en-US"/>
        </a:p>
      </dgm:t>
    </dgm:pt>
    <dgm:pt modelId="{33845CBC-AFC8-4DEE-8354-1C2DC3189FCB}" type="sibTrans" cxnId="{4EFDC2E1-5879-4DCC-80E2-7E53276D1E8C}">
      <dgm:prSet/>
      <dgm:spPr/>
      <dgm:t>
        <a:bodyPr/>
        <a:lstStyle/>
        <a:p>
          <a:endParaRPr lang="en-US"/>
        </a:p>
      </dgm:t>
    </dgm:pt>
    <dgm:pt modelId="{B1FCFE54-9AB7-6242-9BB4-8D6AE8E32B8C}" type="pres">
      <dgm:prSet presAssocID="{B3A13598-7D57-4F1E-84DF-0F8608F79DCF}" presName="vert0" presStyleCnt="0">
        <dgm:presLayoutVars>
          <dgm:dir/>
          <dgm:animOne val="branch"/>
          <dgm:animLvl val="lvl"/>
        </dgm:presLayoutVars>
      </dgm:prSet>
      <dgm:spPr/>
      <dgm:t>
        <a:bodyPr/>
        <a:lstStyle/>
        <a:p>
          <a:endParaRPr lang="en-US"/>
        </a:p>
      </dgm:t>
    </dgm:pt>
    <dgm:pt modelId="{6CF2734F-2FC7-4B4A-9AF5-2F5A628F56F1}" type="pres">
      <dgm:prSet presAssocID="{A58BB7D9-437C-4008-B335-F78C5C1E27DA}" presName="thickLine" presStyleLbl="alignNode1" presStyleIdx="0" presStyleCnt="3"/>
      <dgm:spPr/>
    </dgm:pt>
    <dgm:pt modelId="{0E4B8B18-02BC-7443-9708-F5276A5EBC2A}" type="pres">
      <dgm:prSet presAssocID="{A58BB7D9-437C-4008-B335-F78C5C1E27DA}" presName="horz1" presStyleCnt="0"/>
      <dgm:spPr/>
    </dgm:pt>
    <dgm:pt modelId="{7A822D12-869C-D147-94DC-625ED22B10CB}" type="pres">
      <dgm:prSet presAssocID="{A58BB7D9-437C-4008-B335-F78C5C1E27DA}" presName="tx1" presStyleLbl="revTx" presStyleIdx="0" presStyleCnt="3" custScaleX="99018" custScaleY="152890"/>
      <dgm:spPr/>
      <dgm:t>
        <a:bodyPr/>
        <a:lstStyle/>
        <a:p>
          <a:endParaRPr lang="en-US"/>
        </a:p>
      </dgm:t>
    </dgm:pt>
    <dgm:pt modelId="{203FAAEC-4D2C-1345-914F-C753BF1698B6}" type="pres">
      <dgm:prSet presAssocID="{A58BB7D9-437C-4008-B335-F78C5C1E27DA}" presName="vert1" presStyleCnt="0"/>
      <dgm:spPr/>
    </dgm:pt>
    <dgm:pt modelId="{80DFB006-EE91-0F43-9E2F-509FDF2B0D8B}" type="pres">
      <dgm:prSet presAssocID="{42C57464-FDA8-4783-9872-25ACD22CAD67}" presName="thickLine" presStyleLbl="alignNode1" presStyleIdx="1" presStyleCnt="3" custLinFactNeighborY="8455"/>
      <dgm:spPr/>
    </dgm:pt>
    <dgm:pt modelId="{58097A65-4379-D84B-B87E-7E437013CFAD}" type="pres">
      <dgm:prSet presAssocID="{42C57464-FDA8-4783-9872-25ACD22CAD67}" presName="horz1" presStyleCnt="0"/>
      <dgm:spPr/>
    </dgm:pt>
    <dgm:pt modelId="{FB39DC5B-1555-8A47-BD2F-9F944ED81F6B}" type="pres">
      <dgm:prSet presAssocID="{42C57464-FDA8-4783-9872-25ACD22CAD67}" presName="tx1" presStyleLbl="revTx" presStyleIdx="1" presStyleCnt="3" custScaleY="221299"/>
      <dgm:spPr/>
      <dgm:t>
        <a:bodyPr/>
        <a:lstStyle/>
        <a:p>
          <a:endParaRPr lang="en-US"/>
        </a:p>
      </dgm:t>
    </dgm:pt>
    <dgm:pt modelId="{645E4D5B-7A22-3547-ABD2-D94F821C3AC0}" type="pres">
      <dgm:prSet presAssocID="{42C57464-FDA8-4783-9872-25ACD22CAD67}" presName="vert1" presStyleCnt="0"/>
      <dgm:spPr/>
    </dgm:pt>
    <dgm:pt modelId="{52F3A5F1-D711-7B49-AC4E-E4D671021A10}" type="pres">
      <dgm:prSet presAssocID="{47425849-BA1D-4B34-81D1-D05429BE5AA5}" presName="thickLine" presStyleLbl="alignNode1" presStyleIdx="2" presStyleCnt="3" custLinFactNeighborY="-27658"/>
      <dgm:spPr/>
    </dgm:pt>
    <dgm:pt modelId="{95B67907-A0AB-5A4B-B1D2-4AAEBC34CB7E}" type="pres">
      <dgm:prSet presAssocID="{47425849-BA1D-4B34-81D1-D05429BE5AA5}" presName="horz1" presStyleCnt="0"/>
      <dgm:spPr/>
    </dgm:pt>
    <dgm:pt modelId="{E5DE9F9F-5600-4743-B065-5CFF21DC87D4}" type="pres">
      <dgm:prSet presAssocID="{47425849-BA1D-4B34-81D1-D05429BE5AA5}" presName="tx1" presStyleLbl="revTx" presStyleIdx="2" presStyleCnt="3" custScaleY="155935"/>
      <dgm:spPr/>
      <dgm:t>
        <a:bodyPr/>
        <a:lstStyle/>
        <a:p>
          <a:endParaRPr lang="en-US"/>
        </a:p>
      </dgm:t>
    </dgm:pt>
    <dgm:pt modelId="{B47A4E68-780E-9D4B-9AAD-A5DAB9BBEABB}" type="pres">
      <dgm:prSet presAssocID="{47425849-BA1D-4B34-81D1-D05429BE5AA5}" presName="vert1" presStyleCnt="0"/>
      <dgm:spPr/>
    </dgm:pt>
  </dgm:ptLst>
  <dgm:cxnLst>
    <dgm:cxn modelId="{08223777-B92D-7B42-BD63-782B61326982}" type="presOf" srcId="{B3A13598-7D57-4F1E-84DF-0F8608F79DCF}" destId="{B1FCFE54-9AB7-6242-9BB4-8D6AE8E32B8C}" srcOrd="0" destOrd="0" presId="urn:microsoft.com/office/officeart/2008/layout/LinedList"/>
    <dgm:cxn modelId="{3C516685-832F-498A-AD51-72774775D002}" srcId="{B3A13598-7D57-4F1E-84DF-0F8608F79DCF}" destId="{A58BB7D9-437C-4008-B335-F78C5C1E27DA}" srcOrd="0" destOrd="0" parTransId="{B9B10EEE-C92E-47B0-BF3E-A861818DB6DC}" sibTransId="{F7087A44-F933-4DD5-91E8-34EE014A776C}"/>
    <dgm:cxn modelId="{40C7EAF6-34F3-9C45-A767-67515E3785B8}" type="presOf" srcId="{47425849-BA1D-4B34-81D1-D05429BE5AA5}" destId="{E5DE9F9F-5600-4743-B065-5CFF21DC87D4}" srcOrd="0" destOrd="0" presId="urn:microsoft.com/office/officeart/2008/layout/LinedList"/>
    <dgm:cxn modelId="{4EFDC2E1-5879-4DCC-80E2-7E53276D1E8C}" srcId="{B3A13598-7D57-4F1E-84DF-0F8608F79DCF}" destId="{47425849-BA1D-4B34-81D1-D05429BE5AA5}" srcOrd="2" destOrd="0" parTransId="{2FFCC2CE-675E-497E-AD75-5E1E9AB3C1C3}" sibTransId="{33845CBC-AFC8-4DEE-8354-1C2DC3189FCB}"/>
    <dgm:cxn modelId="{4D946A6B-F902-9F40-B2D3-E38B13BF7BBA}" type="presOf" srcId="{A58BB7D9-437C-4008-B335-F78C5C1E27DA}" destId="{7A822D12-869C-D147-94DC-625ED22B10CB}" srcOrd="0" destOrd="0" presId="urn:microsoft.com/office/officeart/2008/layout/LinedList"/>
    <dgm:cxn modelId="{9FBDCFD6-17A9-41E9-82E5-2A4FD53C72D9}" srcId="{B3A13598-7D57-4F1E-84DF-0F8608F79DCF}" destId="{42C57464-FDA8-4783-9872-25ACD22CAD67}" srcOrd="1" destOrd="0" parTransId="{2DF7309B-8D74-46C1-8CF1-7334B961353F}" sibTransId="{B41C098C-38F7-4F7F-80BD-3A157F68B131}"/>
    <dgm:cxn modelId="{6556743B-737F-2449-A1C0-959D09B0C96F}" type="presOf" srcId="{42C57464-FDA8-4783-9872-25ACD22CAD67}" destId="{FB39DC5B-1555-8A47-BD2F-9F944ED81F6B}" srcOrd="0" destOrd="0" presId="urn:microsoft.com/office/officeart/2008/layout/LinedList"/>
    <dgm:cxn modelId="{2D970FEE-5E54-B64A-B4A6-EA917A9B0A18}" type="presParOf" srcId="{B1FCFE54-9AB7-6242-9BB4-8D6AE8E32B8C}" destId="{6CF2734F-2FC7-4B4A-9AF5-2F5A628F56F1}" srcOrd="0" destOrd="0" presId="urn:microsoft.com/office/officeart/2008/layout/LinedList"/>
    <dgm:cxn modelId="{EE75F7ED-22ED-814D-A25F-E7A8575C432A}" type="presParOf" srcId="{B1FCFE54-9AB7-6242-9BB4-8D6AE8E32B8C}" destId="{0E4B8B18-02BC-7443-9708-F5276A5EBC2A}" srcOrd="1" destOrd="0" presId="urn:microsoft.com/office/officeart/2008/layout/LinedList"/>
    <dgm:cxn modelId="{F67A9563-BE83-0241-B5C9-BAE4AD22FF08}" type="presParOf" srcId="{0E4B8B18-02BC-7443-9708-F5276A5EBC2A}" destId="{7A822D12-869C-D147-94DC-625ED22B10CB}" srcOrd="0" destOrd="0" presId="urn:microsoft.com/office/officeart/2008/layout/LinedList"/>
    <dgm:cxn modelId="{C1F31F09-53FF-6942-8C79-197A70969CCA}" type="presParOf" srcId="{0E4B8B18-02BC-7443-9708-F5276A5EBC2A}" destId="{203FAAEC-4D2C-1345-914F-C753BF1698B6}" srcOrd="1" destOrd="0" presId="urn:microsoft.com/office/officeart/2008/layout/LinedList"/>
    <dgm:cxn modelId="{206C45F3-8CE4-5941-9357-4F2FD8AC94CF}" type="presParOf" srcId="{B1FCFE54-9AB7-6242-9BB4-8D6AE8E32B8C}" destId="{80DFB006-EE91-0F43-9E2F-509FDF2B0D8B}" srcOrd="2" destOrd="0" presId="urn:microsoft.com/office/officeart/2008/layout/LinedList"/>
    <dgm:cxn modelId="{A89114F8-477A-2541-A868-92ADCDD71AEB}" type="presParOf" srcId="{B1FCFE54-9AB7-6242-9BB4-8D6AE8E32B8C}" destId="{58097A65-4379-D84B-B87E-7E437013CFAD}" srcOrd="3" destOrd="0" presId="urn:microsoft.com/office/officeart/2008/layout/LinedList"/>
    <dgm:cxn modelId="{AAD978B2-C16F-2B47-837C-828064BAD019}" type="presParOf" srcId="{58097A65-4379-D84B-B87E-7E437013CFAD}" destId="{FB39DC5B-1555-8A47-BD2F-9F944ED81F6B}" srcOrd="0" destOrd="0" presId="urn:microsoft.com/office/officeart/2008/layout/LinedList"/>
    <dgm:cxn modelId="{85674199-5748-4C42-9E5F-E9632F7B0DE0}" type="presParOf" srcId="{58097A65-4379-D84B-B87E-7E437013CFAD}" destId="{645E4D5B-7A22-3547-ABD2-D94F821C3AC0}" srcOrd="1" destOrd="0" presId="urn:microsoft.com/office/officeart/2008/layout/LinedList"/>
    <dgm:cxn modelId="{4B13E6B1-F30B-0A45-A823-FB0C577245BE}" type="presParOf" srcId="{B1FCFE54-9AB7-6242-9BB4-8D6AE8E32B8C}" destId="{52F3A5F1-D711-7B49-AC4E-E4D671021A10}" srcOrd="4" destOrd="0" presId="urn:microsoft.com/office/officeart/2008/layout/LinedList"/>
    <dgm:cxn modelId="{70D60193-5C91-4344-869E-FE9648DC2E3A}" type="presParOf" srcId="{B1FCFE54-9AB7-6242-9BB4-8D6AE8E32B8C}" destId="{95B67907-A0AB-5A4B-B1D2-4AAEBC34CB7E}" srcOrd="5" destOrd="0" presId="urn:microsoft.com/office/officeart/2008/layout/LinedList"/>
    <dgm:cxn modelId="{68C4EBAF-624F-E446-9374-9754F0D63D0F}" type="presParOf" srcId="{95B67907-A0AB-5A4B-B1D2-4AAEBC34CB7E}" destId="{E5DE9F9F-5600-4743-B065-5CFF21DC87D4}" srcOrd="0" destOrd="0" presId="urn:microsoft.com/office/officeart/2008/layout/LinedList"/>
    <dgm:cxn modelId="{79A1D760-F46B-994D-9ED5-C6D7DDAA4A98}" type="presParOf" srcId="{95B67907-A0AB-5A4B-B1D2-4AAEBC34CB7E}" destId="{B47A4E68-780E-9D4B-9AAD-A5DAB9BBEABB}"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A13598-7D57-4F1E-84DF-0F8608F79DC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58BB7D9-437C-4008-B335-F78C5C1E27DA}">
      <dgm:prSet custT="1"/>
      <dgm:spPr/>
      <dgm:t>
        <a:bodyPr/>
        <a:lstStyle/>
        <a:p>
          <a:r>
            <a:rPr lang="en-GB" sz="2800" dirty="0" smtClean="0"/>
            <a:t>1</a:t>
          </a:r>
          <a:r>
            <a:rPr lang="en-GB" sz="2800" dirty="0"/>
            <a:t>.</a:t>
          </a:r>
          <a:r>
            <a:rPr lang="en-GB" sz="2800" dirty="0" smtClean="0"/>
            <a:t> Team health and effectiveness</a:t>
          </a:r>
        </a:p>
        <a:p>
          <a:endParaRPr lang="en-GB" sz="3600" dirty="0" smtClean="0"/>
        </a:p>
        <a:p>
          <a:endParaRPr lang="en-US" sz="3600" dirty="0"/>
        </a:p>
      </dgm:t>
    </dgm:pt>
    <dgm:pt modelId="{B9B10EEE-C92E-47B0-BF3E-A861818DB6DC}" type="parTrans" cxnId="{3C516685-832F-498A-AD51-72774775D002}">
      <dgm:prSet/>
      <dgm:spPr/>
      <dgm:t>
        <a:bodyPr/>
        <a:lstStyle/>
        <a:p>
          <a:endParaRPr lang="en-US"/>
        </a:p>
      </dgm:t>
    </dgm:pt>
    <dgm:pt modelId="{F7087A44-F933-4DD5-91E8-34EE014A776C}" type="sibTrans" cxnId="{3C516685-832F-498A-AD51-72774775D002}">
      <dgm:prSet/>
      <dgm:spPr/>
      <dgm:t>
        <a:bodyPr/>
        <a:lstStyle/>
        <a:p>
          <a:endParaRPr lang="en-US"/>
        </a:p>
      </dgm:t>
    </dgm:pt>
    <dgm:pt modelId="{42C57464-FDA8-4783-9872-25ACD22CAD67}">
      <dgm:prSet custT="1"/>
      <dgm:spPr/>
      <dgm:t>
        <a:bodyPr/>
        <a:lstStyle/>
        <a:p>
          <a:r>
            <a:rPr lang="en-GB" sz="2800" dirty="0"/>
            <a:t>2.</a:t>
          </a:r>
          <a:r>
            <a:rPr lang="en-GB" sz="2800" dirty="0" smtClean="0"/>
            <a:t> Bioethics and the behavioural and social sciences</a:t>
          </a:r>
          <a:endParaRPr lang="en-US" sz="2800" dirty="0"/>
        </a:p>
      </dgm:t>
    </dgm:pt>
    <dgm:pt modelId="{2DF7309B-8D74-46C1-8CF1-7334B961353F}" type="parTrans" cxnId="{9FBDCFD6-17A9-41E9-82E5-2A4FD53C72D9}">
      <dgm:prSet/>
      <dgm:spPr/>
      <dgm:t>
        <a:bodyPr/>
        <a:lstStyle/>
        <a:p>
          <a:endParaRPr lang="en-US"/>
        </a:p>
      </dgm:t>
    </dgm:pt>
    <dgm:pt modelId="{B41C098C-38F7-4F7F-80BD-3A157F68B131}" type="sibTrans" cxnId="{9FBDCFD6-17A9-41E9-82E5-2A4FD53C72D9}">
      <dgm:prSet/>
      <dgm:spPr/>
      <dgm:t>
        <a:bodyPr/>
        <a:lstStyle/>
        <a:p>
          <a:endParaRPr lang="en-US"/>
        </a:p>
      </dgm:t>
    </dgm:pt>
    <dgm:pt modelId="{47425849-BA1D-4B34-81D1-D05429BE5AA5}">
      <dgm:prSet custT="1"/>
      <dgm:spPr/>
      <dgm:t>
        <a:bodyPr/>
        <a:lstStyle/>
        <a:p>
          <a:r>
            <a:rPr lang="en-GB" sz="2800" dirty="0"/>
            <a:t>3.</a:t>
          </a:r>
          <a:r>
            <a:rPr lang="en-GB" sz="2800" dirty="0" smtClean="0"/>
            <a:t> Collaboration with peer supporters and advocates</a:t>
          </a:r>
          <a:endParaRPr lang="en-US" sz="2800" dirty="0"/>
        </a:p>
      </dgm:t>
    </dgm:pt>
    <dgm:pt modelId="{2FFCC2CE-675E-497E-AD75-5E1E9AB3C1C3}" type="parTrans" cxnId="{4EFDC2E1-5879-4DCC-80E2-7E53276D1E8C}">
      <dgm:prSet/>
      <dgm:spPr/>
      <dgm:t>
        <a:bodyPr/>
        <a:lstStyle/>
        <a:p>
          <a:endParaRPr lang="en-US"/>
        </a:p>
      </dgm:t>
    </dgm:pt>
    <dgm:pt modelId="{33845CBC-AFC8-4DEE-8354-1C2DC3189FCB}" type="sibTrans" cxnId="{4EFDC2E1-5879-4DCC-80E2-7E53276D1E8C}">
      <dgm:prSet/>
      <dgm:spPr/>
      <dgm:t>
        <a:bodyPr/>
        <a:lstStyle/>
        <a:p>
          <a:endParaRPr lang="en-US"/>
        </a:p>
      </dgm:t>
    </dgm:pt>
    <dgm:pt modelId="{B1FCFE54-9AB7-6242-9BB4-8D6AE8E32B8C}" type="pres">
      <dgm:prSet presAssocID="{B3A13598-7D57-4F1E-84DF-0F8608F79DCF}" presName="vert0" presStyleCnt="0">
        <dgm:presLayoutVars>
          <dgm:dir/>
          <dgm:animOne val="branch"/>
          <dgm:animLvl val="lvl"/>
        </dgm:presLayoutVars>
      </dgm:prSet>
      <dgm:spPr/>
      <dgm:t>
        <a:bodyPr/>
        <a:lstStyle/>
        <a:p>
          <a:endParaRPr lang="en-US"/>
        </a:p>
      </dgm:t>
    </dgm:pt>
    <dgm:pt modelId="{6CF2734F-2FC7-4B4A-9AF5-2F5A628F56F1}" type="pres">
      <dgm:prSet presAssocID="{A58BB7D9-437C-4008-B335-F78C5C1E27DA}" presName="thickLine" presStyleLbl="alignNode1" presStyleIdx="0" presStyleCnt="3"/>
      <dgm:spPr/>
    </dgm:pt>
    <dgm:pt modelId="{0E4B8B18-02BC-7443-9708-F5276A5EBC2A}" type="pres">
      <dgm:prSet presAssocID="{A58BB7D9-437C-4008-B335-F78C5C1E27DA}" presName="horz1" presStyleCnt="0"/>
      <dgm:spPr/>
    </dgm:pt>
    <dgm:pt modelId="{7A822D12-869C-D147-94DC-625ED22B10CB}" type="pres">
      <dgm:prSet presAssocID="{A58BB7D9-437C-4008-B335-F78C5C1E27DA}" presName="tx1" presStyleLbl="revTx" presStyleIdx="0" presStyleCnt="3" custScaleX="99018" custScaleY="152890"/>
      <dgm:spPr/>
      <dgm:t>
        <a:bodyPr/>
        <a:lstStyle/>
        <a:p>
          <a:endParaRPr lang="en-US"/>
        </a:p>
      </dgm:t>
    </dgm:pt>
    <dgm:pt modelId="{203FAAEC-4D2C-1345-914F-C753BF1698B6}" type="pres">
      <dgm:prSet presAssocID="{A58BB7D9-437C-4008-B335-F78C5C1E27DA}" presName="vert1" presStyleCnt="0"/>
      <dgm:spPr/>
    </dgm:pt>
    <dgm:pt modelId="{80DFB006-EE91-0F43-9E2F-509FDF2B0D8B}" type="pres">
      <dgm:prSet presAssocID="{42C57464-FDA8-4783-9872-25ACD22CAD67}" presName="thickLine" presStyleLbl="alignNode1" presStyleIdx="1" presStyleCnt="3" custLinFactNeighborY="8455"/>
      <dgm:spPr/>
    </dgm:pt>
    <dgm:pt modelId="{58097A65-4379-D84B-B87E-7E437013CFAD}" type="pres">
      <dgm:prSet presAssocID="{42C57464-FDA8-4783-9872-25ACD22CAD67}" presName="horz1" presStyleCnt="0"/>
      <dgm:spPr/>
    </dgm:pt>
    <dgm:pt modelId="{FB39DC5B-1555-8A47-BD2F-9F944ED81F6B}" type="pres">
      <dgm:prSet presAssocID="{42C57464-FDA8-4783-9872-25ACD22CAD67}" presName="tx1" presStyleLbl="revTx" presStyleIdx="1" presStyleCnt="3" custScaleY="297455"/>
      <dgm:spPr/>
      <dgm:t>
        <a:bodyPr/>
        <a:lstStyle/>
        <a:p>
          <a:endParaRPr lang="en-US"/>
        </a:p>
      </dgm:t>
    </dgm:pt>
    <dgm:pt modelId="{645E4D5B-7A22-3547-ABD2-D94F821C3AC0}" type="pres">
      <dgm:prSet presAssocID="{42C57464-FDA8-4783-9872-25ACD22CAD67}" presName="vert1" presStyleCnt="0"/>
      <dgm:spPr/>
    </dgm:pt>
    <dgm:pt modelId="{52F3A5F1-D711-7B49-AC4E-E4D671021A10}" type="pres">
      <dgm:prSet presAssocID="{47425849-BA1D-4B34-81D1-D05429BE5AA5}" presName="thickLine" presStyleLbl="alignNode1" presStyleIdx="2" presStyleCnt="3" custLinFactNeighborX="610" custLinFactNeighborY="-51764"/>
      <dgm:spPr/>
    </dgm:pt>
    <dgm:pt modelId="{95B67907-A0AB-5A4B-B1D2-4AAEBC34CB7E}" type="pres">
      <dgm:prSet presAssocID="{47425849-BA1D-4B34-81D1-D05429BE5AA5}" presName="horz1" presStyleCnt="0"/>
      <dgm:spPr/>
    </dgm:pt>
    <dgm:pt modelId="{E5DE9F9F-5600-4743-B065-5CFF21DC87D4}" type="pres">
      <dgm:prSet presAssocID="{47425849-BA1D-4B34-81D1-D05429BE5AA5}" presName="tx1" presStyleLbl="revTx" presStyleIdx="2" presStyleCnt="3" custScaleY="155935" custLinFactNeighborY="-37590"/>
      <dgm:spPr/>
      <dgm:t>
        <a:bodyPr/>
        <a:lstStyle/>
        <a:p>
          <a:endParaRPr lang="en-US"/>
        </a:p>
      </dgm:t>
    </dgm:pt>
    <dgm:pt modelId="{B47A4E68-780E-9D4B-9AAD-A5DAB9BBEABB}" type="pres">
      <dgm:prSet presAssocID="{47425849-BA1D-4B34-81D1-D05429BE5AA5}" presName="vert1" presStyleCnt="0"/>
      <dgm:spPr/>
    </dgm:pt>
  </dgm:ptLst>
  <dgm:cxnLst>
    <dgm:cxn modelId="{B15B29EE-C308-CB40-9925-0AF41E7E625E}" type="presOf" srcId="{47425849-BA1D-4B34-81D1-D05429BE5AA5}" destId="{E5DE9F9F-5600-4743-B065-5CFF21DC87D4}" srcOrd="0" destOrd="0" presId="urn:microsoft.com/office/officeart/2008/layout/LinedList"/>
    <dgm:cxn modelId="{3C516685-832F-498A-AD51-72774775D002}" srcId="{B3A13598-7D57-4F1E-84DF-0F8608F79DCF}" destId="{A58BB7D9-437C-4008-B335-F78C5C1E27DA}" srcOrd="0" destOrd="0" parTransId="{B9B10EEE-C92E-47B0-BF3E-A861818DB6DC}" sibTransId="{F7087A44-F933-4DD5-91E8-34EE014A776C}"/>
    <dgm:cxn modelId="{1419A286-B214-2F4C-8F57-E3557F8D2C15}" type="presOf" srcId="{B3A13598-7D57-4F1E-84DF-0F8608F79DCF}" destId="{B1FCFE54-9AB7-6242-9BB4-8D6AE8E32B8C}" srcOrd="0" destOrd="0" presId="urn:microsoft.com/office/officeart/2008/layout/LinedList"/>
    <dgm:cxn modelId="{4EFDC2E1-5879-4DCC-80E2-7E53276D1E8C}" srcId="{B3A13598-7D57-4F1E-84DF-0F8608F79DCF}" destId="{47425849-BA1D-4B34-81D1-D05429BE5AA5}" srcOrd="2" destOrd="0" parTransId="{2FFCC2CE-675E-497E-AD75-5E1E9AB3C1C3}" sibTransId="{33845CBC-AFC8-4DEE-8354-1C2DC3189FCB}"/>
    <dgm:cxn modelId="{801687EF-B619-D84B-A553-A8CB3E0995D8}" type="presOf" srcId="{A58BB7D9-437C-4008-B335-F78C5C1E27DA}" destId="{7A822D12-869C-D147-94DC-625ED22B10CB}" srcOrd="0" destOrd="0" presId="urn:microsoft.com/office/officeart/2008/layout/LinedList"/>
    <dgm:cxn modelId="{9FBDCFD6-17A9-41E9-82E5-2A4FD53C72D9}" srcId="{B3A13598-7D57-4F1E-84DF-0F8608F79DCF}" destId="{42C57464-FDA8-4783-9872-25ACD22CAD67}" srcOrd="1" destOrd="0" parTransId="{2DF7309B-8D74-46C1-8CF1-7334B961353F}" sibTransId="{B41C098C-38F7-4F7F-80BD-3A157F68B131}"/>
    <dgm:cxn modelId="{04111BE8-4CDE-6048-A08F-419B520F87EF}" type="presOf" srcId="{42C57464-FDA8-4783-9872-25ACD22CAD67}" destId="{FB39DC5B-1555-8A47-BD2F-9F944ED81F6B}" srcOrd="0" destOrd="0" presId="urn:microsoft.com/office/officeart/2008/layout/LinedList"/>
    <dgm:cxn modelId="{50349E13-ECFA-1745-9CFF-EDE91D544CAF}" type="presParOf" srcId="{B1FCFE54-9AB7-6242-9BB4-8D6AE8E32B8C}" destId="{6CF2734F-2FC7-4B4A-9AF5-2F5A628F56F1}" srcOrd="0" destOrd="0" presId="urn:microsoft.com/office/officeart/2008/layout/LinedList"/>
    <dgm:cxn modelId="{06194376-8A1B-B94A-8301-51B51F075AC4}" type="presParOf" srcId="{B1FCFE54-9AB7-6242-9BB4-8D6AE8E32B8C}" destId="{0E4B8B18-02BC-7443-9708-F5276A5EBC2A}" srcOrd="1" destOrd="0" presId="urn:microsoft.com/office/officeart/2008/layout/LinedList"/>
    <dgm:cxn modelId="{7071A653-7DCB-B44E-BF35-EF6D51D18E7B}" type="presParOf" srcId="{0E4B8B18-02BC-7443-9708-F5276A5EBC2A}" destId="{7A822D12-869C-D147-94DC-625ED22B10CB}" srcOrd="0" destOrd="0" presId="urn:microsoft.com/office/officeart/2008/layout/LinedList"/>
    <dgm:cxn modelId="{67C64466-8EAD-6347-BBEE-CB56BA117CE7}" type="presParOf" srcId="{0E4B8B18-02BC-7443-9708-F5276A5EBC2A}" destId="{203FAAEC-4D2C-1345-914F-C753BF1698B6}" srcOrd="1" destOrd="0" presId="urn:microsoft.com/office/officeart/2008/layout/LinedList"/>
    <dgm:cxn modelId="{5A8C28E7-A365-1546-A0C7-B31D7615543D}" type="presParOf" srcId="{B1FCFE54-9AB7-6242-9BB4-8D6AE8E32B8C}" destId="{80DFB006-EE91-0F43-9E2F-509FDF2B0D8B}" srcOrd="2" destOrd="0" presId="urn:microsoft.com/office/officeart/2008/layout/LinedList"/>
    <dgm:cxn modelId="{776F34D5-77C6-8949-A5E9-107ED830C5CB}" type="presParOf" srcId="{B1FCFE54-9AB7-6242-9BB4-8D6AE8E32B8C}" destId="{58097A65-4379-D84B-B87E-7E437013CFAD}" srcOrd="3" destOrd="0" presId="urn:microsoft.com/office/officeart/2008/layout/LinedList"/>
    <dgm:cxn modelId="{186A764D-A010-AB46-8F6F-44028B9F7ABA}" type="presParOf" srcId="{58097A65-4379-D84B-B87E-7E437013CFAD}" destId="{FB39DC5B-1555-8A47-BD2F-9F944ED81F6B}" srcOrd="0" destOrd="0" presId="urn:microsoft.com/office/officeart/2008/layout/LinedList"/>
    <dgm:cxn modelId="{6330D71A-55C6-3249-9D26-B6FEF8BF09EF}" type="presParOf" srcId="{58097A65-4379-D84B-B87E-7E437013CFAD}" destId="{645E4D5B-7A22-3547-ABD2-D94F821C3AC0}" srcOrd="1" destOrd="0" presId="urn:microsoft.com/office/officeart/2008/layout/LinedList"/>
    <dgm:cxn modelId="{6B23B1C8-1D2C-3B47-BB93-FA76E9DF4B1C}" type="presParOf" srcId="{B1FCFE54-9AB7-6242-9BB4-8D6AE8E32B8C}" destId="{52F3A5F1-D711-7B49-AC4E-E4D671021A10}" srcOrd="4" destOrd="0" presId="urn:microsoft.com/office/officeart/2008/layout/LinedList"/>
    <dgm:cxn modelId="{4D35A4C1-E870-C248-9155-3EDCE4CDBB2E}" type="presParOf" srcId="{B1FCFE54-9AB7-6242-9BB4-8D6AE8E32B8C}" destId="{95B67907-A0AB-5A4B-B1D2-4AAEBC34CB7E}" srcOrd="5" destOrd="0" presId="urn:microsoft.com/office/officeart/2008/layout/LinedList"/>
    <dgm:cxn modelId="{68EC60CA-B517-994A-AFCC-07BFBFC393FD}" type="presParOf" srcId="{95B67907-A0AB-5A4B-B1D2-4AAEBC34CB7E}" destId="{E5DE9F9F-5600-4743-B065-5CFF21DC87D4}" srcOrd="0" destOrd="0" presId="urn:microsoft.com/office/officeart/2008/layout/LinedList"/>
    <dgm:cxn modelId="{42DF2BE5-B05E-6E45-9937-A6BCDD3F8869}" type="presParOf" srcId="{95B67907-A0AB-5A4B-B1D2-4AAEBC34CB7E}" destId="{B47A4E68-780E-9D4B-9AAD-A5DAB9BBEABB}" srcOrd="1"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F2734F-2FC7-4B4A-9AF5-2F5A628F56F1}">
      <dsp:nvSpPr>
        <dsp:cNvPr id="0" name=""/>
        <dsp:cNvSpPr/>
      </dsp:nvSpPr>
      <dsp:spPr>
        <a:xfrm>
          <a:off x="0" y="2156"/>
          <a:ext cx="668866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822D12-869C-D147-94DC-625ED22B10CB}">
      <dsp:nvSpPr>
        <dsp:cNvPr id="0" name=""/>
        <dsp:cNvSpPr/>
      </dsp:nvSpPr>
      <dsp:spPr>
        <a:xfrm>
          <a:off x="0" y="2156"/>
          <a:ext cx="6616516" cy="147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GB" sz="3600" kern="1200" dirty="0" smtClean="0"/>
            <a:t>1</a:t>
          </a:r>
          <a:r>
            <a:rPr lang="en-GB" sz="3600" kern="1200" dirty="0"/>
            <a:t>. What</a:t>
          </a:r>
          <a:r>
            <a:rPr lang="en-GB" sz="3600" kern="1200" dirty="0" smtClean="0"/>
            <a:t> characterises the care context today?</a:t>
          </a:r>
        </a:p>
        <a:p>
          <a:pPr lvl="0" algn="l" defTabSz="1600200">
            <a:lnSpc>
              <a:spcPct val="90000"/>
            </a:lnSpc>
            <a:spcBef>
              <a:spcPct val="0"/>
            </a:spcBef>
            <a:spcAft>
              <a:spcPct val="35000"/>
            </a:spcAft>
          </a:pPr>
          <a:endParaRPr lang="en-GB" sz="3600" kern="1200" dirty="0" smtClean="0"/>
        </a:p>
        <a:p>
          <a:pPr lvl="0" algn="l" defTabSz="1600200">
            <a:lnSpc>
              <a:spcPct val="90000"/>
            </a:lnSpc>
            <a:spcBef>
              <a:spcPct val="0"/>
            </a:spcBef>
            <a:spcAft>
              <a:spcPct val="35000"/>
            </a:spcAft>
          </a:pPr>
          <a:endParaRPr lang="en-US" sz="3600" kern="1200" dirty="0"/>
        </a:p>
      </dsp:txBody>
      <dsp:txXfrm>
        <a:off x="0" y="2156"/>
        <a:ext cx="6616516" cy="1478500"/>
      </dsp:txXfrm>
    </dsp:sp>
    <dsp:sp modelId="{80DFB006-EE91-0F43-9E2F-509FDF2B0D8B}">
      <dsp:nvSpPr>
        <dsp:cNvPr id="0" name=""/>
        <dsp:cNvSpPr/>
      </dsp:nvSpPr>
      <dsp:spPr>
        <a:xfrm>
          <a:off x="0" y="1661597"/>
          <a:ext cx="6688667"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39DC5B-1555-8A47-BD2F-9F944ED81F6B}">
      <dsp:nvSpPr>
        <dsp:cNvPr id="0" name=""/>
        <dsp:cNvSpPr/>
      </dsp:nvSpPr>
      <dsp:spPr>
        <a:xfrm>
          <a:off x="0" y="1480656"/>
          <a:ext cx="6682135" cy="2140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GB" sz="3600" kern="1200" dirty="0"/>
            <a:t>2.</a:t>
          </a:r>
          <a:r>
            <a:rPr lang="en-GB" sz="3600" kern="1200" dirty="0" smtClean="0"/>
            <a:t> What messages about the child are being constructed?</a:t>
          </a:r>
          <a:endParaRPr lang="en-US" sz="3600" kern="1200" dirty="0"/>
        </a:p>
      </dsp:txBody>
      <dsp:txXfrm>
        <a:off x="0" y="1480656"/>
        <a:ext cx="6682135" cy="2140039"/>
      </dsp:txXfrm>
    </dsp:sp>
    <dsp:sp modelId="{52F3A5F1-D711-7B49-AC4E-E4D671021A10}">
      <dsp:nvSpPr>
        <dsp:cNvPr id="0" name=""/>
        <dsp:cNvSpPr/>
      </dsp:nvSpPr>
      <dsp:spPr>
        <a:xfrm>
          <a:off x="0" y="3203628"/>
          <a:ext cx="6688667"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DE9F9F-5600-4743-B065-5CFF21DC87D4}">
      <dsp:nvSpPr>
        <dsp:cNvPr id="0" name=""/>
        <dsp:cNvSpPr/>
      </dsp:nvSpPr>
      <dsp:spPr>
        <a:xfrm>
          <a:off x="0" y="3620696"/>
          <a:ext cx="6682135" cy="1507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GB" sz="3600" kern="1200" dirty="0"/>
            <a:t>3.</a:t>
          </a:r>
          <a:r>
            <a:rPr lang="en-GB" sz="3600" kern="1200" dirty="0" smtClean="0"/>
            <a:t> What can we do </a:t>
          </a:r>
          <a:r>
            <a:rPr lang="en-GB" sz="3600" kern="1200" smtClean="0"/>
            <a:t>to centre </a:t>
          </a:r>
          <a:r>
            <a:rPr lang="en-GB" sz="3600" kern="1200" dirty="0" smtClean="0"/>
            <a:t>the rights of the child?</a:t>
          </a:r>
          <a:endParaRPr lang="en-US" sz="3600" kern="1200" dirty="0"/>
        </a:p>
      </dsp:txBody>
      <dsp:txXfrm>
        <a:off x="0" y="3620696"/>
        <a:ext cx="6682135" cy="150794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DC4B2573-5C34-4ED3-9B53-D88A797F7423}" type="datetimeFigureOut">
              <a:rPr lang="en-GB" smtClean="0"/>
              <a:pPr/>
              <a:t>5/29/22</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54B6F96C-1F7D-4EA5-9D5E-1FA98353CE87}"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56009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RG is a real SIPSMART </a:t>
            </a:r>
            <a:r>
              <a:rPr lang="en-GB" dirty="0"/>
              <a:t>patient entering</a:t>
            </a:r>
            <a:r>
              <a:rPr lang="en-GB" baseline="0" dirty="0"/>
              <a:t> the trial</a:t>
            </a:r>
            <a:endParaRPr lang="en-GB" dirty="0"/>
          </a:p>
        </p:txBody>
      </p:sp>
      <p:sp>
        <p:nvSpPr>
          <p:cNvPr id="4" name="Slide Number Placeholder 3"/>
          <p:cNvSpPr>
            <a:spLocks noGrp="1"/>
          </p:cNvSpPr>
          <p:nvPr>
            <p:ph type="sldNum" sz="quarter" idx="5"/>
          </p:nvPr>
        </p:nvSpPr>
        <p:spPr/>
        <p:txBody>
          <a:bodyPr/>
          <a:lstStyle/>
          <a:p>
            <a:fld id="{1D4989EA-7C24-4DDB-863A-E6679BF786ED}" type="slidenum">
              <a:rPr lang="en-GB" smtClean="0"/>
              <a:pPr/>
              <a:t>2</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7823163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D95C99-A12E-4EA2-B768-B0AE229CE935}" type="slidenum">
              <a:rPr lang="en-US" smtClean="0"/>
              <a:pPr/>
              <a:t>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758363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Slide Image Placeholder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B096346-E229-404B-8B09-983990E262D6}"/>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D00745C4-118F-46B0-B707-1127076BA64A}"/>
              </a:ext>
            </a:extLst>
          </p:cNvPr>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spcBef>
                <a:spcPct val="0"/>
              </a:spcBef>
            </a:pPr>
            <a:endParaRPr lang="en-US" altLang="en-US">
              <a:latin typeface="Times New Roman" panose="02020603050405020304" pitchFamily="18" charset="0"/>
              <a:ea typeface="ＭＳ Ｐゴシック" panose="020B0600070205080204" pitchFamily="34" charset="-128"/>
            </a:endParaRPr>
          </a:p>
        </p:txBody>
      </p:sp>
      <p:sp>
        <p:nvSpPr>
          <p:cNvPr id="11268" name="Slide Number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C0A337C4-318D-4421-A8F4-5A9904C798E8}"/>
              </a:ext>
            </a:extLst>
          </p:cNvPr>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77149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38160" indent="-282564" defTabSz="77149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35019" indent="-227004" defTabSz="77149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589027" indent="-227004" defTabSz="77149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43034" indent="-227004" defTabSz="77149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00217" indent="-227004" defTabSz="77149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57400" indent="-227004" defTabSz="77149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14582" indent="-227004" defTabSz="77149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71764" indent="-227004" defTabSz="77149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defRPr/>
            </a:pPr>
            <a:fld id="{8C1903E4-6814-47F9-A6EC-A1D672DA735E}" type="slidenum">
              <a:rPr lang="en-GB" altLang="en-US" i="1" smtClean="0">
                <a:solidFill>
                  <a:srgbClr val="000000"/>
                </a:solidFill>
                <a:latin typeface="Comic Sans MS" panose="030F0702030302020204" pitchFamily="66" charset="0"/>
              </a:rPr>
              <a:pPr fontAlgn="base">
                <a:spcBef>
                  <a:spcPct val="0"/>
                </a:spcBef>
                <a:spcAft>
                  <a:spcPct val="0"/>
                </a:spcAft>
                <a:defRPr/>
              </a:pPr>
              <a:t>4</a:t>
            </a:fld>
            <a:endParaRPr lang="en-GB" altLang="en-US" i="1" dirty="0">
              <a:solidFill>
                <a:srgbClr val="000000"/>
              </a:solidFill>
              <a:latin typeface="Comic Sans MS" panose="030F0702030302020204" pitchFamily="66"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8731848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Slide Image Placeholder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151CFB8-65E3-49DF-B8AB-D5EC2DA8D292}"/>
              </a:ext>
            </a:extLst>
          </p:cNvPr>
          <p:cNvSpPr>
            <a:spLocks noGrp="1" noRot="1" noChangeAspect="1" noChangeArrowheads="1" noTextEdit="1"/>
          </p:cNvSpPr>
          <p:nvPr>
            <p:ph type="sldImg"/>
          </p:nvPr>
        </p:nvSpPr>
        <p:spPr>
          <a:ln/>
        </p:spPr>
      </p:sp>
      <p:sp>
        <p:nvSpPr>
          <p:cNvPr id="154627" name="Notes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FA4D6D4-04B3-4D94-BC2F-22FA9E4353EF}"/>
              </a:ext>
            </a:extLst>
          </p:cNvPr>
          <p:cNvSpPr>
            <a:spLocks noGrp="1" noChangeArrowheads="1"/>
          </p:cNvSpPr>
          <p:nvPr>
            <p:ph type="body" idx="1"/>
          </p:nvPr>
        </p:nvSpPr>
        <p:spPr>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GB" altLang="en-US" dirty="0">
              <a:latin typeface="Times New Roman" panose="02020603050405020304" pitchFamily="18" charset="0"/>
              <a:ea typeface="ＭＳ Ｐゴシック" panose="020B0600070205080204" pitchFamily="34" charset="-128"/>
            </a:endParaRPr>
          </a:p>
        </p:txBody>
      </p:sp>
      <p:sp>
        <p:nvSpPr>
          <p:cNvPr id="154628" name="Slide Number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B09CCB4-2315-488C-9292-87306BC82E77}"/>
              </a:ext>
            </a:extLst>
          </p:cNvPr>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771495">
              <a:defRPr>
                <a:solidFill>
                  <a:schemeClr val="tx1"/>
                </a:solidFill>
                <a:latin typeface="Arial Black" panose="020B0A04020102020204" pitchFamily="34" charset="0"/>
                <a:ea typeface="ＭＳ Ｐゴシック" panose="020B0600070205080204" pitchFamily="34" charset="-128"/>
              </a:defRPr>
            </a:lvl1pPr>
            <a:lvl2pPr marL="738160" indent="-282564" defTabSz="771495">
              <a:defRPr>
                <a:solidFill>
                  <a:schemeClr val="tx1"/>
                </a:solidFill>
                <a:latin typeface="Arial Black" panose="020B0A04020102020204" pitchFamily="34" charset="0"/>
                <a:ea typeface="ＭＳ Ｐゴシック" panose="020B0600070205080204" pitchFamily="34" charset="-128"/>
              </a:defRPr>
            </a:lvl2pPr>
            <a:lvl3pPr marL="1135019" indent="-227004" defTabSz="771495">
              <a:defRPr>
                <a:solidFill>
                  <a:schemeClr val="tx1"/>
                </a:solidFill>
                <a:latin typeface="Arial Black" panose="020B0A04020102020204" pitchFamily="34" charset="0"/>
                <a:ea typeface="ＭＳ Ｐゴシック" panose="020B0600070205080204" pitchFamily="34" charset="-128"/>
              </a:defRPr>
            </a:lvl3pPr>
            <a:lvl4pPr marL="1589027" indent="-227004" defTabSz="771495">
              <a:defRPr>
                <a:solidFill>
                  <a:schemeClr val="tx1"/>
                </a:solidFill>
                <a:latin typeface="Arial Black" panose="020B0A04020102020204" pitchFamily="34" charset="0"/>
                <a:ea typeface="ＭＳ Ｐゴシック" panose="020B0600070205080204" pitchFamily="34" charset="-128"/>
              </a:defRPr>
            </a:lvl4pPr>
            <a:lvl5pPr marL="2043034" indent="-227004" defTabSz="771495">
              <a:defRPr>
                <a:solidFill>
                  <a:schemeClr val="tx1"/>
                </a:solidFill>
                <a:latin typeface="Arial Black" panose="020B0A04020102020204" pitchFamily="34" charset="0"/>
                <a:ea typeface="ＭＳ Ｐゴシック" panose="020B0600070205080204" pitchFamily="34" charset="-128"/>
              </a:defRPr>
            </a:lvl5pPr>
            <a:lvl6pPr marL="2500217" indent="-227004" defTabSz="771495"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6pPr>
            <a:lvl7pPr marL="2957400" indent="-227004" defTabSz="771495"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7pPr>
            <a:lvl8pPr marL="3414582" indent="-227004" defTabSz="771495"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8pPr>
            <a:lvl9pPr marL="3871764" indent="-227004" defTabSz="771495"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9pPr>
          </a:lstStyle>
          <a:p>
            <a:fld id="{661076FB-4795-4B65-B1C9-BCB3C30A6B66}" type="slidenum">
              <a:rPr lang="en-GB" altLang="en-US" smtClean="0">
                <a:latin typeface="Times New Roman" panose="02020603050405020304" pitchFamily="18" charset="0"/>
              </a:rPr>
              <a:pPr/>
              <a:t>8</a:t>
            </a:fld>
            <a:endParaRPr lang="en-GB" altLang="en-US">
              <a:latin typeface="Times New Roman" panose="02020603050405020304"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0611684"/>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Image Placeholder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AA4F548D-B586-4983-A41C-B51D264149E3}"/>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4492E246-07A8-4726-A491-A3055F1D064F}"/>
              </a:ext>
            </a:extLst>
          </p:cNvPr>
          <p:cNvSpPr>
            <a:spLocks noGrp="1"/>
          </p:cNvSpPr>
          <p:nvPr>
            <p:ph type="body" idx="1"/>
          </p:nvPr>
        </p:nvSpPr>
        <p:spPr/>
        <p:txBody>
          <a:bodyPr/>
          <a:lstStyle/>
          <a:p>
            <a:pPr defTabSz="908696">
              <a:defRPr/>
            </a:pPr>
            <a:endParaRPr lang="en-GB" dirty="0">
              <a:latin typeface="+mn-lt"/>
              <a:ea typeface="+mn-ea"/>
              <a:cs typeface="+mn-cs"/>
            </a:endParaRPr>
          </a:p>
        </p:txBody>
      </p:sp>
      <p:sp>
        <p:nvSpPr>
          <p:cNvPr id="9220" name="Slide Number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F242AE5-8600-4A49-AA49-82518413B732}"/>
              </a:ext>
            </a:extLst>
          </p:cNvPr>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771495">
              <a:defRPr>
                <a:solidFill>
                  <a:schemeClr val="tx1"/>
                </a:solidFill>
                <a:latin typeface="Arial Black" panose="020B0A04020102020204" pitchFamily="34" charset="0"/>
                <a:ea typeface="ＭＳ Ｐゴシック" panose="020B0600070205080204" pitchFamily="34" charset="-128"/>
              </a:defRPr>
            </a:lvl1pPr>
            <a:lvl2pPr marL="738160" indent="-282564" defTabSz="771495">
              <a:defRPr>
                <a:solidFill>
                  <a:schemeClr val="tx1"/>
                </a:solidFill>
                <a:latin typeface="Arial Black" panose="020B0A04020102020204" pitchFamily="34" charset="0"/>
                <a:ea typeface="ＭＳ Ｐゴシック" panose="020B0600070205080204" pitchFamily="34" charset="-128"/>
              </a:defRPr>
            </a:lvl2pPr>
            <a:lvl3pPr marL="1135019" indent="-227004" defTabSz="771495">
              <a:defRPr>
                <a:solidFill>
                  <a:schemeClr val="tx1"/>
                </a:solidFill>
                <a:latin typeface="Arial Black" panose="020B0A04020102020204" pitchFamily="34" charset="0"/>
                <a:ea typeface="ＭＳ Ｐゴシック" panose="020B0600070205080204" pitchFamily="34" charset="-128"/>
              </a:defRPr>
            </a:lvl3pPr>
            <a:lvl4pPr marL="1589027" indent="-227004" defTabSz="771495">
              <a:defRPr>
                <a:solidFill>
                  <a:schemeClr val="tx1"/>
                </a:solidFill>
                <a:latin typeface="Arial Black" panose="020B0A04020102020204" pitchFamily="34" charset="0"/>
                <a:ea typeface="ＭＳ Ｐゴシック" panose="020B0600070205080204" pitchFamily="34" charset="-128"/>
              </a:defRPr>
            </a:lvl4pPr>
            <a:lvl5pPr marL="2043034" indent="-227004" defTabSz="771495">
              <a:defRPr>
                <a:solidFill>
                  <a:schemeClr val="tx1"/>
                </a:solidFill>
                <a:latin typeface="Arial Black" panose="020B0A04020102020204" pitchFamily="34" charset="0"/>
                <a:ea typeface="ＭＳ Ｐゴシック" panose="020B0600070205080204" pitchFamily="34" charset="-128"/>
              </a:defRPr>
            </a:lvl5pPr>
            <a:lvl6pPr marL="2500217" indent="-227004" defTabSz="771495"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6pPr>
            <a:lvl7pPr marL="2957400" indent="-227004" defTabSz="771495"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7pPr>
            <a:lvl8pPr marL="3414582" indent="-227004" defTabSz="771495"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8pPr>
            <a:lvl9pPr marL="3871764" indent="-227004" defTabSz="771495"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9pPr>
          </a:lstStyle>
          <a:p>
            <a:fld id="{D44EEDBA-C1EF-49C9-9C07-D8530DA7F46F}"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0" dirty="0"/>
          </a:p>
        </p:txBody>
      </p:sp>
      <p:sp>
        <p:nvSpPr>
          <p:cNvPr id="4" name="Slide Number Placeholder 3"/>
          <p:cNvSpPr>
            <a:spLocks noGrp="1"/>
          </p:cNvSpPr>
          <p:nvPr>
            <p:ph type="sldNum" sz="quarter" idx="10"/>
          </p:nvPr>
        </p:nvSpPr>
        <p:spPr/>
        <p:txBody>
          <a:bodyPr/>
          <a:lstStyle/>
          <a:p>
            <a:fld id="{3AD95C99-A12E-4EA2-B768-B0AE229CE935}" type="slidenum">
              <a:rPr lang="en-US" smtClean="0"/>
              <a:pPr/>
              <a:t>12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9056667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DA96FB86-5431-4574-B637-988FB576CE75}"/>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D455D8F2-0B1F-4BCF-95AB-2B6531964F84}"/>
              </a:ext>
            </a:extLst>
          </p:cNvPr>
          <p:cNvSpPr>
            <a:spLocks noGrp="1" noChangeArrowheads="1"/>
          </p:cNvSpPr>
          <p:nvPr>
            <p:ph type="body" idx="1"/>
          </p:nvPr>
        </p:nvSpPr>
        <p:spPr>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GB" altLang="en-US" dirty="0">
              <a:latin typeface="Times New Roman" panose="02020603050405020304" pitchFamily="18" charset="0"/>
              <a:ea typeface="ＭＳ Ｐゴシック" panose="020B0600070205080204" pitchFamily="34" charset="-128"/>
            </a:endParaRPr>
          </a:p>
        </p:txBody>
      </p:sp>
      <p:sp>
        <p:nvSpPr>
          <p:cNvPr id="65540" name="Slide Number Placeholder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50D847E7-F605-43F6-8F7D-83AA9DE4E2BA}"/>
              </a:ext>
            </a:extLst>
          </p:cNvPr>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771525">
              <a:defRPr>
                <a:solidFill>
                  <a:schemeClr val="tx1"/>
                </a:solidFill>
                <a:latin typeface="Arial Black" panose="020B0A04020102020204" pitchFamily="34" charset="0"/>
                <a:ea typeface="ＭＳ Ｐゴシック" panose="020B0600070205080204" pitchFamily="34" charset="-128"/>
              </a:defRPr>
            </a:lvl1pPr>
            <a:lvl2pPr marL="738188" indent="-282575" defTabSz="771525">
              <a:defRPr>
                <a:solidFill>
                  <a:schemeClr val="tx1"/>
                </a:solidFill>
                <a:latin typeface="Arial Black" panose="020B0A04020102020204" pitchFamily="34" charset="0"/>
                <a:ea typeface="ＭＳ Ｐゴシック" panose="020B0600070205080204" pitchFamily="34" charset="-128"/>
              </a:defRPr>
            </a:lvl2pPr>
            <a:lvl3pPr marL="1135063" indent="-227013" defTabSz="771525">
              <a:defRPr>
                <a:solidFill>
                  <a:schemeClr val="tx1"/>
                </a:solidFill>
                <a:latin typeface="Arial Black" panose="020B0A04020102020204" pitchFamily="34" charset="0"/>
                <a:ea typeface="ＭＳ Ｐゴシック" panose="020B0600070205080204" pitchFamily="34" charset="-128"/>
              </a:defRPr>
            </a:lvl3pPr>
            <a:lvl4pPr marL="1589088" indent="-227013" defTabSz="771525">
              <a:defRPr>
                <a:solidFill>
                  <a:schemeClr val="tx1"/>
                </a:solidFill>
                <a:latin typeface="Arial Black" panose="020B0A04020102020204" pitchFamily="34" charset="0"/>
                <a:ea typeface="ＭＳ Ｐゴシック" panose="020B0600070205080204" pitchFamily="34" charset="-128"/>
              </a:defRPr>
            </a:lvl4pPr>
            <a:lvl5pPr marL="2043113" indent="-227013" defTabSz="771525">
              <a:defRPr>
                <a:solidFill>
                  <a:schemeClr val="tx1"/>
                </a:solidFill>
                <a:latin typeface="Arial Black" panose="020B0A04020102020204" pitchFamily="34" charset="0"/>
                <a:ea typeface="ＭＳ Ｐゴシック" panose="020B0600070205080204" pitchFamily="34" charset="-128"/>
              </a:defRPr>
            </a:lvl5pPr>
            <a:lvl6pPr marL="2500313" indent="-227013" defTabSz="771525"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6pPr>
            <a:lvl7pPr marL="2957513" indent="-227013" defTabSz="771525"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7pPr>
            <a:lvl8pPr marL="3414713" indent="-227013" defTabSz="771525"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8pPr>
            <a:lvl9pPr marL="3871913" indent="-227013" defTabSz="771525"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9pPr>
          </a:lstStyle>
          <a:p>
            <a:fld id="{40ADACBC-D605-450F-85BF-2462593ECABB}" type="slidenum">
              <a:rPr lang="en-GB" altLang="en-US">
                <a:latin typeface="Times New Roman" panose="02020603050405020304" pitchFamily="18" charset="0"/>
              </a:rPr>
              <a:pPr/>
              <a:t>13</a:t>
            </a:fld>
            <a:endParaRPr lang="en-GB"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B6F96C-1F7D-4EA5-9D5E-1FA98353CE87}" type="slidenum">
              <a:rPr lang="en-GB" smtClean="0"/>
              <a:pPr/>
              <a:t>14</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9939980"/>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dirty="0">
              <a:ea typeface="+mn-ea"/>
              <a:cs typeface="+mn-cs"/>
            </a:endParaRPr>
          </a:p>
        </p:txBody>
      </p:sp>
      <p:sp>
        <p:nvSpPr>
          <p:cNvPr id="33796" name="Slide Number Placeholder 3"/>
          <p:cNvSpPr>
            <a:spLocks noGrp="1"/>
          </p:cNvSpPr>
          <p:nvPr>
            <p:ph type="sldNum" sz="quarter" idx="5"/>
          </p:nvPr>
        </p:nvSpPr>
        <p:spPr>
          <a:noFill/>
        </p:spPr>
        <p:txBody>
          <a:bodyPr/>
          <a:lstStyle/>
          <a:p>
            <a:fld id="{54325EBA-9473-2E4E-A9FD-5F059AD5DF48}" type="slidenum">
              <a:rPr lang="en-GB">
                <a:latin typeface="Times New Roman" pitchFamily="-86" charset="0"/>
                <a:ea typeface="ＭＳ Ｐゴシック" pitchFamily="-86" charset="-128"/>
                <a:cs typeface="ＭＳ Ｐゴシック" pitchFamily="-86" charset="-128"/>
              </a:rPr>
              <a:pPr/>
              <a:t>15</a:t>
            </a:fld>
            <a:endParaRPr lang="en-GB">
              <a:latin typeface="Times New Roman" pitchFamily="-86" charset="0"/>
              <a:ea typeface="ＭＳ Ｐゴシック" pitchFamily="-86" charset="-128"/>
              <a:cs typeface="ＭＳ Ｐゴシック" pitchFamily="-8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680053-511A-4A15-98BD-CA62EF482517}" type="datetimeFigureOut">
              <a:rPr lang="en-GB" smtClean="0"/>
              <a:pPr/>
              <a:t>5/29/22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09527-708B-403C-A54A-641798BF761B}"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4282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680053-511A-4A15-98BD-CA62EF482517}" type="datetimeFigureOut">
              <a:rPr lang="en-GB" smtClean="0"/>
              <a:pPr/>
              <a:t>5/29/22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09527-708B-403C-A54A-641798BF761B}"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18721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680053-511A-4A15-98BD-CA62EF482517}" type="datetimeFigureOut">
              <a:rPr lang="en-GB" smtClean="0"/>
              <a:pPr/>
              <a:t>5/29/22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09527-708B-403C-A54A-641798BF761B}"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4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680053-511A-4A15-98BD-CA62EF482517}" type="datetimeFigureOut">
              <a:rPr lang="en-GB" smtClean="0"/>
              <a:pPr/>
              <a:t>5/29/22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09527-708B-403C-A54A-641798BF761B}"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8845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680053-511A-4A15-98BD-CA62EF482517}" type="datetimeFigureOut">
              <a:rPr lang="en-GB" smtClean="0"/>
              <a:pPr/>
              <a:t>5/29/22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09527-708B-403C-A54A-641798BF761B}"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3537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680053-511A-4A15-98BD-CA62EF482517}" type="datetimeFigureOut">
              <a:rPr lang="en-GB" smtClean="0"/>
              <a:pPr/>
              <a:t>5/29/22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F09527-708B-403C-A54A-641798BF761B}"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7118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680053-511A-4A15-98BD-CA62EF482517}" type="datetimeFigureOut">
              <a:rPr lang="en-GB" smtClean="0"/>
              <a:pPr/>
              <a:t>5/29/22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F09527-708B-403C-A54A-641798BF761B}"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5959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680053-511A-4A15-98BD-CA62EF482517}" type="datetimeFigureOut">
              <a:rPr lang="en-GB" smtClean="0"/>
              <a:pPr/>
              <a:t>5/29/22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F09527-708B-403C-A54A-641798BF761B}"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301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80053-511A-4A15-98BD-CA62EF482517}" type="datetimeFigureOut">
              <a:rPr lang="en-GB" smtClean="0"/>
              <a:pPr/>
              <a:t>5/29/22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F09527-708B-403C-A54A-641798BF761B}"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7506139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680053-511A-4A15-98BD-CA62EF482517}" type="datetimeFigureOut">
              <a:rPr lang="en-GB" smtClean="0"/>
              <a:pPr/>
              <a:t>5/29/22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F09527-708B-403C-A54A-641798BF761B}"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5023752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680053-511A-4A15-98BD-CA62EF482517}" type="datetimeFigureOut">
              <a:rPr lang="en-GB" smtClean="0"/>
              <a:pPr/>
              <a:t>5/29/22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F09527-708B-403C-A54A-641798BF761B}"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887917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80053-511A-4A15-98BD-CA62EF482517}" type="datetimeFigureOut">
              <a:rPr lang="en-GB" smtClean="0"/>
              <a:pPr/>
              <a:t>5/29/22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09527-708B-403C-A54A-641798BF761B}"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113140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3.sv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hyperlink" Target="https://interconnecteduk.org" TargetMode="External"/><Relationship Id="rId4" Type="http://schemas.openxmlformats.org/officeDocument/2006/relationships/hyperlink" Target="https://psiinternational.wixsite.com"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76EFD3D9-44F0-4267-BCC1-1613E79D8274}"/>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6">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A779A851-95D6-41AF-937A-B0E4B7F6FA8D}"/>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953FB2E7-B6CB-429C-81EB-D9516D6D5C8D}"/>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Shape 3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EC40DB1-B719-4A13-9A4D-0966B4B27866}"/>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E88FBA2-52CC-4CBE-8261-11DA72B90AC8}"/>
              </a:ext>
            </a:extLst>
          </p:cNvPr>
          <p:cNvSpPr>
            <a:spLocks noGrp="1"/>
          </p:cNvSpPr>
          <p:nvPr>
            <p:ph type="ctrTitle"/>
          </p:nvPr>
        </p:nvSpPr>
        <p:spPr>
          <a:xfrm>
            <a:off x="749300" y="698499"/>
            <a:ext cx="3856567" cy="5211233"/>
          </a:xfrm>
        </p:spPr>
        <p:txBody>
          <a:bodyPr vert="horz" lIns="91440" tIns="45720" rIns="91440" bIns="45720" rtlCol="0" anchor="ctr">
            <a:normAutofit/>
          </a:bodyPr>
          <a:lstStyle/>
          <a:p>
            <a:pPr algn="l"/>
            <a:r>
              <a:rPr lang="en-US" sz="2800" b="1" kern="1200" dirty="0" smtClean="0">
                <a:solidFill>
                  <a:srgbClr val="EBC90A"/>
                </a:solidFill>
                <a:latin typeface="+mj-lt"/>
                <a:ea typeface="+mj-ea"/>
                <a:cs typeface="+mj-cs"/>
              </a:rPr>
              <a:t>Council of Europe</a:t>
            </a:r>
            <a:r>
              <a:rPr lang="en-US" sz="2400" b="1" kern="1200" dirty="0" smtClean="0">
                <a:solidFill>
                  <a:srgbClr val="EBC90A"/>
                </a:solidFill>
                <a:latin typeface="+mj-lt"/>
                <a:ea typeface="+mj-ea"/>
                <a:cs typeface="+mj-cs"/>
              </a:rPr>
              <a:t/>
            </a:r>
            <a:br>
              <a:rPr lang="en-US" sz="2400" b="1" kern="1200" dirty="0" smtClean="0">
                <a:solidFill>
                  <a:srgbClr val="EBC90A"/>
                </a:solidFill>
                <a:latin typeface="+mj-lt"/>
                <a:ea typeface="+mj-ea"/>
                <a:cs typeface="+mj-cs"/>
              </a:rPr>
            </a:br>
            <a:r>
              <a:rPr lang="en-US" sz="2400" dirty="0" smtClean="0">
                <a:solidFill>
                  <a:srgbClr val="EBC90A"/>
                </a:solidFill>
              </a:rPr>
              <a:t>Human Rights and Technologies in Biomedicine</a:t>
            </a:r>
            <a:r>
              <a:rPr lang="en-US" sz="2400" kern="1200" dirty="0" smtClean="0">
                <a:solidFill>
                  <a:srgbClr val="EBC90A"/>
                </a:solidFill>
                <a:latin typeface="+mj-lt"/>
                <a:ea typeface="+mj-ea"/>
                <a:cs typeface="+mj-cs"/>
              </a:rPr>
              <a:t/>
            </a:r>
            <a:br>
              <a:rPr lang="en-US" sz="2400" kern="1200" dirty="0" smtClean="0">
                <a:solidFill>
                  <a:srgbClr val="EBC90A"/>
                </a:solidFill>
                <a:latin typeface="+mj-lt"/>
                <a:ea typeface="+mj-ea"/>
                <a:cs typeface="+mj-cs"/>
              </a:rPr>
            </a:br>
            <a:r>
              <a:rPr lang="en-US" sz="2400" kern="1200" dirty="0" smtClean="0">
                <a:solidFill>
                  <a:srgbClr val="EBC90A"/>
                </a:solidFill>
                <a:latin typeface="+mj-lt"/>
                <a:ea typeface="+mj-ea"/>
                <a:cs typeface="+mj-cs"/>
              </a:rPr>
              <a:t/>
            </a:r>
            <a:br>
              <a:rPr lang="en-US" sz="2400" kern="1200" dirty="0" smtClean="0">
                <a:solidFill>
                  <a:srgbClr val="EBC90A"/>
                </a:solidFill>
                <a:latin typeface="+mj-lt"/>
                <a:ea typeface="+mj-ea"/>
                <a:cs typeface="+mj-cs"/>
              </a:rPr>
            </a:br>
            <a:r>
              <a:rPr lang="en-US" sz="2400" kern="1200" dirty="0" smtClean="0">
                <a:solidFill>
                  <a:srgbClr val="EBC90A"/>
                </a:solidFill>
                <a:latin typeface="+mj-lt"/>
                <a:ea typeface="+mj-ea"/>
                <a:cs typeface="+mj-cs"/>
              </a:rPr>
              <a:t>Committee on Bioethics Seminar</a:t>
            </a:r>
            <a:br>
              <a:rPr lang="en-US" sz="2400" kern="1200" dirty="0" smtClean="0">
                <a:solidFill>
                  <a:srgbClr val="EBC90A"/>
                </a:solidFill>
                <a:latin typeface="+mj-lt"/>
                <a:ea typeface="+mj-ea"/>
                <a:cs typeface="+mj-cs"/>
              </a:rPr>
            </a:br>
            <a:r>
              <a:rPr lang="en-US" sz="2400" b="1" kern="1200" dirty="0" smtClean="0">
                <a:solidFill>
                  <a:srgbClr val="EBC90A"/>
                </a:solidFill>
                <a:latin typeface="+mj-lt"/>
                <a:ea typeface="+mj-ea"/>
                <a:cs typeface="+mj-cs"/>
              </a:rPr>
              <a:t/>
            </a:r>
            <a:br>
              <a:rPr lang="en-US" sz="2400" b="1" kern="1200" dirty="0" smtClean="0">
                <a:solidFill>
                  <a:srgbClr val="EBC90A"/>
                </a:solidFill>
                <a:latin typeface="+mj-lt"/>
                <a:ea typeface="+mj-ea"/>
                <a:cs typeface="+mj-cs"/>
              </a:rPr>
            </a:br>
            <a:r>
              <a:rPr lang="en-US" sz="2800" b="1" dirty="0" smtClean="0">
                <a:solidFill>
                  <a:schemeClr val="bg1"/>
                </a:solidFill>
              </a:rPr>
              <a:t>Early Intervention on Intersex Children,</a:t>
            </a:r>
            <a:br>
              <a:rPr lang="en-US" sz="2800" b="1" dirty="0" smtClean="0">
                <a:solidFill>
                  <a:schemeClr val="bg1"/>
                </a:solidFill>
              </a:rPr>
            </a:br>
            <a:r>
              <a:rPr lang="en-US" sz="2800" b="1" dirty="0" smtClean="0">
                <a:solidFill>
                  <a:schemeClr val="bg1"/>
                </a:solidFill>
              </a:rPr>
              <a:t>P</a:t>
            </a:r>
            <a:r>
              <a:rPr lang="en-US" sz="2800" b="1" kern="1200" dirty="0" smtClean="0">
                <a:solidFill>
                  <a:schemeClr val="bg1"/>
                </a:solidFill>
                <a:latin typeface="+mj-lt"/>
                <a:ea typeface="+mj-ea"/>
                <a:cs typeface="+mj-cs"/>
              </a:rPr>
              <a:t>romoting the Rights of the Child</a:t>
            </a:r>
            <a:r>
              <a:rPr lang="en-US" sz="2400" b="1" kern="1200" dirty="0" smtClean="0">
                <a:solidFill>
                  <a:schemeClr val="bg1"/>
                </a:solidFill>
                <a:latin typeface="+mj-lt"/>
                <a:ea typeface="+mj-ea"/>
                <a:cs typeface="+mj-cs"/>
              </a:rPr>
              <a:t/>
            </a:r>
            <a:br>
              <a:rPr lang="en-US" sz="2400" b="1" kern="1200" dirty="0" smtClean="0">
                <a:solidFill>
                  <a:schemeClr val="bg1"/>
                </a:solidFill>
                <a:latin typeface="+mj-lt"/>
                <a:ea typeface="+mj-ea"/>
                <a:cs typeface="+mj-cs"/>
              </a:rPr>
            </a:br>
            <a:endParaRPr lang="en-US" sz="2400" kern="1200" dirty="0">
              <a:solidFill>
                <a:schemeClr val="bg1"/>
              </a:solidFill>
              <a:latin typeface="+mj-lt"/>
              <a:ea typeface="+mj-ea"/>
              <a:cs typeface="+mj-cs"/>
            </a:endParaRPr>
          </a:p>
        </p:txBody>
      </p:sp>
      <p:sp>
        <p:nvSpPr>
          <p:cNvPr id="37" name="Rectangle 8">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2211336-CFF3-412D-868A-6679C1004C45}"/>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2E964FC-D6E1-41D9-B214-102E67242860}"/>
              </a:ext>
            </a:extLst>
          </p:cNvPr>
          <p:cNvSpPr>
            <a:spLocks noGrp="1"/>
          </p:cNvSpPr>
          <p:nvPr>
            <p:ph type="subTitle" idx="1"/>
          </p:nvPr>
        </p:nvSpPr>
        <p:spPr>
          <a:xfrm>
            <a:off x="5113867" y="1371601"/>
            <a:ext cx="6197600" cy="5232400"/>
          </a:xfrm>
        </p:spPr>
        <p:txBody>
          <a:bodyPr vert="horz" lIns="91440" tIns="45720" rIns="91440" bIns="45720" rtlCol="0" anchor="ctr">
            <a:normAutofit/>
          </a:bodyPr>
          <a:lstStyle/>
          <a:p>
            <a:r>
              <a:rPr lang="en-US" sz="3800" dirty="0" smtClean="0">
                <a:solidFill>
                  <a:schemeClr val="bg1"/>
                </a:solidFill>
              </a:rPr>
              <a:t>Can </a:t>
            </a:r>
            <a:r>
              <a:rPr lang="en-US" sz="3800" dirty="0" err="1" smtClean="0">
                <a:solidFill>
                  <a:schemeClr val="bg1"/>
                </a:solidFill>
              </a:rPr>
              <a:t>medicalising</a:t>
            </a:r>
            <a:r>
              <a:rPr lang="en-US" sz="3800" dirty="0" smtClean="0">
                <a:solidFill>
                  <a:schemeClr val="bg1"/>
                </a:solidFill>
              </a:rPr>
              <a:t> be made compatible with </a:t>
            </a:r>
            <a:r>
              <a:rPr lang="en-US" sz="3800" dirty="0" err="1" smtClean="0">
                <a:solidFill>
                  <a:schemeClr val="bg1"/>
                </a:solidFill>
              </a:rPr>
              <a:t>humanising</a:t>
            </a:r>
            <a:r>
              <a:rPr lang="en-US" sz="3800" dirty="0" smtClean="0">
                <a:solidFill>
                  <a:schemeClr val="bg1"/>
                </a:solidFill>
              </a:rPr>
              <a:t> child and family? </a:t>
            </a:r>
            <a:endParaRPr lang="en-US" sz="3200" dirty="0" smtClean="0">
              <a:solidFill>
                <a:srgbClr val="FEFFFF"/>
              </a:solidFill>
            </a:endParaRPr>
          </a:p>
          <a:p>
            <a:endParaRPr lang="en-US" sz="3200" dirty="0" smtClean="0">
              <a:solidFill>
                <a:srgbClr val="FEFFFF"/>
              </a:solidFill>
            </a:endParaRPr>
          </a:p>
          <a:p>
            <a:r>
              <a:rPr lang="en-US" sz="3200" dirty="0" smtClean="0">
                <a:solidFill>
                  <a:srgbClr val="FEFFFF"/>
                </a:solidFill>
              </a:rPr>
              <a:t>Lih</a:t>
            </a:r>
            <a:r>
              <a:rPr lang="en-US" sz="3200" dirty="0">
                <a:solidFill>
                  <a:srgbClr val="FEFFFF"/>
                </a:solidFill>
              </a:rPr>
              <a:t>-Mei </a:t>
            </a:r>
            <a:r>
              <a:rPr lang="en-US" sz="3200" dirty="0" smtClean="0">
                <a:solidFill>
                  <a:srgbClr val="FEFFFF"/>
                </a:solidFill>
              </a:rPr>
              <a:t>Liao </a:t>
            </a:r>
            <a:r>
              <a:rPr lang="en-US" sz="2000" dirty="0" smtClean="0">
                <a:solidFill>
                  <a:srgbClr val="FEFFFF"/>
                </a:solidFill>
              </a:rPr>
              <a:t>PhD </a:t>
            </a:r>
            <a:r>
              <a:rPr lang="en-US" sz="2000" dirty="0" err="1" smtClean="0">
                <a:solidFill>
                  <a:srgbClr val="FEFFFF"/>
                </a:solidFill>
              </a:rPr>
              <a:t>FBPsS</a:t>
            </a:r>
            <a:endParaRPr lang="en-US" dirty="0" smtClean="0">
              <a:solidFill>
                <a:srgbClr val="FEFFFF"/>
              </a:solidFill>
            </a:endParaRPr>
          </a:p>
          <a:p>
            <a:r>
              <a:rPr lang="en-US" sz="2000" dirty="0" smtClean="0">
                <a:solidFill>
                  <a:srgbClr val="FEFFFF"/>
                </a:solidFill>
              </a:rPr>
              <a:t>Consultant Clinical Psychologist</a:t>
            </a:r>
          </a:p>
          <a:p>
            <a:r>
              <a:rPr lang="en-US" sz="2000" dirty="0" smtClean="0">
                <a:solidFill>
                  <a:srgbClr val="FEFFFF"/>
                </a:solidFill>
              </a:rPr>
              <a:t>Independent Practice</a:t>
            </a:r>
          </a:p>
          <a:p>
            <a:r>
              <a:rPr lang="en-US" sz="2000" dirty="0" smtClean="0">
                <a:solidFill>
                  <a:schemeClr val="bg1"/>
                </a:solidFill>
              </a:rPr>
              <a:t>(formerly University College London Hospitals, UK)</a:t>
            </a:r>
          </a:p>
          <a:p>
            <a:endParaRPr lang="en-US" sz="2000" dirty="0" smtClean="0">
              <a:solidFill>
                <a:srgbClr val="FEFFFF"/>
              </a:solidFill>
            </a:endParaRPr>
          </a:p>
        </p:txBody>
      </p:sp>
      <p:pic>
        <p:nvPicPr>
          <p:cNvPr id="10" name="Picture 9" descr="Council_of_Europe_logo_(2013_revised_version).svg.png"/>
          <p:cNvPicPr>
            <a:picLocks noChangeAspect="1"/>
          </p:cNvPicPr>
          <p:nvPr/>
        </p:nvPicPr>
        <p:blipFill>
          <a:blip r:embed="rId2"/>
          <a:stretch>
            <a:fillRect/>
          </a:stretch>
        </p:blipFill>
        <p:spPr>
          <a:xfrm>
            <a:off x="10609978" y="203200"/>
            <a:ext cx="1294155" cy="103128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71050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useBgFill="1">
        <p:nvSpPr>
          <p:cNvPr id="13" name="Rectangle 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E91DC736-0EF8-4F87-9146-EBF1D2EE4D3D}"/>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descr="Rear-view of mand standing on a wooden platform in the mountains">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9527435F-3EA1-B285-BA14-FB7416B959AC}"/>
              </a:ext>
            </a:extLst>
          </p:cNvPr>
          <p:cNvPicPr>
            <a:picLocks noChangeAspect="1"/>
          </p:cNvPicPr>
          <p:nvPr/>
        </p:nvPicPr>
        <p:blipFill rotWithShape="1">
          <a:blip r:embed="rId2"/>
          <a:srcRect r="15627" b="-1"/>
          <a:stretch/>
        </p:blipFill>
        <p:spPr>
          <a:xfrm>
            <a:off x="5690956" y="0"/>
            <a:ext cx="8668512" cy="6857990"/>
          </a:xfrm>
          <a:prstGeom prst="rect">
            <a:avLst/>
          </a:prstGeom>
        </p:spPr>
      </p:pic>
      <p:sp>
        <p:nvSpPr>
          <p:cNvPr id="16" name="Rectangle 9">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97CD68E-23E3-4007-8847-CD0944C4F7BE}"/>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AF2F604E-43BE-4DC3-B983-E071523364F8}"/>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8C9B587-E65E-4B52-B37C-ABEBB6E87928}"/>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p:cNvSpPr txBox="1">
            <a:spLocks/>
          </p:cNvSpPr>
          <p:nvPr/>
        </p:nvSpPr>
        <p:spPr>
          <a:xfrm>
            <a:off x="694267" y="372532"/>
            <a:ext cx="10397068" cy="1034959"/>
          </a:xfrm>
          <a:prstGeom prst="rect">
            <a:avLst/>
          </a:prstGeom>
        </p:spPr>
        <p:txBody>
          <a:bodyPr vert="horz" lIns="91440" tIns="45720" rIns="91440" bIns="45720" rtlCol="0" anchor="ctr">
            <a:normAutofit fontScale="97500"/>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chemeClr val="tx1"/>
                </a:solidFill>
                <a:effectLst/>
                <a:uLnTx/>
                <a:uFillTx/>
                <a:latin typeface="+mj-lt"/>
                <a:ea typeface="+mj-ea"/>
                <a:cs typeface="+mj-cs"/>
              </a:rPr>
              <a:t>Shaping towards the </a:t>
            </a:r>
            <a:r>
              <a:rPr kumimoji="0" lang="en-GB" sz="3600" b="1" i="0" u="none" strike="noStrike" kern="1200" cap="none" spc="0" normalizeH="0" noProof="0" dirty="0" smtClean="0">
                <a:ln>
                  <a:noFill/>
                </a:ln>
                <a:solidFill>
                  <a:schemeClr val="tx1"/>
                </a:solidFill>
                <a:effectLst/>
                <a:uLnTx/>
                <a:uFillTx/>
                <a:latin typeface="+mj-lt"/>
                <a:ea typeface="+mj-ea"/>
                <a:cs typeface="+mj-cs"/>
              </a:rPr>
              <a:t>surgical path</a:t>
            </a:r>
            <a:endParaRPr kumimoji="0" lang="en-GB"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Content Placeholder 2"/>
          <p:cNvSpPr txBox="1">
            <a:spLocks/>
          </p:cNvSpPr>
          <p:nvPr/>
        </p:nvSpPr>
        <p:spPr>
          <a:xfrm>
            <a:off x="423335" y="2201334"/>
            <a:ext cx="6485465" cy="4182533"/>
          </a:xfrm>
          <a:prstGeom prst="rect">
            <a:avLst/>
          </a:prstGeom>
        </p:spPr>
        <p:txBody>
          <a:bodyPr vert="horz" lIns="91440" tIns="45720" rIns="91440" bIns="45720" rtlCol="0">
            <a:normAutofit/>
          </a:bodyPr>
          <a:lstStyle/>
          <a:p>
            <a:pPr marL="228600" lvl="0" indent="-228600" defTabSz="914400">
              <a:lnSpc>
                <a:spcPct val="90000"/>
              </a:lnSpc>
              <a:spcBef>
                <a:spcPts val="1000"/>
              </a:spcBef>
              <a:defRPr/>
            </a:pPr>
            <a:r>
              <a:rPr kumimoji="0" lang="en-US" sz="3027" i="1" u="none" strike="noStrike" kern="1200" cap="none" spc="0" normalizeH="0" baseline="0" noProof="0" dirty="0" smtClean="0">
                <a:ln>
                  <a:noFill/>
                </a:ln>
                <a:solidFill>
                  <a:schemeClr val="tx1"/>
                </a:solidFill>
                <a:effectLst/>
                <a:uLnTx/>
                <a:uFillTx/>
                <a:latin typeface="+mn-lt"/>
                <a:ea typeface="+mn-ea"/>
                <a:cs typeface="+mn-cs"/>
              </a:rPr>
              <a:t>	“Reflecting on early decision-making, parents recalled strong wishes to surgically ‘normalize</a:t>
            </a:r>
            <a:r>
              <a:rPr lang="en-US" sz="3027" i="1" dirty="0" smtClean="0"/>
              <a:t>’</a:t>
            </a:r>
            <a:r>
              <a:rPr kumimoji="0" lang="en-US" sz="3027" i="1" u="none" strike="noStrike" kern="1200" cap="none" spc="0" normalizeH="0" baseline="0" noProof="0" dirty="0" smtClean="0">
                <a:ln>
                  <a:noFill/>
                </a:ln>
                <a:solidFill>
                  <a:schemeClr val="tx1"/>
                </a:solidFill>
                <a:effectLst/>
                <a:uLnTx/>
                <a:uFillTx/>
                <a:latin typeface="+mn-lt"/>
                <a:ea typeface="+mn-ea"/>
                <a:cs typeface="+mn-cs"/>
              </a:rPr>
              <a:t> their child’s sexual anatomy... Many parents viewed surgery as obvious and necessary, and did not experience it as something that involved a decision-making process.”</a:t>
            </a:r>
            <a:r>
              <a:rPr lang="en-US" sz="2162" dirty="0" smtClean="0"/>
              <a:t> </a:t>
            </a:r>
            <a:r>
              <a:rPr lang="en-US" sz="2162" dirty="0" err="1" smtClean="0"/>
              <a:t>Crissman</a:t>
            </a:r>
            <a:r>
              <a:rPr lang="en-US" sz="2162" dirty="0" smtClean="0"/>
              <a:t> et al., 2011, </a:t>
            </a:r>
            <a:r>
              <a:rPr lang="en-US" sz="2162" dirty="0" err="1" smtClean="0"/>
              <a:t>p</a:t>
            </a:r>
            <a:r>
              <a:rPr lang="en-US" sz="2162" dirty="0" smtClean="0"/>
              <a:t>. 4</a:t>
            </a: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62" b="0" i="0" u="none" strike="noStrike" kern="1200" cap="none" spc="0" normalizeH="0" noProof="0" dirty="0" smtClean="0">
                <a:ln>
                  <a:noFill/>
                </a:ln>
                <a:solidFill>
                  <a:schemeClr val="tx1"/>
                </a:solidFill>
                <a:effectLst/>
                <a:uLnTx/>
                <a:uFillTx/>
                <a:latin typeface="+mn-lt"/>
                <a:ea typeface="+mn-ea"/>
                <a:cs typeface="+mn-cs"/>
              </a:rPr>
              <a:t>    </a:t>
            </a:r>
            <a:endParaRPr kumimoji="0" lang="en-US" sz="2162"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85188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useBgFill="1">
        <p:nvSpPr>
          <p:cNvPr id="9" name="Rectangle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13C74B1-5B17-4795-BED0-7140497B445A}"/>
              </a:ext>
              <a:ext uri="{C183D7F6-B498-43B3-948B-1728B52AA6E4}">
                <adec:decorative xmlns="" xmlns:a="http://schemas.openxmlformats.org/drawingml/2006/main" xmlns:r="http://schemas.openxmlformats.org/officeDocument/2006/relationships" xmlns:p="http://schemas.openxmlformats.org/presentationml/2006/main" xmlns:adec="http://schemas.microsoft.com/office/drawing/2017/decorative" xmlns:mv="urn:schemas-microsoft-com:mac:vml" xmlns:mc="http://schemas.openxmlformats.org/markup-compatibility/2006" val="1"/>
              </a:ext>
            </a:extLst>
          </p:cNvPr>
          <p:cNvSpPr>
            <a:spLocks noGrp="1" noRot="1" noChangeAspect="1" noMove="1" noResize="1" noEditPoints="1" noAdjustHandles="1" noChangeArrowheads="1" noChangeShapeType="1" noTextEdit="1"/>
          </p:cNvSpPr>
          <p:nvPr>
            <p:extLst>
              <p:ext uri="{386F3935-93C4-4BCD-93E2-E3B085C9AB24}">
                <p16:designElem xmlns="" xmlns:a="http://schemas.openxmlformats.org/drawingml/2006/main" xmlns:r="http://schemas.openxmlformats.org/officeDocument/2006/relationships" xmlns:p="http://schemas.openxmlformats.org/presentationml/2006/main" xmlns:p16="http://schemas.microsoft.com/office/powerpoint/2015/main" xmlns:mv="urn:schemas-microsoft-com:mac:vml" xmlns:mc="http://schemas.openxmlformats.org/markup-compatibility/2006"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4974D33-8DC5-464E-8C6D-BE58F0669C17}"/>
              </a:ext>
              <a:ext uri="{C183D7F6-B498-43B3-948B-1728B52AA6E4}">
                <adec:decorative xmlns="" xmlns:a="http://schemas.openxmlformats.org/drawingml/2006/main" xmlns:r="http://schemas.openxmlformats.org/officeDocument/2006/relationships" xmlns:p="http://schemas.openxmlformats.org/presentationml/2006/main" xmlns:adec="http://schemas.microsoft.com/office/drawing/2017/decorative" xmlns:mv="urn:schemas-microsoft-com:mac:vml" xmlns:mc="http://schemas.openxmlformats.org/markup-compatibility/2006" val="1"/>
              </a:ext>
            </a:extLst>
          </p:cNvPr>
          <p:cNvSpPr>
            <a:spLocks noGrp="1" noRot="1" noChangeAspect="1" noMove="1" noResize="1" noEditPoints="1" noAdjustHandles="1" noChangeArrowheads="1" noChangeShapeType="1" noTextEdit="1"/>
          </p:cNvSpPr>
          <p:nvPr>
            <p:extLst>
              <p:ext uri="{386F3935-93C4-4BCD-93E2-E3B085C9AB24}">
                <p16:designElem xmlns="" xmlns:a="http://schemas.openxmlformats.org/drawingml/2006/main" xmlns:r="http://schemas.openxmlformats.org/officeDocument/2006/relationships" xmlns:p="http://schemas.openxmlformats.org/presentationml/2006/main" xmlns:p16="http://schemas.microsoft.com/office/powerpoint/2015/main" xmlns:mv="urn:schemas-microsoft-com:mac:vml" xmlns:mc="http://schemas.openxmlformats.org/markup-compatibility/2006"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http://schemas.openxmlformats.org/drawingml/2006/main" xmlns:r="http://schemas.openxmlformats.org/officeDocument/2006/relationships" xmlns:p="http://schemas.openxmlformats.org/presentationml/2006/main" xmlns:ask="http://schemas.microsoft.com/office/drawing/2018/sketchyshapes" xmlns:mv="urn:schemas-microsoft-com:mac:vml" xmlns:mc="http://schemas.openxmlformats.org/markup-compatibility/2006"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ulti-coloured dialogue boxes">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7BAE1A3-F9A6-CAC6-70F6-83B609030D04}"/>
              </a:ext>
            </a:extLst>
          </p:cNvPr>
          <p:cNvPicPr>
            <a:picLocks noChangeAspect="1"/>
          </p:cNvPicPr>
          <p:nvPr/>
        </p:nvPicPr>
        <p:blipFill rotWithShape="1">
          <a:blip r:embed="rId2"/>
          <a:srcRect l="9081" r="13186" b="2"/>
          <a:stretch/>
        </p:blipFill>
        <p:spPr>
          <a:xfrm>
            <a:off x="8529036"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Content Placeholder 2"/>
          <p:cNvSpPr txBox="1">
            <a:spLocks/>
          </p:cNvSpPr>
          <p:nvPr/>
        </p:nvSpPr>
        <p:spPr>
          <a:xfrm>
            <a:off x="237066" y="3064932"/>
            <a:ext cx="8398933" cy="3793068"/>
          </a:xfrm>
          <a:prstGeom prst="rect">
            <a:avLst/>
          </a:prstGeom>
        </p:spPr>
        <p:txBody>
          <a:bodyPr vert="horz" lIns="91440" tIns="45720" rIns="91440" bIns="45720" rtlCol="0">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i="1" dirty="0" smtClean="0"/>
              <a:t>“And then I’ve seen, um, little girls with a clitoris that’s very mildly enlarged and it causes the family great concern and you counsel them strongly not to have surgery and they still, “No we want it.” So that’s a more difficult one.”</a:t>
            </a:r>
          </a:p>
          <a:p>
            <a:pPr marL="228600" lvl="0" indent="-228600" defTabSz="914400">
              <a:lnSpc>
                <a:spcPct val="90000"/>
              </a:lnSpc>
              <a:spcBef>
                <a:spcPts val="1000"/>
              </a:spcBef>
              <a:defRPr/>
            </a:pPr>
            <a:endParaRPr lang="en-US" sz="800" i="1" dirty="0" smtClean="0"/>
          </a:p>
          <a:p>
            <a:pPr marL="228600" indent="-228600" defTabSz="914400">
              <a:lnSpc>
                <a:spcPct val="90000"/>
              </a:lnSpc>
              <a:spcBef>
                <a:spcPts val="1000"/>
              </a:spcBef>
              <a:defRPr/>
            </a:pPr>
            <a:r>
              <a:rPr lang="en-US" sz="2800" i="1" dirty="0" smtClean="0"/>
              <a:t>“I am the one who says ‘we don’t have to do’ this if you have a very mild </a:t>
            </a:r>
            <a:r>
              <a:rPr lang="en-US" sz="2800" i="1" dirty="0" err="1" smtClean="0"/>
              <a:t>hypospadias</a:t>
            </a:r>
            <a:r>
              <a:rPr lang="en-US" sz="2800" i="1" dirty="0" smtClean="0"/>
              <a:t> [. . .] the parents’ expectation is that really they want something to be done…”</a:t>
            </a:r>
          </a:p>
          <a:p>
            <a:pPr marL="228600" lvl="0" indent="-228600" defTabSz="914400">
              <a:lnSpc>
                <a:spcPct val="90000"/>
              </a:lnSpc>
              <a:spcBef>
                <a:spcPts val="1000"/>
              </a:spcBef>
              <a:defRPr/>
            </a:pPr>
            <a:endParaRPr lang="en-US" sz="2800" i="1" dirty="0" smtClean="0"/>
          </a:p>
          <a:p>
            <a:pPr lvl="1"/>
            <a:endParaRPr lang="en-GB" sz="1882" dirty="0" smtClean="0"/>
          </a:p>
          <a:p>
            <a:pPr lvl="1"/>
            <a:endParaRPr lang="en-GB" sz="1882" dirty="0" smtClean="0"/>
          </a:p>
          <a:p>
            <a:pPr lvl="1"/>
            <a:endParaRPr lang="en-GB" sz="1882" dirty="0" smtClean="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508000" y="254000"/>
            <a:ext cx="11362267" cy="2235199"/>
          </a:xfrm>
          <a:prstGeom prst="rect">
            <a:avLst/>
          </a:prstGeom>
        </p:spPr>
        <p:txBody>
          <a:bodyPr vert="horz" lIns="91440" tIns="45720" rIns="91440" bIns="45720" rtlCol="0">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027" dirty="0" smtClean="0"/>
              <a:t>Responsibility for the continuation of childhood surgery increasingly shifted onto parents, with providers experiencing their counsel as neutral, free of framing effects</a:t>
            </a:r>
            <a:endParaRPr lang="en-GB" sz="865" dirty="0" smtClean="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smtClean="0"/>
              <a:t>Liao LM, </a:t>
            </a:r>
            <a:r>
              <a:rPr lang="en-GB" dirty="0" err="1" smtClean="0"/>
              <a:t>Hegarty</a:t>
            </a:r>
            <a:r>
              <a:rPr lang="en-GB" dirty="0" smtClean="0"/>
              <a:t> P, Creighton S, Lundberg T, </a:t>
            </a:r>
            <a:r>
              <a:rPr lang="en-GB" dirty="0" err="1" smtClean="0"/>
              <a:t>Roen</a:t>
            </a:r>
            <a:r>
              <a:rPr lang="en-GB" dirty="0" smtClean="0"/>
              <a:t> K. Clitoral surgery on minors: an interview study with clinical experts of differences in sex development. BMJ Open 2019; 9(6):e025821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err="1" smtClean="0"/>
              <a:t>Roen</a:t>
            </a:r>
            <a:r>
              <a:rPr lang="en-GB" dirty="0" smtClean="0"/>
              <a:t> K, </a:t>
            </a:r>
            <a:r>
              <a:rPr lang="en-GB" dirty="0" err="1" smtClean="0"/>
              <a:t>Hegarty</a:t>
            </a:r>
            <a:r>
              <a:rPr lang="en-GB" dirty="0" smtClean="0"/>
              <a:t> P. Shaping parents, shaping penises: How medical teams frame parents’ decisions in response to </a:t>
            </a:r>
            <a:r>
              <a:rPr lang="en-GB" dirty="0" err="1" smtClean="0"/>
              <a:t>hypospadias</a:t>
            </a:r>
            <a:r>
              <a:rPr lang="en-GB" dirty="0" smtClean="0"/>
              <a:t>. Br J Health </a:t>
            </a:r>
            <a:r>
              <a:rPr lang="en-GB" dirty="0" err="1" smtClean="0"/>
              <a:t>Psychol</a:t>
            </a:r>
            <a:r>
              <a:rPr lang="en-GB" dirty="0" smtClean="0"/>
              <a:t> 2018; 23(4):967-981.</a:t>
            </a:r>
          </a:p>
          <a:p>
            <a:pPr lvl="1"/>
            <a:endParaRPr lang="en-GB" sz="1882" dirty="0" smtClean="0"/>
          </a:p>
          <a:p>
            <a:pPr lvl="1"/>
            <a:endParaRPr lang="en-GB" sz="1882" dirty="0" smtClean="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74631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6FACB3C-9069-4791-BC5C-0DB7CD19B853}"/>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71F2038E-D777-4B76-81DD-DD13EE91B9DD}"/>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071" y="449074"/>
            <a:ext cx="8253595" cy="1205813"/>
          </a:xfrm>
        </p:spPr>
        <p:txBody>
          <a:bodyPr>
            <a:normAutofit/>
          </a:bodyPr>
          <a:lstStyle/>
          <a:p>
            <a:r>
              <a:rPr lang="en-GB" sz="3600" b="1" dirty="0" smtClean="0">
                <a:solidFill>
                  <a:schemeClr val="tx2"/>
                </a:solidFill>
                <a:latin typeface="+mn-lt"/>
              </a:rPr>
              <a:t>What parents say they need right away…</a:t>
            </a:r>
            <a:endParaRPr lang="en-GB" sz="3600" b="1" dirty="0">
              <a:solidFill>
                <a:schemeClr val="tx2"/>
              </a:solidFill>
              <a:latin typeface="+mn-lt"/>
            </a:endParaRPr>
          </a:p>
        </p:txBody>
      </p:sp>
      <p:sp>
        <p:nvSpPr>
          <p:cNvPr id="3" name="Content Placeholder 2"/>
          <p:cNvSpPr>
            <a:spLocks noGrp="1"/>
          </p:cNvSpPr>
          <p:nvPr>
            <p:ph idx="1"/>
          </p:nvPr>
        </p:nvSpPr>
        <p:spPr>
          <a:xfrm>
            <a:off x="270933" y="1913467"/>
            <a:ext cx="5655734" cy="4690532"/>
          </a:xfrm>
        </p:spPr>
        <p:txBody>
          <a:bodyPr anchor="t">
            <a:noAutofit/>
          </a:bodyPr>
          <a:lstStyle/>
          <a:p>
            <a:pPr>
              <a:buNone/>
            </a:pPr>
            <a:r>
              <a:rPr lang="en-US" i="1" dirty="0" smtClean="0"/>
              <a:t>	“And I needed someone to empower me, to tell me that even if I didn’t understand much of this yet ‒ my/our parenting would play a really important part in my child’s wellbeing, and that they would help me and give me strategies to be the best possible mum.”</a:t>
            </a:r>
            <a:r>
              <a:rPr lang="en-US" sz="2400" i="1" dirty="0" smtClean="0"/>
              <a:t> </a:t>
            </a:r>
            <a:endParaRPr lang="en-US" sz="2400" dirty="0" smtClean="0"/>
          </a:p>
          <a:p>
            <a:pPr>
              <a:buNone/>
            </a:pPr>
            <a:endParaRPr lang="en-US" sz="2400" dirty="0" smtClean="0"/>
          </a:p>
          <a:p>
            <a:pPr algn="r">
              <a:buNone/>
            </a:pPr>
            <a:r>
              <a:rPr lang="en-US" sz="1800" dirty="0" smtClean="0"/>
              <a:t>Magritte, 2012, </a:t>
            </a:r>
            <a:r>
              <a:rPr lang="en-US" sz="1800" dirty="0" err="1" smtClean="0"/>
              <a:t>p</a:t>
            </a:r>
            <a:r>
              <a:rPr lang="en-US" sz="1800" dirty="0" smtClean="0"/>
              <a:t>. 573</a:t>
            </a:r>
            <a:r>
              <a:rPr lang="en-GB" sz="1800" dirty="0" smtClean="0"/>
              <a:t> </a:t>
            </a:r>
            <a:endParaRPr lang="en-US" sz="1800" dirty="0" smtClean="0"/>
          </a:p>
        </p:txBody>
      </p:sp>
      <p:grpSp>
        <p:nvGrpSpPr>
          <p:cNvPr id="22" name="Group 2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DD354807-230F-4402-B1B9-F733A8F1F190}"/>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GrpSpPr>
            <a:grpSpLocks noGrp="1" noUngrp="1" noRot="1" noChangeAspect="1" noMove="1" noResize="1"/>
          </p:cNvGrp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GrpSpPr>
        <p:grpSpPr>
          <a:xfrm>
            <a:off x="5818240" y="-16714"/>
            <a:ext cx="6373761" cy="6874714"/>
            <a:chOff x="5818240" y="-1"/>
            <a:chExt cx="6373761" cy="6874714"/>
          </a:xfrm>
        </p:grpSpPr>
        <p:sp>
          <p:nvSpPr>
            <p:cNvPr id="23" name="Freeform: Shape 2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F5A6F4A-CE87-4D5C-9382-8167967CE813}"/>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61023DD2-2E6F-4419-B404-80F08460BEA5}"/>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C4A6C98-F96E-4587-B01F-A9B01BBFAD01}"/>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A66409EC-9CC3-482A-A4A5-54ED092B3F22}"/>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Chat">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A7F0DE38-228C-35AC-C5DC-53AC50596C03}"/>
              </a:ext>
            </a:extLst>
          </p:cNvPr>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 uri="{96DAC541-7B7A-43D3-8B79-37D633B846F1}">
                <asvg:svgBlip xmlns:mc="http://schemas.openxmlformats.org/markup-compatibility/2006" xmlns:mv="urn:schemas-microsoft-com:mac:vml" xmlns:asvg="http://schemas.microsoft.com/office/drawing/2016/SVG/main" xmlns:p="http://schemas.openxmlformats.org/presentationml/2006/main" xmlns:r="http://schemas.openxmlformats.org/officeDocument/2006/relationships" xmlns:a="http://schemas.openxmlformats.org/drawingml/2006/main" xmlns="" r:embed="rId4"/>
              </a:ext>
            </a:extLst>
          </a:blip>
          <a:stretch>
            <a:fillRect/>
          </a:stretch>
        </p:blipFill>
        <p:spPr>
          <a:xfrm>
            <a:off x="7840133" y="1744133"/>
            <a:ext cx="3776134" cy="377613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39555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D009D6D5-DAC2-4A8B-A17A-E206B9012D09}"/>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420" name="Picture 60419" descr="A wall painted with an arrow and a dartboard">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9F25232C-B195-DFD9-6602-F816472A0A36}"/>
              </a:ext>
            </a:extLst>
          </p:cNvPr>
          <p:cNvPicPr>
            <a:picLocks noChangeAspect="1"/>
          </p:cNvPicPr>
          <p:nvPr/>
        </p:nvPicPr>
        <p:blipFill rotWithShape="1">
          <a:blip r:embed="rId3"/>
          <a:srcRect l="37833"/>
          <a:stretch/>
        </p:blipFill>
        <p:spPr>
          <a:xfrm>
            <a:off x="6874933" y="10"/>
            <a:ext cx="5317068"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1" name="Content Placeholder 10"/>
          <p:cNvSpPr>
            <a:spLocks noGrp="1"/>
          </p:cNvSpPr>
          <p:nvPr>
            <p:ph idx="1"/>
          </p:nvPr>
        </p:nvSpPr>
        <p:spPr>
          <a:xfrm>
            <a:off x="829733" y="1507067"/>
            <a:ext cx="5588000" cy="4385733"/>
          </a:xfrm>
        </p:spPr>
        <p:txBody>
          <a:bodyPr>
            <a:noAutofit/>
          </a:bodyPr>
          <a:lstStyle/>
          <a:p>
            <a:pPr>
              <a:buNone/>
            </a:pPr>
            <a:r>
              <a:rPr lang="en-GB" sz="3600" dirty="0" smtClean="0"/>
              <a:t>To promote the rights of the child, we need to understand the systemic factors in medical services, such as the </a:t>
            </a:r>
            <a:r>
              <a:rPr lang="en-GB" sz="3600" dirty="0" err="1" smtClean="0"/>
              <a:t>pathologising</a:t>
            </a:r>
            <a:r>
              <a:rPr lang="en-GB" sz="3600" dirty="0" smtClean="0"/>
              <a:t> and objectifying effects of </a:t>
            </a:r>
            <a:r>
              <a:rPr lang="en-GB" sz="3600" dirty="0" err="1" smtClean="0"/>
              <a:t>technocentrism</a:t>
            </a:r>
            <a:r>
              <a:rPr lang="en-GB" sz="3600" dirty="0" smtClean="0"/>
              <a:t> in DSD services.</a:t>
            </a:r>
            <a:endParaRPr lang="en-GB"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useBgFill="1">
        <p:nvSpPr>
          <p:cNvPr id="63" name="Rectangle 6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13C74B1-5B17-4795-BED0-7140497B445A}"/>
              </a:ext>
              <a:ext uri="{C183D7F6-B498-43B3-948B-1728B52AA6E4}">
                <adec:decorative xmlns="" xmlns:a="http://schemas.openxmlformats.org/drawingml/2006/main" xmlns:r="http://schemas.openxmlformats.org/officeDocument/2006/relationships" xmlns:p="http://schemas.openxmlformats.org/presentationml/2006/main" xmlns:adec="http://schemas.microsoft.com/office/drawing/2017/decorative" xmlns:mv="urn:schemas-microsoft-com:mac:vml" xmlns:mc="http://schemas.openxmlformats.org/markup-compatibility/2006" val="1"/>
              </a:ext>
            </a:extLst>
          </p:cNvPr>
          <p:cNvSpPr>
            <a:spLocks noGrp="1" noRot="1" noChangeAspect="1" noMove="1" noResize="1" noEditPoints="1" noAdjustHandles="1" noChangeArrowheads="1" noChangeShapeType="1" noTextEdit="1"/>
          </p:cNvSpPr>
          <p:nvPr>
            <p:extLst>
              <p:ext uri="{386F3935-93C4-4BCD-93E2-E3B085C9AB24}">
                <p16:designElem xmlns="" xmlns:a="http://schemas.openxmlformats.org/drawingml/2006/main" xmlns:r="http://schemas.openxmlformats.org/officeDocument/2006/relationships" xmlns:p="http://schemas.openxmlformats.org/presentationml/2006/main" xmlns:p16="http://schemas.microsoft.com/office/powerpoint/2015/main" xmlns:mv="urn:schemas-microsoft-com:mac:vml" xmlns:mc="http://schemas.openxmlformats.org/markup-compatibility/2006"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E816BF0-7DFC-432B-B111-355FF880D0F3}"/>
              </a:ext>
            </a:extLst>
          </p:cNvPr>
          <p:cNvSpPr>
            <a:spLocks noGrp="1"/>
          </p:cNvSpPr>
          <p:nvPr>
            <p:ph type="title"/>
          </p:nvPr>
        </p:nvSpPr>
        <p:spPr>
          <a:xfrm>
            <a:off x="335280" y="643467"/>
            <a:ext cx="5608320" cy="1693334"/>
          </a:xfrm>
        </p:spPr>
        <p:txBody>
          <a:bodyPr anchor="b">
            <a:normAutofit fontScale="90000"/>
          </a:bodyPr>
          <a:lstStyle/>
          <a:p>
            <a:pPr lvl="0"/>
            <a:r>
              <a:rPr lang="en-GB" sz="3111" dirty="0" smtClean="0"/>
              <a:t>Master class series on non-technical aspects of care for all care providers, on:</a:t>
            </a:r>
            <a:r>
              <a:rPr lang="en-US" sz="3600" b="1" dirty="0" smtClean="0"/>
              <a:t/>
            </a:r>
            <a:br>
              <a:rPr lang="en-US" sz="3600" b="1" dirty="0" smtClean="0"/>
            </a:br>
            <a:endParaRPr lang="en-GB" sz="3600" b="1" dirty="0"/>
          </a:p>
        </p:txBody>
      </p:sp>
      <p:sp>
        <p:nvSpPr>
          <p:cNvPr id="65" name="sketchy lin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4974D33-8DC5-464E-8C6D-BE58F0669C17}"/>
              </a:ext>
              <a:ext uri="{C183D7F6-B498-43B3-948B-1728B52AA6E4}">
                <adec:decorative xmlns="" xmlns:a="http://schemas.openxmlformats.org/drawingml/2006/main" xmlns:r="http://schemas.openxmlformats.org/officeDocument/2006/relationships" xmlns:p="http://schemas.openxmlformats.org/presentationml/2006/main" xmlns:adec="http://schemas.microsoft.com/office/drawing/2017/decorative" xmlns:mv="urn:schemas-microsoft-com:mac:vml" xmlns:mc="http://schemas.openxmlformats.org/markup-compatibility/2006" val="1"/>
              </a:ext>
            </a:extLst>
          </p:cNvPr>
          <p:cNvSpPr>
            <a:spLocks noGrp="1" noRot="1" noChangeAspect="1" noMove="1" noResize="1" noEditPoints="1" noAdjustHandles="1" noChangeArrowheads="1" noChangeShapeType="1" noTextEdit="1"/>
          </p:cNvSpPr>
          <p:nvPr>
            <p:extLst>
              <p:ext uri="{386F3935-93C4-4BCD-93E2-E3B085C9AB24}">
                <p16:designElem xmlns="" xmlns:a="http://schemas.openxmlformats.org/drawingml/2006/main" xmlns:r="http://schemas.openxmlformats.org/officeDocument/2006/relationships" xmlns:p="http://schemas.openxmlformats.org/presentationml/2006/main" xmlns:p16="http://schemas.microsoft.com/office/powerpoint/2015/main" xmlns:mv="urn:schemas-microsoft-com:mac:vml" xmlns:mc="http://schemas.openxmlformats.org/markup-compatibility/2006"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http://schemas.openxmlformats.org/drawingml/2006/main" xmlns:r="http://schemas.openxmlformats.org/officeDocument/2006/relationships" xmlns:p="http://schemas.openxmlformats.org/presentationml/2006/main" xmlns:ask="http://schemas.microsoft.com/office/drawing/2018/sketchyshapes" xmlns:mv="urn:schemas-microsoft-com:mac:vml" xmlns:mc="http://schemas.openxmlformats.org/markup-compatibility/2006"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mpty orange chairs forming a circle">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7F844F1-EC01-1850-7CB1-D9DB029016CC}"/>
              </a:ext>
            </a:extLst>
          </p:cNvPr>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58" r="26218" b="-2"/>
          <a:stretch/>
        </p:blipFill>
        <p:spPr>
          <a:xfrm>
            <a:off x="6097515" y="0"/>
            <a:ext cx="6094486"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aphicFrame>
        <p:nvGraphicFramePr>
          <p:cNvPr id="8" name="Rectangle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4C9E969D-FD51-E5A3-F001-840CAEA4DE29}"/>
              </a:ext>
            </a:extLst>
          </p:cNvPr>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79234758"/>
              </p:ext>
            </p:extLst>
          </p:nvPr>
        </p:nvGraphicFramePr>
        <p:xfrm>
          <a:off x="406400" y="2743200"/>
          <a:ext cx="5554133" cy="3826934"/>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9322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useBgFill="1">
        <p:nvSpPr>
          <p:cNvPr id="75" name="Rectangle 7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9B7AD9F6-8CE7-4299-8FC6-328F4DCD3FF9}"/>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sketchy line">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49775AF-8896-43EE-92C6-83497D6DC56F}"/>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mc="http://schemas.openxmlformats.org/markup-compatibility/2006" xmlns:mv="urn:schemas-microsoft-com:mac:vml" xmlns:ask="http://schemas.microsoft.com/office/drawing/2018/sketchyshapes" xmlns:p="http://schemas.openxmlformats.org/presentationml/2006/main" xmlns:r="http://schemas.openxmlformats.org/officeDocument/2006/relationships" xmlns:a="http://schemas.openxmlformats.org/drawingml/2006/main"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ands catching rainbow light">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E6272C7-7A1B-9A04-8E6B-49F28444D858}"/>
              </a:ext>
            </a:extLst>
          </p:cNvPr>
          <p:cNvPicPr>
            <a:picLocks noChangeAspect="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8633" r="17895"/>
          <a:stretch/>
        </p:blipFill>
        <p:spPr>
          <a:xfrm>
            <a:off x="5802770"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46F18096-09B3-D956-F3E0-B533A009DCCD}"/>
              </a:ext>
            </a:extLst>
          </p:cNvPr>
          <p:cNvSpPr txBox="1"/>
          <p:nvPr/>
        </p:nvSpPr>
        <p:spPr>
          <a:xfrm>
            <a:off x="0" y="1137767"/>
            <a:ext cx="5977467" cy="523220"/>
          </a:xfrm>
          <a:prstGeom prst="rect">
            <a:avLst/>
          </a:prstGeom>
          <a:noFill/>
        </p:spPr>
        <p:txBody>
          <a:bodyPr wrap="square" rtlCol="0">
            <a:spAutoFit/>
          </a:bodyPr>
          <a:lstStyle/>
          <a:p>
            <a:pPr algn="ctr"/>
            <a:r>
              <a:rPr lang="en-US" sz="2800" dirty="0" smtClean="0">
                <a:solidFill>
                  <a:schemeClr val="accent1">
                    <a:lumMod val="75000"/>
                  </a:schemeClr>
                </a:solidFill>
              </a:rPr>
              <a:t>Thank you for inviting me to speak</a:t>
            </a:r>
            <a:endParaRPr lang="en-US" sz="2800" dirty="0">
              <a:solidFill>
                <a:schemeClr val="accent1">
                  <a:lumMod val="75000"/>
                </a:schemeClr>
              </a:solidFill>
            </a:endParaRPr>
          </a:p>
        </p:txBody>
      </p:sp>
      <p:sp>
        <p:nvSpPr>
          <p:cNvPr id="7" name="Rectangle 2"/>
          <p:cNvSpPr txBox="1">
            <a:spLocks noChangeArrowheads="1"/>
          </p:cNvSpPr>
          <p:nvPr/>
        </p:nvSpPr>
        <p:spPr>
          <a:xfrm>
            <a:off x="670544" y="5093264"/>
            <a:ext cx="4435297" cy="85655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u="none" strike="noStrike" kern="1200" cap="none" spc="0" normalizeH="0" baseline="0" noProof="0" dirty="0" smtClean="0">
                <a:ln>
                  <a:noFill/>
                </a:ln>
                <a:solidFill>
                  <a:srgbClr val="660066"/>
                </a:solidFill>
                <a:effectLst/>
                <a:uLnTx/>
                <a:uFillTx/>
                <a:latin typeface="+mj-lt"/>
                <a:ea typeface="+mj-ea"/>
                <a:cs typeface="+mj-cs"/>
              </a:rPr>
              <a:t>lihmei01@gmail.com</a:t>
            </a:r>
            <a:endParaRPr kumimoji="0" lang="en-US" sz="2800" u="none" strike="noStrike" kern="1200" cap="none" spc="0" normalizeH="0" baseline="0" noProof="0" dirty="0">
              <a:ln>
                <a:noFill/>
              </a:ln>
              <a:solidFill>
                <a:srgbClr val="660066"/>
              </a:solidFill>
              <a:effectLst/>
              <a:uLnTx/>
              <a:uFillTx/>
              <a:latin typeface="+mj-lt"/>
              <a:ea typeface="+mj-ea"/>
              <a:cs typeface="+mj-cs"/>
            </a:endParaRPr>
          </a:p>
        </p:txBody>
      </p:sp>
      <p:sp>
        <p:nvSpPr>
          <p:cNvPr id="8" name="TextBox 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46F18096-09B3-D956-F3E0-B533A009DCCD}"/>
              </a:ext>
            </a:extLst>
          </p:cNvPr>
          <p:cNvSpPr txBox="1"/>
          <p:nvPr/>
        </p:nvSpPr>
        <p:spPr>
          <a:xfrm>
            <a:off x="597181" y="2624025"/>
            <a:ext cx="4430098" cy="523220"/>
          </a:xfrm>
          <a:prstGeom prst="rect">
            <a:avLst/>
          </a:prstGeom>
          <a:noFill/>
        </p:spPr>
        <p:txBody>
          <a:bodyPr wrap="square" rtlCol="0">
            <a:spAutoFit/>
          </a:bodyPr>
          <a:lstStyle/>
          <a:p>
            <a:pPr algn="ctr"/>
            <a:r>
              <a:rPr lang="en-US" sz="2800" dirty="0" smtClean="0">
                <a:solidFill>
                  <a:schemeClr val="accent1">
                    <a:lumMod val="75000"/>
                  </a:schemeClr>
                </a:solidFill>
              </a:rPr>
              <a:t>Thank you for listening</a:t>
            </a:r>
            <a:endParaRPr lang="en-US" sz="28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488333BA-AE6E-427A-9B16-A39C8073F4EB}"/>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98ED85F-DCEE-4B50-802E-71A6E3E12B04}"/>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7400" y="564093"/>
            <a:ext cx="10515600" cy="933608"/>
          </a:xfrm>
        </p:spPr>
        <p:txBody>
          <a:bodyPr>
            <a:normAutofit/>
          </a:bodyPr>
          <a:lstStyle/>
          <a:p>
            <a:r>
              <a:rPr lang="en-GB" sz="4000" b="1" dirty="0" smtClean="0">
                <a:solidFill>
                  <a:schemeClr val="accent1">
                    <a:lumMod val="75000"/>
                  </a:schemeClr>
                </a:solidFill>
              </a:rPr>
              <a:t>Declarations (and caveats)</a:t>
            </a:r>
            <a:endParaRPr lang="en-GB" sz="4000" b="1" dirty="0">
              <a:solidFill>
                <a:schemeClr val="accent1">
                  <a:lumMod val="75000"/>
                </a:schemeClr>
              </a:solidFill>
            </a:endParaRPr>
          </a:p>
        </p:txBody>
      </p:sp>
      <p:sp>
        <p:nvSpPr>
          <p:cNvPr id="3" name="Content Placeholder 2"/>
          <p:cNvSpPr>
            <a:spLocks noGrp="1"/>
          </p:cNvSpPr>
          <p:nvPr>
            <p:ph idx="1"/>
          </p:nvPr>
        </p:nvSpPr>
        <p:spPr>
          <a:xfrm>
            <a:off x="804334" y="1591734"/>
            <a:ext cx="10676466" cy="4656666"/>
          </a:xfrm>
        </p:spPr>
        <p:txBody>
          <a:bodyPr>
            <a:normAutofit fontScale="92500" lnSpcReduction="10000"/>
          </a:bodyPr>
          <a:lstStyle/>
          <a:p>
            <a:pPr>
              <a:buNone/>
            </a:pPr>
            <a:r>
              <a:rPr lang="en-US" dirty="0" smtClean="0">
                <a:solidFill>
                  <a:srgbClr val="000090"/>
                </a:solidFill>
              </a:rPr>
              <a:t>No known conflict of interests, but many biases:</a:t>
            </a:r>
          </a:p>
          <a:p>
            <a:pPr>
              <a:buNone/>
            </a:pPr>
            <a:endParaRPr lang="en-US" dirty="0" smtClean="0">
              <a:solidFill>
                <a:srgbClr val="000090"/>
              </a:solidFill>
            </a:endParaRPr>
          </a:p>
          <a:p>
            <a:pPr>
              <a:buFont typeface="Wingdings" charset="2"/>
              <a:buChar char="²"/>
            </a:pPr>
            <a:r>
              <a:rPr lang="en-US" dirty="0" smtClean="0">
                <a:solidFill>
                  <a:srgbClr val="000090"/>
                </a:solidFill>
              </a:rPr>
              <a:t>Trustee of Interconnected UK - </a:t>
            </a:r>
            <a:r>
              <a:rPr lang="en-US" dirty="0" smtClean="0">
                <a:solidFill>
                  <a:srgbClr val="000090"/>
                </a:solidFill>
                <a:hlinkClick r:id="rId3"/>
              </a:rPr>
              <a:t>https://interconnecteduk.org</a:t>
            </a:r>
            <a:endParaRPr lang="en-US" dirty="0" smtClean="0">
              <a:solidFill>
                <a:srgbClr val="000090"/>
              </a:solidFill>
            </a:endParaRPr>
          </a:p>
          <a:p>
            <a:pPr>
              <a:buFont typeface="Wingdings" charset="2"/>
              <a:buChar char="²"/>
            </a:pPr>
            <a:r>
              <a:rPr lang="en-US" dirty="0" smtClean="0">
                <a:solidFill>
                  <a:srgbClr val="000090"/>
                </a:solidFill>
              </a:rPr>
              <a:t>Founding committee member of Psychosocial Studies in Intersex International - </a:t>
            </a:r>
            <a:r>
              <a:rPr lang="en-US" dirty="0" smtClean="0">
                <a:solidFill>
                  <a:srgbClr val="000090"/>
                </a:solidFill>
                <a:hlinkClick r:id="rId4"/>
              </a:rPr>
              <a:t>https://psiinternational.wixsite.com</a:t>
            </a:r>
            <a:endParaRPr lang="en-US" dirty="0" smtClean="0">
              <a:solidFill>
                <a:srgbClr val="000090"/>
              </a:solidFill>
            </a:endParaRPr>
          </a:p>
          <a:p>
            <a:pPr>
              <a:buFont typeface="Wingdings" charset="2"/>
              <a:buChar char="²"/>
            </a:pPr>
            <a:r>
              <a:rPr lang="en-US" dirty="0" smtClean="0">
                <a:solidFill>
                  <a:srgbClr val="000090"/>
                </a:solidFill>
              </a:rPr>
              <a:t>I refer to babies with an intersex variation, not intersex babies</a:t>
            </a:r>
          </a:p>
          <a:p>
            <a:pPr>
              <a:buFont typeface="Wingdings" charset="2"/>
              <a:buChar char="²"/>
            </a:pPr>
            <a:r>
              <a:rPr lang="en-US" dirty="0" smtClean="0">
                <a:solidFill>
                  <a:srgbClr val="000090"/>
                </a:solidFill>
              </a:rPr>
              <a:t>I dialogue with medicine and also use the term differences in sex development (DSD)</a:t>
            </a:r>
          </a:p>
          <a:p>
            <a:pPr>
              <a:buNone/>
            </a:pPr>
            <a:endParaRPr lang="en-US" dirty="0" smtClean="0">
              <a:solidFill>
                <a:srgbClr val="000090"/>
              </a:solidFill>
            </a:endParaRPr>
          </a:p>
          <a:p>
            <a:pPr>
              <a:buNone/>
            </a:pPr>
            <a:r>
              <a:rPr lang="en-US" dirty="0" smtClean="0">
                <a:solidFill>
                  <a:srgbClr val="000090"/>
                </a:solidFill>
              </a:rPr>
              <a:t>Please do not screenshot slides that reference published works – they are clearly referenced to enable you to go to source – </a:t>
            </a:r>
            <a:r>
              <a:rPr lang="en-US" smtClean="0">
                <a:solidFill>
                  <a:srgbClr val="000090"/>
                </a:solidFill>
              </a:rPr>
              <a:t>thank you.</a:t>
            </a:r>
          </a:p>
          <a:p>
            <a:pPr>
              <a:buNone/>
            </a:pPr>
            <a:endParaRPr lang="en-US" dirty="0">
              <a:solidFill>
                <a:srgbClr val="00009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29178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BB867FF-FC45-48F7-8104-F89BE54909F1}"/>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BB56887-D0D5-4F0C-9E19-7247EB83C8B7}"/>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52240" y="924978"/>
            <a:ext cx="10515600" cy="1325563"/>
          </a:xfrm>
        </p:spPr>
        <p:txBody>
          <a:bodyPr>
            <a:normAutofit/>
          </a:bodyPr>
          <a:lstStyle/>
          <a:p>
            <a:r>
              <a:rPr lang="en-GB" sz="2000" dirty="0" smtClean="0"/>
              <a:t>Magritte E. Working together in placing the long term interests of the child at the heart of the DSD evaluation. J </a:t>
            </a:r>
            <a:r>
              <a:rPr lang="en-GB" sz="2000" dirty="0" err="1" smtClean="0"/>
              <a:t>Pediatr</a:t>
            </a:r>
            <a:r>
              <a:rPr lang="en-GB" sz="2000" dirty="0" smtClean="0"/>
              <a:t> </a:t>
            </a:r>
            <a:r>
              <a:rPr lang="en-GB" sz="2000" dirty="0" err="1" smtClean="0"/>
              <a:t>Urol</a:t>
            </a:r>
            <a:r>
              <a:rPr lang="en-GB" sz="2000" dirty="0" smtClean="0"/>
              <a:t> 2012; 8(6):571-5.</a:t>
            </a:r>
            <a:endParaRPr lang="en-GB" sz="2000" dirty="0"/>
          </a:p>
        </p:txBody>
      </p:sp>
      <p:sp>
        <p:nvSpPr>
          <p:cNvPr id="12" name="Arc 1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81E4A58-353D-44AE-B2FC-2A74E2E400F7}"/>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168400" y="2726267"/>
            <a:ext cx="10397068" cy="2692400"/>
          </a:xfrm>
        </p:spPr>
        <p:txBody>
          <a:bodyPr>
            <a:normAutofit/>
          </a:bodyPr>
          <a:lstStyle/>
          <a:p>
            <a:pPr>
              <a:buNone/>
            </a:pPr>
            <a:r>
              <a:rPr lang="en-US" i="1" dirty="0" smtClean="0"/>
              <a:t>“I believe that there are two key factors in helping [children] to come to terms with their condition. One is that their parents accept and are comfortable with the physical effects of their condition and the other is that the emphasis of their condition is not placed on these obvious physical effects.”</a:t>
            </a:r>
            <a:endParaRPr lang="en-GB" i="1" dirty="0" smtClean="0"/>
          </a:p>
          <a:p>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16468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9DBC8166-481C-4473-95F5-9A5B9073B7F1}"/>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A5A5CE6E-90AF-4D43-A014-1F9EC83EB93D}"/>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10242" name="Rectangle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9AD3E88-0887-4BE3-83D3-06B9921D9922}"/>
              </a:ext>
            </a:extLst>
          </p:cNvPr>
          <p:cNvSpPr>
            <a:spLocks noGrp="1"/>
          </p:cNvSpPr>
          <p:nvPr>
            <p:ph type="title"/>
          </p:nvPr>
        </p:nvSpPr>
        <p:spPr>
          <a:xfrm>
            <a:off x="541868" y="643467"/>
            <a:ext cx="3247538" cy="5571066"/>
          </a:xfrm>
        </p:spPr>
        <p:txBody>
          <a:bodyPr>
            <a:normAutofit/>
          </a:bodyPr>
          <a:lstStyle/>
          <a:p>
            <a:pPr eaLnBrk="1" hangingPunct="1"/>
            <a:r>
              <a:rPr lang="en-US" altLang="en-US" sz="6000" dirty="0" smtClean="0">
                <a:solidFill>
                  <a:srgbClr val="FFFFFF"/>
                </a:solidFill>
                <a:latin typeface="Calibri" panose="020F0502020204030204" pitchFamily="34" charset="0"/>
                <a:ea typeface="ＭＳ Ｐゴシック" panose="020B0600070205080204" pitchFamily="34" charset="-128"/>
                <a:cs typeface="Calibri" panose="020F0502020204030204" pitchFamily="34" charset="0"/>
              </a:rPr>
              <a:t>CONTENT</a:t>
            </a:r>
            <a:endParaRPr lang="en-US" altLang="en-US" sz="6000" dirty="0">
              <a:solidFill>
                <a:srgbClr val="FFFFFF"/>
              </a:solidFill>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0245" name="Rectangle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4C9E969D-FD51-E5A3-F001-840CAEA4DE29}"/>
              </a:ext>
            </a:extLst>
          </p:cNvPr>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79234758"/>
              </p:ext>
            </p:extLst>
          </p:nvPr>
        </p:nvGraphicFramePr>
        <p:xfrm>
          <a:off x="4961466" y="1083734"/>
          <a:ext cx="6688667" cy="5130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45436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IMG_0258.jpg"/>
          <p:cNvPicPr>
            <a:picLocks noChangeAspect="1"/>
          </p:cNvPicPr>
          <p:nvPr/>
        </p:nvPicPr>
        <p:blipFill>
          <a:blip r:embed="rId2"/>
          <a:stretch>
            <a:fillRect/>
          </a:stretch>
        </p:blipFill>
        <p:spPr>
          <a:xfrm>
            <a:off x="1308100" y="-1"/>
            <a:ext cx="10883900" cy="6858001"/>
          </a:xfrm>
          <a:prstGeom prst="rect">
            <a:avLst/>
          </a:prstGeom>
        </p:spPr>
      </p:pic>
      <p:sp>
        <p:nvSpPr>
          <p:cNvPr id="7" name="Title 1"/>
          <p:cNvSpPr>
            <a:spLocks noGrp="1"/>
          </p:cNvSpPr>
          <p:nvPr>
            <p:ph type="title"/>
          </p:nvPr>
        </p:nvSpPr>
        <p:spPr>
          <a:xfrm>
            <a:off x="220134" y="863601"/>
            <a:ext cx="3132666" cy="1845733"/>
          </a:xfrm>
        </p:spPr>
        <p:txBody>
          <a:bodyPr>
            <a:normAutofit/>
          </a:bodyPr>
          <a:lstStyle/>
          <a:p>
            <a:r>
              <a:rPr lang="en-US" sz="1800" dirty="0" err="1" smtClean="0">
                <a:latin typeface="Helvetica"/>
              </a:rPr>
              <a:t>León</a:t>
            </a:r>
            <a:r>
              <a:rPr lang="en-US" sz="1800" dirty="0" smtClean="0">
                <a:latin typeface="Helvetica"/>
              </a:rPr>
              <a:t> NY, Reyes AP,  Harley, VR. A clinical algorithm to diagnose differences of sex development. </a:t>
            </a:r>
            <a:r>
              <a:rPr lang="en-GB" sz="1800" dirty="0" smtClean="0">
                <a:latin typeface="Helvetica"/>
              </a:rPr>
              <a:t>Lancet Diabetes </a:t>
            </a:r>
            <a:r>
              <a:rPr lang="en-GB" sz="1800" dirty="0" err="1" smtClean="0">
                <a:latin typeface="Helvetica"/>
              </a:rPr>
              <a:t>Endocr</a:t>
            </a:r>
            <a:r>
              <a:rPr lang="en-GB" sz="1800" dirty="0" smtClean="0">
                <a:latin typeface="Helvetica"/>
              </a:rPr>
              <a:t> 2019; 7(7):560-14.</a:t>
            </a:r>
            <a:endParaRPr lang="en-GB" sz="1800" dirty="0">
              <a:latin typeface="Helvetic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80534" y="2726267"/>
            <a:ext cx="2844800" cy="1320800"/>
          </a:xfrm>
        </p:spPr>
        <p:txBody>
          <a:bodyPr>
            <a:noAutofit/>
          </a:bodyPr>
          <a:lstStyle/>
          <a:p>
            <a:r>
              <a:rPr lang="en-US" sz="2000" dirty="0" err="1" smtClean="0">
                <a:latin typeface="Helvetica"/>
              </a:rPr>
              <a:t>León</a:t>
            </a:r>
            <a:r>
              <a:rPr lang="en-US" sz="2000" dirty="0" smtClean="0">
                <a:latin typeface="Helvetica"/>
              </a:rPr>
              <a:t> </a:t>
            </a:r>
            <a:r>
              <a:rPr lang="en-GB" sz="2000" dirty="0" smtClean="0">
                <a:latin typeface="Helvetica"/>
              </a:rPr>
              <a:t>et al. 2019</a:t>
            </a:r>
            <a:endParaRPr lang="en-GB" sz="2000" dirty="0">
              <a:latin typeface="Helvetica"/>
            </a:endParaRPr>
          </a:p>
        </p:txBody>
      </p:sp>
      <p:pic>
        <p:nvPicPr>
          <p:cNvPr id="5" name="Picture 4" descr="IMG_0259.jpg"/>
          <p:cNvPicPr>
            <a:picLocks noChangeAspect="1"/>
          </p:cNvPicPr>
          <p:nvPr/>
        </p:nvPicPr>
        <p:blipFill>
          <a:blip r:embed="rId2"/>
          <a:stretch>
            <a:fillRect/>
          </a:stretch>
        </p:blipFill>
        <p:spPr>
          <a:xfrm>
            <a:off x="4140200" y="0"/>
            <a:ext cx="80518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4BC99CB9-DDAD-44A2-8A1C-E3AF4E72DF5C}"/>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5545017-2445-4AB3-95A6-48F17C802612}"/>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GrpSpPr>
            <a:grpSpLocks noGrp="1" noUngrp="1" noRot="1" noChangeAspect="1" noMove="1" noResize="1"/>
          </p:cNvGrp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GrpSpPr>
        <p:grpSpPr>
          <a:xfrm>
            <a:off x="7867135" y="0"/>
            <a:ext cx="4324865" cy="2641149"/>
            <a:chOff x="6867015" y="-1"/>
            <a:chExt cx="5324985" cy="3251912"/>
          </a:xfrm>
          <a:solidFill>
            <a:schemeClr val="accent5">
              <a:alpha val="10000"/>
            </a:schemeClr>
          </a:solidFill>
        </p:grpSpPr>
        <p:sp>
          <p:nvSpPr>
            <p:cNvPr id="11" name="Freeform: Shape 10">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3B5D580-007D-4215-A10B-C8CF12EE0250}"/>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4228C19-035F-4E8E-BAFD-56EC684B6FA1}"/>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C10D7C81-A1BE-4720-A66D-AEF9A11A547C}"/>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BF18FEE-BE44-4F4A-AA4E-EC795CB0B909}"/>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6B7259D-F2AD-42FE-B984-6D1D74321C5D}"/>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GrpSpPr>
            <a:grpSpLocks noGrp="1" noUngrp="1" noRot="1" noChangeAspect="1" noMove="1" noResize="1"/>
          </p:cNvGrp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GrpSpPr>
        <p:grpSpPr>
          <a:xfrm rot="16200000">
            <a:off x="-456264" y="3658536"/>
            <a:ext cx="3655725" cy="2743201"/>
            <a:chOff x="-305" y="-1"/>
            <a:chExt cx="3832880" cy="2876136"/>
          </a:xfrm>
        </p:grpSpPr>
        <p:sp>
          <p:nvSpPr>
            <p:cNvPr id="17" name="Freeform: Shape 16">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9E5C38C6-2516-45D1-ADFC-3F59F8E34AB4}"/>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6C274C95-E7A7-401D-A8F5-FFF5EB9291C4}"/>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61D598C3-55D0-44FB-8766-A89B34B31771}"/>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9EBC5C7-E54F-42F3-93F0-75AAC99FF9D2}"/>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923FFCAF-BDEC-4C0B-9E73-939BB3DDAA45}"/>
              </a:ext>
            </a:extLst>
          </p:cNvPr>
          <p:cNvSpPr>
            <a:spLocks noGrp="1"/>
          </p:cNvSpPr>
          <p:nvPr>
            <p:ph idx="1"/>
          </p:nvPr>
        </p:nvSpPr>
        <p:spPr>
          <a:xfrm>
            <a:off x="457200" y="2472266"/>
            <a:ext cx="11413067" cy="3928534"/>
          </a:xfrm>
        </p:spPr>
        <p:txBody>
          <a:bodyPr>
            <a:noAutofit/>
          </a:bodyPr>
          <a:lstStyle/>
          <a:p>
            <a:pPr marL="457200" indent="-457200">
              <a:buNone/>
            </a:pPr>
            <a:endParaRPr lang="en-US" dirty="0" smtClean="0"/>
          </a:p>
          <a:p>
            <a:pPr marL="457200" indent="-457200">
              <a:buFont typeface="Wingdings" charset="2"/>
              <a:buChar char="²"/>
            </a:pPr>
            <a:r>
              <a:rPr lang="en-US" dirty="0" smtClean="0"/>
              <a:t>Exclusively medical frame of understanding</a:t>
            </a:r>
          </a:p>
          <a:p>
            <a:pPr marL="457200" indent="-457200">
              <a:buFont typeface="Wingdings" charset="2"/>
              <a:buChar char="²"/>
            </a:pPr>
            <a:r>
              <a:rPr lang="en-US" dirty="0" smtClean="0"/>
              <a:t>Struggle with uncertainties</a:t>
            </a:r>
          </a:p>
          <a:p>
            <a:pPr marL="457200" indent="-457200">
              <a:buFont typeface="Wingdings" charset="2"/>
              <a:buChar char="²"/>
            </a:pPr>
            <a:r>
              <a:rPr lang="en-US" dirty="0" smtClean="0"/>
              <a:t>Immersion in task work rather than team work </a:t>
            </a:r>
            <a:r>
              <a:rPr lang="en-US" dirty="0" err="1" smtClean="0">
                <a:sym typeface="Wingdings"/>
              </a:rPr>
              <a:t></a:t>
            </a:r>
            <a:r>
              <a:rPr lang="en-US" dirty="0" smtClean="0">
                <a:sym typeface="Wingdings"/>
              </a:rPr>
              <a:t> lack of integration and fragmented patient experience</a:t>
            </a:r>
            <a:endParaRPr lang="en-US" dirty="0" smtClean="0"/>
          </a:p>
          <a:p>
            <a:pPr marL="457200" indent="-457200">
              <a:buFont typeface="Wingdings" charset="2"/>
              <a:buChar char="²"/>
            </a:pPr>
            <a:r>
              <a:rPr lang="en-US" dirty="0" smtClean="0"/>
              <a:t>Struggle to separate what is medically necessary and unnecessary</a:t>
            </a:r>
          </a:p>
          <a:p>
            <a:pPr marL="457200" indent="-457200">
              <a:buFont typeface="Wingdings" charset="2"/>
              <a:buChar char="²"/>
            </a:pPr>
            <a:r>
              <a:rPr lang="en-US" dirty="0" smtClean="0"/>
              <a:t>Do not know how to integrate psychological contributions from professional and peer providers</a:t>
            </a:r>
          </a:p>
          <a:p>
            <a:pPr marL="457200" indent="-457200">
              <a:buFont typeface="Wingdings" charset="2"/>
              <a:buChar char="²"/>
            </a:pPr>
            <a:endParaRPr lang="en-US" dirty="0" smtClean="0"/>
          </a:p>
        </p:txBody>
      </p:sp>
      <p:sp>
        <p:nvSpPr>
          <p:cNvPr id="24"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488BA578-837C-4DD3-BD8E-62A87B392B92}"/>
              </a:ext>
            </a:extLst>
          </p:cNvPr>
          <p:cNvSpPr txBox="1">
            <a:spLocks/>
          </p:cNvSpPr>
          <p:nvPr/>
        </p:nvSpPr>
        <p:spPr>
          <a:xfrm>
            <a:off x="423334" y="491066"/>
            <a:ext cx="8720666" cy="968783"/>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mn-lt"/>
                <a:ea typeface="+mj-ea"/>
                <a:cs typeface="+mj-cs"/>
              </a:rPr>
              <a:t>Psychosocial research with DSD experts</a:t>
            </a:r>
            <a:endParaRPr kumimoji="0" lang="en-GB" sz="4000" b="1" i="0" u="none" strike="noStrike" kern="1200" cap="none" spc="0" normalizeH="0" baseline="0" noProof="0" dirty="0">
              <a:ln>
                <a:noFill/>
              </a:ln>
              <a:solidFill>
                <a:schemeClr val="tx1"/>
              </a:solidFill>
              <a:effectLst/>
              <a:uLnTx/>
              <a:uFillTx/>
              <a:latin typeface="+mn-lt"/>
              <a:ea typeface="+mj-ea"/>
              <a:cs typeface="+mj-cs"/>
            </a:endParaRPr>
          </a:p>
        </p:txBody>
      </p:sp>
      <p:sp>
        <p:nvSpPr>
          <p:cNvPr id="25"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923FFCAF-BDEC-4C0B-9E73-939BB3DDAA45}"/>
              </a:ext>
            </a:extLst>
          </p:cNvPr>
          <p:cNvSpPr txBox="1">
            <a:spLocks/>
          </p:cNvSpPr>
          <p:nvPr/>
        </p:nvSpPr>
        <p:spPr>
          <a:xfrm>
            <a:off x="9245599" y="321734"/>
            <a:ext cx="2658533" cy="1168400"/>
          </a:xfrm>
          <a:prstGeom prst="rect">
            <a:avLst/>
          </a:prstGeom>
        </p:spPr>
        <p:txBody>
          <a:bodyPr vert="horz" lIns="91440" tIns="45720" rIns="91440" bIns="45720" rtlCol="0">
            <a:noAutofit/>
          </a:bodyPr>
          <a:lstStyle/>
          <a:p>
            <a:pPr marL="457200" marR="0" lvl="0" indent="-4572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SENS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programme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457200" marR="0" lvl="0" indent="-4572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strike="noStrike" kern="1200" cap="none" spc="0" normalizeH="0" baseline="0" noProof="0" dirty="0" err="1" smtClean="0">
                <a:ln>
                  <a:noFill/>
                </a:ln>
                <a:solidFill>
                  <a:schemeClr val="tx1"/>
                </a:solidFill>
                <a:effectLst/>
                <a:uLnTx/>
                <a:uFillTx/>
                <a:latin typeface="+mn-lt"/>
                <a:ea typeface="+mn-ea"/>
                <a:cs typeface="+mn-cs"/>
              </a:rPr>
              <a:t>katravels.wixsite.com</a:t>
            </a:r>
            <a:endParaRPr kumimoji="0" lang="en-US" sz="2000" b="0" i="0" strike="noStrike" kern="1200" cap="none" spc="0" normalizeH="0" baseline="0" noProof="0" dirty="0" smtClean="0">
              <a:ln>
                <a:noFill/>
              </a:ln>
              <a:solidFill>
                <a:schemeClr val="tx1"/>
              </a:solidFill>
              <a:effectLst/>
              <a:uLnTx/>
              <a:uFillTx/>
              <a:latin typeface="+mn-lt"/>
              <a:ea typeface="+mn-ea"/>
              <a:cs typeface="+mn-cs"/>
            </a:endParaRPr>
          </a:p>
        </p:txBody>
      </p:sp>
      <p:sp>
        <p:nvSpPr>
          <p:cNvPr id="26"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923FFCAF-BDEC-4C0B-9E73-939BB3DDAA45}"/>
              </a:ext>
            </a:extLst>
          </p:cNvPr>
          <p:cNvSpPr txBox="1">
            <a:spLocks/>
          </p:cNvSpPr>
          <p:nvPr/>
        </p:nvSpPr>
        <p:spPr>
          <a:xfrm>
            <a:off x="423334" y="1811866"/>
            <a:ext cx="10905067" cy="643467"/>
          </a:xfrm>
          <a:prstGeom prst="rect">
            <a:avLst/>
          </a:prstGeom>
        </p:spPr>
        <p:txBody>
          <a:bodyPr vert="horz" lIns="91440" tIns="45720" rIns="91440" bIns="45720" rtlCol="0">
            <a:no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Clinicians are passionate, knowledgeable, skilled, trying </a:t>
            </a:r>
            <a:r>
              <a:rPr lang="en-US" sz="2800" dirty="0" smtClean="0"/>
              <a:t>their hardest…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useBgFill="1">
        <p:nvSpPr>
          <p:cNvPr id="136" name="Rectangle 13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C17DE74-01C9-4859-B65A-85CF999E8580}"/>
              </a:ext>
              <a:ext uri="{C183D7F6-B498-43B3-948B-1728B52AA6E4}">
                <adec:decorative xmlns="" xmlns:a="http://schemas.openxmlformats.org/drawingml/2006/main" xmlns:r="http://schemas.openxmlformats.org/officeDocument/2006/relationships" xmlns:p="http://schemas.openxmlformats.org/presentationml/2006/main" xmlns:adec="http://schemas.microsoft.com/office/drawing/2017/decorative" xmlns:mv="urn:schemas-microsoft-com:mac:vml" xmlns:mc="http://schemas.openxmlformats.org/markup-compatibility/2006" val="1"/>
              </a:ext>
            </a:extLst>
          </p:cNvPr>
          <p:cNvSpPr>
            <a:spLocks noGrp="1" noRot="1" noChangeAspect="1" noMove="1" noResize="1" noEditPoints="1" noAdjustHandles="1" noChangeArrowheads="1" noChangeShapeType="1" noTextEdit="1"/>
          </p:cNvSpPr>
          <p:nvPr>
            <p:extLst>
              <p:ext uri="{386F3935-93C4-4BCD-93E2-E3B085C9AB24}">
                <p16:designElem xmlns="" xmlns:a="http://schemas.openxmlformats.org/drawingml/2006/main" xmlns:r="http://schemas.openxmlformats.org/officeDocument/2006/relationships" xmlns:p="http://schemas.openxmlformats.org/presentationml/2006/main" xmlns:p16="http://schemas.microsoft.com/office/powerpoint/2015/main" xmlns:mv="urn:schemas-microsoft-com:mac:vml" xmlns:mc="http://schemas.openxmlformats.org/markup-compatibility/2006"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68C0432-0E90-4CC1-8CD3-D44A90DF07EF}"/>
              </a:ext>
              <a:ext uri="{C183D7F6-B498-43B3-948B-1728B52AA6E4}">
                <adec:decorative xmlns="" xmlns:a="http://schemas.openxmlformats.org/drawingml/2006/main" xmlns:r="http://schemas.openxmlformats.org/officeDocument/2006/relationships" xmlns:p="http://schemas.openxmlformats.org/presentationml/2006/main" xmlns:adec="http://schemas.microsoft.com/office/drawing/2017/decorative" xmlns:mv="urn:schemas-microsoft-com:mac:vml" xmlns:mc="http://schemas.openxmlformats.org/markup-compatibility/2006" val="1"/>
              </a:ext>
            </a:extLst>
          </p:cNvPr>
          <p:cNvSpPr>
            <a:spLocks noGrp="1" noRot="1" noChangeAspect="1" noMove="1" noResize="1" noEditPoints="1" noAdjustHandles="1" noChangeArrowheads="1" noChangeShapeType="1" noTextEdit="1"/>
          </p:cNvSpPr>
          <p:nvPr>
            <p:extLst>
              <p:ext uri="{386F3935-93C4-4BCD-93E2-E3B085C9AB24}">
                <p16:designElem xmlns="" xmlns:a="http://schemas.openxmlformats.org/drawingml/2006/main" xmlns:r="http://schemas.openxmlformats.org/officeDocument/2006/relationships" xmlns:p="http://schemas.openxmlformats.org/presentationml/2006/main" xmlns:p16="http://schemas.microsoft.com/office/powerpoint/2015/main" xmlns:mv="urn:schemas-microsoft-com:mac:vml" xmlns:mc="http://schemas.openxmlformats.org/markup-compatibility/2006"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664851"/>
          </a:solidFill>
          <a:ln w="8199" cap="flat">
            <a:noFill/>
            <a:prstDash val="solid"/>
            <a:miter/>
          </a:ln>
        </p:spPr>
        <p:txBody>
          <a:bodyPr rtlCol="0" anchor="ctr"/>
          <a:lstStyle/>
          <a:p>
            <a:endParaRPr lang="en-US"/>
          </a:p>
        </p:txBody>
      </p:sp>
      <p:sp>
        <p:nvSpPr>
          <p:cNvPr id="104450"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1A54E03-3963-486B-8179-09B63C83D1B6}"/>
              </a:ext>
            </a:extLst>
          </p:cNvPr>
          <p:cNvSpPr>
            <a:spLocks noGrp="1"/>
          </p:cNvSpPr>
          <p:nvPr>
            <p:ph type="title"/>
          </p:nvPr>
        </p:nvSpPr>
        <p:spPr>
          <a:xfrm>
            <a:off x="0" y="282688"/>
            <a:ext cx="12191999" cy="1325979"/>
          </a:xfrm>
        </p:spPr>
        <p:txBody>
          <a:bodyPr>
            <a:normAutofit fontScale="90000"/>
          </a:bodyPr>
          <a:lstStyle/>
          <a:p>
            <a:pPr algn="ctr">
              <a:defRPr/>
            </a:pPr>
            <a:r>
              <a:rPr lang="en-GB" altLang="en-US" sz="4600" b="1" dirty="0" smtClean="0">
                <a:solidFill>
                  <a:srgbClr val="FFFFFF"/>
                </a:solidFill>
                <a:latin typeface="+mn-lt"/>
                <a:ea typeface="ＭＳ Ｐゴシック" panose="020B0600070205080204" pitchFamily="34" charset="-128"/>
              </a:rPr>
              <a:t>Also, lack of awareness of systemic influence of the biomedical process</a:t>
            </a:r>
            <a:endParaRPr lang="en-GB" altLang="en-US" sz="4600" b="1" dirty="0">
              <a:solidFill>
                <a:srgbClr val="FFFFFF"/>
              </a:solidFill>
              <a:latin typeface="+mn-lt"/>
              <a:ea typeface="ＭＳ Ｐゴシック" panose="020B0600070205080204" pitchFamily="34" charset="-128"/>
            </a:endParaRPr>
          </a:p>
        </p:txBody>
      </p:sp>
      <p:sp>
        <p:nvSpPr>
          <p:cNvPr id="15360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BC07856-CB63-4ABE-B408-DF27BAC585F4}"/>
              </a:ext>
            </a:extLst>
          </p:cNvPr>
          <p:cNvSpPr>
            <a:spLocks noGrp="1"/>
          </p:cNvSpPr>
          <p:nvPr>
            <p:ph idx="1"/>
          </p:nvPr>
        </p:nvSpPr>
        <p:spPr>
          <a:xfrm>
            <a:off x="237067" y="2387600"/>
            <a:ext cx="11751734" cy="4470400"/>
          </a:xfrm>
        </p:spPr>
        <p:txBody>
          <a:bodyPr>
            <a:noAutofit/>
          </a:bodyPr>
          <a:lstStyle/>
          <a:p>
            <a:pPr>
              <a:buNone/>
            </a:pPr>
            <a:r>
              <a:rPr lang="en-GB" dirty="0" smtClean="0"/>
              <a:t>37.5% of the parents in a recent study </a:t>
            </a:r>
            <a:r>
              <a:rPr lang="en-GB" u="sng" dirty="0" smtClean="0"/>
              <a:t>spontaneously</a:t>
            </a:r>
            <a:r>
              <a:rPr lang="en-GB" dirty="0" smtClean="0"/>
              <a:t> mentioned being initially unconcerned about the genital appearance of their newborn but all subsequently gave proxy consent for clitoral surgery:</a:t>
            </a:r>
          </a:p>
          <a:p>
            <a:pPr>
              <a:buNone/>
            </a:pPr>
            <a:endParaRPr lang="en-GB" sz="1600" dirty="0" smtClean="0"/>
          </a:p>
          <a:p>
            <a:pPr>
              <a:buNone/>
            </a:pPr>
            <a:r>
              <a:rPr lang="en-GB" i="1" dirty="0" smtClean="0"/>
              <a:t> “…because back then I didn’t think, I didn’t think it was a problem”</a:t>
            </a:r>
          </a:p>
          <a:p>
            <a:pPr>
              <a:buNone/>
            </a:pPr>
            <a:endParaRPr lang="en-GB" sz="1600" i="1" dirty="0" smtClean="0"/>
          </a:p>
          <a:p>
            <a:pPr>
              <a:buNone/>
            </a:pPr>
            <a:r>
              <a:rPr lang="en-GB" i="1" dirty="0" smtClean="0"/>
              <a:t>“she was my first born so I didn’t notice a difference”</a:t>
            </a:r>
          </a:p>
          <a:p>
            <a:pPr>
              <a:buNone/>
            </a:pPr>
            <a:endParaRPr lang="en-GB" sz="1200" i="1" dirty="0" smtClean="0"/>
          </a:p>
          <a:p>
            <a:pPr>
              <a:buNone/>
            </a:pPr>
            <a:r>
              <a:rPr lang="en-GB" dirty="0" smtClean="0"/>
              <a:t>Perceptions shifted towards </a:t>
            </a:r>
            <a:r>
              <a:rPr lang="en-GB" dirty="0" err="1" smtClean="0"/>
              <a:t>pathologisation</a:t>
            </a:r>
            <a:r>
              <a:rPr lang="en-GB" dirty="0" smtClean="0"/>
              <a:t> of the child’s body.</a:t>
            </a:r>
            <a:endParaRPr lang="en-GB" sz="2000" dirty="0" smtClean="0"/>
          </a:p>
          <a:p>
            <a:pPr algn="r">
              <a:buNone/>
            </a:pPr>
            <a:endParaRPr lang="en-GB" sz="1000" dirty="0" smtClean="0"/>
          </a:p>
          <a:p>
            <a:pPr algn="r">
              <a:buNone/>
            </a:pPr>
            <a:r>
              <a:rPr lang="en-GB" sz="1800" dirty="0" smtClean="0"/>
              <a:t>Alderson et al., 2022 forthcoming</a:t>
            </a:r>
          </a:p>
          <a:p>
            <a:pPr>
              <a:buNone/>
            </a:pPr>
            <a:endParaRPr lang="en-GB" altLang="en-US" i="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83046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00EDD19-6802-4EC3-95CE-CFFAB042CFD6}"/>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F675A10-B3FD-4044-B41B-E695F6C396DE}"/>
              </a:ext>
            </a:extLst>
          </p:cNvPr>
          <p:cNvSpPr>
            <a:spLocks noGrp="1"/>
          </p:cNvSpPr>
          <p:nvPr>
            <p:ph type="title"/>
          </p:nvPr>
        </p:nvSpPr>
        <p:spPr>
          <a:xfrm>
            <a:off x="516467" y="280458"/>
            <a:ext cx="10515600" cy="1325563"/>
          </a:xfrm>
        </p:spPr>
        <p:txBody>
          <a:bodyPr>
            <a:normAutofit fontScale="90000"/>
          </a:bodyPr>
          <a:lstStyle/>
          <a:p>
            <a:r>
              <a:rPr lang="en-GB" sz="4800" b="1" dirty="0" smtClean="0"/>
              <a:t>Psychosocial research with parents</a:t>
            </a:r>
            <a:endParaRPr lang="en-GB" altLang="en-US" sz="4600" b="1"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43" name="sketch line">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DB17E863-922E-4C26-BD64-E8FD41D28661}"/>
              </a:ext>
              <a:ext uri="{C183D7F6-B498-43B3-948B-1728B52AA6E4}">
                <adec:decorative xmlns:mc="http://schemas.openxmlformats.org/markup-compatibility/2006" xmlns:mv="urn:schemas-microsoft-com:mac:vml"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mc="http://schemas.openxmlformats.org/markup-compatibility/2006" xmlns:mv="urn:schemas-microsoft-com:mac:vml"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mc="http://schemas.openxmlformats.org/markup-compatibility/2006" xmlns:mv="urn:schemas-microsoft-com:mac:vml" xmlns:ask="http://schemas.microsoft.com/office/drawing/2018/sketchyshapes" xmlns:p="http://schemas.openxmlformats.org/presentationml/2006/main" xmlns:r="http://schemas.openxmlformats.org/officeDocument/2006/relationships" xmlns:a="http://schemas.openxmlformats.org/drawingml/2006/main"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0" name="Content Placeholder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1D7B7F1E-2DAB-4F9E-94CF-DB059931CFEC}"/>
              </a:ext>
            </a:extLst>
          </p:cNvPr>
          <p:cNvSpPr>
            <a:spLocks noGrp="1"/>
          </p:cNvSpPr>
          <p:nvPr>
            <p:ph idx="1"/>
          </p:nvPr>
        </p:nvSpPr>
        <p:spPr>
          <a:xfrm>
            <a:off x="321733" y="1981200"/>
            <a:ext cx="11565467" cy="4673599"/>
          </a:xfrm>
        </p:spPr>
        <p:txBody>
          <a:bodyPr>
            <a:normAutofit lnSpcReduction="10000"/>
          </a:bodyPr>
          <a:lstStyle/>
          <a:p>
            <a:pPr>
              <a:buNone/>
            </a:pPr>
            <a:r>
              <a:rPr lang="en-US" i="1" dirty="0" smtClean="0"/>
              <a:t>“The first six months of her life it was like you were, it’s like looking after somebody else’s child </a:t>
            </a:r>
            <a:r>
              <a:rPr lang="en-US" i="1" dirty="0" err="1" smtClean="0"/>
              <a:t>cos</a:t>
            </a:r>
            <a:r>
              <a:rPr lang="en-US" i="1" dirty="0" smtClean="0"/>
              <a:t> you can’t form a bond a proper bond with a baby that people are just fiddling with constantly…</a:t>
            </a:r>
            <a:r>
              <a:rPr lang="en-US" dirty="0" smtClean="0"/>
              <a:t>” </a:t>
            </a:r>
            <a:r>
              <a:rPr lang="en-US" sz="1946" dirty="0" smtClean="0"/>
              <a:t>Sanders et al., 2008, </a:t>
            </a:r>
            <a:r>
              <a:rPr lang="en-US" sz="1946" dirty="0" err="1" smtClean="0"/>
              <a:t>p</a:t>
            </a:r>
            <a:r>
              <a:rPr lang="en-US" sz="1946" dirty="0" smtClean="0"/>
              <a:t>. 3191</a:t>
            </a:r>
          </a:p>
          <a:p>
            <a:pPr>
              <a:buNone/>
            </a:pPr>
            <a:endParaRPr lang="en-GB" sz="1946" dirty="0" smtClean="0"/>
          </a:p>
          <a:p>
            <a:pPr>
              <a:buNone/>
            </a:pPr>
            <a:r>
              <a:rPr lang="en-US" i="1" dirty="0" smtClean="0"/>
              <a:t>“There were so many residents and different people coming in… it felt like [the baby] was a show-horse and that was frustrating... you’re trying to breastfeed for the first time.”</a:t>
            </a:r>
            <a:endParaRPr lang="en-US" sz="1946" dirty="0" smtClean="0"/>
          </a:p>
          <a:p>
            <a:pPr>
              <a:buNone/>
            </a:pPr>
            <a:r>
              <a:rPr lang="en-US" i="1" dirty="0" smtClean="0"/>
              <a:t>“I felt like [the doctor] was just exploiting [the baby] for his own... you know – he wanted to see the surgery.” </a:t>
            </a:r>
            <a:r>
              <a:rPr lang="en-US" sz="1800" dirty="0" err="1" smtClean="0"/>
              <a:t>Crissman</a:t>
            </a:r>
            <a:r>
              <a:rPr lang="en-US" sz="1800" dirty="0" smtClean="0"/>
              <a:t> et al., 2011, </a:t>
            </a:r>
            <a:r>
              <a:rPr lang="en-US" sz="1800" dirty="0" err="1" smtClean="0"/>
              <a:t>p</a:t>
            </a:r>
            <a:r>
              <a:rPr lang="en-US" sz="1800" dirty="0" smtClean="0"/>
              <a:t>. 7</a:t>
            </a:r>
          </a:p>
          <a:p>
            <a:pPr>
              <a:buNone/>
            </a:pPr>
            <a:endParaRPr lang="en-US" sz="1600" dirty="0" smtClean="0"/>
          </a:p>
          <a:p>
            <a:pPr>
              <a:buNone/>
            </a:pPr>
            <a:r>
              <a:rPr lang="en-US" i="1" dirty="0" smtClean="0"/>
              <a:t>“If [daughter with a variation] was my first baby, she’d be the last.” </a:t>
            </a:r>
            <a:r>
              <a:rPr lang="en-US" sz="1946" dirty="0" smtClean="0"/>
              <a:t>Alderson et al., 2022, forthcoming</a:t>
            </a:r>
          </a:p>
          <a:p>
            <a:pPr>
              <a:buNone/>
            </a:pPr>
            <a:endParaRPr lang="en-US" dirty="0" smtClean="0"/>
          </a:p>
          <a:p>
            <a:pPr>
              <a:buNone/>
            </a:pPr>
            <a:endParaRPr lang="en-GB" dirty="0" smtClean="0"/>
          </a:p>
          <a:p>
            <a:pPr>
              <a:buNone/>
            </a:pPr>
            <a:endParaRPr lang="en-GB" dirty="0" smtClean="0"/>
          </a:p>
          <a:p>
            <a:pPr>
              <a:buNone/>
            </a:pPr>
            <a:endParaRPr lang="en-US" sz="2400" dirty="0" smtClean="0"/>
          </a:p>
          <a:p>
            <a:pPr>
              <a:buNone/>
            </a:pPr>
            <a:endParaRPr lang="en-GB" sz="2400" dirty="0" smtClean="0"/>
          </a:p>
          <a:p>
            <a:pPr>
              <a:buFont typeface="Wingdings" pitchFamily="2" charset="2"/>
              <a:buChar char="§"/>
              <a:defRPr/>
            </a:pPr>
            <a:endParaRPr lang="en-GB" sz="2000" dirty="0"/>
          </a:p>
          <a:p>
            <a:pPr marL="0" indent="0">
              <a:buNone/>
              <a:defRPr/>
            </a:pPr>
            <a:endParaRPr lang="en-GB" sz="2000" dirty="0"/>
          </a:p>
          <a:p>
            <a:pPr marL="0" indent="0">
              <a:buNone/>
              <a:defRPr/>
            </a:pPr>
            <a:endParaRPr lang="en-GB"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2807</TotalTime>
  <Words>1093</Words>
  <Application>Microsoft Macintosh PowerPoint</Application>
  <PresentationFormat>Custom</PresentationFormat>
  <Paragraphs>98</Paragraphs>
  <Slides>15</Slides>
  <Notes>9</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Office Theme</vt:lpstr>
      <vt:lpstr>Council of Europe Human Rights and Technologies in Biomedicine  Committee on Bioethics Seminar  Early Intervention on Intersex Children, Promoting the Rights of the Child </vt:lpstr>
      <vt:lpstr>Declarations (and caveats)</vt:lpstr>
      <vt:lpstr>Magritte E. Working together in placing the long term interests of the child at the heart of the DSD evaluation. J Pediatr Urol 2012; 8(6):571-5.</vt:lpstr>
      <vt:lpstr>CONTENT</vt:lpstr>
      <vt:lpstr>León NY, Reyes AP,  Harley, VR. A clinical algorithm to diagnose differences of sex development. Lancet Diabetes Endocr 2019; 7(7):560-14.</vt:lpstr>
      <vt:lpstr>León et al. 2019</vt:lpstr>
      <vt:lpstr>Slide 7</vt:lpstr>
      <vt:lpstr>Also, lack of awareness of systemic influence of the biomedical process</vt:lpstr>
      <vt:lpstr>Psychosocial research with parents</vt:lpstr>
      <vt:lpstr>Slide 10</vt:lpstr>
      <vt:lpstr>Slide 11</vt:lpstr>
      <vt:lpstr>What parents say they need right away…</vt:lpstr>
      <vt:lpstr>Slide 13</vt:lpstr>
      <vt:lpstr>Master class series on non-technical aspects of care for all care providers, on: </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SIP SMART Training</dc:title>
  <dc:creator>Dympna</dc:creator>
  <cp:lastModifiedBy>Lih-Mei Liao</cp:lastModifiedBy>
  <cp:revision>132</cp:revision>
  <cp:lastPrinted>2022-04-06T13:44:52Z</cp:lastPrinted>
  <dcterms:created xsi:type="dcterms:W3CDTF">2022-05-29T15:51:13Z</dcterms:created>
  <dcterms:modified xsi:type="dcterms:W3CDTF">2022-05-29T15:54:47Z</dcterms:modified>
</cp:coreProperties>
</file>