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806" r:id="rId3"/>
    <p:sldId id="809" r:id="rId4"/>
    <p:sldId id="807" r:id="rId5"/>
    <p:sldId id="808" r:id="rId6"/>
    <p:sldId id="810" r:id="rId7"/>
    <p:sldId id="811" r:id="rId8"/>
    <p:sldId id="812" r:id="rId9"/>
    <p:sldId id="814" r:id="rId10"/>
    <p:sldId id="798" r:id="rId11"/>
    <p:sldId id="813" r:id="rId12"/>
    <p:sldId id="817" r:id="rId13"/>
    <p:sldId id="701" r:id="rId14"/>
    <p:sldId id="802" r:id="rId15"/>
    <p:sldId id="627" r:id="rId16"/>
    <p:sldId id="815" r:id="rId17"/>
    <p:sldId id="816" r:id="rId18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9D6"/>
    <a:srgbClr val="FF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2112"/>
  </p:normalViewPr>
  <p:slideViewPr>
    <p:cSldViewPr>
      <p:cViewPr>
        <p:scale>
          <a:sx n="146" d="100"/>
          <a:sy n="146" d="100"/>
        </p:scale>
        <p:origin x="-320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0D9AE-5CFB-7E44-B431-8376FD61E432}" type="datetimeFigureOut">
              <a:rPr lang="en-CA" smtClean="0"/>
              <a:t>2022-05-31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3C701-ABAC-0040-A426-04E51C83EE9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090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6561DE6-2A7D-AB42-A77C-6F061AF8C46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6384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561DE6-2A7D-AB42-A77C-6F061AF8C46F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283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26632407-1F75-BA4F-91F2-4B08B68452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2CEB8930-6970-7E47-8276-E974C1F01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de-D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66% of individuals with CAH, 50% of individuals with XY DSD (after surgery) think that infancy or childhood are the appropriate age for genital surgery</a:t>
            </a:r>
          </a:p>
          <a:p>
            <a:pPr>
              <a:buFontTx/>
              <a:buChar char="•"/>
            </a:pPr>
            <a:r>
              <a:rPr lang="en-US" altLang="de-D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23% CAH and 33% XY-DSD respectively preferred adolescence or adulthood, or any time if the patient decides herself/himself.</a:t>
            </a:r>
            <a:endParaRPr lang="de-CH" altLang="de-DE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de-CH" altLang="de-DE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0C4ACEB8-4C8C-AE46-9088-EA6216F1B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059961C3-F055-D14A-A893-3BFD9BBA437A}" type="slidenum">
              <a:rPr lang="de-CH" altLang="de-DE" sz="1100"/>
              <a:pPr/>
              <a:t>9</a:t>
            </a:fld>
            <a:endParaRPr lang="de-CH" altLang="de-DE" sz="1100"/>
          </a:p>
        </p:txBody>
      </p:sp>
    </p:spTree>
    <p:extLst>
      <p:ext uri="{BB962C8B-B14F-4D97-AF65-F5344CB8AC3E}">
        <p14:creationId xmlns:p14="http://schemas.microsoft.com/office/powerpoint/2010/main" val="389512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561DE6-2A7D-AB42-A77C-6F061AF8C46F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114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561DE6-2A7D-AB42-A77C-6F061AF8C46F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2902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561DE6-2A7D-AB42-A77C-6F061AF8C46F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103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561DE6-2A7D-AB42-A77C-6F061AF8C46F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793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561DE6-2A7D-AB42-A77C-6F061AF8C46F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475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36600" y="4318000"/>
            <a:ext cx="770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600" y="1943100"/>
            <a:ext cx="7700963" cy="1439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Titelmasterformat durch Klicken bearbeiten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6600" y="4497388"/>
            <a:ext cx="7700963" cy="1582737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de-CH" noProof="0"/>
              <a:t>Formatvorlage des Untertitelmasters durch Klicken bearbeiten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7322CFA9-AFD9-1A44-93C4-F9AC0C4A1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6670"/>
          <a:stretch/>
        </p:blipFill>
        <p:spPr>
          <a:xfrm>
            <a:off x="7141744" y="116252"/>
            <a:ext cx="1782682" cy="548911"/>
          </a:xfrm>
          <a:prstGeom prst="rect">
            <a:avLst/>
          </a:prstGeom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EDEEFFC-CE7B-4B46-99F5-4E4E0C617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126621"/>
            <a:ext cx="1510484" cy="61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1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7775" y="6261100"/>
            <a:ext cx="5399088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Titel / Autor / Ort / dd.mm.yyyy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80350" y="6261100"/>
            <a:ext cx="719138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CCE2-A387-0E41-BBC0-D7D1FAC7FB9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386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17CAFB-5E1B-AC47-A52F-FF0DF78D4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80350" y="6261100"/>
            <a:ext cx="719138" cy="360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61583D-C9E1-204E-925B-7EA4A90F9295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9A72F7A-71A8-B14E-B3B3-3C139149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5251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65163"/>
            <a:ext cx="8061325" cy="1079500"/>
          </a:xfrm>
        </p:spPr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978025"/>
            <a:ext cx="3954463" cy="3959225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78025"/>
            <a:ext cx="3954462" cy="3959225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17775" y="6261100"/>
            <a:ext cx="5399088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Titel / Autor / Ort / dd.mm.yyyy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80350" y="6261100"/>
            <a:ext cx="719138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A0EDF-4C86-7F49-A30C-C251FB92EFD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9020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9750" y="665163"/>
            <a:ext cx="8061325" cy="5272087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7775" y="6261100"/>
            <a:ext cx="539908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juerg.streuli@kispi.uzh.ch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0350" y="6261100"/>
            <a:ext cx="71913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34D33-D5C2-E942-8F93-2D8F9DF7C79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1033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F3C4F8-CB87-0F4B-BDF3-4569BD101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2DD60E-A52B-3B44-9663-FC7EFF5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8A13-BD16-964D-80AC-5F6B3E843E1F}" type="datetimeFigureOut">
              <a:rPr lang="en-CA" smtClean="0"/>
              <a:t>2022-05-31</a:t>
            </a:fld>
            <a:endParaRPr lang="en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14DEC3-382D-054F-B822-B6ACF657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FF02F7-EFFC-9E48-8916-B24C7E75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ABC3-C5DA-644A-8536-37B7AC83945C}" type="slidenum">
              <a:rPr lang="en-CA" smtClean="0"/>
              <a:t>‹Nr.›</a:t>
            </a:fld>
            <a:endParaRPr lang="en-CA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6BE6405-083E-F34A-991F-7D69E46F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568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EBC0F3CC-7B7E-6943-B5A7-1D7DD55D6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6670"/>
          <a:stretch/>
        </p:blipFill>
        <p:spPr>
          <a:xfrm>
            <a:off x="7141744" y="116252"/>
            <a:ext cx="1782682" cy="548911"/>
          </a:xfrm>
          <a:prstGeom prst="rect">
            <a:avLst/>
          </a:prstGeom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13DC5D-E21F-6843-A19D-E3F116503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126621"/>
            <a:ext cx="1510484" cy="61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4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6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978025"/>
            <a:ext cx="39544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78025"/>
            <a:ext cx="39544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17775" y="6261100"/>
            <a:ext cx="5399088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Titel / Autor / Ort / dd.mm.yyyy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80350" y="6261100"/>
            <a:ext cx="719138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33387-5550-DB4F-89F9-5C4B9668AA3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876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517775" y="6261100"/>
            <a:ext cx="5399088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Titel / Autor / Ort / dd.mm.yyyy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880350" y="6261100"/>
            <a:ext cx="719138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0A3DA-96E0-5E47-B254-F67FD112E50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67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7775" y="6261100"/>
            <a:ext cx="539908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juerg.streuli@kispi.uzh.ch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0350" y="6261100"/>
            <a:ext cx="71913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EEEEB-1525-8C48-BE44-97181069EF6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962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7775" y="6261100"/>
            <a:ext cx="539908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juerg.streuli@kispi.uzh.ch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0350" y="6261100"/>
            <a:ext cx="71913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766B7-6C3E-B24F-9E08-DCBEBB8F3E9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116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17775" y="6261100"/>
            <a:ext cx="5399088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Titel / Autor / Ort / dd.mm.yyyy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80350" y="6261100"/>
            <a:ext cx="719138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6F8C-A527-754D-B78F-BFC04183FB4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647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17775" y="6261100"/>
            <a:ext cx="5399088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Titel / Autor / Ort / dd.mm.yyyy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80350" y="6261100"/>
            <a:ext cx="719138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53EA0-EA0E-774F-A28E-283EC99968D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471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65163"/>
            <a:ext cx="8061325" cy="1079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78025"/>
            <a:ext cx="8061325" cy="39592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1" r:id="rId2"/>
    <p:sldLayoutId id="2147484006" r:id="rId3"/>
    <p:sldLayoutId id="2147484007" r:id="rId4"/>
    <p:sldLayoutId id="2147484008" r:id="rId5"/>
    <p:sldLayoutId id="2147484002" r:id="rId6"/>
    <p:sldLayoutId id="2147484003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04" r:id="rId13"/>
    <p:sldLayoutId id="2147484015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38163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89693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125571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616075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073275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530475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2987675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444875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sexnew.co.uk/" TargetMode="External"/><Relationship Id="rId2" Type="http://schemas.openxmlformats.org/officeDocument/2006/relationships/hyperlink" Target="https://oiieurop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.doc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file:///Lexan/Philosophy/Bioethics/Projekte/P-DSD/P-N-3/Informed%20Consent%20and%20DSD/P-N-3.1/%20Informed%20Consent%20and%20DSD/Auswertung/Word_Auswertung%20PASW%2018.doc!OLE_LINK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oleObject" Target="file:///Lexan/Philosophy/Bioethics/Projekte/P-DSD/P-N-3/Informed%20Consent%20and%20DSD/P-N-3.1/%20Informed%20Consent%20and%20DSD/Auswertung/Word_Auswertung%20PASW%2018.doc&#32767;4!OLE_LINK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3CBC24F-2A1E-C44D-9531-00B1AC55B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1800" b="1" dirty="0"/>
              <a:t>Jürg Streuli, MD, PhD, MAS</a:t>
            </a:r>
          </a:p>
          <a:p>
            <a:r>
              <a:rPr lang="en-CA" sz="1600" dirty="0"/>
              <a:t>University of Zürich</a:t>
            </a:r>
          </a:p>
          <a:p>
            <a:r>
              <a:rPr lang="en-CA" sz="1600" dirty="0"/>
              <a:t>Institute of Biomedical Ethics</a:t>
            </a:r>
          </a:p>
          <a:p>
            <a:r>
              <a:rPr lang="en-CA" sz="1600" dirty="0"/>
              <a:t>University Children‘s Hospital</a:t>
            </a:r>
          </a:p>
          <a:p>
            <a:r>
              <a:rPr lang="en-CA" sz="1600" dirty="0"/>
              <a:t>Zürich, Switzerland</a:t>
            </a:r>
          </a:p>
          <a:p>
            <a:endParaRPr lang="en-CA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1C8CE9-2713-E64A-B517-DF83214AB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930" y="862445"/>
            <a:ext cx="7105650" cy="1790700"/>
          </a:xfrm>
        </p:spPr>
        <p:txBody>
          <a:bodyPr>
            <a:normAutofit fontScale="90000"/>
          </a:bodyPr>
          <a:lstStyle/>
          <a:p>
            <a:pPr algn="ctr"/>
            <a:r>
              <a:rPr lang="de-CH" b="1" dirty="0"/>
              <a:t>An </a:t>
            </a:r>
            <a:r>
              <a:rPr lang="de-CH" b="1" dirty="0" err="1"/>
              <a:t>ethical</a:t>
            </a:r>
            <a:r>
              <a:rPr lang="de-CH" b="1" dirty="0"/>
              <a:t> </a:t>
            </a:r>
            <a:r>
              <a:rPr lang="de-CH" b="1" dirty="0" err="1"/>
              <a:t>process</a:t>
            </a:r>
            <a:r>
              <a:rPr lang="de-CH" b="1" dirty="0"/>
              <a:t> </a:t>
            </a:r>
            <a:r>
              <a:rPr lang="de-CH" b="1" dirty="0" err="1"/>
              <a:t>regarding</a:t>
            </a:r>
            <a:r>
              <a:rPr lang="de-CH" b="1" dirty="0"/>
              <a:t> </a:t>
            </a:r>
            <a:r>
              <a:rPr lang="de-CH" b="1" dirty="0" err="1"/>
              <a:t>early</a:t>
            </a:r>
            <a:r>
              <a:rPr lang="de-CH" b="1" dirty="0"/>
              <a:t> </a:t>
            </a:r>
            <a:r>
              <a:rPr lang="de-CH" b="1" dirty="0" err="1"/>
              <a:t>interventions</a:t>
            </a:r>
            <a:r>
              <a:rPr lang="de-CH" b="1" dirty="0"/>
              <a:t> and </a:t>
            </a:r>
            <a:r>
              <a:rPr lang="de-CH" b="1" dirty="0" err="1"/>
              <a:t>supporting</a:t>
            </a:r>
            <a:r>
              <a:rPr lang="de-CH" b="1" dirty="0"/>
              <a:t> </a:t>
            </a:r>
            <a:r>
              <a:rPr lang="de-CH" b="1" dirty="0" err="1"/>
              <a:t>measures</a:t>
            </a:r>
            <a:r>
              <a:rPr lang="de-CH" b="1" dirty="0"/>
              <a:t> in </a:t>
            </a:r>
            <a:br>
              <a:rPr lang="de-CH" b="1" dirty="0"/>
            </a:br>
            <a:r>
              <a:rPr lang="de-CH" b="1" dirty="0" err="1"/>
              <a:t>Variations</a:t>
            </a:r>
            <a:r>
              <a:rPr lang="de-CH" b="1" dirty="0"/>
              <a:t> </a:t>
            </a:r>
            <a:r>
              <a:rPr lang="de-CH" b="1" dirty="0" err="1"/>
              <a:t>of</a:t>
            </a:r>
            <a:r>
              <a:rPr lang="de-CH" b="1" dirty="0"/>
              <a:t> Sex </a:t>
            </a:r>
            <a:r>
              <a:rPr lang="de-CH" b="1" dirty="0" err="1"/>
              <a:t>Characterics</a:t>
            </a:r>
            <a:r>
              <a:rPr lang="de-CH" b="1" dirty="0"/>
              <a:t> (VSC) </a:t>
            </a:r>
            <a:br>
              <a:rPr lang="de-CH" b="1" dirty="0"/>
            </a:br>
            <a:br>
              <a:rPr lang="de-CH" b="1" dirty="0"/>
            </a:br>
            <a:endParaRPr lang="de-CH" dirty="0"/>
          </a:p>
        </p:txBody>
      </p:sp>
      <p:pic>
        <p:nvPicPr>
          <p:cNvPr id="5" name="Picture 6" descr="Menschenreihe.tif">
            <a:extLst>
              <a:ext uri="{FF2B5EF4-FFF2-40B4-BE49-F238E27FC236}">
                <a16:creationId xmlns:a16="http://schemas.microsoft.com/office/drawing/2014/main" id="{5F38915F-A27B-E247-8952-FC5D1122DB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t="4502"/>
          <a:stretch/>
        </p:blipFill>
        <p:spPr>
          <a:xfrm>
            <a:off x="1022888" y="2643758"/>
            <a:ext cx="7677852" cy="15281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7614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EC847D9-F480-1448-ACDE-323753ED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de-DE" dirty="0">
                <a:ea typeface="ＭＳ Ｐゴシック" panose="020B0600070205080204" pitchFamily="34" charset="-128"/>
              </a:rPr>
              <a:t>Why do “patients” want what they want?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4352-BE12-0E40-8CAB-834A96FE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89" y="1876426"/>
            <a:ext cx="7343775" cy="3222625"/>
          </a:xfrm>
        </p:spPr>
        <p:txBody>
          <a:bodyPr/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sz="1600" i="1" dirty="0"/>
              <a:t>Social desirability bias</a:t>
            </a:r>
            <a:r>
              <a:rPr lang="en-US" sz="1600" dirty="0"/>
              <a:t> or </a:t>
            </a:r>
            <a:r>
              <a:rPr lang="en-US" sz="1600" i="1" dirty="0"/>
              <a:t>social acceptability bias. </a:t>
            </a:r>
            <a:r>
              <a:rPr lang="en-US" sz="1600" dirty="0"/>
              <a:t>Based on desire to be better accepted, especially in cases of sensitive questions or questions on personal or controversial topics.</a:t>
            </a:r>
            <a:endParaRPr lang="en-CA" sz="1600" dirty="0"/>
          </a:p>
          <a:p>
            <a:pPr marL="285750" indent="-285750">
              <a:buFont typeface="Arial" charset="0"/>
              <a:buChar char="•"/>
              <a:defRPr/>
            </a:pPr>
            <a:endParaRPr lang="en-US" sz="1600" dirty="0"/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600" i="1" dirty="0"/>
              <a:t>Habituation bias </a:t>
            </a:r>
            <a:r>
              <a:rPr lang="en-US" sz="1600" dirty="0"/>
              <a:t>occurs when give repeatedly give answers in response to similarly-worded questions.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US" sz="1600" dirty="0"/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600" i="1" dirty="0"/>
              <a:t>Confirmation bias </a:t>
            </a:r>
            <a:r>
              <a:rPr lang="en-US" sz="1600" dirty="0"/>
              <a:t>occurs if we interpret the data to (unconsciously) support our own expectation or hypothesis, not thinking outside of the box.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US" sz="1600" dirty="0"/>
          </a:p>
          <a:p>
            <a:pPr marL="285750" indent="-285750">
              <a:buFont typeface="Arial" charset="0"/>
              <a:buChar char="•"/>
              <a:defRPr/>
            </a:pPr>
            <a:endParaRPr lang="en-US" sz="1600" dirty="0"/>
          </a:p>
          <a:p>
            <a:pPr>
              <a:buFont typeface="Arial" charset="0"/>
              <a:buNone/>
              <a:defRPr/>
            </a:pPr>
            <a:endParaRPr lang="en-US" sz="1275" dirty="0"/>
          </a:p>
          <a:p>
            <a:pPr>
              <a:buFont typeface="Arial" charset="0"/>
              <a:buNone/>
              <a:defRPr/>
            </a:pPr>
            <a:endParaRPr lang="en-US" sz="1275" dirty="0"/>
          </a:p>
          <a:p>
            <a:pPr>
              <a:buFont typeface="Arial" charset="0"/>
              <a:buNone/>
              <a:defRPr/>
            </a:pPr>
            <a:r>
              <a:rPr lang="en-US" sz="1275" dirty="0"/>
              <a:t> </a:t>
            </a:r>
            <a:endParaRPr lang="en-CA" sz="1275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172C1-DEFD-A749-8900-4FFEC3EB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4894263"/>
            <a:ext cx="792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r>
              <a:rPr lang="de-CH" altLang="de-DE"/>
              <a:t>Seite </a:t>
            </a:r>
            <a:fld id="{7F239AB4-9640-0941-991B-C29B11C07A51}" type="slidenum">
              <a:rPr lang="de-CH" altLang="de-DE" smtClean="0"/>
              <a:pPr/>
              <a:t>10</a:t>
            </a:fld>
            <a:endParaRPr lang="de-CH" altLang="de-DE"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F5D2F1-8C34-A949-BE95-08FCF0F9B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Preferences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in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83297A-8123-6D43-B833-6737BE21D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03" y="2398170"/>
            <a:ext cx="8151093" cy="30243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3CAF09-897C-9C41-962D-2ADBB38C036C}"/>
              </a:ext>
            </a:extLst>
          </p:cNvPr>
          <p:cNvSpPr txBox="1">
            <a:spLocks/>
          </p:cNvSpPr>
          <p:nvPr/>
        </p:nvSpPr>
        <p:spPr bwMode="auto">
          <a:xfrm>
            <a:off x="692150" y="817563"/>
            <a:ext cx="8061325" cy="1079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altLang="de-DE" kern="0" dirty="0">
                <a:ea typeface="ＭＳ Ｐゴシック" panose="020B0600070205080204" pitchFamily="34" charset="-128"/>
              </a:rPr>
              <a:t>Why do people with VSC want, what they want? (2)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244C7A-A89E-E545-BD4A-E7EE7D424B75}"/>
              </a:ext>
            </a:extLst>
          </p:cNvPr>
          <p:cNvSpPr txBox="1"/>
          <p:nvPr/>
        </p:nvSpPr>
        <p:spPr>
          <a:xfrm>
            <a:off x="332828" y="5988280"/>
            <a:ext cx="877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/>
              <a:t>Bennecke</a:t>
            </a:r>
            <a:r>
              <a:rPr lang="de-CH" sz="1400" dirty="0"/>
              <a:t>, Elena, et al. </a:t>
            </a:r>
            <a:r>
              <a:rPr lang="de-CH" sz="1400" i="1" dirty="0"/>
              <a:t>Archives </a:t>
            </a:r>
            <a:r>
              <a:rPr lang="de-CH" sz="1400" i="1" dirty="0" err="1"/>
              <a:t>of</a:t>
            </a:r>
            <a:r>
              <a:rPr lang="de-CH" sz="1400" i="1" dirty="0"/>
              <a:t> Sexual </a:t>
            </a:r>
            <a:r>
              <a:rPr lang="de-CH" sz="1400" i="1" dirty="0" err="1"/>
              <a:t>Behavior</a:t>
            </a:r>
            <a:r>
              <a:rPr lang="de-CH" sz="1400" dirty="0"/>
              <a:t> , 2021, https://</a:t>
            </a:r>
            <a:r>
              <a:rPr lang="de-CH" sz="1400" dirty="0" err="1"/>
              <a:t>doi.org</a:t>
            </a:r>
            <a:r>
              <a:rPr lang="de-CH" sz="1400" dirty="0"/>
              <a:t>/10.1080/00224499.2019.1703130</a:t>
            </a:r>
            <a:endParaRPr 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C5FBAB0-27AD-EF47-9D9F-5F89CDC07949}"/>
              </a:ext>
            </a:extLst>
          </p:cNvPr>
          <p:cNvSpPr/>
          <p:nvPr/>
        </p:nvSpPr>
        <p:spPr>
          <a:xfrm>
            <a:off x="692150" y="2420888"/>
            <a:ext cx="373583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20DACBD-06C5-C048-A672-1E57C28BA100}"/>
              </a:ext>
            </a:extLst>
          </p:cNvPr>
          <p:cNvCxnSpPr/>
          <p:nvPr/>
        </p:nvCxnSpPr>
        <p:spPr>
          <a:xfrm>
            <a:off x="1381334" y="3489649"/>
            <a:ext cx="504056" cy="6480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B62B9DB-9E12-904B-A571-977C6E6A87CE}"/>
              </a:ext>
            </a:extLst>
          </p:cNvPr>
          <p:cNvCxnSpPr/>
          <p:nvPr/>
        </p:nvCxnSpPr>
        <p:spPr>
          <a:xfrm>
            <a:off x="2504024" y="2647727"/>
            <a:ext cx="504056" cy="6480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E4CF2B4-7174-3448-9B88-BF365D8E7290}"/>
              </a:ext>
            </a:extLst>
          </p:cNvPr>
          <p:cNvCxnSpPr>
            <a:cxnSpLocks/>
          </p:cNvCxnSpPr>
          <p:nvPr/>
        </p:nvCxnSpPr>
        <p:spPr>
          <a:xfrm>
            <a:off x="3503783" y="3354043"/>
            <a:ext cx="473360" cy="3847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4045BCC-A128-FA41-B5ED-004E6396D766}"/>
              </a:ext>
            </a:extLst>
          </p:cNvPr>
          <p:cNvCxnSpPr>
            <a:cxnSpLocks/>
          </p:cNvCxnSpPr>
          <p:nvPr/>
        </p:nvCxnSpPr>
        <p:spPr>
          <a:xfrm>
            <a:off x="4656248" y="3429000"/>
            <a:ext cx="358919" cy="30980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CF2672B-5801-0A40-8E02-398AC164B732}"/>
              </a:ext>
            </a:extLst>
          </p:cNvPr>
          <p:cNvCxnSpPr>
            <a:cxnSpLocks/>
          </p:cNvCxnSpPr>
          <p:nvPr/>
        </p:nvCxnSpPr>
        <p:spPr>
          <a:xfrm flipV="1">
            <a:off x="5513499" y="3738805"/>
            <a:ext cx="431197" cy="5270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167A83D-B6AD-4E4F-B7FC-CE7834FFEAB8}"/>
              </a:ext>
            </a:extLst>
          </p:cNvPr>
          <p:cNvCxnSpPr>
            <a:cxnSpLocks/>
          </p:cNvCxnSpPr>
          <p:nvPr/>
        </p:nvCxnSpPr>
        <p:spPr>
          <a:xfrm flipV="1">
            <a:off x="6549919" y="3273493"/>
            <a:ext cx="332526" cy="947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0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4A2DC-D032-068A-FC1A-7D1EB4A5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Thinking</a:t>
            </a:r>
            <a:r>
              <a:rPr lang="de-DE" dirty="0"/>
              <a:t> out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medical</a:t>
            </a:r>
            <a:r>
              <a:rPr lang="de-DE" dirty="0"/>
              <a:t>) box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F83E48-CB8E-B810-15E8-DFDA12645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https://oiieurope.org/</a:t>
            </a:r>
            <a:r>
              <a:rPr lang="de-DE" dirty="0"/>
              <a:t>  ; </a:t>
            </a:r>
            <a:r>
              <a:rPr lang="de-DE" dirty="0">
                <a:hlinkClick r:id="rId3"/>
              </a:rPr>
              <a:t>https://www.intersexnew.co.uk/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89A915-B05C-8ACB-3E41-55CD6ADBD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2" y="2563906"/>
            <a:ext cx="9144000" cy="420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1F4D23C-8885-D54A-8F65-1D8FEF92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24097"/>
            <a:ext cx="8061325" cy="1079500"/>
          </a:xfrm>
        </p:spPr>
        <p:txBody>
          <a:bodyPr/>
          <a:lstStyle/>
          <a:p>
            <a:pPr algn="ctr"/>
            <a:r>
              <a:rPr lang="en-CA" dirty="0"/>
              <a:t>Why have we lost each other?</a:t>
            </a:r>
            <a:br>
              <a:rPr lang="en-CA" dirty="0"/>
            </a:br>
            <a:r>
              <a:rPr lang="en-CA" sz="2000" dirty="0"/>
              <a:t>And how can we meet again for a common strategy?</a:t>
            </a:r>
            <a:br>
              <a:rPr lang="en-CA" dirty="0"/>
            </a:br>
            <a:endParaRPr lang="en-CA" dirty="0"/>
          </a:p>
        </p:txBody>
      </p:sp>
      <p:sp>
        <p:nvSpPr>
          <p:cNvPr id="13" name="Legende mit Pfeil nach rechts 12">
            <a:extLst>
              <a:ext uri="{FF2B5EF4-FFF2-40B4-BE49-F238E27FC236}">
                <a16:creationId xmlns:a16="http://schemas.microsoft.com/office/drawing/2014/main" id="{7F346E72-BDEB-894A-ABED-534619854B3D}"/>
              </a:ext>
            </a:extLst>
          </p:cNvPr>
          <p:cNvSpPr/>
          <p:nvPr/>
        </p:nvSpPr>
        <p:spPr>
          <a:xfrm>
            <a:off x="642974" y="3006007"/>
            <a:ext cx="4721114" cy="99417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err="1"/>
              <a:t>Deontololgy</a:t>
            </a:r>
            <a:endParaRPr lang="en-CA" sz="1500" dirty="0"/>
          </a:p>
        </p:txBody>
      </p:sp>
      <p:sp>
        <p:nvSpPr>
          <p:cNvPr id="15" name="Wolke 14">
            <a:extLst>
              <a:ext uri="{FF2B5EF4-FFF2-40B4-BE49-F238E27FC236}">
                <a16:creationId xmlns:a16="http://schemas.microsoft.com/office/drawing/2014/main" id="{8BFAAE1A-AEFF-7647-91ED-0226EDEA3351}"/>
              </a:ext>
            </a:extLst>
          </p:cNvPr>
          <p:cNvSpPr/>
          <p:nvPr/>
        </p:nvSpPr>
        <p:spPr>
          <a:xfrm>
            <a:off x="1207828" y="2276872"/>
            <a:ext cx="1776761" cy="643863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/>
              <a:t>Virtue ethics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491CBB-C61F-ED40-9C17-5E33D12C57F3}"/>
              </a:ext>
            </a:extLst>
          </p:cNvPr>
          <p:cNvSpPr/>
          <p:nvPr/>
        </p:nvSpPr>
        <p:spPr>
          <a:xfrm>
            <a:off x="5818975" y="2889452"/>
            <a:ext cx="2353425" cy="12234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err="1"/>
              <a:t>Utilitarisms</a:t>
            </a:r>
            <a:endParaRPr lang="en-CA" sz="15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A78239-7F6B-E047-BA46-323778D1BA79}"/>
              </a:ext>
            </a:extLst>
          </p:cNvPr>
          <p:cNvSpPr txBox="1"/>
          <p:nvPr/>
        </p:nvSpPr>
        <p:spPr>
          <a:xfrm>
            <a:off x="968239" y="1950253"/>
            <a:ext cx="749219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48000">
                <a:srgbClr val="00B050"/>
              </a:gs>
              <a:gs pos="0">
                <a:srgbClr val="FF0000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CA" dirty="0"/>
              <a:t>Duties                                  Relationship                                  Outcome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1DE7BAB-D9DA-6249-B675-27AD03FD68B8}"/>
              </a:ext>
            </a:extLst>
          </p:cNvPr>
          <p:cNvSpPr txBox="1"/>
          <p:nvPr/>
        </p:nvSpPr>
        <p:spPr>
          <a:xfrm>
            <a:off x="7234363" y="6596390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/>
              <a:t>Streuli@ethik.uzh.ch</a:t>
            </a:r>
            <a:endParaRPr lang="en-CA" sz="1400" dirty="0"/>
          </a:p>
          <a:p>
            <a:endParaRPr lang="en-CA" sz="1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AEF491-92D8-8B4B-AACC-0FDBF13E5ADB}"/>
              </a:ext>
            </a:extLst>
          </p:cNvPr>
          <p:cNvSpPr txBox="1"/>
          <p:nvPr/>
        </p:nvSpPr>
        <p:spPr>
          <a:xfrm>
            <a:off x="755576" y="4200297"/>
            <a:ext cx="1556836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Human </a:t>
            </a:r>
            <a:r>
              <a:rPr lang="de-DE" dirty="0" err="1"/>
              <a:t>rights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8937860-BA29-A441-97E0-5523FE4413DB}"/>
              </a:ext>
            </a:extLst>
          </p:cNvPr>
          <p:cNvSpPr txBox="1"/>
          <p:nvPr/>
        </p:nvSpPr>
        <p:spPr>
          <a:xfrm>
            <a:off x="5801796" y="4211796"/>
            <a:ext cx="2826415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Evidence-based</a:t>
            </a:r>
            <a:r>
              <a:rPr lang="de-DE" dirty="0"/>
              <a:t> Medicine</a:t>
            </a:r>
          </a:p>
        </p:txBody>
      </p:sp>
      <p:sp>
        <p:nvSpPr>
          <p:cNvPr id="4" name="Dreieck 3">
            <a:extLst>
              <a:ext uri="{FF2B5EF4-FFF2-40B4-BE49-F238E27FC236}">
                <a16:creationId xmlns:a16="http://schemas.microsoft.com/office/drawing/2014/main" id="{0349BDD8-48A5-E156-A2CC-FC9191C93439}"/>
              </a:ext>
            </a:extLst>
          </p:cNvPr>
          <p:cNvSpPr/>
          <p:nvPr/>
        </p:nvSpPr>
        <p:spPr>
          <a:xfrm>
            <a:off x="3877089" y="2240704"/>
            <a:ext cx="1800200" cy="187220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Care </a:t>
            </a:r>
            <a:r>
              <a:rPr lang="de-DE" dirty="0" err="1"/>
              <a:t>Ethics</a:t>
            </a:r>
            <a:endParaRPr lang="de-DE" dirty="0"/>
          </a:p>
        </p:txBody>
      </p:sp>
      <p:sp>
        <p:nvSpPr>
          <p:cNvPr id="6" name="Abschrägung 5">
            <a:extLst>
              <a:ext uri="{FF2B5EF4-FFF2-40B4-BE49-F238E27FC236}">
                <a16:creationId xmlns:a16="http://schemas.microsoft.com/office/drawing/2014/main" id="{861BD6A0-CA14-7FF1-DB07-97668D4EA6CA}"/>
              </a:ext>
            </a:extLst>
          </p:cNvPr>
          <p:cNvSpPr/>
          <p:nvPr/>
        </p:nvSpPr>
        <p:spPr>
          <a:xfrm>
            <a:off x="2781631" y="1116226"/>
            <a:ext cx="3577561" cy="745340"/>
          </a:xfrm>
          <a:prstGeom prst="bevel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Higher </a:t>
            </a:r>
            <a:r>
              <a:rPr lang="de-DE" dirty="0" err="1"/>
              <a:t>Ethical</a:t>
            </a:r>
            <a:r>
              <a:rPr lang="de-DE" dirty="0"/>
              <a:t> </a:t>
            </a:r>
            <a:r>
              <a:rPr lang="de-DE" dirty="0" err="1"/>
              <a:t>Theories</a:t>
            </a:r>
            <a:endParaRPr lang="de-DE" dirty="0"/>
          </a:p>
        </p:txBody>
      </p:sp>
      <p:sp>
        <p:nvSpPr>
          <p:cNvPr id="19" name="Abschrägung 18">
            <a:extLst>
              <a:ext uri="{FF2B5EF4-FFF2-40B4-BE49-F238E27FC236}">
                <a16:creationId xmlns:a16="http://schemas.microsoft.com/office/drawing/2014/main" id="{D64DEC5B-5B3D-2C6C-FDCC-939C3D35DF48}"/>
              </a:ext>
            </a:extLst>
          </p:cNvPr>
          <p:cNvSpPr/>
          <p:nvPr/>
        </p:nvSpPr>
        <p:spPr>
          <a:xfrm>
            <a:off x="2781631" y="5261523"/>
            <a:ext cx="3577561" cy="745340"/>
          </a:xfrm>
          <a:prstGeom prst="bevel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Middle-Range </a:t>
            </a:r>
            <a:r>
              <a:rPr lang="de-DE" dirty="0" err="1"/>
              <a:t>Ethical</a:t>
            </a:r>
            <a:r>
              <a:rPr lang="de-DE" dirty="0"/>
              <a:t> </a:t>
            </a:r>
            <a:r>
              <a:rPr lang="de-DE" dirty="0" err="1"/>
              <a:t>Principles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73BE8CB-6650-9B3F-9251-93DF69F8B3FE}"/>
              </a:ext>
            </a:extLst>
          </p:cNvPr>
          <p:cNvSpPr txBox="1"/>
          <p:nvPr/>
        </p:nvSpPr>
        <p:spPr>
          <a:xfrm>
            <a:off x="2249557" y="6189563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But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agreeing</a:t>
            </a:r>
            <a:r>
              <a:rPr lang="de-DE" dirty="0"/>
              <a:t> on </a:t>
            </a:r>
            <a:r>
              <a:rPr lang="de-DE" dirty="0" err="1"/>
              <a:t>principles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enough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3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4" grpId="0" animBg="1"/>
      <p:bldP spid="19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A06CF96-8CB9-1351-2C23-73907706D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960" y="142813"/>
            <a:ext cx="4284938" cy="6721475"/>
          </a:xfrm>
          <a:prstGeom prst="rect">
            <a:avLst/>
          </a:prstGeom>
          <a:noFill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54B0675-2678-69FD-2670-0C1A5DDF357D}"/>
              </a:ext>
            </a:extLst>
          </p:cNvPr>
          <p:cNvSpPr txBox="1"/>
          <p:nvPr/>
        </p:nvSpPr>
        <p:spPr>
          <a:xfrm>
            <a:off x="262102" y="6420405"/>
            <a:ext cx="430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Streuli et al </a:t>
            </a:r>
            <a:r>
              <a:rPr lang="de-DE" dirty="0" err="1"/>
              <a:t>Shared</a:t>
            </a:r>
            <a:r>
              <a:rPr lang="de-DE" dirty="0"/>
              <a:t> Optimum, EJP, 2021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C62FD1-252D-0E3A-CC21-B7311E0EB99A}"/>
              </a:ext>
            </a:extLst>
          </p:cNvPr>
          <p:cNvSpPr txBox="1"/>
          <p:nvPr/>
        </p:nvSpPr>
        <p:spPr>
          <a:xfrm>
            <a:off x="539552" y="433100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„</a:t>
            </a:r>
            <a:r>
              <a:rPr lang="de-DE" sz="2400" b="1" dirty="0" err="1"/>
              <a:t>Shared</a:t>
            </a:r>
            <a:r>
              <a:rPr lang="de-DE" sz="2400" b="1" dirty="0"/>
              <a:t> Optimum“</a:t>
            </a:r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Children‘s</a:t>
            </a:r>
            <a:r>
              <a:rPr lang="de-DE" sz="2400" dirty="0"/>
              <a:t> Rights </a:t>
            </a:r>
            <a:r>
              <a:rPr lang="de-DE" sz="2400" dirty="0" err="1"/>
              <a:t>based</a:t>
            </a:r>
            <a:r>
              <a:rPr lang="de-DE" sz="2400" dirty="0"/>
              <a:t> </a:t>
            </a:r>
            <a:r>
              <a:rPr lang="de-DE" sz="2400" dirty="0" err="1"/>
              <a:t>combination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Shared</a:t>
            </a:r>
            <a:r>
              <a:rPr lang="de-DE" sz="2400" dirty="0"/>
              <a:t> </a:t>
            </a:r>
            <a:r>
              <a:rPr lang="de-DE" sz="2400" dirty="0" err="1"/>
              <a:t>Decision</a:t>
            </a:r>
            <a:r>
              <a:rPr lang="de-DE" sz="2400" dirty="0"/>
              <a:t>-Making and Best </a:t>
            </a:r>
            <a:r>
              <a:rPr lang="de-DE" sz="2400" dirty="0" err="1"/>
              <a:t>interests</a:t>
            </a:r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0707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>
            <a:extLst>
              <a:ext uri="{FF2B5EF4-FFF2-40B4-BE49-F238E27FC236}">
                <a16:creationId xmlns:a16="http://schemas.microsoft.com/office/drawing/2014/main" id="{E09BB48C-F541-F9EC-7BA0-A6B885717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>
                <a:ea typeface="ＭＳ Ｐゴシック" panose="020B0600070205080204" pitchFamily="34" charset="-128"/>
              </a:rPr>
              <a:t>Best </a:t>
            </a:r>
            <a:r>
              <a:rPr lang="de-CH" altLang="de-DE" dirty="0" err="1">
                <a:ea typeface="ＭＳ Ｐゴシック" panose="020B0600070205080204" pitchFamily="34" charset="-128"/>
              </a:rPr>
              <a:t>Interests</a:t>
            </a:r>
            <a:r>
              <a:rPr lang="de-CH" altLang="de-DE" dirty="0">
                <a:ea typeface="ＭＳ Ｐゴシック" panose="020B0600070205080204" pitchFamily="34" charset="-128"/>
              </a:rPr>
              <a:t> and </a:t>
            </a:r>
            <a:r>
              <a:rPr lang="de-CH" altLang="de-DE" dirty="0" err="1">
                <a:ea typeface="ＭＳ Ｐゴシック" panose="020B0600070205080204" pitchFamily="34" charset="-128"/>
              </a:rPr>
              <a:t>Shared</a:t>
            </a:r>
            <a:r>
              <a:rPr lang="de-CH" altLang="de-DE" dirty="0">
                <a:ea typeface="ＭＳ Ｐゴシック" panose="020B0600070205080204" pitchFamily="34" charset="-128"/>
              </a:rPr>
              <a:t> </a:t>
            </a:r>
            <a:r>
              <a:rPr lang="de-CH" altLang="de-DE" dirty="0" err="1">
                <a:ea typeface="ＭＳ Ｐゴシック" panose="020B0600070205080204" pitchFamily="34" charset="-128"/>
              </a:rPr>
              <a:t>Decision</a:t>
            </a:r>
            <a:r>
              <a:rPr lang="de-CH" altLang="de-DE" dirty="0">
                <a:ea typeface="ＭＳ Ｐゴシック" panose="020B0600070205080204" pitchFamily="34" charset="-128"/>
              </a:rPr>
              <a:t>-Making</a:t>
            </a:r>
            <a:br>
              <a:rPr lang="de-CH" altLang="de-DE" dirty="0">
                <a:ea typeface="ＭＳ Ｐゴシック" panose="020B0600070205080204" pitchFamily="34" charset="-128"/>
              </a:rPr>
            </a:br>
            <a:r>
              <a:rPr lang="de-CH" altLang="de-DE" dirty="0">
                <a:ea typeface="ＭＳ Ｐゴシック" panose="020B0600070205080204" pitchFamily="34" charset="-128"/>
              </a:rPr>
              <a:t>= Child-</a:t>
            </a:r>
            <a:r>
              <a:rPr lang="de-CH" altLang="de-DE" dirty="0" err="1">
                <a:ea typeface="ＭＳ Ｐゴシック" panose="020B0600070205080204" pitchFamily="34" charset="-128"/>
              </a:rPr>
              <a:t>centered</a:t>
            </a:r>
            <a:r>
              <a:rPr lang="de-CH" altLang="de-DE" dirty="0">
                <a:ea typeface="ＭＳ Ｐゴシック" panose="020B0600070205080204" pitchFamily="34" charset="-128"/>
              </a:rPr>
              <a:t> and Family-</a:t>
            </a:r>
            <a:r>
              <a:rPr lang="de-CH" altLang="de-DE" dirty="0" err="1">
                <a:ea typeface="ＭＳ Ｐゴシック" panose="020B0600070205080204" pitchFamily="34" charset="-128"/>
              </a:rPr>
              <a:t>oriented</a:t>
            </a:r>
            <a:br>
              <a:rPr lang="de-CH" altLang="de-DE" dirty="0">
                <a:ea typeface="ＭＳ Ｐゴシック" panose="020B0600070205080204" pitchFamily="34" charset="-128"/>
              </a:rPr>
            </a:br>
            <a:r>
              <a:rPr lang="de-CH" altLang="de-DE" dirty="0">
                <a:ea typeface="ＭＳ Ｐゴシック" panose="020B0600070205080204" pitchFamily="34" charset="-128"/>
              </a:rPr>
              <a:t> (</a:t>
            </a:r>
            <a:r>
              <a:rPr lang="de-CH" altLang="de-DE" dirty="0" err="1">
                <a:ea typeface="ＭＳ Ｐゴシック" panose="020B0600070205080204" pitchFamily="34" charset="-128"/>
              </a:rPr>
              <a:t>Shared</a:t>
            </a:r>
            <a:r>
              <a:rPr lang="de-CH" altLang="de-DE" dirty="0">
                <a:ea typeface="ＭＳ Ｐゴシック" panose="020B0600070205080204" pitchFamily="34" charset="-128"/>
              </a:rPr>
              <a:t> Optimum </a:t>
            </a:r>
            <a:r>
              <a:rPr lang="de-CH" altLang="de-DE" dirty="0" err="1">
                <a:ea typeface="ＭＳ Ｐゴシック" panose="020B0600070205080204" pitchFamily="34" charset="-128"/>
              </a:rPr>
              <a:t>Process</a:t>
            </a:r>
            <a:r>
              <a:rPr lang="de-CH" altLang="de-DE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172034" name="Content Placeholder 2">
            <a:extLst>
              <a:ext uri="{FF2B5EF4-FFF2-40B4-BE49-F238E27FC236}">
                <a16:creationId xmlns:a16="http://schemas.microsoft.com/office/drawing/2014/main" id="{C6E886A4-1F57-B8B4-832E-AE05BA6CFD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33337" y="1978025"/>
            <a:ext cx="8061325" cy="3959225"/>
          </a:xfrm>
        </p:spPr>
        <p:txBody>
          <a:bodyPr/>
          <a:lstStyle/>
          <a:p>
            <a:pPr marL="0" indent="0">
              <a:buNone/>
            </a:pPr>
            <a:r>
              <a:rPr lang="de-CH" altLang="de-DE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72035" name="Slide Number Placeholder 5">
            <a:extLst>
              <a:ext uri="{FF2B5EF4-FFF2-40B4-BE49-F238E27FC236}">
                <a16:creationId xmlns:a16="http://schemas.microsoft.com/office/drawing/2014/main" id="{0E0A79A9-30D8-260C-AD1B-DB278668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524625"/>
            <a:ext cx="792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de-DE"/>
              <a:t>Seite </a:t>
            </a:r>
            <a:fld id="{486924C1-5844-4A4C-9FD8-0C46C26D61CC}" type="slidenum">
              <a:rPr lang="de-CH" altLang="de-DE" smtClean="0"/>
              <a:pPr>
                <a:defRPr/>
              </a:pPr>
              <a:t>15</a:t>
            </a:fld>
            <a:endParaRPr lang="de-CH" altLang="de-DE" sz="100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E537AC4-F83F-2120-2B9C-3185CD0D1AEB}"/>
              </a:ext>
            </a:extLst>
          </p:cNvPr>
          <p:cNvSpPr/>
          <p:nvPr/>
        </p:nvSpPr>
        <p:spPr bwMode="auto">
          <a:xfrm>
            <a:off x="1487489" y="2990850"/>
            <a:ext cx="2662238" cy="5762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eaLnBrk="1" hangingPunct="1">
              <a:defRPr/>
            </a:pPr>
            <a:r>
              <a:rPr lang="de-CH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Values </a:t>
            </a:r>
            <a:r>
              <a:rPr lang="de-CH" dirty="0" err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CH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CH" dirty="0" err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ideals</a:t>
            </a:r>
            <a:endParaRPr lang="de-CH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2037" name="Oval 7">
            <a:extLst>
              <a:ext uri="{FF2B5EF4-FFF2-40B4-BE49-F238E27FC236}">
                <a16:creationId xmlns:a16="http://schemas.microsoft.com/office/drawing/2014/main" id="{43673D20-0600-2814-DAC0-7E1288934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76" y="2627313"/>
            <a:ext cx="3277393" cy="3455987"/>
          </a:xfrm>
          <a:prstGeom prst="ellipse">
            <a:avLst/>
          </a:prstGeom>
          <a:solidFill>
            <a:schemeClr val="accent1">
              <a:alpha val="36078"/>
            </a:schemeClr>
          </a:solidFill>
          <a:ln w="2921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de-CH" altLang="de-DE" sz="1800" dirty="0" err="1"/>
              <a:t>Shared</a:t>
            </a:r>
            <a:r>
              <a:rPr lang="de-CH" altLang="de-DE" sz="1800" dirty="0"/>
              <a:t> Optimum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417D3B1-B289-E913-78C2-547305C0A105}"/>
              </a:ext>
            </a:extLst>
          </p:cNvPr>
          <p:cNvSpPr/>
          <p:nvPr/>
        </p:nvSpPr>
        <p:spPr bwMode="auto">
          <a:xfrm>
            <a:off x="1487489" y="3644900"/>
            <a:ext cx="2662238" cy="5762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eaLnBrk="1" hangingPunct="1">
              <a:defRPr/>
            </a:pPr>
            <a:r>
              <a:rPr lang="de-CH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Values </a:t>
            </a:r>
            <a:r>
              <a:rPr lang="de-CH" dirty="0" err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CH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CH" dirty="0" err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ideals</a:t>
            </a:r>
            <a:endParaRPr lang="de-CH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0B3C810-DD57-E730-DB2D-EEBA7468284A}"/>
              </a:ext>
            </a:extLst>
          </p:cNvPr>
          <p:cNvSpPr/>
          <p:nvPr/>
        </p:nvSpPr>
        <p:spPr bwMode="auto">
          <a:xfrm>
            <a:off x="1487489" y="4365625"/>
            <a:ext cx="2662238" cy="5762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eaLnBrk="1" hangingPunct="1">
              <a:defRPr/>
            </a:pPr>
            <a:r>
              <a:rPr lang="de-CH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Values </a:t>
            </a:r>
            <a:r>
              <a:rPr lang="de-CH" dirty="0" err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CH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CH" dirty="0" err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ideals</a:t>
            </a:r>
            <a:endParaRPr lang="de-CH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4015B80-449C-9F09-D9BE-414E8EBA3FAD}"/>
              </a:ext>
            </a:extLst>
          </p:cNvPr>
          <p:cNvSpPr/>
          <p:nvPr/>
        </p:nvSpPr>
        <p:spPr bwMode="auto">
          <a:xfrm>
            <a:off x="1487489" y="5013325"/>
            <a:ext cx="2662238" cy="5762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eaLnBrk="1" hangingPunct="1">
              <a:defRPr/>
            </a:pPr>
            <a:r>
              <a:rPr lang="de-CH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Values </a:t>
            </a:r>
            <a:r>
              <a:rPr lang="de-CH" dirty="0" err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CH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CH" dirty="0" err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ideals</a:t>
            </a:r>
            <a:endParaRPr lang="de-CH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2041" name="TextBox 11">
            <a:extLst>
              <a:ext uri="{FF2B5EF4-FFF2-40B4-BE49-F238E27FC236}">
                <a16:creationId xmlns:a16="http://schemas.microsoft.com/office/drawing/2014/main" id="{B2164C55-A2FE-37FF-7C01-F45B368E3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3036888"/>
            <a:ext cx="9366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/>
              <a:t>Parents</a:t>
            </a:r>
          </a:p>
        </p:txBody>
      </p:sp>
      <p:sp>
        <p:nvSpPr>
          <p:cNvPr id="172042" name="TextBox 12">
            <a:extLst>
              <a:ext uri="{FF2B5EF4-FFF2-40B4-BE49-F238E27FC236}">
                <a16:creationId xmlns:a16="http://schemas.microsoft.com/office/drawing/2014/main" id="{5480FE69-2E7E-A0CD-C6DD-6437040B2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3756025"/>
            <a:ext cx="7540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/>
              <a:t>HCPs</a:t>
            </a:r>
          </a:p>
        </p:txBody>
      </p:sp>
      <p:sp>
        <p:nvSpPr>
          <p:cNvPr id="172043" name="TextBox 13">
            <a:extLst>
              <a:ext uri="{FF2B5EF4-FFF2-40B4-BE49-F238E27FC236}">
                <a16:creationId xmlns:a16="http://schemas.microsoft.com/office/drawing/2014/main" id="{68D1CD0D-6185-162E-2B66-715F8E1F4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6" y="4476750"/>
            <a:ext cx="6826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/>
              <a:t>Child</a:t>
            </a:r>
          </a:p>
        </p:txBody>
      </p:sp>
      <p:sp>
        <p:nvSpPr>
          <p:cNvPr id="172044" name="TextBox 14">
            <a:extLst>
              <a:ext uri="{FF2B5EF4-FFF2-40B4-BE49-F238E27FC236}">
                <a16:creationId xmlns:a16="http://schemas.microsoft.com/office/drawing/2014/main" id="{CB9E6B99-7B39-8507-E441-4ACC09297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5124450"/>
            <a:ext cx="14366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/>
              <a:t>Future Being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7F7514-85F4-F2D1-A207-4CA3769B0015}"/>
              </a:ext>
            </a:extLst>
          </p:cNvPr>
          <p:cNvSpPr txBox="1"/>
          <p:nvPr/>
        </p:nvSpPr>
        <p:spPr>
          <a:xfrm>
            <a:off x="5580063" y="2193925"/>
            <a:ext cx="3493264" cy="92333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CH" dirty="0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Threshold Value </a:t>
            </a:r>
            <a:r>
              <a:rPr lang="de-CH" dirty="0" err="1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</a:t>
            </a:r>
            <a:r>
              <a:rPr lang="de-CH" dirty="0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Harm</a:t>
            </a:r>
          </a:p>
          <a:p>
            <a:pPr eaLnBrk="1" hangingPunct="1">
              <a:defRPr/>
            </a:pPr>
            <a:r>
              <a:rPr lang="de-CH" dirty="0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Laws and </a:t>
            </a:r>
            <a:r>
              <a:rPr lang="de-CH" dirty="0" err="1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Regulations</a:t>
            </a:r>
            <a:r>
              <a:rPr lang="de-CH" dirty="0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CH" b="1" dirty="0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on </a:t>
            </a:r>
            <a:r>
              <a:rPr lang="de-CH" b="1" dirty="0" err="1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what</a:t>
            </a:r>
            <a:r>
              <a:rPr lang="de-CH" b="1" dirty="0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>
              <a:defRPr/>
            </a:pPr>
            <a:r>
              <a:rPr lang="de-CH" b="1" dirty="0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a </a:t>
            </a:r>
            <a:r>
              <a:rPr lang="de-CH" b="1" dirty="0" err="1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team</a:t>
            </a:r>
            <a:r>
              <a:rPr lang="de-CH" b="1" dirty="0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CH" b="1" dirty="0" err="1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or</a:t>
            </a:r>
            <a:r>
              <a:rPr lang="de-CH" b="1" dirty="0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CH" b="1" dirty="0" err="1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parents</a:t>
            </a:r>
            <a:r>
              <a:rPr lang="de-CH" b="1" dirty="0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CH" b="1" dirty="0" err="1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can’t</a:t>
            </a:r>
            <a:r>
              <a:rPr lang="de-CH" b="1" dirty="0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CH" b="1" dirty="0" err="1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decide</a:t>
            </a:r>
            <a:endParaRPr lang="de-CH" b="1" dirty="0">
              <a:solidFill>
                <a:schemeClr val="accent3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2046" name="TextBox 1">
            <a:extLst>
              <a:ext uri="{FF2B5EF4-FFF2-40B4-BE49-F238E27FC236}">
                <a16:creationId xmlns:a16="http://schemas.microsoft.com/office/drawing/2014/main" id="{77A6F602-024B-1582-D20B-5002027CE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6213475"/>
            <a:ext cx="8078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r>
              <a:rPr lang="en-GB" altLang="de-DE" sz="1100" dirty="0"/>
              <a:t>Streuli, Jürg C. "The Concept of Best Interests in Clinical Practice." The Nature of Children's Well-Being. Springer Netherlands, 2015. 179-190.  AND Streuli et al 2020, Shared Optimum, European Journal of </a:t>
            </a:r>
            <a:r>
              <a:rPr lang="en-GB" altLang="de-DE" sz="1100" dirty="0" err="1"/>
              <a:t>Pediatrics</a:t>
            </a:r>
            <a:endParaRPr lang="de-CH" altLang="de-DE" sz="1100" dirty="0"/>
          </a:p>
        </p:txBody>
      </p:sp>
      <p:graphicFrame>
        <p:nvGraphicFramePr>
          <p:cNvPr id="17" name="Objekt 6">
            <a:extLst>
              <a:ext uri="{FF2B5EF4-FFF2-40B4-BE49-F238E27FC236}">
                <a16:creationId xmlns:a16="http://schemas.microsoft.com/office/drawing/2014/main" id="{B0286F96-48DE-2E9C-BF89-D6651CE50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504301"/>
              </p:ext>
            </p:extLst>
          </p:nvPr>
        </p:nvGraphicFramePr>
        <p:xfrm>
          <a:off x="5943492" y="4412383"/>
          <a:ext cx="4607842" cy="178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6083300" imgH="2349500" progId="Word.Document.12">
                  <p:embed/>
                </p:oleObj>
              </mc:Choice>
              <mc:Fallback>
                <p:oleObj name="Dokument" r:id="rId3" imgW="6083300" imgH="2349500" progId="Word.Document.12">
                  <p:embed/>
                  <p:pic>
                    <p:nvPicPr>
                      <p:cNvPr id="50181" name="Objekt 6">
                        <a:extLst>
                          <a:ext uri="{FF2B5EF4-FFF2-40B4-BE49-F238E27FC236}">
                            <a16:creationId xmlns:a16="http://schemas.microsoft.com/office/drawing/2014/main" id="{0C1597B5-FECB-348E-0620-B41D133BA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492" y="4412383"/>
                        <a:ext cx="4607842" cy="17804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2B80F10-D8C5-3EF9-97ED-6A1154D7AF53}"/>
              </a:ext>
            </a:extLst>
          </p:cNvPr>
          <p:cNvSpPr txBox="1"/>
          <p:nvPr/>
        </p:nvSpPr>
        <p:spPr>
          <a:xfrm>
            <a:off x="6448488" y="3738790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Shared</a:t>
            </a:r>
            <a:r>
              <a:rPr lang="de-DE" sz="1600" dirty="0"/>
              <a:t> </a:t>
            </a:r>
            <a:r>
              <a:rPr lang="de-DE" sz="1600" dirty="0" err="1"/>
              <a:t>Decision</a:t>
            </a:r>
            <a:r>
              <a:rPr lang="de-DE" sz="1600" dirty="0"/>
              <a:t>-Making</a:t>
            </a:r>
          </a:p>
          <a:p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parents</a:t>
            </a:r>
            <a:r>
              <a:rPr lang="de-DE" sz="1600" dirty="0"/>
              <a:t> and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child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DEB92-4C49-7C11-F249-2DECA1C6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F0DDFC-D509-76C5-ED5D-17F06BFFF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/>
              <a:t>Clarifying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Threshold Value and Limit </a:t>
            </a:r>
            <a:r>
              <a:rPr lang="de-DE" dirty="0" err="1"/>
              <a:t>of</a:t>
            </a:r>
            <a:r>
              <a:rPr lang="de-DE" dirty="0"/>
              <a:t> Harm</a:t>
            </a:r>
          </a:p>
          <a:p>
            <a:pPr lvl="1"/>
            <a:r>
              <a:rPr lang="de-DE" sz="1400" dirty="0" err="1"/>
              <a:t>Less</a:t>
            </a:r>
            <a:r>
              <a:rPr lang="de-DE" sz="1400" dirty="0"/>
              <a:t> </a:t>
            </a:r>
            <a:r>
              <a:rPr lang="de-DE" sz="1400" dirty="0" err="1"/>
              <a:t>talking</a:t>
            </a:r>
            <a:r>
              <a:rPr lang="de-DE" sz="1400" dirty="0"/>
              <a:t> </a:t>
            </a:r>
            <a:r>
              <a:rPr lang="de-DE" sz="1400" dirty="0" err="1"/>
              <a:t>about</a:t>
            </a:r>
            <a:r>
              <a:rPr lang="de-DE" sz="1400" dirty="0"/>
              <a:t> „</a:t>
            </a:r>
            <a:r>
              <a:rPr lang="de-DE" sz="1400" dirty="0" err="1"/>
              <a:t>medical</a:t>
            </a:r>
            <a:r>
              <a:rPr lang="de-DE" sz="1400" dirty="0"/>
              <a:t> </a:t>
            </a:r>
            <a:r>
              <a:rPr lang="de-DE" sz="1400" dirty="0" err="1"/>
              <a:t>necessity</a:t>
            </a:r>
            <a:r>
              <a:rPr lang="de-DE" sz="1400" dirty="0"/>
              <a:t>“,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about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limits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medical</a:t>
            </a:r>
            <a:r>
              <a:rPr lang="de-DE" sz="1400" dirty="0"/>
              <a:t> </a:t>
            </a:r>
            <a:r>
              <a:rPr lang="de-DE" sz="1400" dirty="0" err="1"/>
              <a:t>indication</a:t>
            </a:r>
            <a:endParaRPr lang="de-DE" sz="1400" dirty="0"/>
          </a:p>
          <a:p>
            <a:pPr lvl="1"/>
            <a:r>
              <a:rPr lang="de-DE" sz="1400" dirty="0"/>
              <a:t>Support </a:t>
            </a:r>
            <a:r>
              <a:rPr lang="de-DE" sz="1400" dirty="0" err="1"/>
              <a:t>clear</a:t>
            </a:r>
            <a:r>
              <a:rPr lang="de-DE" sz="1400" dirty="0"/>
              <a:t>, </a:t>
            </a:r>
            <a:r>
              <a:rPr lang="de-DE" sz="1400" dirty="0" err="1"/>
              <a:t>realistic</a:t>
            </a:r>
            <a:r>
              <a:rPr lang="de-DE" sz="1400" dirty="0"/>
              <a:t> </a:t>
            </a:r>
            <a:r>
              <a:rPr lang="de-DE" sz="1400" dirty="0" err="1"/>
              <a:t>laws</a:t>
            </a:r>
            <a:r>
              <a:rPr lang="de-DE" sz="1400" dirty="0"/>
              <a:t> </a:t>
            </a:r>
          </a:p>
          <a:p>
            <a:pPr lvl="1"/>
            <a:r>
              <a:rPr lang="de-DE" sz="1400" dirty="0" err="1"/>
              <a:t>Enable</a:t>
            </a:r>
            <a:r>
              <a:rPr lang="de-DE" sz="1400" dirty="0"/>
              <a:t> a </a:t>
            </a:r>
            <a:r>
              <a:rPr lang="de-DE" sz="1400" dirty="0" err="1"/>
              <a:t>child-centered</a:t>
            </a:r>
            <a:r>
              <a:rPr lang="de-DE" sz="1400" dirty="0"/>
              <a:t> and </a:t>
            </a:r>
            <a:r>
              <a:rPr lang="de-DE" sz="1400" dirty="0" err="1"/>
              <a:t>family-oriented</a:t>
            </a:r>
            <a:r>
              <a:rPr lang="de-DE" sz="1400" dirty="0"/>
              <a:t> </a:t>
            </a:r>
            <a:r>
              <a:rPr lang="de-DE" sz="1400" dirty="0" err="1"/>
              <a:t>Shared</a:t>
            </a:r>
            <a:r>
              <a:rPr lang="de-DE" sz="1400" dirty="0"/>
              <a:t> Optimum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Learning and </a:t>
            </a:r>
            <a:r>
              <a:rPr lang="de-DE" dirty="0" err="1"/>
              <a:t>implementing</a:t>
            </a:r>
            <a:r>
              <a:rPr lang="de-DE" dirty="0"/>
              <a:t>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-Making</a:t>
            </a:r>
          </a:p>
          <a:p>
            <a:pPr lvl="1"/>
            <a:r>
              <a:rPr lang="de-DE" sz="1200" dirty="0"/>
              <a:t>Standard </a:t>
            </a:r>
            <a:r>
              <a:rPr lang="de-DE" sz="1200" dirty="0" err="1"/>
              <a:t>use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checklists</a:t>
            </a:r>
            <a:endParaRPr lang="de-DE" sz="1200" dirty="0"/>
          </a:p>
          <a:p>
            <a:pPr lvl="1"/>
            <a:r>
              <a:rPr lang="de-DE" sz="1200" dirty="0"/>
              <a:t>Standard </a:t>
            </a:r>
            <a:r>
              <a:rPr lang="de-DE" sz="1200" dirty="0" err="1"/>
              <a:t>use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adequate</a:t>
            </a:r>
            <a:r>
              <a:rPr lang="de-DE" sz="1200" dirty="0"/>
              <a:t> </a:t>
            </a:r>
            <a:r>
              <a:rPr lang="de-DE" sz="1200" dirty="0" err="1"/>
              <a:t>language</a:t>
            </a:r>
            <a:r>
              <a:rPr lang="de-DE" sz="1200" dirty="0"/>
              <a:t> (</a:t>
            </a:r>
            <a:r>
              <a:rPr lang="de-DE" sz="1200" dirty="0" err="1"/>
              <a:t>congratulation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child</a:t>
            </a:r>
            <a:r>
              <a:rPr lang="de-DE" sz="1200" dirty="0"/>
              <a:t>, find positive </a:t>
            </a:r>
            <a:r>
              <a:rPr lang="de-DE" sz="1200" dirty="0" err="1"/>
              <a:t>words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genitals</a:t>
            </a:r>
            <a:r>
              <a:rPr lang="de-DE" sz="1200" dirty="0"/>
              <a:t>)</a:t>
            </a:r>
          </a:p>
          <a:p>
            <a:pPr lvl="1"/>
            <a:r>
              <a:rPr lang="de-DE" sz="1200" dirty="0" err="1"/>
              <a:t>Demedicalize</a:t>
            </a:r>
            <a:r>
              <a:rPr lang="de-DE" sz="1200" dirty="0"/>
              <a:t> </a:t>
            </a:r>
            <a:r>
              <a:rPr lang="de-DE" sz="1200" dirty="0" err="1"/>
              <a:t>information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non-</a:t>
            </a:r>
            <a:r>
              <a:rPr lang="de-DE" sz="1200" dirty="0" err="1"/>
              <a:t>medical</a:t>
            </a:r>
            <a:r>
              <a:rPr lang="de-DE" sz="1200" dirty="0"/>
              <a:t> </a:t>
            </a:r>
            <a:r>
              <a:rPr lang="de-DE" sz="1200" dirty="0" err="1"/>
              <a:t>problems</a:t>
            </a:r>
            <a:endParaRPr lang="de-DE" sz="1200" dirty="0"/>
          </a:p>
          <a:p>
            <a:pPr lvl="1"/>
            <a:r>
              <a:rPr lang="de-DE" sz="1200" dirty="0"/>
              <a:t>Use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adequate</a:t>
            </a:r>
            <a:r>
              <a:rPr lang="de-DE" sz="1200" dirty="0"/>
              <a:t> </a:t>
            </a:r>
            <a:r>
              <a:rPr lang="de-DE" sz="1200" dirty="0" err="1"/>
              <a:t>information</a:t>
            </a:r>
            <a:r>
              <a:rPr lang="de-DE" sz="1200" dirty="0"/>
              <a:t> material (support </a:t>
            </a:r>
            <a:r>
              <a:rPr lang="de-DE" sz="1200" dirty="0" err="1"/>
              <a:t>parents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explain</a:t>
            </a:r>
            <a:r>
              <a:rPr lang="de-DE" sz="1200" dirty="0"/>
              <a:t> </a:t>
            </a:r>
            <a:r>
              <a:rPr lang="de-DE" sz="1200" dirty="0" err="1"/>
              <a:t>them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child</a:t>
            </a:r>
            <a:r>
              <a:rPr lang="de-DE" sz="1200" dirty="0"/>
              <a:t>, </a:t>
            </a:r>
            <a:r>
              <a:rPr lang="de-DE" sz="1200" dirty="0" err="1"/>
              <a:t>grandparents</a:t>
            </a:r>
            <a:r>
              <a:rPr lang="de-DE" sz="1200" dirty="0"/>
              <a:t>, </a:t>
            </a:r>
            <a:r>
              <a:rPr lang="de-DE" sz="1200" dirty="0" err="1"/>
              <a:t>society</a:t>
            </a:r>
            <a:r>
              <a:rPr lang="de-DE" sz="1200" dirty="0"/>
              <a:t>)</a:t>
            </a:r>
          </a:p>
          <a:p>
            <a:pPr lvl="1"/>
            <a:r>
              <a:rPr lang="de-DE" sz="1200" dirty="0" err="1"/>
              <a:t>Develop</a:t>
            </a:r>
            <a:r>
              <a:rPr lang="de-DE" sz="1200" dirty="0"/>
              <a:t> transprofessional </a:t>
            </a:r>
            <a:r>
              <a:rPr lang="de-DE" sz="1200" dirty="0" err="1"/>
              <a:t>teams</a:t>
            </a:r>
            <a:r>
              <a:rPr lang="de-DE" sz="1200" dirty="0"/>
              <a:t> (</a:t>
            </a:r>
            <a:r>
              <a:rPr lang="de-DE" sz="1200" dirty="0" err="1"/>
              <a:t>including</a:t>
            </a:r>
            <a:r>
              <a:rPr lang="de-DE" sz="1200" dirty="0"/>
              <a:t> support </a:t>
            </a:r>
            <a:r>
              <a:rPr lang="de-DE" sz="1200" dirty="0" err="1"/>
              <a:t>groups</a:t>
            </a:r>
            <a:r>
              <a:rPr lang="de-DE" sz="1200" dirty="0"/>
              <a:t>) not </a:t>
            </a:r>
            <a:r>
              <a:rPr lang="de-DE" sz="1200" dirty="0" err="1"/>
              <a:t>only</a:t>
            </a:r>
            <a:r>
              <a:rPr lang="de-DE" sz="1200" dirty="0"/>
              <a:t> multi-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interdisciplinar</a:t>
            </a:r>
            <a:r>
              <a:rPr lang="de-DE" sz="1200" dirty="0"/>
              <a:t> </a:t>
            </a:r>
            <a:r>
              <a:rPr lang="de-DE" sz="1200" dirty="0" err="1"/>
              <a:t>teams</a:t>
            </a:r>
            <a:endParaRPr lang="de-DE" sz="1200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Create </a:t>
            </a:r>
            <a:r>
              <a:rPr lang="de-DE" dirty="0" err="1"/>
              <a:t>continuers</a:t>
            </a:r>
            <a:r>
              <a:rPr lang="de-DE" dirty="0"/>
              <a:t>, </a:t>
            </a:r>
            <a:r>
              <a:rPr lang="de-DE" dirty="0" err="1"/>
              <a:t>adequate</a:t>
            </a:r>
            <a:r>
              <a:rPr lang="de-DE" dirty="0"/>
              <a:t> support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families</a:t>
            </a:r>
            <a:r>
              <a:rPr lang="de-DE" dirty="0"/>
              <a:t> and </a:t>
            </a:r>
            <a:r>
              <a:rPr lang="de-DE" dirty="0" err="1"/>
              <a:t>children</a:t>
            </a:r>
            <a:endParaRPr lang="de-DE" dirty="0"/>
          </a:p>
          <a:p>
            <a:pPr lvl="1"/>
            <a:r>
              <a:rPr lang="de-DE" sz="1200" dirty="0" err="1"/>
              <a:t>No</a:t>
            </a:r>
            <a:r>
              <a:rPr lang="de-DE" sz="1200" dirty="0"/>
              <a:t> </a:t>
            </a:r>
            <a:r>
              <a:rPr lang="de-DE" sz="1200" dirty="0" err="1"/>
              <a:t>treatment</a:t>
            </a:r>
            <a:r>
              <a:rPr lang="de-DE" sz="1200" dirty="0"/>
              <a:t> </a:t>
            </a:r>
            <a:r>
              <a:rPr lang="de-DE" sz="1200" dirty="0" err="1"/>
              <a:t>offer</a:t>
            </a:r>
            <a:r>
              <a:rPr lang="de-DE" sz="1200" dirty="0"/>
              <a:t> </a:t>
            </a:r>
            <a:r>
              <a:rPr lang="de-DE" sz="1200" dirty="0" err="1"/>
              <a:t>without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necessary</a:t>
            </a:r>
            <a:r>
              <a:rPr lang="de-DE" sz="1200" dirty="0"/>
              <a:t> </a:t>
            </a:r>
            <a:r>
              <a:rPr lang="de-DE" sz="1200" dirty="0" err="1"/>
              <a:t>ressources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transprofessional support</a:t>
            </a:r>
          </a:p>
          <a:p>
            <a:pPr lvl="1"/>
            <a:r>
              <a:rPr lang="de-DE" sz="1200" dirty="0"/>
              <a:t>Clarify </a:t>
            </a:r>
            <a:r>
              <a:rPr lang="de-DE" sz="1200" dirty="0" err="1"/>
              <a:t>what</a:t>
            </a:r>
            <a:r>
              <a:rPr lang="de-DE" sz="1200" dirty="0"/>
              <a:t> </a:t>
            </a:r>
            <a:r>
              <a:rPr lang="de-DE" sz="1200" dirty="0" err="1"/>
              <a:t>professionalism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(Streuli et al. 2012)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159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9C734-67B1-F0A7-5199-1C7CAAC34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!</a:t>
            </a:r>
          </a:p>
        </p:txBody>
      </p:sp>
      <p:pic>
        <p:nvPicPr>
          <p:cNvPr id="4" name="Picture 6" descr="Menschenreihe.tif">
            <a:extLst>
              <a:ext uri="{FF2B5EF4-FFF2-40B4-BE49-F238E27FC236}">
                <a16:creationId xmlns:a16="http://schemas.microsoft.com/office/drawing/2014/main" id="{2FFF9A60-99B6-759A-9880-8B946A5299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 t="4502"/>
          <a:stretch/>
        </p:blipFill>
        <p:spPr>
          <a:xfrm>
            <a:off x="1022888" y="2643758"/>
            <a:ext cx="7677852" cy="15281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7D7FB397-66F2-DF19-2440-08910A4E4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4581128"/>
            <a:ext cx="8061325" cy="1356122"/>
          </a:xfrm>
        </p:spPr>
        <p:txBody>
          <a:bodyPr/>
          <a:lstStyle/>
          <a:p>
            <a:r>
              <a:rPr lang="en-CA" sz="1800" b="1" dirty="0"/>
              <a:t>Jürg Streuli, MD, PhD, MAS</a:t>
            </a:r>
          </a:p>
          <a:p>
            <a:r>
              <a:rPr lang="en-CA" sz="1600" dirty="0"/>
              <a:t>University of Zürich</a:t>
            </a:r>
          </a:p>
          <a:p>
            <a:r>
              <a:rPr lang="en-CA" sz="1600" dirty="0"/>
              <a:t>Institute of Biomedical Ethics</a:t>
            </a:r>
          </a:p>
          <a:p>
            <a:r>
              <a:rPr lang="en-CA" sz="1600" dirty="0"/>
              <a:t>University Children‘s Hospital</a:t>
            </a:r>
          </a:p>
          <a:p>
            <a:r>
              <a:rPr lang="en-CA" sz="1600" dirty="0"/>
              <a:t>Zürich, Switzerland</a:t>
            </a:r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55822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80F7505-3E07-D742-5970-4F7BD4E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Introductory</a:t>
            </a:r>
            <a:r>
              <a:rPr lang="de-DE" dirty="0"/>
              <a:t> </a:t>
            </a:r>
            <a:r>
              <a:rPr lang="de-DE" dirty="0" err="1"/>
              <a:t>thoughts</a:t>
            </a:r>
            <a:r>
              <a:rPr lang="de-DE" dirty="0"/>
              <a:t> (1) </a:t>
            </a:r>
          </a:p>
        </p:txBody>
      </p:sp>
      <p:pic>
        <p:nvPicPr>
          <p:cNvPr id="19458" name="Content Placeholder 4">
            <a:extLst>
              <a:ext uri="{FF2B5EF4-FFF2-40B4-BE49-F238E27FC236}">
                <a16:creationId xmlns:a16="http://schemas.microsoft.com/office/drawing/2014/main" id="{C5D5F13D-CD68-B24D-ADB5-0660BA452A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8700" y="85725"/>
            <a:ext cx="3035300" cy="175577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DCBC47-66C3-6BA3-724C-4F5EEDD78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05" y="2608619"/>
            <a:ext cx="4977143" cy="382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0F1AC4B-F8F5-3519-BC08-88556ECD2FC9}"/>
              </a:ext>
            </a:extLst>
          </p:cNvPr>
          <p:cNvSpPr txBox="1"/>
          <p:nvPr/>
        </p:nvSpPr>
        <p:spPr>
          <a:xfrm>
            <a:off x="578499" y="2519265"/>
            <a:ext cx="36334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2800" dirty="0">
                <a:ea typeface="ＭＳ Ｐゴシック" panose="020B0600070205080204" pitchFamily="34" charset="-128"/>
              </a:rPr>
              <a:t>«The </a:t>
            </a:r>
            <a:r>
              <a:rPr lang="de-CH" altLang="de-DE" sz="2800" dirty="0" err="1">
                <a:ea typeface="ＭＳ Ｐゴシック" panose="020B0600070205080204" pitchFamily="34" charset="-128"/>
              </a:rPr>
              <a:t>road</a:t>
            </a:r>
            <a:r>
              <a:rPr lang="de-CH" altLang="de-DE" sz="2800" dirty="0">
                <a:ea typeface="ＭＳ Ｐゴシック" panose="020B0600070205080204" pitchFamily="34" charset="-128"/>
              </a:rPr>
              <a:t> </a:t>
            </a:r>
            <a:r>
              <a:rPr lang="de-CH" altLang="de-DE" sz="2800" dirty="0" err="1">
                <a:ea typeface="ＭＳ Ｐゴシック" panose="020B0600070205080204" pitchFamily="34" charset="-128"/>
              </a:rPr>
              <a:t>to</a:t>
            </a:r>
            <a:r>
              <a:rPr lang="de-CH" altLang="de-DE" sz="2800" dirty="0">
                <a:ea typeface="ＭＳ Ｐゴシック" panose="020B0600070205080204" pitchFamily="34" charset="-128"/>
              </a:rPr>
              <a:t> hell </a:t>
            </a:r>
            <a:r>
              <a:rPr lang="de-CH" altLang="de-DE" sz="2800" dirty="0" err="1">
                <a:ea typeface="ＭＳ Ｐゴシック" panose="020B0600070205080204" pitchFamily="34" charset="-128"/>
              </a:rPr>
              <a:t>is</a:t>
            </a:r>
            <a:r>
              <a:rPr lang="de-CH" altLang="de-DE" sz="2800" dirty="0">
                <a:ea typeface="ＭＳ Ｐゴシック" panose="020B0600070205080204" pitchFamily="34" charset="-128"/>
              </a:rPr>
              <a:t> </a:t>
            </a:r>
            <a:r>
              <a:rPr lang="de-CH" altLang="de-DE" sz="2800" dirty="0" err="1">
                <a:ea typeface="ＭＳ Ｐゴシック" panose="020B0600070205080204" pitchFamily="34" charset="-128"/>
              </a:rPr>
              <a:t>paved</a:t>
            </a:r>
            <a:r>
              <a:rPr lang="de-CH" altLang="de-DE" sz="2800" dirty="0">
                <a:ea typeface="ＭＳ Ｐゴシック" panose="020B0600070205080204" pitchFamily="34" charset="-128"/>
              </a:rPr>
              <a:t> </a:t>
            </a:r>
            <a:r>
              <a:rPr lang="de-CH" altLang="de-DE" sz="2800" dirty="0" err="1">
                <a:ea typeface="ＭＳ Ｐゴシック" panose="020B0600070205080204" pitchFamily="34" charset="-128"/>
              </a:rPr>
              <a:t>with</a:t>
            </a:r>
            <a:r>
              <a:rPr lang="de-CH" altLang="de-DE" sz="2800" dirty="0">
                <a:ea typeface="ＭＳ Ｐゴシック" panose="020B0600070205080204" pitchFamily="34" charset="-128"/>
              </a:rPr>
              <a:t> </a:t>
            </a:r>
            <a:r>
              <a:rPr lang="de-CH" altLang="de-DE" sz="2800" dirty="0" err="1">
                <a:ea typeface="ＭＳ Ｐゴシック" panose="020B0600070205080204" pitchFamily="34" charset="-128"/>
              </a:rPr>
              <a:t>good</a:t>
            </a:r>
            <a:r>
              <a:rPr lang="de-CH" altLang="de-DE" sz="2800" dirty="0">
                <a:ea typeface="ＭＳ Ｐゴシック" panose="020B0600070205080204" pitchFamily="34" charset="-128"/>
              </a:rPr>
              <a:t> </a:t>
            </a:r>
            <a:r>
              <a:rPr lang="de-CH" altLang="de-DE" sz="2800" dirty="0" err="1">
                <a:ea typeface="ＭＳ Ｐゴシック" panose="020B0600070205080204" pitchFamily="34" charset="-128"/>
              </a:rPr>
              <a:t>intentions</a:t>
            </a:r>
            <a:r>
              <a:rPr lang="de-CH" altLang="de-DE" sz="2800" dirty="0">
                <a:ea typeface="ＭＳ Ｐゴシック" panose="020B0600070205080204" pitchFamily="34" charset="-128"/>
              </a:rPr>
              <a:t>...»</a:t>
            </a:r>
            <a:br>
              <a:rPr lang="de-CH" altLang="de-DE" sz="2800" dirty="0">
                <a:ea typeface="ＭＳ Ｐゴシック" panose="020B0600070205080204" pitchFamily="34" charset="-128"/>
              </a:rPr>
            </a:br>
            <a:r>
              <a:rPr lang="de-CH" altLang="de-DE" sz="2800" dirty="0">
                <a:ea typeface="ＭＳ Ｐゴシック" panose="020B0600070205080204" pitchFamily="34" charset="-128"/>
              </a:rPr>
              <a:t>		</a:t>
            </a:r>
            <a:r>
              <a:rPr lang="de-CH" altLang="de-DE" dirty="0" err="1">
                <a:ea typeface="ＭＳ Ｐゴシック" panose="020B0600070205080204" pitchFamily="34" charset="-128"/>
              </a:rPr>
              <a:t>origin</a:t>
            </a:r>
            <a:r>
              <a:rPr lang="de-CH" altLang="de-DE" dirty="0">
                <a:ea typeface="ＭＳ Ｐゴシック" panose="020B0600070205080204" pitchFamily="34" charset="-128"/>
              </a:rPr>
              <a:t> </a:t>
            </a:r>
            <a:r>
              <a:rPr lang="de-CH" altLang="de-DE" dirty="0" err="1">
                <a:ea typeface="ＭＳ Ｐゴシック" panose="020B0600070205080204" pitchFamily="34" charset="-128"/>
              </a:rPr>
              <a:t>unkown</a:t>
            </a:r>
            <a:r>
              <a:rPr lang="de-CH" altLang="de-DE" sz="2800" dirty="0">
                <a:ea typeface="ＭＳ Ｐゴシック" panose="020B0600070205080204" pitchFamily="34" charset="-128"/>
              </a:rPr>
              <a:t>		</a:t>
            </a:r>
            <a:r>
              <a:rPr lang="de-CH" altLang="de-DE" dirty="0">
                <a:ea typeface="ＭＳ Ｐゴシック" panose="020B0600070205080204" pitchFamily="34" charset="-128"/>
              </a:rPr>
              <a:t>		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05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2">
            <a:extLst>
              <a:ext uri="{FF2B5EF4-FFF2-40B4-BE49-F238E27FC236}">
                <a16:creationId xmlns:a16="http://schemas.microsoft.com/office/drawing/2014/main" id="{7BD46B64-3E35-BFB2-5F9F-A04995C3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65163"/>
            <a:ext cx="8061325" cy="1079500"/>
          </a:xfrm>
        </p:spPr>
        <p:txBody>
          <a:bodyPr wrap="square" anchor="t">
            <a:normAutofit/>
          </a:bodyPr>
          <a:lstStyle/>
          <a:p>
            <a:r>
              <a:rPr lang="de-DE" dirty="0" err="1"/>
              <a:t>Introductory</a:t>
            </a:r>
            <a:r>
              <a:rPr lang="de-DE" dirty="0"/>
              <a:t> </a:t>
            </a:r>
            <a:r>
              <a:rPr lang="de-DE" dirty="0" err="1"/>
              <a:t>thoughts</a:t>
            </a:r>
            <a:r>
              <a:rPr lang="de-DE" dirty="0"/>
              <a:t> (2)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BCC413-09BD-4A1B-FF8B-4F30B6A7E71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9750" y="1978025"/>
            <a:ext cx="3954463" cy="3959225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e-DE" sz="2800" dirty="0"/>
              <a:t>„...</a:t>
            </a:r>
            <a:r>
              <a:rPr lang="de-CH" sz="2800" dirty="0"/>
              <a:t> </a:t>
            </a:r>
            <a:r>
              <a:rPr lang="de-CH" sz="2800" dirty="0" err="1"/>
              <a:t>No</a:t>
            </a:r>
            <a:r>
              <a:rPr lang="de-CH" sz="2800" dirty="0"/>
              <a:t> </a:t>
            </a:r>
            <a:r>
              <a:rPr lang="de-CH" sz="2800" dirty="0" err="1"/>
              <a:t>decision</a:t>
            </a:r>
            <a:r>
              <a:rPr lang="de-CH" sz="2800" dirty="0"/>
              <a:t> </a:t>
            </a:r>
            <a:r>
              <a:rPr lang="de-CH" sz="2800" dirty="0" err="1"/>
              <a:t>is</a:t>
            </a:r>
            <a:r>
              <a:rPr lang="de-CH" sz="2800" dirty="0"/>
              <a:t>, in </a:t>
            </a:r>
            <a:r>
              <a:rPr lang="de-CH" sz="2800" dirty="0" err="1"/>
              <a:t>itself</a:t>
            </a:r>
            <a:r>
              <a:rPr lang="de-CH" sz="2800" dirty="0"/>
              <a:t>, a </a:t>
            </a:r>
            <a:r>
              <a:rPr lang="de-CH" sz="2800" dirty="0" err="1"/>
              <a:t>decision</a:t>
            </a:r>
            <a:r>
              <a:rPr lang="de-CH" sz="2800" dirty="0"/>
              <a:t>.</a:t>
            </a:r>
            <a:r>
              <a:rPr lang="de-DE" sz="2800" dirty="0"/>
              <a:t>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William James</a:t>
            </a:r>
          </a:p>
        </p:txBody>
      </p:sp>
      <p:pic>
        <p:nvPicPr>
          <p:cNvPr id="2050" name="Picture 2" descr="46,486 Two Pathways Stock Photos, Pictures &amp; Royalty-Free Images - iStock">
            <a:extLst>
              <a:ext uri="{FF2B5EF4-FFF2-40B4-BE49-F238E27FC236}">
                <a16:creationId xmlns:a16="http://schemas.microsoft.com/office/drawing/2014/main" id="{1D99573F-DDCF-4C41-D55D-7DD91A684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7" r="-3" b="11601"/>
          <a:stretch/>
        </p:blipFill>
        <p:spPr bwMode="auto">
          <a:xfrm>
            <a:off x="4646613" y="1978025"/>
            <a:ext cx="3954462" cy="395922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309E18-B9D9-7615-873E-E6B334E7CF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80350" y="6261100"/>
            <a:ext cx="719138" cy="360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F2CA0EDF-4C86-7F49-A30C-C251FB92EFDB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2C76BB3-E6CA-9266-370B-54026209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221088"/>
            <a:ext cx="3563888" cy="25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BCD20-3671-5311-B46E-A8E963EC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65163"/>
            <a:ext cx="8061325" cy="10795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de-CH" b="1" dirty="0"/>
            </a:br>
            <a:endParaRPr lang="de-DE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1DDCFFAA-1B03-5BF2-1AFA-6BAF209B631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9750" y="1978025"/>
            <a:ext cx="3954463" cy="3959225"/>
          </a:xfrm>
        </p:spPr>
        <p:txBody>
          <a:bodyPr/>
          <a:lstStyle/>
          <a:p>
            <a:pPr marL="0" indent="0">
              <a:buNone/>
            </a:pPr>
            <a:r>
              <a:rPr lang="de-CH" sz="2800" dirty="0"/>
              <a:t>“</a:t>
            </a:r>
            <a:r>
              <a:rPr lang="de-CH" sz="2800" dirty="0" err="1"/>
              <a:t>Make</a:t>
            </a:r>
            <a:r>
              <a:rPr lang="de-CH" sz="2800" dirty="0"/>
              <a:t> </a:t>
            </a:r>
            <a:r>
              <a:rPr lang="de-CH" sz="2800" dirty="0" err="1"/>
              <a:t>everything</a:t>
            </a:r>
            <a:r>
              <a:rPr lang="de-CH" sz="2800" dirty="0"/>
              <a:t> </a:t>
            </a:r>
            <a:r>
              <a:rPr lang="de-CH" sz="2800" dirty="0" err="1"/>
              <a:t>as</a:t>
            </a:r>
            <a:r>
              <a:rPr lang="de-CH" sz="2800" dirty="0"/>
              <a:t> simple </a:t>
            </a:r>
            <a:r>
              <a:rPr lang="de-CH" sz="2800" dirty="0" err="1"/>
              <a:t>as</a:t>
            </a:r>
            <a:r>
              <a:rPr lang="de-CH" sz="2800" dirty="0"/>
              <a:t> possible, but not simpler.” </a:t>
            </a:r>
          </a:p>
          <a:p>
            <a:pPr marL="0" indent="0">
              <a:buNone/>
            </a:pPr>
            <a:endParaRPr lang="de-CH" sz="2800" b="1" dirty="0"/>
          </a:p>
          <a:p>
            <a:pPr marL="0" indent="0">
              <a:buNone/>
            </a:pPr>
            <a:r>
              <a:rPr lang="de-CH" b="1" dirty="0"/>
              <a:t>Albert Einstein</a:t>
            </a:r>
            <a:endParaRPr lang="en-US" dirty="0"/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203584A8-A5E7-3EE3-D570-E8D1D3367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80350" y="6261100"/>
            <a:ext cx="719138" cy="36036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F2CA0EDF-4C86-7F49-A30C-C251FB92EFDB}" type="slidenum">
              <a:rPr lang="de-CH"/>
              <a:pPr>
                <a:spcAft>
                  <a:spcPts val="600"/>
                </a:spcAft>
                <a:defRPr/>
              </a:pPr>
              <a:t>4</a:t>
            </a:fld>
            <a:endParaRPr lang="de-CH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4FC3A204-5260-2976-BAD6-8A16A9FA8789}"/>
              </a:ext>
            </a:extLst>
          </p:cNvPr>
          <p:cNvSpPr txBox="1">
            <a:spLocks/>
          </p:cNvSpPr>
          <p:nvPr/>
        </p:nvSpPr>
        <p:spPr bwMode="auto">
          <a:xfrm>
            <a:off x="692150" y="817563"/>
            <a:ext cx="8061325" cy="1079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kern="0" dirty="0" err="1"/>
              <a:t>Introductory</a:t>
            </a:r>
            <a:r>
              <a:rPr lang="de-DE" kern="0" dirty="0"/>
              <a:t> </a:t>
            </a:r>
            <a:r>
              <a:rPr lang="de-DE" kern="0" dirty="0" err="1"/>
              <a:t>thoughts</a:t>
            </a:r>
            <a:r>
              <a:rPr lang="de-DE" kern="0" dirty="0"/>
              <a:t> (3) </a:t>
            </a:r>
          </a:p>
        </p:txBody>
      </p:sp>
      <p:pic>
        <p:nvPicPr>
          <p:cNvPr id="1028" name="Picture 4" descr="Prevent Underfitting and Overfitting for your model | by Louis Bouchard |  What is Artificial Intelligence | Medium">
            <a:extLst>
              <a:ext uri="{FF2B5EF4-FFF2-40B4-BE49-F238E27FC236}">
                <a16:creationId xmlns:a16="http://schemas.microsoft.com/office/drawing/2014/main" id="{62131152-CDD6-4A10-1D75-63FF7FA1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98475"/>
            <a:ext cx="2063664" cy="386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ED07738-5FD2-3B02-B7E8-98B2BB6C0922}"/>
              </a:ext>
            </a:extLst>
          </p:cNvPr>
          <p:cNvSpPr txBox="1"/>
          <p:nvPr/>
        </p:nvSpPr>
        <p:spPr>
          <a:xfrm>
            <a:off x="6325416" y="5236413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medium.com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91222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B8E68-7478-A457-FAFE-C3B26A2C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decide</a:t>
            </a:r>
            <a:r>
              <a:rPr lang="de-DE" dirty="0"/>
              <a:t>(d) in a </a:t>
            </a:r>
            <a:r>
              <a:rPr lang="de-DE" dirty="0" err="1"/>
              <a:t>medicalized</a:t>
            </a:r>
            <a:r>
              <a:rPr lang="de-DE" dirty="0"/>
              <a:t> </a:t>
            </a:r>
            <a:r>
              <a:rPr lang="de-DE" dirty="0" err="1"/>
              <a:t>setting</a:t>
            </a:r>
            <a:r>
              <a:rPr lang="de-DE" dirty="0"/>
              <a:t>? 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33DB5B-9227-7EE5-E8B2-A8B99AEB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09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C7B73210-0331-6C49-AAE6-96BA200E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1100139"/>
            <a:ext cx="5507037" cy="376237"/>
          </a:xfrm>
        </p:spPr>
        <p:txBody>
          <a:bodyPr/>
          <a:lstStyle/>
          <a:p>
            <a:r>
              <a:rPr lang="en-US" altLang="de-DE" sz="2400">
                <a:ea typeface="ＭＳ Ｐゴシック" panose="020B0600070205080204" pitchFamily="34" charset="-128"/>
              </a:rPr>
              <a:t>Shaping parents </a:t>
            </a:r>
            <a:br>
              <a:rPr lang="en-US" altLang="de-DE" sz="2400">
                <a:ea typeface="ＭＳ Ｐゴシック" panose="020B0600070205080204" pitchFamily="34" charset="-128"/>
              </a:rPr>
            </a:br>
            <a:r>
              <a:rPr lang="en-US" altLang="de-DE" sz="2400">
                <a:ea typeface="ＭＳ Ｐゴシック" panose="020B0600070205080204" pitchFamily="34" charset="-128"/>
              </a:rPr>
              <a:t>	by sharing information?</a:t>
            </a:r>
          </a:p>
        </p:txBody>
      </p:sp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B83F588C-D3DD-8B46-8880-980F6E81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4894263"/>
            <a:ext cx="792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/>
              <a:t>Seite </a:t>
            </a:r>
            <a:fld id="{7F239AB4-9640-0941-991B-C29B11C07A51}" type="slidenum">
              <a:rPr lang="de-CH" altLang="de-DE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CH" altLang="de-DE" sz="700">
              <a:cs typeface="ＭＳ Ｐゴシック" panose="020B0600070205080204" pitchFamily="34" charset="-128"/>
            </a:endParaRPr>
          </a:p>
        </p:txBody>
      </p:sp>
      <p:pic>
        <p:nvPicPr>
          <p:cNvPr id="36867" name="Content Placeholder 7">
            <a:extLst>
              <a:ext uri="{FF2B5EF4-FFF2-40B4-BE49-F238E27FC236}">
                <a16:creationId xmlns:a16="http://schemas.microsoft.com/office/drawing/2014/main" id="{30D9D6C0-8234-2C40-BD90-59CA495C3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61" r="-61861"/>
          <a:stretch>
            <a:fillRect/>
          </a:stretch>
        </p:blipFill>
        <p:spPr>
          <a:xfrm>
            <a:off x="2771775" y="1100138"/>
            <a:ext cx="8262938" cy="4375150"/>
          </a:xfrm>
        </p:spPr>
      </p:pic>
      <p:sp>
        <p:nvSpPr>
          <p:cNvPr id="36868" name="TextBox 6">
            <a:extLst>
              <a:ext uri="{FF2B5EF4-FFF2-40B4-BE49-F238E27FC236}">
                <a16:creationId xmlns:a16="http://schemas.microsoft.com/office/drawing/2014/main" id="{E723364D-DA7F-414D-9AE1-D60CB773D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5565775"/>
            <a:ext cx="593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900"/>
              <a:t>Streuli JC, Vayena E, Cavicchia-Balmer Y, Huber J. (2013) Shaping Parents: Impact of Contrasting Professional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900"/>
              <a:t>Counseling Journal of Sexual Medicine </a:t>
            </a:r>
            <a:endParaRPr lang="en-US" altLang="de-DE" sz="900">
              <a:cs typeface="ＭＳ Ｐゴシック" panose="020B0600070205080204" pitchFamily="34" charset="-128"/>
            </a:endParaRPr>
          </a:p>
        </p:txBody>
      </p:sp>
      <p:pic>
        <p:nvPicPr>
          <p:cNvPr id="36869" name="Content Placeholder 6">
            <a:extLst>
              <a:ext uri="{FF2B5EF4-FFF2-40B4-BE49-F238E27FC236}">
                <a16:creationId xmlns:a16="http://schemas.microsoft.com/office/drawing/2014/main" id="{9251C1D0-78CE-1B40-A4F4-2A904D34D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46" r="-39146"/>
          <a:stretch>
            <a:fillRect/>
          </a:stretch>
        </p:blipFill>
        <p:spPr bwMode="auto">
          <a:xfrm>
            <a:off x="-396875" y="2205039"/>
            <a:ext cx="552608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1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F6C66D06-93AE-E144-A001-512E8850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>
                <a:ea typeface="ＭＳ Ｐゴシック" panose="020B0600070205080204" pitchFamily="34" charset="-128"/>
              </a:rPr>
              <a:t>Results: highly significant influence (p&lt;0.001)</a:t>
            </a:r>
          </a:p>
        </p:txBody>
      </p:sp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2F2D986B-03F8-C746-8DDA-6A283E46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4894263"/>
            <a:ext cx="792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/>
              <a:t>Seite </a:t>
            </a:r>
            <a:fld id="{7F239AB4-9640-0941-991B-C29B11C07A51}" type="slidenum">
              <a:rPr lang="de-CH" altLang="de-DE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CH" altLang="de-DE" sz="700">
              <a:cs typeface="ＭＳ Ｐゴシック" panose="020B0600070205080204" pitchFamily="34" charset="-128"/>
            </a:endParaRPr>
          </a:p>
        </p:txBody>
      </p:sp>
      <p:graphicFrame>
        <p:nvGraphicFramePr>
          <p:cNvPr id="37891" name="Object 2">
            <a:extLst>
              <a:ext uri="{FF2B5EF4-FFF2-40B4-BE49-F238E27FC236}">
                <a16:creationId xmlns:a16="http://schemas.microsoft.com/office/drawing/2014/main" id="{321DB52E-46D5-3F44-BDF7-BA3986E897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1" y="2365375"/>
          <a:ext cx="3363913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721600" imgH="6223000" progId="Word.Document.12">
                  <p:link updateAutomatic="1"/>
                </p:oleObj>
              </mc:Choice>
              <mc:Fallback>
                <p:oleObj name="Document" r:id="rId2" imgW="7721600" imgH="6223000" progId="Word.Document.12">
                  <p:link updateAutomatic="1"/>
                  <p:pic>
                    <p:nvPicPr>
                      <p:cNvPr id="37891" name="Object 2">
                        <a:extLst>
                          <a:ext uri="{FF2B5EF4-FFF2-40B4-BE49-F238E27FC236}">
                            <a16:creationId xmlns:a16="http://schemas.microsoft.com/office/drawing/2014/main" id="{321DB52E-46D5-3F44-BDF7-BA3986E89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2365375"/>
                        <a:ext cx="3363913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3">
            <a:extLst>
              <a:ext uri="{FF2B5EF4-FFF2-40B4-BE49-F238E27FC236}">
                <a16:creationId xmlns:a16="http://schemas.microsoft.com/office/drawing/2014/main" id="{4AB3CCC3-561F-0F4D-A41E-DC58163214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9150" y="2365375"/>
          <a:ext cx="3371850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7645400" imgH="6146800" progId="Word.Document.12">
                  <p:link updateAutomatic="1"/>
                </p:oleObj>
              </mc:Choice>
              <mc:Fallback>
                <p:oleObj name="Document" r:id="rId4" imgW="7645400" imgH="6146800" progId="Word.Document.12">
                  <p:link updateAutomatic="1"/>
                  <p:pic>
                    <p:nvPicPr>
                      <p:cNvPr id="37892" name="Object 3">
                        <a:extLst>
                          <a:ext uri="{FF2B5EF4-FFF2-40B4-BE49-F238E27FC236}">
                            <a16:creationId xmlns:a16="http://schemas.microsoft.com/office/drawing/2014/main" id="{4AB3CCC3-561F-0F4D-A41E-DC5816321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365375"/>
                        <a:ext cx="3371850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Box 6">
            <a:extLst>
              <a:ext uri="{FF2B5EF4-FFF2-40B4-BE49-F238E27FC236}">
                <a16:creationId xmlns:a16="http://schemas.microsoft.com/office/drawing/2014/main" id="{7F8506A0-0641-BA40-9CE3-A74054EE8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5565775"/>
            <a:ext cx="593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900"/>
              <a:t>Streuli JC, Vayena E, Cavicchia-Balmer Y, Huber J. (2013) Shaping Parents: Impact of Contrasting Professional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900"/>
              <a:t>Counseling Journal of Sexual Medicine </a:t>
            </a:r>
            <a:endParaRPr lang="en-US" altLang="de-DE" sz="900"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44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E42D41D-304D-E849-93E1-8DA9F2E7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>
                <a:ea typeface="ＭＳ Ｐゴシック" panose="020B0600070205080204" pitchFamily="34" charset="-128"/>
              </a:rPr>
              <a:t>Self-assessment of influencing factors </a:t>
            </a:r>
          </a:p>
        </p:txBody>
      </p:sp>
      <p:sp>
        <p:nvSpPr>
          <p:cNvPr id="80898" name="Slide Number Placeholder 3">
            <a:extLst>
              <a:ext uri="{FF2B5EF4-FFF2-40B4-BE49-F238E27FC236}">
                <a16:creationId xmlns:a16="http://schemas.microsoft.com/office/drawing/2014/main" id="{D9789C7A-3E7D-7041-9F74-29E61B8B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4894263"/>
            <a:ext cx="792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/>
              <a:t>Seite </a:t>
            </a:r>
            <a:fld id="{7F239AB4-9640-0941-991B-C29B11C07A51}" type="slidenum">
              <a:rPr lang="de-CH" altLang="de-DE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CH" altLang="de-DE" sz="700">
              <a:cs typeface="ＭＳ Ｐゴシック" panose="020B0600070205080204" pitchFamily="34" charset="-128"/>
            </a:endParaRPr>
          </a:p>
        </p:txBody>
      </p:sp>
      <p:sp>
        <p:nvSpPr>
          <p:cNvPr id="80899" name="Rectangle 6">
            <a:extLst>
              <a:ext uri="{FF2B5EF4-FFF2-40B4-BE49-F238E27FC236}">
                <a16:creationId xmlns:a16="http://schemas.microsoft.com/office/drawing/2014/main" id="{445E84F9-2511-3445-AF5B-148A10BDA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4497388"/>
            <a:ext cx="63134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Font typeface="Arial" charset="0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4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1050">
                <a:cs typeface="ＭＳ Ｐゴシック" charset="-128"/>
              </a:rPr>
              <a:t>Jürg C. Streuli, „Shaping Parents - Intersex and (De-)Medicalized Decision-Making</a:t>
            </a:r>
            <a:r>
              <a:rPr lang="en-US" altLang="en-US" sz="1050">
                <a:cs typeface="ＭＳ Ｐゴシック" charset="-128"/>
              </a:rPr>
              <a:t>“</a:t>
            </a:r>
            <a:r>
              <a:rPr lang="en-US" altLang="x-none" sz="1050">
                <a:cs typeface="ＭＳ Ｐゴシック" charset="-128"/>
              </a:rPr>
              <a:t>, </a:t>
            </a:r>
            <a:r>
              <a:rPr lang="en-US" altLang="x-none" sz="1050" i="1">
                <a:cs typeface="ＭＳ Ｐゴシック" charset="-128"/>
              </a:rPr>
              <a:t>in process </a:t>
            </a:r>
            <a:r>
              <a:rPr lang="en-US" altLang="x-none" sz="1050">
                <a:cs typeface="ＭＳ Ｐゴシック" charset="-128"/>
              </a:rPr>
              <a:t>(2012).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D034B1-E166-C241-95F0-E234B26F649F}"/>
              </a:ext>
            </a:extLst>
          </p:cNvPr>
          <p:cNvGraphicFramePr>
            <a:graphicFrameLocks noGrp="1"/>
          </p:cNvGraphicFramePr>
          <p:nvPr/>
        </p:nvGraphicFramePr>
        <p:xfrm>
          <a:off x="1641475" y="2565401"/>
          <a:ext cx="6034088" cy="1363959"/>
        </p:xfrm>
        <a:graphic>
          <a:graphicData uri="http://schemas.openxmlformats.org/drawingml/2006/table">
            <a:tbl>
              <a:tblPr/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519">
                <a:tc>
                  <a:txBody>
                    <a:bodyPr/>
                    <a:lstStyle>
                      <a:lvl1pPr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“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Why did you choose surgery?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”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2" marR="68582" marT="34250" marB="34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“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Why did you not choose surgery?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”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2" marR="68582" marT="34250" marB="34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072">
                <a:tc>
                  <a:txBody>
                    <a:bodyPr/>
                    <a:lstStyle>
                      <a:lvl1pPr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My own values /opinion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2" marR="68582" marT="34250" marB="34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Choices / Selfdetermination of the child</a:t>
                      </a:r>
                    </a:p>
                  </a:txBody>
                  <a:tcPr marL="68582" marR="68582" marT="34250" marB="34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72">
                <a:tc>
                  <a:txBody>
                    <a:bodyPr/>
                    <a:lstStyle>
                      <a:lvl1pPr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Better future perspective of the child</a:t>
                      </a:r>
                    </a:p>
                  </a:txBody>
                  <a:tcPr marL="68582" marR="68582" marT="34250" marB="34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ct val="4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My own values /opinion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2" marR="68582" marT="34250" marB="34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7CCBACC7-D093-F642-95A0-1CB42AED2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2781301"/>
            <a:ext cx="3427412" cy="6080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spcBef>
                <a:spcPct val="40000"/>
              </a:spcBef>
              <a:buFont typeface="Arial" charset="0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4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x-none" sz="1275">
              <a:cs typeface="ＭＳ Ｐゴシック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5CB338-8E88-AC45-B8B3-86755C2CA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1" y="3198813"/>
            <a:ext cx="3425825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spcBef>
                <a:spcPct val="40000"/>
              </a:spcBef>
              <a:buFont typeface="Arial" charset="0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4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x-none" sz="1275">
              <a:cs typeface="ＭＳ Ｐゴシック" charset="-128"/>
            </a:endParaRPr>
          </a:p>
        </p:txBody>
      </p:sp>
      <p:sp>
        <p:nvSpPr>
          <p:cNvPr id="38932" name="TextBox 6">
            <a:extLst>
              <a:ext uri="{FF2B5EF4-FFF2-40B4-BE49-F238E27FC236}">
                <a16:creationId xmlns:a16="http://schemas.microsoft.com/office/drawing/2014/main" id="{9779ED4C-B570-4B48-A5BF-7D6494B5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5565775"/>
            <a:ext cx="593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900"/>
              <a:t>Streuli JC, Vayena E, Cavicchia-Balmer Y, Huber J. (2013) Shaping Parents: Impact of Contrasting Professional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900"/>
              <a:t>Counseling Journal of Sexual Medicine </a:t>
            </a:r>
            <a:endParaRPr lang="en-US" altLang="de-DE" sz="900"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567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5">
            <a:extLst>
              <a:ext uri="{FF2B5EF4-FFF2-40B4-BE49-F238E27FC236}">
                <a16:creationId xmlns:a16="http://schemas.microsoft.com/office/drawing/2014/main" id="{D3C2E026-EE74-A94D-A5BB-0A1FE0B7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965859"/>
            <a:ext cx="5507038" cy="377825"/>
          </a:xfrm>
        </p:spPr>
        <p:txBody>
          <a:bodyPr/>
          <a:lstStyle/>
          <a:p>
            <a:r>
              <a:rPr lang="de-CH" altLang="de-DE" sz="28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What</a:t>
            </a:r>
            <a:r>
              <a:rPr lang="de-CH" altLang="de-DE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do «</a:t>
            </a:r>
            <a:r>
              <a:rPr lang="de-CH" altLang="de-DE" sz="28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patients</a:t>
            </a:r>
            <a:r>
              <a:rPr lang="de-CH" altLang="de-DE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» </a:t>
            </a:r>
            <a:r>
              <a:rPr lang="de-CH" altLang="de-DE" sz="28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want</a:t>
            </a:r>
            <a:r>
              <a:rPr lang="de-CH" altLang="de-DE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67586" name="Content Placeholder 6">
            <a:extLst>
              <a:ext uri="{FF2B5EF4-FFF2-40B4-BE49-F238E27FC236}">
                <a16:creationId xmlns:a16="http://schemas.microsoft.com/office/drawing/2014/main" id="{F2C5058B-23D8-6846-BCDA-6F27FCE21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598863"/>
            <a:ext cx="5507038" cy="29146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x-none" sz="1800" b="1" dirty="0">
                <a:ea typeface="ＭＳ Ｐゴシック" charset="-128"/>
              </a:rPr>
              <a:t>One more view on genital surgery: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x-none" sz="1800" dirty="0">
                <a:ea typeface="ＭＳ Ｐゴシック" charset="-128"/>
              </a:rPr>
              <a:t>No favor for or against genital surgery in childhood:</a:t>
            </a:r>
          </a:p>
          <a:p>
            <a:pPr marL="535781" lvl="2" indent="-275035">
              <a:buFont typeface="Arial" charset="0"/>
              <a:buChar char="•"/>
              <a:defRPr/>
            </a:pPr>
            <a:r>
              <a:rPr lang="en-US" altLang="x-none" sz="1800" dirty="0">
                <a:ea typeface="ＭＳ Ｐゴシック" charset="-128"/>
                <a:cs typeface="ＭＳ Ｐゴシック" charset="-128"/>
              </a:rPr>
              <a:t> But roughly 65% preferred deferrable surgical interventions in early childhood </a:t>
            </a:r>
          </a:p>
          <a:p>
            <a:pPr>
              <a:buFont typeface="Arial" charset="0"/>
              <a:buChar char="•"/>
              <a:defRPr/>
            </a:pPr>
            <a:endParaRPr lang="en-US" altLang="x-none" sz="1275" dirty="0">
              <a:ea typeface="ＭＳ Ｐゴシック" charset="-128"/>
            </a:endParaRPr>
          </a:p>
        </p:txBody>
      </p:sp>
      <p:sp>
        <p:nvSpPr>
          <p:cNvPr id="25605" name="Slide Number Placeholder 3">
            <a:extLst>
              <a:ext uri="{FF2B5EF4-FFF2-40B4-BE49-F238E27FC236}">
                <a16:creationId xmlns:a16="http://schemas.microsoft.com/office/drawing/2014/main" id="{75746F04-FB10-C34A-B6ED-9D42C222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4894263"/>
            <a:ext cx="792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r>
              <a:rPr lang="de-CH" altLang="de-DE"/>
              <a:t>Seite </a:t>
            </a:r>
            <a:fld id="{7F239AB4-9640-0941-991B-C29B11C07A51}" type="slidenum">
              <a:rPr lang="de-CH" altLang="de-DE" smtClean="0"/>
              <a:pPr/>
              <a:t>9</a:t>
            </a:fld>
            <a:endParaRPr lang="de-CH" altLang="de-DE" sz="7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ED13DF5-523E-4844-BAFF-07FEDA8E1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1509260"/>
            <a:ext cx="6875463" cy="20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24059"/>
      </p:ext>
    </p:extLst>
  </p:cSld>
  <p:clrMapOvr>
    <a:masterClrMapping/>
  </p:clrMapOvr>
</p:sld>
</file>

<file path=ppt/theme/theme1.xml><?xml version="1.0" encoding="utf-8"?>
<a:theme xmlns:a="http://schemas.openxmlformats.org/drawingml/2006/main" name="Praesentation">
  <a:themeElements>
    <a:clrScheme name="Pra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CB3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D6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a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a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CB3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CD6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</Template>
  <TotalTime>0</TotalTime>
  <Words>891</Words>
  <Application>Microsoft Macintosh PowerPoint</Application>
  <PresentationFormat>Bildschirmpräsentation (4:3)</PresentationFormat>
  <Paragraphs>127</Paragraphs>
  <Slides>17</Slides>
  <Notes>7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Praesentation</vt:lpstr>
      <vt:lpstr>file:///Lexan/Philosophy/Bioethics/Projekte/P-DSD/P-N-3/Informed%20Consent%20and%20DSD/P-N-3.1/%20Informed%20Consent%20and%20DSD/Auswertung/Word_Auswertung%20PASW%2018.doc!OLE_LINK1</vt:lpstr>
      <vt:lpstr>file:///Lexan/Philosophy/Bioethics/Projekte/P-DSD/P-N-3/Informed%20Consent%20and%20DSD/P-N-3.1/%20Informed%20Consent%20and%20DSD/Auswertung/Word_Auswertung%20PASW%2018.doc翿4!OLE_LINK2</vt:lpstr>
      <vt:lpstr>Microsoft Word-Dokument</vt:lpstr>
      <vt:lpstr>An ethical process regarding early interventions and supporting measures in  Variations of Sex Characterics (VSC)   </vt:lpstr>
      <vt:lpstr>Introductory thoughts (1) </vt:lpstr>
      <vt:lpstr>Introductory thoughts (2) </vt:lpstr>
      <vt:lpstr> </vt:lpstr>
      <vt:lpstr>How we decide(d) in a medicalized setting?  And what are the results?</vt:lpstr>
      <vt:lpstr>Shaping parents   by sharing information?</vt:lpstr>
      <vt:lpstr>Results: highly significant influence (p&lt;0.001)</vt:lpstr>
      <vt:lpstr>Self-assessment of influencing factors </vt:lpstr>
      <vt:lpstr>What do «patients» want?</vt:lpstr>
      <vt:lpstr>Why do “patients” want what they want?</vt:lpstr>
      <vt:lpstr>PowerPoint-Präsentation</vt:lpstr>
      <vt:lpstr>Thinking out side of the (medical) box</vt:lpstr>
      <vt:lpstr>Why have we lost each other? And how can we meet again for a common strategy? </vt:lpstr>
      <vt:lpstr>PowerPoint-Präsentation</vt:lpstr>
      <vt:lpstr>Best Interests and Shared Decision-Making = Child-centered and Family-oriented  (Shared Optimum Process)</vt:lpstr>
      <vt:lpstr>Conclusions</vt:lpstr>
      <vt:lpstr>Thank you very much!</vt:lpstr>
    </vt:vector>
  </TitlesOfParts>
  <Company>Kinderspital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Bezug/Projekt/Gremium Titel der Präsentation</dc:title>
  <dc:creator>STRJO</dc:creator>
  <cp:lastModifiedBy>Jürg Streuli</cp:lastModifiedBy>
  <cp:revision>446</cp:revision>
  <cp:lastPrinted>2021-06-11T21:00:39Z</cp:lastPrinted>
  <dcterms:created xsi:type="dcterms:W3CDTF">2014-03-06T16:21:58Z</dcterms:created>
  <dcterms:modified xsi:type="dcterms:W3CDTF">2022-05-31T12:12:06Z</dcterms:modified>
</cp:coreProperties>
</file>