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handoutMasterIdLst>
    <p:handoutMasterId r:id="rId18"/>
  </p:handoutMasterIdLst>
  <p:sldIdLst>
    <p:sldId id="257" r:id="rId2"/>
    <p:sldId id="336" r:id="rId3"/>
    <p:sldId id="337" r:id="rId4"/>
    <p:sldId id="338" r:id="rId5"/>
    <p:sldId id="339" r:id="rId6"/>
    <p:sldId id="340" r:id="rId7"/>
    <p:sldId id="344" r:id="rId8"/>
    <p:sldId id="342" r:id="rId9"/>
    <p:sldId id="343" r:id="rId10"/>
    <p:sldId id="341" r:id="rId11"/>
    <p:sldId id="345" r:id="rId12"/>
    <p:sldId id="347" r:id="rId13"/>
    <p:sldId id="349" r:id="rId14"/>
    <p:sldId id="348" r:id="rId15"/>
    <p:sldId id="350" r:id="rId16"/>
  </p:sldIdLst>
  <p:sldSz cx="12193588" cy="6858000"/>
  <p:notesSz cx="6858000" cy="9144000"/>
  <p:defaultTextStyle>
    <a:defPPr>
      <a:defRPr lang="sv-SE"/>
    </a:defPPr>
    <a:lvl1pPr marL="0" algn="l" defTabSz="1219261" rtl="0" eaLnBrk="1" latinLnBrk="0" hangingPunct="1">
      <a:defRPr sz="2400" kern="1200">
        <a:solidFill>
          <a:schemeClr val="tx1"/>
        </a:solidFill>
        <a:latin typeface="+mn-lt"/>
        <a:ea typeface="+mn-ea"/>
        <a:cs typeface="+mn-cs"/>
      </a:defRPr>
    </a:lvl1pPr>
    <a:lvl2pPr marL="609630" algn="l" defTabSz="1219261" rtl="0" eaLnBrk="1" latinLnBrk="0" hangingPunct="1">
      <a:defRPr sz="2400" kern="1200">
        <a:solidFill>
          <a:schemeClr val="tx1"/>
        </a:solidFill>
        <a:latin typeface="+mn-lt"/>
        <a:ea typeface="+mn-ea"/>
        <a:cs typeface="+mn-cs"/>
      </a:defRPr>
    </a:lvl2pPr>
    <a:lvl3pPr marL="1219261" algn="l" defTabSz="1219261" rtl="0" eaLnBrk="1" latinLnBrk="0" hangingPunct="1">
      <a:defRPr sz="2400" kern="1200">
        <a:solidFill>
          <a:schemeClr val="tx1"/>
        </a:solidFill>
        <a:latin typeface="+mn-lt"/>
        <a:ea typeface="+mn-ea"/>
        <a:cs typeface="+mn-cs"/>
      </a:defRPr>
    </a:lvl3pPr>
    <a:lvl4pPr marL="1828891" algn="l" defTabSz="1219261" rtl="0" eaLnBrk="1" latinLnBrk="0" hangingPunct="1">
      <a:defRPr sz="2400" kern="1200">
        <a:solidFill>
          <a:schemeClr val="tx1"/>
        </a:solidFill>
        <a:latin typeface="+mn-lt"/>
        <a:ea typeface="+mn-ea"/>
        <a:cs typeface="+mn-cs"/>
      </a:defRPr>
    </a:lvl4pPr>
    <a:lvl5pPr marL="2438522" algn="l" defTabSz="1219261" rtl="0" eaLnBrk="1" latinLnBrk="0" hangingPunct="1">
      <a:defRPr sz="2400" kern="1200">
        <a:solidFill>
          <a:schemeClr val="tx1"/>
        </a:solidFill>
        <a:latin typeface="+mn-lt"/>
        <a:ea typeface="+mn-ea"/>
        <a:cs typeface="+mn-cs"/>
      </a:defRPr>
    </a:lvl5pPr>
    <a:lvl6pPr marL="3048152" algn="l" defTabSz="1219261" rtl="0" eaLnBrk="1" latinLnBrk="0" hangingPunct="1">
      <a:defRPr sz="2400" kern="1200">
        <a:solidFill>
          <a:schemeClr val="tx1"/>
        </a:solidFill>
        <a:latin typeface="+mn-lt"/>
        <a:ea typeface="+mn-ea"/>
        <a:cs typeface="+mn-cs"/>
      </a:defRPr>
    </a:lvl6pPr>
    <a:lvl7pPr marL="3657783" algn="l" defTabSz="1219261" rtl="0" eaLnBrk="1" latinLnBrk="0" hangingPunct="1">
      <a:defRPr sz="2400" kern="1200">
        <a:solidFill>
          <a:schemeClr val="tx1"/>
        </a:solidFill>
        <a:latin typeface="+mn-lt"/>
        <a:ea typeface="+mn-ea"/>
        <a:cs typeface="+mn-cs"/>
      </a:defRPr>
    </a:lvl7pPr>
    <a:lvl8pPr marL="4267413" algn="l" defTabSz="1219261" rtl="0" eaLnBrk="1" latinLnBrk="0" hangingPunct="1">
      <a:defRPr sz="2400" kern="1200">
        <a:solidFill>
          <a:schemeClr val="tx1"/>
        </a:solidFill>
        <a:latin typeface="+mn-lt"/>
        <a:ea typeface="+mn-ea"/>
        <a:cs typeface="+mn-cs"/>
      </a:defRPr>
    </a:lvl8pPr>
    <a:lvl9pPr marL="4877044" algn="l" defTabSz="1219261"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79" userDrawn="1">
          <p15:clr>
            <a:srgbClr val="A4A3A4"/>
          </p15:clr>
        </p15:guide>
        <p15:guide id="2" pos="384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4520"/>
    <a:srgbClr val="580000"/>
    <a:srgbClr val="07408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667"/>
    <p:restoredTop sz="94613"/>
  </p:normalViewPr>
  <p:slideViewPr>
    <p:cSldViewPr>
      <p:cViewPr varScale="1">
        <p:scale>
          <a:sx n="93" d="100"/>
          <a:sy n="93" d="100"/>
        </p:scale>
        <p:origin x="216" y="272"/>
      </p:cViewPr>
      <p:guideLst>
        <p:guide orient="horz" pos="1979"/>
        <p:guide pos="384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95F16D5-F98B-5A41-B3EE-0E98964D6D0D}" type="datetimeFigureOut">
              <a:rPr lang="en-US" smtClean="0"/>
              <a:t>5/31/22</a:t>
            </a:fld>
            <a:endParaRPr lang="sv-SE"/>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41B8285-6912-F849-AA50-41DCED2F36C9}" type="slidenum">
              <a:rPr lang="sv-SE" smtClean="0"/>
              <a:t>‹#›</a:t>
            </a:fld>
            <a:endParaRPr lang="sv-SE"/>
          </a:p>
        </p:txBody>
      </p:sp>
    </p:spTree>
    <p:extLst>
      <p:ext uri="{BB962C8B-B14F-4D97-AF65-F5344CB8AC3E}">
        <p14:creationId xmlns:p14="http://schemas.microsoft.com/office/powerpoint/2010/main" val="9161226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9976F7-0A2D-1248-A373-4D011AE30DD5}" type="datetimeFigureOut">
              <a:rPr lang="en-US" smtClean="0"/>
              <a:t>5/31/22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676A3E-73B8-6245-910A-28F9A19E050F}" type="slidenum">
              <a:rPr lang="en-US" smtClean="0"/>
              <a:t>‹#›</a:t>
            </a:fld>
            <a:endParaRPr lang="en-US"/>
          </a:p>
        </p:txBody>
      </p:sp>
    </p:spTree>
    <p:extLst>
      <p:ext uri="{BB962C8B-B14F-4D97-AF65-F5344CB8AC3E}">
        <p14:creationId xmlns:p14="http://schemas.microsoft.com/office/powerpoint/2010/main" val="415124373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E" dirty="0"/>
              <a:t>In this presentation, </a:t>
            </a:r>
            <a:r>
              <a:rPr lang="sv-SE" dirty="0"/>
              <a:t>I </a:t>
            </a:r>
            <a:r>
              <a:rPr lang="sv-SE" dirty="0" err="1"/>
              <a:t>will</a:t>
            </a:r>
            <a:r>
              <a:rPr lang="sv-SE" dirty="0"/>
              <a:t> focus on </a:t>
            </a:r>
            <a:r>
              <a:rPr lang="sv-SE" dirty="0" err="1"/>
              <a:t>Sweden’s</a:t>
            </a:r>
            <a:r>
              <a:rPr lang="sv-SE" dirty="0"/>
              <a:t> recent </a:t>
            </a:r>
            <a:r>
              <a:rPr lang="sv-SE" dirty="0" err="1"/>
              <a:t>changes</a:t>
            </a:r>
            <a:r>
              <a:rPr lang="sv-SE" dirty="0"/>
              <a:t> </a:t>
            </a:r>
            <a:r>
              <a:rPr lang="sv-SE" dirty="0" err="1"/>
              <a:t>of</a:t>
            </a:r>
            <a:r>
              <a:rPr lang="sv-SE" dirty="0"/>
              <a:t> </a:t>
            </a:r>
            <a:r>
              <a:rPr lang="sv-SE" dirty="0" err="1"/>
              <a:t>health</a:t>
            </a:r>
            <a:r>
              <a:rPr lang="sv-SE" dirty="0"/>
              <a:t> </a:t>
            </a:r>
            <a:r>
              <a:rPr lang="sv-SE" dirty="0" err="1"/>
              <a:t>care</a:t>
            </a:r>
            <a:r>
              <a:rPr lang="sv-SE" dirty="0"/>
              <a:t> </a:t>
            </a:r>
            <a:r>
              <a:rPr lang="sv-SE" dirty="0" err="1"/>
              <a:t>practices</a:t>
            </a:r>
            <a:r>
              <a:rPr lang="sv-SE" dirty="0"/>
              <a:t> </a:t>
            </a:r>
            <a:r>
              <a:rPr lang="sv-SE" dirty="0" err="1"/>
              <a:t>with</a:t>
            </a:r>
            <a:r>
              <a:rPr lang="sv-SE" dirty="0"/>
              <a:t> </a:t>
            </a:r>
            <a:r>
              <a:rPr lang="sv-SE" dirty="0" err="1"/>
              <a:t>three</a:t>
            </a:r>
            <a:r>
              <a:rPr lang="sv-SE" dirty="0"/>
              <a:t> </a:t>
            </a:r>
            <a:r>
              <a:rPr lang="sv-SE" dirty="0" err="1"/>
              <a:t>examples</a:t>
            </a:r>
            <a:r>
              <a:rPr lang="sv-SE" dirty="0"/>
              <a:t> </a:t>
            </a:r>
            <a:r>
              <a:rPr lang="sv-SE" dirty="0" err="1"/>
              <a:t>of</a:t>
            </a:r>
            <a:r>
              <a:rPr lang="sv-SE" dirty="0"/>
              <a:t> positive </a:t>
            </a:r>
            <a:r>
              <a:rPr lang="sv-SE" dirty="0" err="1"/>
              <a:t>child-centered</a:t>
            </a:r>
            <a:r>
              <a:rPr lang="sv-SE" dirty="0"/>
              <a:t> </a:t>
            </a:r>
            <a:r>
              <a:rPr lang="sv-SE" dirty="0" err="1"/>
              <a:t>developments</a:t>
            </a:r>
            <a:r>
              <a:rPr lang="sv-SE" dirty="0"/>
              <a:t> </a:t>
            </a:r>
            <a:r>
              <a:rPr lang="sv-SE" dirty="0" err="1"/>
              <a:t>but</a:t>
            </a:r>
            <a:r>
              <a:rPr lang="sv-SE" dirty="0"/>
              <a:t> </a:t>
            </a:r>
            <a:r>
              <a:rPr lang="sv-SE" dirty="0" err="1"/>
              <a:t>which</a:t>
            </a:r>
            <a:r>
              <a:rPr lang="sv-SE" dirty="0"/>
              <a:t> </a:t>
            </a:r>
            <a:r>
              <a:rPr lang="sv-SE" dirty="0" err="1"/>
              <a:t>also</a:t>
            </a:r>
            <a:r>
              <a:rPr lang="sv-SE" dirty="0"/>
              <a:t> still </a:t>
            </a:r>
            <a:r>
              <a:rPr lang="sv-SE" dirty="0" err="1"/>
              <a:t>need</a:t>
            </a:r>
            <a:r>
              <a:rPr lang="sv-SE" dirty="0"/>
              <a:t> </a:t>
            </a:r>
            <a:r>
              <a:rPr lang="sv-SE" dirty="0" err="1"/>
              <a:t>improvement</a:t>
            </a:r>
            <a:r>
              <a:rPr lang="sv-SE" dirty="0"/>
              <a:t>.</a:t>
            </a:r>
            <a:endParaRPr lang="en-SE" dirty="0"/>
          </a:p>
        </p:txBody>
      </p:sp>
      <p:sp>
        <p:nvSpPr>
          <p:cNvPr id="4" name="Slide Number Placeholder 3"/>
          <p:cNvSpPr>
            <a:spLocks noGrp="1"/>
          </p:cNvSpPr>
          <p:nvPr>
            <p:ph type="sldNum" sz="quarter" idx="5"/>
          </p:nvPr>
        </p:nvSpPr>
        <p:spPr/>
        <p:txBody>
          <a:bodyPr/>
          <a:lstStyle/>
          <a:p>
            <a:fld id="{74676A3E-73B8-6245-910A-28F9A19E050F}" type="slidenum">
              <a:rPr lang="en-US" smtClean="0"/>
              <a:t>1</a:t>
            </a:fld>
            <a:endParaRPr lang="en-US"/>
          </a:p>
        </p:txBody>
      </p:sp>
    </p:spTree>
    <p:extLst>
      <p:ext uri="{BB962C8B-B14F-4D97-AF65-F5344CB8AC3E}">
        <p14:creationId xmlns:p14="http://schemas.microsoft.com/office/powerpoint/2010/main" val="14078760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a:p>
        </p:txBody>
      </p:sp>
      <p:sp>
        <p:nvSpPr>
          <p:cNvPr id="4" name="Slide Number Placeholder 3"/>
          <p:cNvSpPr>
            <a:spLocks noGrp="1"/>
          </p:cNvSpPr>
          <p:nvPr>
            <p:ph type="sldNum" sz="quarter" idx="5"/>
          </p:nvPr>
        </p:nvSpPr>
        <p:spPr/>
        <p:txBody>
          <a:bodyPr/>
          <a:lstStyle/>
          <a:p>
            <a:fld id="{74676A3E-73B8-6245-910A-28F9A19E050F}" type="slidenum">
              <a:rPr lang="en-US" smtClean="0"/>
              <a:t>10</a:t>
            </a:fld>
            <a:endParaRPr lang="en-US"/>
          </a:p>
        </p:txBody>
      </p:sp>
    </p:spTree>
    <p:extLst>
      <p:ext uri="{BB962C8B-B14F-4D97-AF65-F5344CB8AC3E}">
        <p14:creationId xmlns:p14="http://schemas.microsoft.com/office/powerpoint/2010/main" val="24483063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a:p>
        </p:txBody>
      </p:sp>
      <p:sp>
        <p:nvSpPr>
          <p:cNvPr id="4" name="Slide Number Placeholder 3"/>
          <p:cNvSpPr>
            <a:spLocks noGrp="1"/>
          </p:cNvSpPr>
          <p:nvPr>
            <p:ph type="sldNum" sz="quarter" idx="5"/>
          </p:nvPr>
        </p:nvSpPr>
        <p:spPr/>
        <p:txBody>
          <a:bodyPr/>
          <a:lstStyle/>
          <a:p>
            <a:fld id="{74676A3E-73B8-6245-910A-28F9A19E050F}" type="slidenum">
              <a:rPr lang="en-US" smtClean="0"/>
              <a:t>11</a:t>
            </a:fld>
            <a:endParaRPr lang="en-US"/>
          </a:p>
        </p:txBody>
      </p:sp>
    </p:spTree>
    <p:extLst>
      <p:ext uri="{BB962C8B-B14F-4D97-AF65-F5344CB8AC3E}">
        <p14:creationId xmlns:p14="http://schemas.microsoft.com/office/powerpoint/2010/main" val="31039199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a:p>
        </p:txBody>
      </p:sp>
      <p:sp>
        <p:nvSpPr>
          <p:cNvPr id="4" name="Slide Number Placeholder 3"/>
          <p:cNvSpPr>
            <a:spLocks noGrp="1"/>
          </p:cNvSpPr>
          <p:nvPr>
            <p:ph type="sldNum" sz="quarter" idx="5"/>
          </p:nvPr>
        </p:nvSpPr>
        <p:spPr/>
        <p:txBody>
          <a:bodyPr/>
          <a:lstStyle/>
          <a:p>
            <a:fld id="{74676A3E-73B8-6245-910A-28F9A19E050F}" type="slidenum">
              <a:rPr lang="en-US" smtClean="0"/>
              <a:t>12</a:t>
            </a:fld>
            <a:endParaRPr lang="en-US"/>
          </a:p>
        </p:txBody>
      </p:sp>
    </p:spTree>
    <p:extLst>
      <p:ext uri="{BB962C8B-B14F-4D97-AF65-F5344CB8AC3E}">
        <p14:creationId xmlns:p14="http://schemas.microsoft.com/office/powerpoint/2010/main" val="17024833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E" dirty="0"/>
              <a:t>Swedish health care leaves open the possibility of clitoral reduction surgery in infants and young children,which is the prominent exception to delaying care for the child’s consent. I urge everyone to go back and read the clinical position statements abovem which explain damage can be done to genital sensitvity. As my colleague, Mitlon Diamond and I have explained, the idea that genital sensitiviity can be preserved is very hard to prove. Only an individual who has reached puberty, had sexual pleasure or experience, and then had surgery can know what has been lost after the genitals have surgically altered. All of the studies that talk about preservation have no way to measure loss when very young children have never had the experience necessary to know how they would otherwise feel and what they have lost.</a:t>
            </a:r>
          </a:p>
        </p:txBody>
      </p:sp>
      <p:sp>
        <p:nvSpPr>
          <p:cNvPr id="4" name="Slide Number Placeholder 3"/>
          <p:cNvSpPr>
            <a:spLocks noGrp="1"/>
          </p:cNvSpPr>
          <p:nvPr>
            <p:ph type="sldNum" sz="quarter" idx="5"/>
          </p:nvPr>
        </p:nvSpPr>
        <p:spPr/>
        <p:txBody>
          <a:bodyPr/>
          <a:lstStyle/>
          <a:p>
            <a:fld id="{74676A3E-73B8-6245-910A-28F9A19E050F}" type="slidenum">
              <a:rPr lang="en-US" smtClean="0"/>
              <a:t>13</a:t>
            </a:fld>
            <a:endParaRPr lang="en-US"/>
          </a:p>
        </p:txBody>
      </p:sp>
    </p:spTree>
    <p:extLst>
      <p:ext uri="{BB962C8B-B14F-4D97-AF65-F5344CB8AC3E}">
        <p14:creationId xmlns:p14="http://schemas.microsoft.com/office/powerpoint/2010/main" val="32542614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E" dirty="0"/>
              <a:t>The second example involves ongoing experiments to enlarge childfen’s penises through hormone therapy.  But as my colleagues have warned when we filed our report with the Committee on Bioethics in 2017, hormones effect many patient groups at different ages.  In Sweden, we know there are risks for transgender adults (bone loss, physical discomfort), dexamethasone experiments on embryous, and now questions about hormone dosage and timing on transgender youth, not to mention boys of all sexualities to boost their muscle mass, women after surgery on reproductive system surgery and so on... These measures must be proven to be child-specific. There not only needs to be transparency in these cases, </a:t>
            </a:r>
            <a:r>
              <a:rPr lang="en-SE"/>
              <a:t>but they do not meet human rights standards for </a:t>
            </a:r>
            <a:r>
              <a:rPr lang="en-SE" dirty="0"/>
              <a:t>care, should be in studies with carefully controlled and monitored.</a:t>
            </a:r>
          </a:p>
        </p:txBody>
      </p:sp>
      <p:sp>
        <p:nvSpPr>
          <p:cNvPr id="4" name="Slide Number Placeholder 3"/>
          <p:cNvSpPr>
            <a:spLocks noGrp="1"/>
          </p:cNvSpPr>
          <p:nvPr>
            <p:ph type="sldNum" sz="quarter" idx="5"/>
          </p:nvPr>
        </p:nvSpPr>
        <p:spPr/>
        <p:txBody>
          <a:bodyPr/>
          <a:lstStyle/>
          <a:p>
            <a:fld id="{74676A3E-73B8-6245-910A-28F9A19E050F}" type="slidenum">
              <a:rPr lang="en-US" smtClean="0"/>
              <a:t>14</a:t>
            </a:fld>
            <a:endParaRPr lang="en-US"/>
          </a:p>
        </p:txBody>
      </p:sp>
    </p:spTree>
    <p:extLst>
      <p:ext uri="{BB962C8B-B14F-4D97-AF65-F5344CB8AC3E}">
        <p14:creationId xmlns:p14="http://schemas.microsoft.com/office/powerpoint/2010/main" val="30987985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fld id="{74676A3E-73B8-6245-910A-28F9A19E050F}" type="slidenum">
              <a:rPr lang="en-US" smtClean="0"/>
              <a:t>15</a:t>
            </a:fld>
            <a:endParaRPr lang="en-US"/>
          </a:p>
        </p:txBody>
      </p:sp>
    </p:spTree>
    <p:extLst>
      <p:ext uri="{BB962C8B-B14F-4D97-AF65-F5344CB8AC3E}">
        <p14:creationId xmlns:p14="http://schemas.microsoft.com/office/powerpoint/2010/main" val="3865126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E" dirty="0"/>
              <a:t>My first recommendation centers on the Right to Information, which is in the Convention on the Rights of the Child and not well known. In this case, information is important to address bias, even unintentional, against children who are not perceived as sufficiently “normal”, whatever that means.</a:t>
            </a:r>
          </a:p>
        </p:txBody>
      </p:sp>
      <p:sp>
        <p:nvSpPr>
          <p:cNvPr id="4" name="Slide Number Placeholder 3"/>
          <p:cNvSpPr>
            <a:spLocks noGrp="1"/>
          </p:cNvSpPr>
          <p:nvPr>
            <p:ph type="sldNum" sz="quarter" idx="5"/>
          </p:nvPr>
        </p:nvSpPr>
        <p:spPr/>
        <p:txBody>
          <a:bodyPr/>
          <a:lstStyle/>
          <a:p>
            <a:fld id="{74676A3E-73B8-6245-910A-28F9A19E050F}" type="slidenum">
              <a:rPr lang="en-US" smtClean="0"/>
              <a:t>2</a:t>
            </a:fld>
            <a:endParaRPr lang="en-US"/>
          </a:p>
        </p:txBody>
      </p:sp>
    </p:spTree>
    <p:extLst>
      <p:ext uri="{BB962C8B-B14F-4D97-AF65-F5344CB8AC3E}">
        <p14:creationId xmlns:p14="http://schemas.microsoft.com/office/powerpoint/2010/main" val="2132915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E" dirty="0"/>
              <a:t>In 2005 when the Chicago Consensus began to support practice changes, the first major clinical guidelines on consent revealed that many parents’ main anxieties were not primarily medical and affected their preferences.</a:t>
            </a:r>
          </a:p>
        </p:txBody>
      </p:sp>
      <p:sp>
        <p:nvSpPr>
          <p:cNvPr id="4" name="Slide Number Placeholder 3"/>
          <p:cNvSpPr>
            <a:spLocks noGrp="1"/>
          </p:cNvSpPr>
          <p:nvPr>
            <p:ph type="sldNum" sz="quarter" idx="5"/>
          </p:nvPr>
        </p:nvSpPr>
        <p:spPr/>
        <p:txBody>
          <a:bodyPr/>
          <a:lstStyle/>
          <a:p>
            <a:fld id="{74676A3E-73B8-6245-910A-28F9A19E050F}" type="slidenum">
              <a:rPr lang="en-US" smtClean="0"/>
              <a:t>3</a:t>
            </a:fld>
            <a:endParaRPr lang="en-US"/>
          </a:p>
        </p:txBody>
      </p:sp>
    </p:spTree>
    <p:extLst>
      <p:ext uri="{BB962C8B-B14F-4D97-AF65-F5344CB8AC3E}">
        <p14:creationId xmlns:p14="http://schemas.microsoft.com/office/powerpoint/2010/main" val="2596446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a:p>
        </p:txBody>
      </p:sp>
      <p:sp>
        <p:nvSpPr>
          <p:cNvPr id="4" name="Slide Number Placeholder 3"/>
          <p:cNvSpPr>
            <a:spLocks noGrp="1"/>
          </p:cNvSpPr>
          <p:nvPr>
            <p:ph type="sldNum" sz="quarter" idx="5"/>
          </p:nvPr>
        </p:nvSpPr>
        <p:spPr/>
        <p:txBody>
          <a:bodyPr/>
          <a:lstStyle/>
          <a:p>
            <a:fld id="{74676A3E-73B8-6245-910A-28F9A19E050F}" type="slidenum">
              <a:rPr lang="en-US" smtClean="0"/>
              <a:t>4</a:t>
            </a:fld>
            <a:endParaRPr lang="en-US"/>
          </a:p>
        </p:txBody>
      </p:sp>
    </p:spTree>
    <p:extLst>
      <p:ext uri="{BB962C8B-B14F-4D97-AF65-F5344CB8AC3E}">
        <p14:creationId xmlns:p14="http://schemas.microsoft.com/office/powerpoint/2010/main" val="1309497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E" dirty="0"/>
              <a:t>As you can see, in the US, a much wider array of materials have been made to help to inform hospitals, doctors, and different adult groups. There have been translations into Russian, Greek and so on. Other countries may wish to seek collaboration with InterACT and other organizations to produce more documentation.</a:t>
            </a:r>
          </a:p>
        </p:txBody>
      </p:sp>
      <p:sp>
        <p:nvSpPr>
          <p:cNvPr id="4" name="Slide Number Placeholder 3"/>
          <p:cNvSpPr>
            <a:spLocks noGrp="1"/>
          </p:cNvSpPr>
          <p:nvPr>
            <p:ph type="sldNum" sz="quarter" idx="5"/>
          </p:nvPr>
        </p:nvSpPr>
        <p:spPr/>
        <p:txBody>
          <a:bodyPr/>
          <a:lstStyle/>
          <a:p>
            <a:fld id="{74676A3E-73B8-6245-910A-28F9A19E050F}" type="slidenum">
              <a:rPr lang="en-US" smtClean="0"/>
              <a:t>5</a:t>
            </a:fld>
            <a:endParaRPr lang="en-US"/>
          </a:p>
        </p:txBody>
      </p:sp>
    </p:spTree>
    <p:extLst>
      <p:ext uri="{BB962C8B-B14F-4D97-AF65-F5344CB8AC3E}">
        <p14:creationId xmlns:p14="http://schemas.microsoft.com/office/powerpoint/2010/main" val="973787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a:p>
        </p:txBody>
      </p:sp>
      <p:sp>
        <p:nvSpPr>
          <p:cNvPr id="4" name="Slide Number Placeholder 3"/>
          <p:cNvSpPr>
            <a:spLocks noGrp="1"/>
          </p:cNvSpPr>
          <p:nvPr>
            <p:ph type="sldNum" sz="quarter" idx="5"/>
          </p:nvPr>
        </p:nvSpPr>
        <p:spPr/>
        <p:txBody>
          <a:bodyPr/>
          <a:lstStyle/>
          <a:p>
            <a:fld id="{74676A3E-73B8-6245-910A-28F9A19E050F}" type="slidenum">
              <a:rPr lang="en-US" smtClean="0"/>
              <a:t>6</a:t>
            </a:fld>
            <a:endParaRPr lang="en-US"/>
          </a:p>
        </p:txBody>
      </p:sp>
    </p:spTree>
    <p:extLst>
      <p:ext uri="{BB962C8B-B14F-4D97-AF65-F5344CB8AC3E}">
        <p14:creationId xmlns:p14="http://schemas.microsoft.com/office/powerpoint/2010/main" val="3054224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E" dirty="0"/>
              <a:t>In 2020, National Board of Health and Welfare announced changes in how health care for children with intersex conditions will be carried out.</a:t>
            </a:r>
          </a:p>
        </p:txBody>
      </p:sp>
      <p:sp>
        <p:nvSpPr>
          <p:cNvPr id="4" name="Slide Number Placeholder 3"/>
          <p:cNvSpPr>
            <a:spLocks noGrp="1"/>
          </p:cNvSpPr>
          <p:nvPr>
            <p:ph type="sldNum" sz="quarter" idx="5"/>
          </p:nvPr>
        </p:nvSpPr>
        <p:spPr/>
        <p:txBody>
          <a:bodyPr/>
          <a:lstStyle/>
          <a:p>
            <a:fld id="{74676A3E-73B8-6245-910A-28F9A19E050F}" type="slidenum">
              <a:rPr lang="en-US" smtClean="0"/>
              <a:t>7</a:t>
            </a:fld>
            <a:endParaRPr lang="en-US"/>
          </a:p>
        </p:txBody>
      </p:sp>
    </p:spTree>
    <p:extLst>
      <p:ext uri="{BB962C8B-B14F-4D97-AF65-F5344CB8AC3E}">
        <p14:creationId xmlns:p14="http://schemas.microsoft.com/office/powerpoint/2010/main" val="34678301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a:p>
        </p:txBody>
      </p:sp>
      <p:sp>
        <p:nvSpPr>
          <p:cNvPr id="4" name="Slide Number Placeholder 3"/>
          <p:cNvSpPr>
            <a:spLocks noGrp="1"/>
          </p:cNvSpPr>
          <p:nvPr>
            <p:ph type="sldNum" sz="quarter" idx="5"/>
          </p:nvPr>
        </p:nvSpPr>
        <p:spPr/>
        <p:txBody>
          <a:bodyPr/>
          <a:lstStyle/>
          <a:p>
            <a:fld id="{74676A3E-73B8-6245-910A-28F9A19E050F}" type="slidenum">
              <a:rPr lang="en-US" smtClean="0"/>
              <a:t>8</a:t>
            </a:fld>
            <a:endParaRPr lang="en-US"/>
          </a:p>
        </p:txBody>
      </p:sp>
    </p:spTree>
    <p:extLst>
      <p:ext uri="{BB962C8B-B14F-4D97-AF65-F5344CB8AC3E}">
        <p14:creationId xmlns:p14="http://schemas.microsoft.com/office/powerpoint/2010/main" val="36321051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E" dirty="0"/>
              <a:t>This is a test, however, for many informed consent frameworks, as we have seen in the Nordic Countries. It is critical that legal systems are monitoried, and not just to criticize health care personnel, who are often not well-trained in the process, but to ensure effective legal protection for informed consent.</a:t>
            </a:r>
          </a:p>
        </p:txBody>
      </p:sp>
      <p:sp>
        <p:nvSpPr>
          <p:cNvPr id="4" name="Slide Number Placeholder 3"/>
          <p:cNvSpPr>
            <a:spLocks noGrp="1"/>
          </p:cNvSpPr>
          <p:nvPr>
            <p:ph type="sldNum" sz="quarter" idx="5"/>
          </p:nvPr>
        </p:nvSpPr>
        <p:spPr/>
        <p:txBody>
          <a:bodyPr/>
          <a:lstStyle/>
          <a:p>
            <a:fld id="{74676A3E-73B8-6245-910A-28F9A19E050F}" type="slidenum">
              <a:rPr lang="en-US" smtClean="0"/>
              <a:t>9</a:t>
            </a:fld>
            <a:endParaRPr lang="en-US"/>
          </a:p>
        </p:txBody>
      </p:sp>
    </p:spTree>
    <p:extLst>
      <p:ext uri="{BB962C8B-B14F-4D97-AF65-F5344CB8AC3E}">
        <p14:creationId xmlns:p14="http://schemas.microsoft.com/office/powerpoint/2010/main" val="96173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914519" y="2130432"/>
            <a:ext cx="10364550" cy="1470025"/>
          </a:xfrm>
        </p:spPr>
        <p:txBody>
          <a:bodyPr>
            <a:normAutofit/>
          </a:bodyPr>
          <a:lstStyle>
            <a:lvl1pPr algn="ctr">
              <a:defRPr sz="5333">
                <a:latin typeface="Arial" pitchFamily="34" charset="0"/>
                <a:cs typeface="Arial" pitchFamily="34" charset="0"/>
              </a:defRPr>
            </a:lvl1pPr>
          </a:lstStyle>
          <a:p>
            <a:r>
              <a:rPr lang="sv-SE" dirty="0"/>
              <a:t>Klicka här för att ändra format</a:t>
            </a:r>
          </a:p>
        </p:txBody>
      </p:sp>
      <p:sp>
        <p:nvSpPr>
          <p:cNvPr id="3" name="Underrubrik 2"/>
          <p:cNvSpPr>
            <a:spLocks noGrp="1"/>
          </p:cNvSpPr>
          <p:nvPr>
            <p:ph type="subTitle" idx="1"/>
          </p:nvPr>
        </p:nvSpPr>
        <p:spPr>
          <a:xfrm>
            <a:off x="1829038" y="3886200"/>
            <a:ext cx="8535512" cy="1752600"/>
          </a:xfrm>
        </p:spPr>
        <p:txBody>
          <a:bodyPr/>
          <a:lstStyle>
            <a:lvl1pPr marL="0" indent="0" algn="ctr">
              <a:buNone/>
              <a:defRPr>
                <a:solidFill>
                  <a:schemeClr val="tx1">
                    <a:tint val="75000"/>
                  </a:schemeClr>
                </a:solidFill>
                <a:latin typeface="Arial" pitchFamily="34" charset="0"/>
                <a:cs typeface="Arial"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sv-SE" dirty="0"/>
              <a:t>Klicka här för att ändra format på underrubrik i bakgrunden</a:t>
            </a:r>
          </a:p>
        </p:txBody>
      </p:sp>
    </p:spTree>
    <p:extLst>
      <p:ext uri="{BB962C8B-B14F-4D97-AF65-F5344CB8AC3E}">
        <p14:creationId xmlns:p14="http://schemas.microsoft.com/office/powerpoint/2010/main" val="910472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a:xfrm>
            <a:off x="2735983" y="740701"/>
            <a:ext cx="8847926" cy="1143000"/>
          </a:xfrm>
        </p:spPr>
        <p:txBody>
          <a:bodyPr>
            <a:normAutofit/>
          </a:bodyPr>
          <a:lstStyle>
            <a:lvl1pPr>
              <a:defRPr sz="4800">
                <a:latin typeface="Arial" pitchFamily="34" charset="0"/>
                <a:cs typeface="Arial" pitchFamily="34" charset="0"/>
              </a:defRPr>
            </a:lvl1pPr>
          </a:lstStyle>
          <a:p>
            <a:r>
              <a:rPr lang="sv-SE" dirty="0"/>
              <a:t>Klicka här för att ändra format</a:t>
            </a:r>
          </a:p>
        </p:txBody>
      </p:sp>
      <p:sp>
        <p:nvSpPr>
          <p:cNvPr id="3" name="Platshållare för lodrät text 2"/>
          <p:cNvSpPr>
            <a:spLocks noGrp="1"/>
          </p:cNvSpPr>
          <p:nvPr>
            <p:ph type="body" orient="vert" idx="1"/>
          </p:nvPr>
        </p:nvSpPr>
        <p:spPr>
          <a:xfrm>
            <a:off x="609681" y="2084857"/>
            <a:ext cx="10974229" cy="4525963"/>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483912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840351" y="740705"/>
            <a:ext cx="2743557" cy="5851525"/>
          </a:xfrm>
        </p:spPr>
        <p:txBody>
          <a:bodyPr vert="eaVert">
            <a:normAutofit/>
          </a:bodyPr>
          <a:lstStyle>
            <a:lvl1pPr>
              <a:defRPr sz="4800">
                <a:latin typeface="Arial" pitchFamily="34" charset="0"/>
                <a:cs typeface="Arial" pitchFamily="34" charset="0"/>
              </a:defRPr>
            </a:lvl1pPr>
          </a:lstStyle>
          <a:p>
            <a:r>
              <a:rPr lang="sv-SE"/>
              <a:t>Klicka här för att ändra format</a:t>
            </a:r>
            <a:endParaRPr lang="sv-SE" dirty="0"/>
          </a:p>
        </p:txBody>
      </p:sp>
      <p:sp>
        <p:nvSpPr>
          <p:cNvPr id="3" name="Platshållare för lodrät text 2"/>
          <p:cNvSpPr>
            <a:spLocks noGrp="1"/>
          </p:cNvSpPr>
          <p:nvPr>
            <p:ph type="body" orient="vert" idx="1"/>
          </p:nvPr>
        </p:nvSpPr>
        <p:spPr>
          <a:xfrm>
            <a:off x="609681" y="740705"/>
            <a:ext cx="8027445" cy="5851525"/>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421721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2639961" y="932723"/>
            <a:ext cx="8943949" cy="1143000"/>
          </a:xfrm>
        </p:spPr>
        <p:txBody>
          <a:bodyPr>
            <a:normAutofit/>
          </a:bodyPr>
          <a:lstStyle>
            <a:lvl1pPr algn="r">
              <a:defRPr sz="4800">
                <a:latin typeface="Arial" pitchFamily="34" charset="0"/>
                <a:cs typeface="Arial" pitchFamily="34" charset="0"/>
              </a:defRPr>
            </a:lvl1pPr>
          </a:lstStyle>
          <a:p>
            <a:r>
              <a:rPr lang="sv-SE" dirty="0"/>
              <a:t>Klicka här för att ändra format</a:t>
            </a:r>
          </a:p>
        </p:txBody>
      </p:sp>
      <p:sp>
        <p:nvSpPr>
          <p:cNvPr id="3" name="Platshållare för innehåll 2"/>
          <p:cNvSpPr>
            <a:spLocks noGrp="1"/>
          </p:cNvSpPr>
          <p:nvPr>
            <p:ph idx="1"/>
          </p:nvPr>
        </p:nvSpPr>
        <p:spPr>
          <a:xfrm>
            <a:off x="609681" y="2332044"/>
            <a:ext cx="10974229" cy="4073293"/>
          </a:xfrm>
        </p:spPr>
        <p:txBody>
          <a:bodyPr>
            <a:normAutofit/>
          </a:bodyPr>
          <a:lstStyle>
            <a:lvl1pPr>
              <a:defRPr sz="3200">
                <a:latin typeface="Arial" pitchFamily="34" charset="0"/>
                <a:cs typeface="Arial" pitchFamily="34" charset="0"/>
              </a:defRPr>
            </a:lvl1pPr>
            <a:lvl2pPr>
              <a:defRPr sz="3200">
                <a:latin typeface="Arial" pitchFamily="34" charset="0"/>
                <a:cs typeface="Arial" pitchFamily="34" charset="0"/>
              </a:defRPr>
            </a:lvl2pPr>
            <a:lvl3pPr>
              <a:defRPr sz="3200">
                <a:latin typeface="Arial" pitchFamily="34" charset="0"/>
                <a:cs typeface="Arial" pitchFamily="34" charset="0"/>
              </a:defRPr>
            </a:lvl3pPr>
            <a:lvl4pPr>
              <a:defRPr sz="3200">
                <a:latin typeface="Arial" pitchFamily="34" charset="0"/>
                <a:cs typeface="Arial" pitchFamily="34" charset="0"/>
              </a:defRPr>
            </a:lvl4pPr>
            <a:lvl5pPr>
              <a:defRPr sz="3200">
                <a:latin typeface="Arial" pitchFamily="34" charset="0"/>
                <a:cs typeface="Arial" pitchFamily="34" charset="0"/>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218640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963209" y="4406907"/>
            <a:ext cx="10364550" cy="1362075"/>
          </a:xfrm>
        </p:spPr>
        <p:txBody>
          <a:bodyPr anchor="t"/>
          <a:lstStyle>
            <a:lvl1pPr algn="l">
              <a:defRPr sz="5333" b="1" cap="all">
                <a:latin typeface="Arial" pitchFamily="34" charset="0"/>
                <a:cs typeface="Arial" pitchFamily="34" charset="0"/>
              </a:defRPr>
            </a:lvl1pPr>
          </a:lstStyle>
          <a:p>
            <a:r>
              <a:rPr lang="sv-SE" dirty="0"/>
              <a:t>Klicka här för att ändra format</a:t>
            </a:r>
          </a:p>
        </p:txBody>
      </p:sp>
      <p:sp>
        <p:nvSpPr>
          <p:cNvPr id="3" name="Platshållare för text 2"/>
          <p:cNvSpPr>
            <a:spLocks noGrp="1"/>
          </p:cNvSpPr>
          <p:nvPr>
            <p:ph type="body" idx="1"/>
          </p:nvPr>
        </p:nvSpPr>
        <p:spPr>
          <a:xfrm>
            <a:off x="963209" y="2906713"/>
            <a:ext cx="10364550" cy="1500187"/>
          </a:xfrm>
        </p:spPr>
        <p:txBody>
          <a:bodyPr anchor="b"/>
          <a:lstStyle>
            <a:lvl1pPr marL="0" indent="0">
              <a:buNone/>
              <a:defRPr sz="2667">
                <a:solidFill>
                  <a:schemeClr val="tx1">
                    <a:tint val="75000"/>
                  </a:schemeClr>
                </a:solidFill>
                <a:latin typeface="Arial" pitchFamily="34" charset="0"/>
                <a:cs typeface="Arial"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sv-SE" dirty="0"/>
              <a:t>Klicka här för att ändra format på bakgrundstexten</a:t>
            </a:r>
          </a:p>
        </p:txBody>
      </p:sp>
    </p:spTree>
    <p:extLst>
      <p:ext uri="{BB962C8B-B14F-4D97-AF65-F5344CB8AC3E}">
        <p14:creationId xmlns:p14="http://schemas.microsoft.com/office/powerpoint/2010/main" val="1560332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2543937" y="836712"/>
            <a:ext cx="9039972" cy="1143000"/>
          </a:xfrm>
        </p:spPr>
        <p:txBody>
          <a:bodyPr>
            <a:normAutofit/>
          </a:bodyPr>
          <a:lstStyle>
            <a:lvl1pPr algn="r">
              <a:defRPr sz="4800">
                <a:latin typeface="Arial" pitchFamily="34" charset="0"/>
                <a:cs typeface="Arial" pitchFamily="34" charset="0"/>
              </a:defRPr>
            </a:lvl1pPr>
          </a:lstStyle>
          <a:p>
            <a:r>
              <a:rPr lang="sv-SE" dirty="0"/>
              <a:t>Klicka här för att ändra format</a:t>
            </a:r>
          </a:p>
        </p:txBody>
      </p:sp>
      <p:sp>
        <p:nvSpPr>
          <p:cNvPr id="3" name="Platshållare för innehåll 2"/>
          <p:cNvSpPr>
            <a:spLocks noGrp="1"/>
          </p:cNvSpPr>
          <p:nvPr>
            <p:ph sz="half" idx="1"/>
          </p:nvPr>
        </p:nvSpPr>
        <p:spPr>
          <a:xfrm>
            <a:off x="609681" y="2372889"/>
            <a:ext cx="5385501" cy="4128459"/>
          </a:xfrm>
        </p:spPr>
        <p:txBody>
          <a:bodyPr>
            <a:normAutofit/>
          </a:bodyPr>
          <a:lstStyle>
            <a:lvl1pPr>
              <a:defRPr sz="2667">
                <a:latin typeface="Arial" pitchFamily="34" charset="0"/>
                <a:cs typeface="Arial" pitchFamily="34" charset="0"/>
              </a:defRPr>
            </a:lvl1pPr>
            <a:lvl2pPr>
              <a:defRPr sz="2667">
                <a:latin typeface="Arial" pitchFamily="34" charset="0"/>
                <a:cs typeface="Arial" pitchFamily="34" charset="0"/>
              </a:defRPr>
            </a:lvl2pPr>
            <a:lvl3pPr>
              <a:defRPr sz="2667">
                <a:latin typeface="Arial" pitchFamily="34" charset="0"/>
                <a:cs typeface="Arial" pitchFamily="34" charset="0"/>
              </a:defRPr>
            </a:lvl3pPr>
            <a:lvl4pPr>
              <a:defRPr sz="2667">
                <a:latin typeface="Arial" pitchFamily="34" charset="0"/>
                <a:cs typeface="Arial" pitchFamily="34" charset="0"/>
              </a:defRPr>
            </a:lvl4pPr>
            <a:lvl5pPr>
              <a:defRPr sz="2667">
                <a:latin typeface="Arial" pitchFamily="34" charset="0"/>
                <a:cs typeface="Arial" pitchFamily="34" charset="0"/>
              </a:defRPr>
            </a:lvl5pPr>
            <a:lvl6pPr>
              <a:defRPr sz="2400"/>
            </a:lvl6pPr>
            <a:lvl7pPr>
              <a:defRPr sz="2400"/>
            </a:lvl7pPr>
            <a:lvl8pPr>
              <a:defRPr sz="2400"/>
            </a:lvl8pPr>
            <a:lvl9pPr>
              <a:defRPr sz="24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p:cNvSpPr>
            <a:spLocks noGrp="1"/>
          </p:cNvSpPr>
          <p:nvPr>
            <p:ph sz="half" idx="2"/>
          </p:nvPr>
        </p:nvSpPr>
        <p:spPr>
          <a:xfrm>
            <a:off x="6198407" y="2372889"/>
            <a:ext cx="5385501" cy="4128459"/>
          </a:xfrm>
        </p:spPr>
        <p:txBody>
          <a:bodyPr>
            <a:normAutofit/>
          </a:bodyPr>
          <a:lstStyle>
            <a:lvl1pPr>
              <a:defRPr sz="2667">
                <a:latin typeface="Arial" pitchFamily="34" charset="0"/>
                <a:cs typeface="Arial" pitchFamily="34" charset="0"/>
              </a:defRPr>
            </a:lvl1pPr>
            <a:lvl2pPr>
              <a:defRPr sz="2667">
                <a:latin typeface="Arial" pitchFamily="34" charset="0"/>
                <a:cs typeface="Arial" pitchFamily="34" charset="0"/>
              </a:defRPr>
            </a:lvl2pPr>
            <a:lvl3pPr>
              <a:defRPr sz="2667">
                <a:latin typeface="Arial" pitchFamily="34" charset="0"/>
                <a:cs typeface="Arial" pitchFamily="34" charset="0"/>
              </a:defRPr>
            </a:lvl3pPr>
            <a:lvl4pPr>
              <a:defRPr sz="2667">
                <a:latin typeface="Arial" pitchFamily="34" charset="0"/>
                <a:cs typeface="Arial" pitchFamily="34" charset="0"/>
              </a:defRPr>
            </a:lvl4pPr>
            <a:lvl5pPr>
              <a:defRPr sz="2667">
                <a:latin typeface="Arial" pitchFamily="34" charset="0"/>
                <a:cs typeface="Arial" pitchFamily="34" charset="0"/>
              </a:defRPr>
            </a:lvl5pPr>
            <a:lvl6pPr>
              <a:defRPr sz="2400"/>
            </a:lvl6pPr>
            <a:lvl7pPr>
              <a:defRPr sz="2400"/>
            </a:lvl7pPr>
            <a:lvl8pPr>
              <a:defRPr sz="2400"/>
            </a:lvl8pPr>
            <a:lvl9pPr>
              <a:defRPr sz="24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4187344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2639961" y="932723"/>
            <a:ext cx="8943949" cy="1143000"/>
          </a:xfrm>
        </p:spPr>
        <p:txBody>
          <a:bodyPr>
            <a:normAutofit/>
          </a:bodyPr>
          <a:lstStyle>
            <a:lvl1pPr>
              <a:defRPr sz="4800">
                <a:latin typeface="Arial" pitchFamily="34" charset="0"/>
                <a:cs typeface="Arial" pitchFamily="34" charset="0"/>
              </a:defRPr>
            </a:lvl1pPr>
          </a:lstStyle>
          <a:p>
            <a:r>
              <a:rPr lang="sv-SE" dirty="0"/>
              <a:t>Klicka här för att ändra format</a:t>
            </a:r>
          </a:p>
        </p:txBody>
      </p:sp>
      <p:sp>
        <p:nvSpPr>
          <p:cNvPr id="3" name="Platshållare för text 2"/>
          <p:cNvSpPr>
            <a:spLocks noGrp="1"/>
          </p:cNvSpPr>
          <p:nvPr>
            <p:ph type="body" idx="1"/>
          </p:nvPr>
        </p:nvSpPr>
        <p:spPr>
          <a:xfrm>
            <a:off x="609679" y="2948953"/>
            <a:ext cx="5387619" cy="639763"/>
          </a:xfrm>
        </p:spPr>
        <p:txBody>
          <a:bodyPr anchor="b"/>
          <a:lstStyle>
            <a:lvl1pPr marL="0" indent="0">
              <a:buNone/>
              <a:defRPr sz="3200" b="1">
                <a:latin typeface="Arial" pitchFamily="34" charset="0"/>
                <a:cs typeface="Arial" pitchFamily="34" charset="0"/>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sv-SE" dirty="0"/>
              <a:t>Klicka här för att ändra format på bakgrundstexten</a:t>
            </a:r>
          </a:p>
        </p:txBody>
      </p:sp>
      <p:sp>
        <p:nvSpPr>
          <p:cNvPr id="4" name="Platshållare för innehåll 3"/>
          <p:cNvSpPr>
            <a:spLocks noGrp="1"/>
          </p:cNvSpPr>
          <p:nvPr>
            <p:ph sz="half" idx="2" hasCustomPrompt="1"/>
          </p:nvPr>
        </p:nvSpPr>
        <p:spPr>
          <a:xfrm>
            <a:off x="609679" y="3525017"/>
            <a:ext cx="5387619" cy="2551287"/>
          </a:xfrm>
        </p:spPr>
        <p:txBody>
          <a:bodyPr/>
          <a:lstStyle>
            <a:lvl1pPr>
              <a:defRPr sz="2667">
                <a:latin typeface="Arial" pitchFamily="34" charset="0"/>
                <a:cs typeface="Arial" pitchFamily="34" charset="0"/>
              </a:defRPr>
            </a:lvl1pPr>
            <a:lvl2pPr>
              <a:defRPr sz="2667">
                <a:latin typeface="Arial" pitchFamily="34" charset="0"/>
                <a:cs typeface="Arial" pitchFamily="34" charset="0"/>
              </a:defRPr>
            </a:lvl2pPr>
            <a:lvl3pPr>
              <a:defRPr sz="2400">
                <a:latin typeface="Arial" pitchFamily="34" charset="0"/>
                <a:cs typeface="Arial" pitchFamily="34" charset="0"/>
              </a:defRPr>
            </a:lvl3pPr>
            <a:lvl4pPr>
              <a:defRPr sz="2133">
                <a:latin typeface="Arial" pitchFamily="34" charset="0"/>
                <a:cs typeface="Arial" pitchFamily="34" charset="0"/>
              </a:defRPr>
            </a:lvl4pPr>
            <a:lvl5pPr>
              <a:defRPr sz="2133">
                <a:latin typeface="Arial" pitchFamily="34" charset="0"/>
                <a:cs typeface="Arial" pitchFamily="34" charset="0"/>
              </a:defRPr>
            </a:lvl5pPr>
            <a:lvl6pPr>
              <a:defRPr sz="2133"/>
            </a:lvl6pPr>
            <a:lvl7pPr>
              <a:defRPr sz="2133"/>
            </a:lvl7pPr>
            <a:lvl8pPr>
              <a:defRPr sz="2133"/>
            </a:lvl8pPr>
            <a:lvl9pPr>
              <a:defRPr sz="2133"/>
            </a:lvl9pPr>
          </a:lstStyle>
          <a:p>
            <a:pPr lvl="0"/>
            <a:r>
              <a:rPr lang="sv-SE" dirty="0"/>
              <a:t>Klicka här för att ändra format på bakgrundstexten</a:t>
            </a:r>
          </a:p>
          <a:p>
            <a:pPr lvl="1"/>
            <a:r>
              <a:rPr lang="sv-SE" dirty="0"/>
              <a:t>Nivå två</a:t>
            </a:r>
          </a:p>
          <a:p>
            <a:pPr lvl="2"/>
            <a:r>
              <a:rPr lang="sv-SE" dirty="0"/>
              <a:t>Nivå tre</a:t>
            </a:r>
          </a:p>
        </p:txBody>
      </p:sp>
      <p:sp>
        <p:nvSpPr>
          <p:cNvPr id="5" name="Platshållare för text 4"/>
          <p:cNvSpPr>
            <a:spLocks noGrp="1"/>
          </p:cNvSpPr>
          <p:nvPr>
            <p:ph type="body" sz="quarter" idx="3"/>
          </p:nvPr>
        </p:nvSpPr>
        <p:spPr>
          <a:xfrm>
            <a:off x="6194179" y="2948953"/>
            <a:ext cx="5389735" cy="639763"/>
          </a:xfrm>
        </p:spPr>
        <p:txBody>
          <a:bodyPr anchor="b"/>
          <a:lstStyle>
            <a:lvl1pPr marL="0" indent="0">
              <a:buNone/>
              <a:defRPr sz="3200" b="1">
                <a:latin typeface="Arial" pitchFamily="34" charset="0"/>
                <a:cs typeface="Arial" pitchFamily="34" charset="0"/>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sv-SE" dirty="0"/>
              <a:t>Klicka här för att ändra format på bakgrundstexten</a:t>
            </a:r>
          </a:p>
        </p:txBody>
      </p:sp>
      <p:sp>
        <p:nvSpPr>
          <p:cNvPr id="6" name="Platshållare för innehåll 5"/>
          <p:cNvSpPr>
            <a:spLocks noGrp="1"/>
          </p:cNvSpPr>
          <p:nvPr>
            <p:ph sz="quarter" idx="4" hasCustomPrompt="1"/>
          </p:nvPr>
        </p:nvSpPr>
        <p:spPr>
          <a:xfrm>
            <a:off x="6194179" y="3621023"/>
            <a:ext cx="5389735" cy="2496276"/>
          </a:xfrm>
        </p:spPr>
        <p:txBody>
          <a:bodyPr/>
          <a:lstStyle>
            <a:lvl1pPr>
              <a:defRPr sz="2667">
                <a:latin typeface="Arial" pitchFamily="34" charset="0"/>
                <a:cs typeface="Arial" pitchFamily="34" charset="0"/>
              </a:defRPr>
            </a:lvl1pPr>
            <a:lvl2pPr>
              <a:defRPr sz="2667">
                <a:latin typeface="Arial" pitchFamily="34" charset="0"/>
                <a:cs typeface="Arial" pitchFamily="34" charset="0"/>
              </a:defRPr>
            </a:lvl2pPr>
            <a:lvl3pPr>
              <a:defRPr sz="2400">
                <a:latin typeface="Arial" pitchFamily="34" charset="0"/>
                <a:cs typeface="Arial" pitchFamily="34" charset="0"/>
              </a:defRPr>
            </a:lvl3pPr>
            <a:lvl4pPr>
              <a:defRPr sz="2133">
                <a:latin typeface="Arial" pitchFamily="34" charset="0"/>
                <a:cs typeface="Arial" pitchFamily="34" charset="0"/>
              </a:defRPr>
            </a:lvl4pPr>
            <a:lvl5pPr>
              <a:defRPr sz="2133">
                <a:latin typeface="Arial" pitchFamily="34" charset="0"/>
                <a:cs typeface="Arial" pitchFamily="34" charset="0"/>
              </a:defRPr>
            </a:lvl5pPr>
            <a:lvl6pPr>
              <a:defRPr sz="2133"/>
            </a:lvl6pPr>
            <a:lvl7pPr>
              <a:defRPr sz="2133"/>
            </a:lvl7pPr>
            <a:lvl8pPr>
              <a:defRPr sz="2133"/>
            </a:lvl8pPr>
            <a:lvl9pPr>
              <a:defRPr sz="2133"/>
            </a:lvl9pPr>
          </a:lstStyle>
          <a:p>
            <a:pPr lvl="0"/>
            <a:r>
              <a:rPr lang="sv-SE" dirty="0"/>
              <a:t>Klicka här för att ändra format på bakgrundstexten</a:t>
            </a:r>
          </a:p>
          <a:p>
            <a:pPr lvl="1"/>
            <a:r>
              <a:rPr lang="sv-SE" dirty="0"/>
              <a:t>Nivå två</a:t>
            </a:r>
          </a:p>
          <a:p>
            <a:pPr lvl="2"/>
            <a:r>
              <a:rPr lang="sv-SE" dirty="0"/>
              <a:t>Nivå tre</a:t>
            </a:r>
          </a:p>
        </p:txBody>
      </p:sp>
    </p:spTree>
    <p:extLst>
      <p:ext uri="{BB962C8B-B14F-4D97-AF65-F5344CB8AC3E}">
        <p14:creationId xmlns:p14="http://schemas.microsoft.com/office/powerpoint/2010/main" val="1472657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2735983" y="1028733"/>
            <a:ext cx="8847926" cy="1143000"/>
          </a:xfrm>
        </p:spPr>
        <p:txBody>
          <a:bodyPr>
            <a:normAutofit/>
          </a:bodyPr>
          <a:lstStyle>
            <a:lvl1pPr>
              <a:defRPr sz="4800">
                <a:latin typeface="Arial" pitchFamily="34" charset="0"/>
                <a:cs typeface="Arial" pitchFamily="34" charset="0"/>
              </a:defRPr>
            </a:lvl1pPr>
          </a:lstStyle>
          <a:p>
            <a:r>
              <a:rPr lang="sv-SE" dirty="0"/>
              <a:t>Klicka här för att ändra format</a:t>
            </a:r>
          </a:p>
        </p:txBody>
      </p:sp>
    </p:spTree>
    <p:extLst>
      <p:ext uri="{BB962C8B-B14F-4D97-AF65-F5344CB8AC3E}">
        <p14:creationId xmlns:p14="http://schemas.microsoft.com/office/powerpoint/2010/main" val="4253906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7053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Innehåll med bildtext">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752471" y="836712"/>
            <a:ext cx="6831439" cy="5472608"/>
          </a:xfrm>
        </p:spPr>
        <p:txBody>
          <a:bodyPr>
            <a:normAutofit/>
          </a:bodyPr>
          <a:lstStyle>
            <a:lvl1pPr>
              <a:defRPr sz="3200">
                <a:latin typeface="Arial" pitchFamily="34" charset="0"/>
                <a:cs typeface="Arial" pitchFamily="34" charset="0"/>
              </a:defRPr>
            </a:lvl1pPr>
            <a:lvl2pPr>
              <a:defRPr sz="3200">
                <a:latin typeface="Arial" pitchFamily="34" charset="0"/>
                <a:cs typeface="Arial" pitchFamily="34" charset="0"/>
              </a:defRPr>
            </a:lvl2pPr>
            <a:lvl3pPr>
              <a:defRPr sz="3200">
                <a:latin typeface="Arial" pitchFamily="34" charset="0"/>
                <a:cs typeface="Arial" pitchFamily="34" charset="0"/>
              </a:defRPr>
            </a:lvl3pPr>
            <a:lvl4pPr>
              <a:defRPr sz="3200">
                <a:latin typeface="Arial" pitchFamily="34" charset="0"/>
                <a:cs typeface="Arial" pitchFamily="34" charset="0"/>
              </a:defRPr>
            </a:lvl4pPr>
            <a:lvl5pPr>
              <a:defRPr sz="3200">
                <a:latin typeface="Arial" pitchFamily="34" charset="0"/>
                <a:cs typeface="Arial" pitchFamily="34" charset="0"/>
              </a:defRPr>
            </a:lvl5pPr>
            <a:lvl6pPr>
              <a:defRPr sz="2667"/>
            </a:lvl6pPr>
            <a:lvl7pPr>
              <a:defRPr sz="2667"/>
            </a:lvl7pPr>
            <a:lvl8pPr>
              <a:defRPr sz="2667"/>
            </a:lvl8pPr>
            <a:lvl9pPr>
              <a:defRPr sz="2667"/>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text 3"/>
          <p:cNvSpPr>
            <a:spLocks noGrp="1"/>
          </p:cNvSpPr>
          <p:nvPr>
            <p:ph type="body" sz="half" idx="2"/>
          </p:nvPr>
        </p:nvSpPr>
        <p:spPr>
          <a:xfrm>
            <a:off x="623474" y="2084857"/>
            <a:ext cx="4011606" cy="4224469"/>
          </a:xfrm>
        </p:spPr>
        <p:txBody>
          <a:bodyPr/>
          <a:lstStyle>
            <a:lvl1pPr marL="0" indent="0">
              <a:buNone/>
              <a:defRPr sz="1867">
                <a:latin typeface="Arial" pitchFamily="34" charset="0"/>
                <a:cs typeface="Arial" pitchFamily="34" charset="0"/>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sv-SE" dirty="0"/>
              <a:t>Klicka här för att ändra format på bakgrundstexten</a:t>
            </a:r>
          </a:p>
        </p:txBody>
      </p:sp>
    </p:spTree>
    <p:extLst>
      <p:ext uri="{BB962C8B-B14F-4D97-AF65-F5344CB8AC3E}">
        <p14:creationId xmlns:p14="http://schemas.microsoft.com/office/powerpoint/2010/main" val="237948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2390028" y="5120554"/>
            <a:ext cx="7316153" cy="566739"/>
          </a:xfrm>
        </p:spPr>
        <p:txBody>
          <a:bodyPr anchor="b"/>
          <a:lstStyle>
            <a:lvl1pPr algn="l">
              <a:defRPr sz="2667" b="1">
                <a:latin typeface="Arial" pitchFamily="34" charset="0"/>
                <a:cs typeface="Arial" pitchFamily="34" charset="0"/>
              </a:defRPr>
            </a:lvl1pPr>
          </a:lstStyle>
          <a:p>
            <a:r>
              <a:rPr lang="sv-SE"/>
              <a:t>Klicka här för att ändra format</a:t>
            </a:r>
          </a:p>
        </p:txBody>
      </p:sp>
      <p:sp>
        <p:nvSpPr>
          <p:cNvPr id="3" name="Platshållare för bild 2"/>
          <p:cNvSpPr>
            <a:spLocks noGrp="1"/>
          </p:cNvSpPr>
          <p:nvPr>
            <p:ph type="pic" idx="1"/>
          </p:nvPr>
        </p:nvSpPr>
        <p:spPr>
          <a:xfrm>
            <a:off x="2390028" y="932723"/>
            <a:ext cx="7316153" cy="4114800"/>
          </a:xfrm>
        </p:spPr>
        <p:txBody>
          <a:bodyPr/>
          <a:lstStyle>
            <a:lvl1pPr marL="0" indent="0">
              <a:buNone/>
              <a:defRPr sz="4267">
                <a:latin typeface="Arial" pitchFamily="34" charset="0"/>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a:t>Klicka på ikonen för att lägga till en bild</a:t>
            </a:r>
          </a:p>
        </p:txBody>
      </p:sp>
      <p:sp>
        <p:nvSpPr>
          <p:cNvPr id="4" name="Platshållare för text 3"/>
          <p:cNvSpPr>
            <a:spLocks noGrp="1"/>
          </p:cNvSpPr>
          <p:nvPr>
            <p:ph type="body" sz="half" idx="2"/>
          </p:nvPr>
        </p:nvSpPr>
        <p:spPr>
          <a:xfrm>
            <a:off x="2390028" y="5687292"/>
            <a:ext cx="7316153" cy="804863"/>
          </a:xfrm>
        </p:spPr>
        <p:txBody>
          <a:bodyPr/>
          <a:lstStyle>
            <a:lvl1pPr marL="0" indent="0">
              <a:buNone/>
              <a:defRPr sz="1867">
                <a:latin typeface="Arial" pitchFamily="34" charset="0"/>
                <a:cs typeface="Arial" pitchFamily="34" charset="0"/>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sv-SE"/>
              <a:t>Klicka här för att ändra format på bakgrundstexten</a:t>
            </a:r>
          </a:p>
        </p:txBody>
      </p:sp>
    </p:spTree>
    <p:extLst>
      <p:ext uri="{BB962C8B-B14F-4D97-AF65-F5344CB8AC3E}">
        <p14:creationId xmlns:p14="http://schemas.microsoft.com/office/powerpoint/2010/main" val="1561070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Guldkant header.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2"/>
            <a:ext cx="12193588" cy="470395"/>
          </a:xfrm>
          <a:prstGeom prst="rect">
            <a:avLst/>
          </a:prstGeom>
        </p:spPr>
      </p:pic>
      <p:sp>
        <p:nvSpPr>
          <p:cNvPr id="2" name="Platshållare för rubrik 1"/>
          <p:cNvSpPr>
            <a:spLocks noGrp="1"/>
          </p:cNvSpPr>
          <p:nvPr>
            <p:ph type="title"/>
          </p:nvPr>
        </p:nvSpPr>
        <p:spPr>
          <a:xfrm>
            <a:off x="2832006" y="1217636"/>
            <a:ext cx="8751902" cy="1143000"/>
          </a:xfrm>
          <a:prstGeom prst="rect">
            <a:avLst/>
          </a:prstGeom>
        </p:spPr>
        <p:txBody>
          <a:bodyPr vert="horz" lIns="91440" tIns="45720" rIns="91440" bIns="45720" rtlCol="0" anchor="ctr">
            <a:normAutofit/>
          </a:bodyPr>
          <a:lstStyle/>
          <a:p>
            <a:r>
              <a:rPr lang="sv-SE" dirty="0"/>
              <a:t>Klicka här för att ändra format</a:t>
            </a:r>
          </a:p>
        </p:txBody>
      </p:sp>
      <p:sp>
        <p:nvSpPr>
          <p:cNvPr id="3" name="Platshållare för text 2"/>
          <p:cNvSpPr>
            <a:spLocks noGrp="1"/>
          </p:cNvSpPr>
          <p:nvPr>
            <p:ph type="body" idx="1"/>
          </p:nvPr>
        </p:nvSpPr>
        <p:spPr>
          <a:xfrm>
            <a:off x="609681" y="2332043"/>
            <a:ext cx="10974229" cy="4525963"/>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8" name="Picture 7" descr="rod_logo_vit_etikett_84mm.eps"/>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23473" y="6"/>
            <a:ext cx="1056255" cy="1617317"/>
          </a:xfrm>
          <a:prstGeom prst="rect">
            <a:avLst/>
          </a:prstGeom>
          <a:effectLst>
            <a:outerShdw blurRad="263525" dir="12420000" sx="107000" sy="107000" algn="tl" rotWithShape="0">
              <a:srgbClr val="000000">
                <a:alpha val="43000"/>
              </a:srgbClr>
            </a:outerShdw>
          </a:effectLst>
        </p:spPr>
      </p:pic>
    </p:spTree>
    <p:extLst>
      <p:ext uri="{BB962C8B-B14F-4D97-AF65-F5344CB8AC3E}">
        <p14:creationId xmlns:p14="http://schemas.microsoft.com/office/powerpoint/2010/main" val="19375302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1219170" rtl="0" eaLnBrk="1" latinLnBrk="0" hangingPunct="1">
        <a:spcBef>
          <a:spcPct val="0"/>
        </a:spcBef>
        <a:buNone/>
        <a:defRPr sz="4800" kern="1200">
          <a:solidFill>
            <a:schemeClr val="tx1"/>
          </a:solidFill>
          <a:latin typeface="Arial" pitchFamily="34" charset="0"/>
          <a:ea typeface="+mj-ea"/>
          <a:cs typeface="Arial" pitchFamily="34" charset="0"/>
        </a:defRPr>
      </a:lvl1pPr>
    </p:titleStyle>
    <p:bodyStyle>
      <a:lvl1pPr marL="457189" indent="-457189" algn="l" defTabSz="121917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990575" indent="-380990" algn="l" defTabSz="121917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3pPr>
      <a:lvl4pPr marL="2133547" indent="-304792" algn="l" defTabSz="121917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4pPr>
      <a:lvl5pPr marL="2743131" indent="-304792" algn="l" defTabSz="121917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sv-S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p:cNvSpPr>
            <a:spLocks noGrp="1"/>
          </p:cNvSpPr>
          <p:nvPr>
            <p:ph type="subTitle" idx="1"/>
          </p:nvPr>
        </p:nvSpPr>
        <p:spPr/>
        <p:txBody>
          <a:bodyPr>
            <a:normAutofit/>
          </a:bodyPr>
          <a:lstStyle/>
          <a:p>
            <a:r>
              <a:rPr lang="en-US" b="1" i="1" dirty="0">
                <a:solidFill>
                  <a:srgbClr val="580000"/>
                </a:solidFill>
                <a:latin typeface="Times New Roman"/>
                <a:cs typeface="Times New Roman"/>
              </a:rPr>
              <a:t>An Overview of Legal Frameworks</a:t>
            </a:r>
          </a:p>
        </p:txBody>
      </p:sp>
      <p:pic>
        <p:nvPicPr>
          <p:cNvPr id="5" name="Picture 4">
            <a:extLst>
              <a:ext uri="{FF2B5EF4-FFF2-40B4-BE49-F238E27FC236}">
                <a16:creationId xmlns:a16="http://schemas.microsoft.com/office/drawing/2014/main" id="{C2CB459C-46A2-6A48-AAE0-AF8FCE5831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56" y="-13917"/>
            <a:ext cx="4085989" cy="3789040"/>
          </a:xfrm>
          <a:prstGeom prst="rect">
            <a:avLst/>
          </a:prstGeom>
        </p:spPr>
      </p:pic>
      <p:pic>
        <p:nvPicPr>
          <p:cNvPr id="7" name="Picture 6">
            <a:extLst>
              <a:ext uri="{FF2B5EF4-FFF2-40B4-BE49-F238E27FC236}">
                <a16:creationId xmlns:a16="http://schemas.microsoft.com/office/drawing/2014/main" id="{2633B9B2-F924-2746-8E22-2CD5A86EED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138" y="3576420"/>
            <a:ext cx="11809311" cy="3265380"/>
          </a:xfrm>
          <a:prstGeom prst="rect">
            <a:avLst/>
          </a:prstGeom>
        </p:spPr>
      </p:pic>
      <p:pic>
        <p:nvPicPr>
          <p:cNvPr id="13" name="Picture 12">
            <a:extLst>
              <a:ext uri="{FF2B5EF4-FFF2-40B4-BE49-F238E27FC236}">
                <a16:creationId xmlns:a16="http://schemas.microsoft.com/office/drawing/2014/main" id="{2F991E84-4B96-3F4F-AB8C-E87A13D312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3917"/>
            <a:ext cx="12193588" cy="4686300"/>
          </a:xfrm>
          <a:prstGeom prst="rect">
            <a:avLst/>
          </a:prstGeom>
        </p:spPr>
      </p:pic>
      <p:pic>
        <p:nvPicPr>
          <p:cNvPr id="4" name="Picture 3">
            <a:extLst>
              <a:ext uri="{FF2B5EF4-FFF2-40B4-BE49-F238E27FC236}">
                <a16:creationId xmlns:a16="http://schemas.microsoft.com/office/drawing/2014/main" id="{D84739DA-2CAA-EFDA-7FD0-618D4F8F951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36554" y="2091951"/>
            <a:ext cx="4274840" cy="2417169"/>
          </a:xfrm>
          <a:prstGeom prst="rect">
            <a:avLst/>
          </a:prstGeom>
        </p:spPr>
      </p:pic>
      <p:sp>
        <p:nvSpPr>
          <p:cNvPr id="6" name="TextBox 5">
            <a:extLst>
              <a:ext uri="{FF2B5EF4-FFF2-40B4-BE49-F238E27FC236}">
                <a16:creationId xmlns:a16="http://schemas.microsoft.com/office/drawing/2014/main" id="{6F50891C-442A-15A3-8BDD-D6F118F3E9F7}"/>
              </a:ext>
            </a:extLst>
          </p:cNvPr>
          <p:cNvSpPr txBox="1"/>
          <p:nvPr/>
        </p:nvSpPr>
        <p:spPr>
          <a:xfrm>
            <a:off x="624186" y="387821"/>
            <a:ext cx="11185125" cy="1384995"/>
          </a:xfrm>
          <a:prstGeom prst="rect">
            <a:avLst/>
          </a:prstGeom>
          <a:noFill/>
        </p:spPr>
        <p:txBody>
          <a:bodyPr wrap="square" rtlCol="0">
            <a:spAutoFit/>
          </a:bodyPr>
          <a:lstStyle/>
          <a:p>
            <a:pPr algn="ctr"/>
            <a:r>
              <a:rPr lang="en-SE" sz="2800" dirty="0"/>
              <a:t>Decisionmaking Processes and Supporting Measures:</a:t>
            </a:r>
          </a:p>
          <a:p>
            <a:pPr algn="ctr"/>
            <a:r>
              <a:rPr lang="en-GB" sz="2800" dirty="0"/>
              <a:t>State Obligations for Early Medical Intersex Interventions</a:t>
            </a:r>
          </a:p>
          <a:p>
            <a:pPr algn="ctr"/>
            <a:r>
              <a:rPr lang="en-GB" sz="2800" i="1" dirty="0"/>
              <a:t>A Children’s Rights Perspective from Sweden</a:t>
            </a:r>
            <a:endParaRPr lang="en-SE" sz="2800" i="1" dirty="0"/>
          </a:p>
        </p:txBody>
      </p:sp>
    </p:spTree>
    <p:extLst>
      <p:ext uri="{BB962C8B-B14F-4D97-AF65-F5344CB8AC3E}">
        <p14:creationId xmlns:p14="http://schemas.microsoft.com/office/powerpoint/2010/main" val="88126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9907F-7C19-C1F6-ECF7-B126B1BB554D}"/>
              </a:ext>
            </a:extLst>
          </p:cNvPr>
          <p:cNvSpPr>
            <a:spLocks noGrp="1"/>
          </p:cNvSpPr>
          <p:nvPr>
            <p:ph type="title"/>
          </p:nvPr>
        </p:nvSpPr>
        <p:spPr>
          <a:xfrm>
            <a:off x="2424386" y="836712"/>
            <a:ext cx="8943949" cy="1143000"/>
          </a:xfrm>
        </p:spPr>
        <p:txBody>
          <a:bodyPr>
            <a:normAutofit fontScale="90000"/>
          </a:bodyPr>
          <a:lstStyle/>
          <a:p>
            <a:pPr algn="ctr"/>
            <a:r>
              <a:rPr lang="en-SE" sz="2800" i="1" dirty="0"/>
              <a:t>Recommendation 2:</a:t>
            </a:r>
            <a:br>
              <a:rPr lang="en-SE" sz="2800" dirty="0"/>
            </a:br>
            <a:r>
              <a:rPr lang="en-SE" sz="2800" dirty="0"/>
              <a:t>Guaranteeing Children Fully Informed Consent</a:t>
            </a:r>
            <a:br>
              <a:rPr lang="en-SE" sz="2800" dirty="0"/>
            </a:br>
            <a:endParaRPr lang="en-SE" sz="2800" dirty="0"/>
          </a:p>
        </p:txBody>
      </p:sp>
      <p:sp>
        <p:nvSpPr>
          <p:cNvPr id="10" name="Content Placeholder 9">
            <a:extLst>
              <a:ext uri="{FF2B5EF4-FFF2-40B4-BE49-F238E27FC236}">
                <a16:creationId xmlns:a16="http://schemas.microsoft.com/office/drawing/2014/main" id="{F87095CE-1655-0F04-6B8A-0185EB9389C1}"/>
              </a:ext>
            </a:extLst>
          </p:cNvPr>
          <p:cNvSpPr>
            <a:spLocks noGrp="1"/>
          </p:cNvSpPr>
          <p:nvPr>
            <p:ph idx="1"/>
          </p:nvPr>
        </p:nvSpPr>
        <p:spPr>
          <a:xfrm>
            <a:off x="609679" y="1947995"/>
            <a:ext cx="10974229" cy="4910005"/>
          </a:xfrm>
        </p:spPr>
        <p:txBody>
          <a:bodyPr>
            <a:normAutofit lnSpcReduction="10000"/>
          </a:bodyPr>
          <a:lstStyle/>
          <a:p>
            <a:r>
              <a:rPr lang="en-SE" sz="2400" i="1" u="sng" dirty="0"/>
              <a:t>ECtHR</a:t>
            </a:r>
            <a:r>
              <a:rPr lang="en-SE" sz="2400" i="1" dirty="0"/>
              <a:t>: </a:t>
            </a:r>
            <a:r>
              <a:rPr lang="en-SE" sz="2400" dirty="0"/>
              <a:t> </a:t>
            </a:r>
            <a:r>
              <a:rPr lang="en-SE" sz="2400" i="1" dirty="0"/>
              <a:t>(1)</a:t>
            </a:r>
            <a:r>
              <a:rPr lang="en-SE" sz="2400" dirty="0"/>
              <a:t> Requires that all </a:t>
            </a:r>
            <a:r>
              <a:rPr lang="en-SE" sz="2400" b="1" i="1" dirty="0"/>
              <a:t>foreseeable</a:t>
            </a:r>
            <a:r>
              <a:rPr lang="en-SE" sz="2400" dirty="0"/>
              <a:t> risks must be disclosed to validate consent, </a:t>
            </a:r>
            <a:r>
              <a:rPr lang="en-SE" sz="2400" i="1" dirty="0"/>
              <a:t>(2)</a:t>
            </a:r>
            <a:r>
              <a:rPr lang="en-SE" sz="2400" dirty="0"/>
              <a:t> parents have a right to consent </a:t>
            </a:r>
            <a:r>
              <a:rPr lang="en-SE" sz="2400" i="1" dirty="0"/>
              <a:t>on behalf </a:t>
            </a:r>
            <a:r>
              <a:rPr lang="en-SE" sz="2400" dirty="0"/>
              <a:t>of their children in the children’s best interests, which is not equivalent to the child</a:t>
            </a:r>
            <a:r>
              <a:rPr lang="en-SE" sz="2400" i="1" dirty="0"/>
              <a:t>’</a:t>
            </a:r>
            <a:r>
              <a:rPr lang="en-SE" sz="2400" dirty="0"/>
              <a:t>s own rights, and (3) any violation of informed consent in public hospitals triggers a right to judical access under Article 8.</a:t>
            </a:r>
          </a:p>
          <a:p>
            <a:pPr>
              <a:lnSpc>
                <a:spcPct val="50000"/>
              </a:lnSpc>
            </a:pPr>
            <a:endParaRPr lang="en-SE" sz="2400" dirty="0"/>
          </a:p>
          <a:p>
            <a:r>
              <a:rPr lang="en-SE" sz="2400" i="1" u="sng" dirty="0"/>
              <a:t>CRC</a:t>
            </a:r>
            <a:r>
              <a:rPr lang="en-SE" sz="2400" i="1" dirty="0"/>
              <a:t>: </a:t>
            </a:r>
            <a:r>
              <a:rPr lang="en-SE" sz="2400" dirty="0"/>
              <a:t>According to the CRC Committee, the CRC as a whole establishes:</a:t>
            </a:r>
          </a:p>
          <a:p>
            <a:pPr lvl="1"/>
            <a:r>
              <a:rPr lang="en-GB" sz="2400" dirty="0"/>
              <a:t>Children’s rights to refuse or consent below any age limit should be respected, relative to their understanding of the intervention in question.</a:t>
            </a:r>
          </a:p>
          <a:p>
            <a:pPr lvl="1"/>
            <a:r>
              <a:rPr lang="en-GB" sz="2400" dirty="0"/>
              <a:t>Even young children can “demonstrate understanding, choices and preferences” through “play, body language, [and] facial expression.”</a:t>
            </a:r>
          </a:p>
          <a:p>
            <a:pPr lvl="1"/>
            <a:r>
              <a:rPr lang="en-GB" sz="2400" dirty="0"/>
              <a:t>Children generally have a right to confidential counselling in all health care decisions without either an age limit or the consent of their parents.</a:t>
            </a:r>
          </a:p>
          <a:p>
            <a:pPr marL="609585" lvl="1" indent="0">
              <a:buNone/>
            </a:pPr>
            <a:endParaRPr lang="en-GB" sz="2400" dirty="0"/>
          </a:p>
          <a:p>
            <a:pPr marL="609585" lvl="1" indent="0">
              <a:buNone/>
            </a:pPr>
            <a:endParaRPr lang="en-GB" sz="2400" u="sng" dirty="0"/>
          </a:p>
          <a:p>
            <a:pPr marL="609585" lvl="1" indent="0">
              <a:buNone/>
            </a:pPr>
            <a:endParaRPr lang="en-SE" sz="2400" u="sng" dirty="0"/>
          </a:p>
        </p:txBody>
      </p:sp>
    </p:spTree>
    <p:extLst>
      <p:ext uri="{BB962C8B-B14F-4D97-AF65-F5344CB8AC3E}">
        <p14:creationId xmlns:p14="http://schemas.microsoft.com/office/powerpoint/2010/main" val="3647187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fade">
                                      <p:cBhvr>
                                        <p:cTn id="17" dur="500"/>
                                        <p:tgtEl>
                                          <p:spTgt spid="1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4" end="4"/>
                                            </p:txEl>
                                          </p:spTgt>
                                        </p:tgtEl>
                                        <p:attrNameLst>
                                          <p:attrName>style.visibility</p:attrName>
                                        </p:attrNameLst>
                                      </p:cBhvr>
                                      <p:to>
                                        <p:strVal val="visible"/>
                                      </p:to>
                                    </p:set>
                                    <p:animEffect transition="in" filter="fade">
                                      <p:cBhvr>
                                        <p:cTn id="22" dur="500"/>
                                        <p:tgtEl>
                                          <p:spTgt spid="1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animEffect transition="in" filter="fade">
                                      <p:cBhvr>
                                        <p:cTn id="27"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7B1DAE2-440D-B77A-110E-087D49B3B249}"/>
              </a:ext>
            </a:extLst>
          </p:cNvPr>
          <p:cNvSpPr>
            <a:spLocks noGrp="1"/>
          </p:cNvSpPr>
          <p:nvPr>
            <p:ph type="title"/>
          </p:nvPr>
        </p:nvSpPr>
        <p:spPr>
          <a:xfrm>
            <a:off x="1020230" y="1700808"/>
            <a:ext cx="10477164" cy="4464496"/>
          </a:xfrm>
        </p:spPr>
        <p:txBody>
          <a:bodyPr>
            <a:normAutofit/>
          </a:bodyPr>
          <a:lstStyle/>
          <a:p>
            <a:pPr algn="ctr"/>
            <a:r>
              <a:rPr lang="en-SE" sz="2800" b="1" i="1" dirty="0"/>
              <a:t>Recommendation 3:</a:t>
            </a:r>
            <a:br>
              <a:rPr lang="en-SE" sz="2800" b="1" i="1" dirty="0"/>
            </a:br>
            <a:br>
              <a:rPr lang="en-SE" sz="2800" b="1" dirty="0"/>
            </a:br>
            <a:r>
              <a:rPr lang="en-SE" sz="2800" b="1" dirty="0"/>
              <a:t>Assessing the Highest Attainable Standard of Health</a:t>
            </a:r>
            <a:br>
              <a:rPr lang="en-SE" sz="2800" b="1" dirty="0"/>
            </a:br>
            <a:r>
              <a:rPr lang="en-SE" sz="2800" b="1" dirty="0"/>
              <a:t>and Patient Safety</a:t>
            </a:r>
            <a:br>
              <a:rPr lang="en-SE" sz="2800" b="1" dirty="0"/>
            </a:br>
            <a:br>
              <a:rPr lang="en-SE" sz="2800" b="1" dirty="0"/>
            </a:br>
            <a:br>
              <a:rPr lang="en-SE" sz="2800" b="1" dirty="0"/>
            </a:br>
            <a:r>
              <a:rPr lang="en-SE" sz="2800" dirty="0"/>
              <a:t>CRC: Article 24</a:t>
            </a:r>
            <a:br>
              <a:rPr lang="en-SE" sz="2800" dirty="0"/>
            </a:br>
            <a:r>
              <a:rPr lang="en-SE" sz="2800" dirty="0"/>
              <a:t>Convention on Human Rights in Biomedicine, Article 3 &amp; 4</a:t>
            </a:r>
            <a:br>
              <a:rPr lang="en-SE" sz="2800" dirty="0"/>
            </a:br>
            <a:r>
              <a:rPr lang="en-SE" sz="2800" dirty="0"/>
              <a:t>ECHR, Article 3 and 8</a:t>
            </a:r>
            <a:br>
              <a:rPr lang="en-SE" sz="2800" dirty="0"/>
            </a:br>
            <a:endParaRPr lang="en-SE" sz="2400" i="1" dirty="0"/>
          </a:p>
        </p:txBody>
      </p:sp>
    </p:spTree>
    <p:extLst>
      <p:ext uri="{BB962C8B-B14F-4D97-AF65-F5344CB8AC3E}">
        <p14:creationId xmlns:p14="http://schemas.microsoft.com/office/powerpoint/2010/main" val="716109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9907F-7C19-C1F6-ECF7-B126B1BB554D}"/>
              </a:ext>
            </a:extLst>
          </p:cNvPr>
          <p:cNvSpPr>
            <a:spLocks noGrp="1"/>
          </p:cNvSpPr>
          <p:nvPr>
            <p:ph type="title"/>
          </p:nvPr>
        </p:nvSpPr>
        <p:spPr>
          <a:xfrm>
            <a:off x="2424386" y="548680"/>
            <a:ext cx="8943949" cy="1143000"/>
          </a:xfrm>
        </p:spPr>
        <p:txBody>
          <a:bodyPr>
            <a:normAutofit fontScale="90000"/>
          </a:bodyPr>
          <a:lstStyle/>
          <a:p>
            <a:pPr algn="ctr"/>
            <a:r>
              <a:rPr lang="en-GB" sz="2800" i="1" dirty="0"/>
              <a:t>Recommendation 3:</a:t>
            </a:r>
            <a:br>
              <a:rPr lang="en-GB" sz="2800" i="1" dirty="0"/>
            </a:br>
            <a:r>
              <a:rPr lang="en-GB" sz="2800" i="1" dirty="0"/>
              <a:t>Assessing the Highest Attainable Standard of Health</a:t>
            </a:r>
            <a:br>
              <a:rPr lang="en-GB" sz="2800" i="1" dirty="0"/>
            </a:br>
            <a:r>
              <a:rPr lang="en-GB" sz="2800" i="1" dirty="0"/>
              <a:t>and Patient Safety</a:t>
            </a:r>
            <a:endParaRPr lang="en-SE" sz="2800" dirty="0"/>
          </a:p>
        </p:txBody>
      </p:sp>
      <p:sp>
        <p:nvSpPr>
          <p:cNvPr id="4" name="Content Placeholder 3">
            <a:extLst>
              <a:ext uri="{FF2B5EF4-FFF2-40B4-BE49-F238E27FC236}">
                <a16:creationId xmlns:a16="http://schemas.microsoft.com/office/drawing/2014/main" id="{E6B82744-B358-A4AC-3DCF-0322607A1FDD}"/>
              </a:ext>
            </a:extLst>
          </p:cNvPr>
          <p:cNvSpPr>
            <a:spLocks noGrp="1"/>
          </p:cNvSpPr>
          <p:nvPr>
            <p:ph idx="1"/>
          </p:nvPr>
        </p:nvSpPr>
        <p:spPr>
          <a:xfrm>
            <a:off x="840210" y="2060848"/>
            <a:ext cx="10974229" cy="4797152"/>
          </a:xfrm>
        </p:spPr>
        <p:txBody>
          <a:bodyPr>
            <a:normAutofit fontScale="92500"/>
          </a:bodyPr>
          <a:lstStyle/>
          <a:p>
            <a:pPr marL="0" indent="0" algn="ctr">
              <a:buNone/>
            </a:pPr>
            <a:r>
              <a:rPr lang="en-SE" sz="2400" u="sng" dirty="0"/>
              <a:t>Swedish Law</a:t>
            </a:r>
            <a:endParaRPr lang="en-SE" sz="2400" dirty="0"/>
          </a:p>
          <a:p>
            <a:pPr marL="0" indent="0">
              <a:buNone/>
            </a:pPr>
            <a:r>
              <a:rPr lang="en-SE" sz="2400" dirty="0"/>
              <a:t>Health care shall be provided in accordance with “science and carefully tested experience”, carried out with diligence and exepertise (Patient Safety Act, 6:1) to ensure the good quality and safety of care (Patient Safey Act, ch.1, Patient Act 1)</a:t>
            </a:r>
          </a:p>
          <a:p>
            <a:pPr marL="0" indent="0" algn="ctr">
              <a:lnSpc>
                <a:spcPct val="50000"/>
              </a:lnSpc>
              <a:buNone/>
            </a:pPr>
            <a:endParaRPr lang="en-SE" sz="2400" dirty="0"/>
          </a:p>
          <a:p>
            <a:pPr marL="0" indent="0" algn="ctr">
              <a:buNone/>
            </a:pPr>
            <a:r>
              <a:rPr lang="en-SE" sz="2400" u="sng" dirty="0"/>
              <a:t>Convention on Biomedicine (Explanatory Report)</a:t>
            </a:r>
          </a:p>
          <a:p>
            <a:pPr marL="0" indent="0">
              <a:buNone/>
            </a:pPr>
            <a:r>
              <a:rPr lang="en-SE" sz="2400" dirty="0"/>
              <a:t>Professional standards must be </a:t>
            </a:r>
            <a:r>
              <a:rPr lang="en-GB" sz="2400" dirty="0"/>
              <a:t>“fitting ... in the light of scientific progress’ ... with ‘a continuous quality assessment’ … ’in relation to scientific knowledge and clinical experience … eliminates methods which do not reflect the state of the art.’”</a:t>
            </a:r>
          </a:p>
          <a:p>
            <a:pPr marL="0" indent="0" algn="ctr">
              <a:buNone/>
            </a:pPr>
            <a:r>
              <a:rPr lang="en-SE" sz="2400" u="sng" dirty="0"/>
              <a:t>CRC</a:t>
            </a:r>
            <a:endParaRPr lang="sv-SE" sz="2400" u="sng" dirty="0"/>
          </a:p>
          <a:p>
            <a:pPr marL="0" indent="0">
              <a:buNone/>
            </a:pPr>
            <a:r>
              <a:rPr lang="en-GB" sz="2400" dirty="0"/>
              <a:t>To reach the highest attainable standard of health, care must be scientifically and medically appropriate, based on the best available evidence, with medicines that are child-specific. Traditional harmful practices must be eliminated.</a:t>
            </a:r>
          </a:p>
          <a:p>
            <a:pPr marL="0" indent="0" algn="ctr">
              <a:buNone/>
            </a:pPr>
            <a:endParaRPr lang="en-SE" sz="2400" u="sng" dirty="0"/>
          </a:p>
        </p:txBody>
      </p:sp>
    </p:spTree>
    <p:extLst>
      <p:ext uri="{BB962C8B-B14F-4D97-AF65-F5344CB8AC3E}">
        <p14:creationId xmlns:p14="http://schemas.microsoft.com/office/powerpoint/2010/main" val="4128914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9907F-7C19-C1F6-ECF7-B126B1BB554D}"/>
              </a:ext>
            </a:extLst>
          </p:cNvPr>
          <p:cNvSpPr>
            <a:spLocks noGrp="1"/>
          </p:cNvSpPr>
          <p:nvPr>
            <p:ph type="title"/>
          </p:nvPr>
        </p:nvSpPr>
        <p:spPr>
          <a:xfrm>
            <a:off x="2424386" y="548680"/>
            <a:ext cx="8943949" cy="1143000"/>
          </a:xfrm>
        </p:spPr>
        <p:txBody>
          <a:bodyPr>
            <a:normAutofit fontScale="90000"/>
          </a:bodyPr>
          <a:lstStyle/>
          <a:p>
            <a:pPr algn="ctr"/>
            <a:r>
              <a:rPr lang="en-GB" sz="2800" i="1" dirty="0"/>
              <a:t>Recommendation 3:</a:t>
            </a:r>
            <a:br>
              <a:rPr lang="en-GB" sz="2800" i="1" dirty="0"/>
            </a:br>
            <a:r>
              <a:rPr lang="en-GB" sz="2800" i="1" dirty="0"/>
              <a:t>Assessing the Highest Attainable Standard of Health</a:t>
            </a:r>
            <a:br>
              <a:rPr lang="en-GB" sz="2800" i="1" dirty="0"/>
            </a:br>
            <a:r>
              <a:rPr lang="en-GB" sz="2800" i="1" dirty="0"/>
              <a:t>and Patient Safety</a:t>
            </a:r>
            <a:endParaRPr lang="en-SE" sz="2800" dirty="0"/>
          </a:p>
        </p:txBody>
      </p:sp>
      <p:sp>
        <p:nvSpPr>
          <p:cNvPr id="5" name="Content Placeholder 4">
            <a:extLst>
              <a:ext uri="{FF2B5EF4-FFF2-40B4-BE49-F238E27FC236}">
                <a16:creationId xmlns:a16="http://schemas.microsoft.com/office/drawing/2014/main" id="{65F8AD6B-CFC3-C9F0-EEA4-6C288B0006FE}"/>
              </a:ext>
            </a:extLst>
          </p:cNvPr>
          <p:cNvSpPr>
            <a:spLocks noGrp="1"/>
          </p:cNvSpPr>
          <p:nvPr>
            <p:ph idx="1"/>
          </p:nvPr>
        </p:nvSpPr>
        <p:spPr>
          <a:xfrm>
            <a:off x="1200250" y="1804256"/>
            <a:ext cx="10758654" cy="926975"/>
          </a:xfrm>
        </p:spPr>
        <p:txBody>
          <a:bodyPr>
            <a:normAutofit/>
          </a:bodyPr>
          <a:lstStyle/>
          <a:p>
            <a:pPr marL="0" indent="0" algn="ctr">
              <a:buNone/>
            </a:pPr>
            <a:r>
              <a:rPr lang="en-SE" sz="2200" i="1" u="sng" dirty="0"/>
              <a:t>Ex. 1</a:t>
            </a:r>
            <a:r>
              <a:rPr lang="en-SE" sz="2200" dirty="0"/>
              <a:t>: Continuing Clitoral Surgery on Chlldren with CAH</a:t>
            </a:r>
          </a:p>
          <a:p>
            <a:pPr marL="0" indent="0" algn="ctr">
              <a:buNone/>
            </a:pPr>
            <a:r>
              <a:rPr lang="en-SE" sz="2200" dirty="0"/>
              <a:t>The Challenge of Measuring Loss of Sexual Sensitivity from Infancy</a:t>
            </a:r>
          </a:p>
        </p:txBody>
      </p:sp>
      <p:pic>
        <p:nvPicPr>
          <p:cNvPr id="4" name="Picture 3">
            <a:extLst>
              <a:ext uri="{FF2B5EF4-FFF2-40B4-BE49-F238E27FC236}">
                <a16:creationId xmlns:a16="http://schemas.microsoft.com/office/drawing/2014/main" id="{8D480C8B-FC8C-E0C0-68E4-B6EC3254E1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319" y="2780928"/>
            <a:ext cx="2745148" cy="3582843"/>
          </a:xfrm>
          <a:prstGeom prst="rect">
            <a:avLst/>
          </a:prstGeom>
          <a:ln>
            <a:solidFill>
              <a:schemeClr val="tx1"/>
            </a:solidFill>
          </a:ln>
        </p:spPr>
      </p:pic>
      <p:pic>
        <p:nvPicPr>
          <p:cNvPr id="8" name="Picture 7">
            <a:extLst>
              <a:ext uri="{FF2B5EF4-FFF2-40B4-BE49-F238E27FC236}">
                <a16:creationId xmlns:a16="http://schemas.microsoft.com/office/drawing/2014/main" id="{C8B5454B-2126-C84E-25B9-BD2F12883C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8482" y="2780928"/>
            <a:ext cx="2745148" cy="3582843"/>
          </a:xfrm>
          <a:prstGeom prst="rect">
            <a:avLst/>
          </a:prstGeom>
          <a:ln>
            <a:solidFill>
              <a:schemeClr val="tx1"/>
            </a:solidFill>
          </a:ln>
        </p:spPr>
      </p:pic>
      <p:sp>
        <p:nvSpPr>
          <p:cNvPr id="10" name="TextBox 9">
            <a:extLst>
              <a:ext uri="{FF2B5EF4-FFF2-40B4-BE49-F238E27FC236}">
                <a16:creationId xmlns:a16="http://schemas.microsoft.com/office/drawing/2014/main" id="{90FDD30E-0581-9969-111B-D19B369F6392}"/>
              </a:ext>
            </a:extLst>
          </p:cNvPr>
          <p:cNvSpPr txBox="1"/>
          <p:nvPr/>
        </p:nvSpPr>
        <p:spPr>
          <a:xfrm>
            <a:off x="399319" y="6363771"/>
            <a:ext cx="2745148" cy="369332"/>
          </a:xfrm>
          <a:prstGeom prst="rect">
            <a:avLst/>
          </a:prstGeom>
          <a:noFill/>
        </p:spPr>
        <p:txBody>
          <a:bodyPr wrap="square" rtlCol="0">
            <a:spAutoFit/>
          </a:bodyPr>
          <a:lstStyle/>
          <a:p>
            <a:pPr algn="ctr"/>
            <a:r>
              <a:rPr lang="en-SE" sz="1800" dirty="0"/>
              <a:t>Chicago Consensus</a:t>
            </a:r>
          </a:p>
        </p:txBody>
      </p:sp>
      <p:sp>
        <p:nvSpPr>
          <p:cNvPr id="14" name="TextBox 13">
            <a:extLst>
              <a:ext uri="{FF2B5EF4-FFF2-40B4-BE49-F238E27FC236}">
                <a16:creationId xmlns:a16="http://schemas.microsoft.com/office/drawing/2014/main" id="{D84E51DA-F432-798C-374A-517BEB5FEA77}"/>
              </a:ext>
            </a:extLst>
          </p:cNvPr>
          <p:cNvSpPr txBox="1"/>
          <p:nvPr/>
        </p:nvSpPr>
        <p:spPr>
          <a:xfrm>
            <a:off x="3216474" y="6381328"/>
            <a:ext cx="2745148" cy="369332"/>
          </a:xfrm>
          <a:prstGeom prst="rect">
            <a:avLst/>
          </a:prstGeom>
          <a:noFill/>
        </p:spPr>
        <p:txBody>
          <a:bodyPr wrap="square" rtlCol="0">
            <a:spAutoFit/>
          </a:bodyPr>
          <a:lstStyle/>
          <a:p>
            <a:pPr algn="ctr"/>
            <a:r>
              <a:rPr lang="en-SE" sz="1800" dirty="0"/>
              <a:t>Annecy Working Party</a:t>
            </a:r>
          </a:p>
        </p:txBody>
      </p:sp>
      <p:pic>
        <p:nvPicPr>
          <p:cNvPr id="12" name="Picture 11">
            <a:extLst>
              <a:ext uri="{FF2B5EF4-FFF2-40B4-BE49-F238E27FC236}">
                <a16:creationId xmlns:a16="http://schemas.microsoft.com/office/drawing/2014/main" id="{0DA88158-DDDE-6C45-C477-D999D19C31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59958" y="2708920"/>
            <a:ext cx="2745148" cy="3662277"/>
          </a:xfrm>
          <a:prstGeom prst="rect">
            <a:avLst/>
          </a:prstGeom>
          <a:ln>
            <a:solidFill>
              <a:schemeClr val="tx1"/>
            </a:solidFill>
          </a:ln>
        </p:spPr>
      </p:pic>
      <p:sp>
        <p:nvSpPr>
          <p:cNvPr id="17" name="TextBox 16">
            <a:extLst>
              <a:ext uri="{FF2B5EF4-FFF2-40B4-BE49-F238E27FC236}">
                <a16:creationId xmlns:a16="http://schemas.microsoft.com/office/drawing/2014/main" id="{A4E2D682-F790-E4ED-96B6-D393D3EE837D}"/>
              </a:ext>
            </a:extLst>
          </p:cNvPr>
          <p:cNvSpPr txBox="1"/>
          <p:nvPr/>
        </p:nvSpPr>
        <p:spPr>
          <a:xfrm>
            <a:off x="6168802" y="6381328"/>
            <a:ext cx="2745148" cy="369332"/>
          </a:xfrm>
          <a:prstGeom prst="rect">
            <a:avLst/>
          </a:prstGeom>
          <a:noFill/>
        </p:spPr>
        <p:txBody>
          <a:bodyPr wrap="square" rtlCol="0">
            <a:spAutoFit/>
          </a:bodyPr>
          <a:lstStyle/>
          <a:p>
            <a:pPr algn="ctr"/>
            <a:r>
              <a:rPr lang="en-SE" sz="1800" dirty="0"/>
              <a:t>Global DSD Consortium</a:t>
            </a:r>
          </a:p>
        </p:txBody>
      </p:sp>
      <p:pic>
        <p:nvPicPr>
          <p:cNvPr id="19" name="Picture 18">
            <a:extLst>
              <a:ext uri="{FF2B5EF4-FFF2-40B4-BE49-F238E27FC236}">
                <a16:creationId xmlns:a16="http://schemas.microsoft.com/office/drawing/2014/main" id="{E6D10DDE-0538-82D2-A733-E1063AE55FF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49121" y="2662133"/>
            <a:ext cx="2520281" cy="3756494"/>
          </a:xfrm>
          <a:prstGeom prst="rect">
            <a:avLst/>
          </a:prstGeom>
          <a:ln>
            <a:solidFill>
              <a:schemeClr val="tx1"/>
            </a:solidFill>
          </a:ln>
        </p:spPr>
      </p:pic>
      <p:sp>
        <p:nvSpPr>
          <p:cNvPr id="20" name="TextBox 19">
            <a:extLst>
              <a:ext uri="{FF2B5EF4-FFF2-40B4-BE49-F238E27FC236}">
                <a16:creationId xmlns:a16="http://schemas.microsoft.com/office/drawing/2014/main" id="{570F44AB-3064-2B82-46CC-286C786FD337}"/>
              </a:ext>
            </a:extLst>
          </p:cNvPr>
          <p:cNvSpPr txBox="1"/>
          <p:nvPr/>
        </p:nvSpPr>
        <p:spPr>
          <a:xfrm>
            <a:off x="8977114" y="6381328"/>
            <a:ext cx="2745148" cy="369332"/>
          </a:xfrm>
          <a:prstGeom prst="rect">
            <a:avLst/>
          </a:prstGeom>
          <a:noFill/>
        </p:spPr>
        <p:txBody>
          <a:bodyPr wrap="square" rtlCol="0">
            <a:spAutoFit/>
          </a:bodyPr>
          <a:lstStyle/>
          <a:p>
            <a:pPr algn="ctr"/>
            <a:r>
              <a:rPr lang="en-SE" sz="1800" dirty="0"/>
              <a:t>Garland &amp; Diamond (2018)</a:t>
            </a:r>
          </a:p>
        </p:txBody>
      </p:sp>
    </p:spTree>
    <p:extLst>
      <p:ext uri="{BB962C8B-B14F-4D97-AF65-F5344CB8AC3E}">
        <p14:creationId xmlns:p14="http://schemas.microsoft.com/office/powerpoint/2010/main" val="1417061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7"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9907F-7C19-C1F6-ECF7-B126B1BB554D}"/>
              </a:ext>
            </a:extLst>
          </p:cNvPr>
          <p:cNvSpPr>
            <a:spLocks noGrp="1"/>
          </p:cNvSpPr>
          <p:nvPr>
            <p:ph type="title"/>
          </p:nvPr>
        </p:nvSpPr>
        <p:spPr>
          <a:xfrm>
            <a:off x="2424386" y="548680"/>
            <a:ext cx="8943949" cy="1143000"/>
          </a:xfrm>
        </p:spPr>
        <p:txBody>
          <a:bodyPr>
            <a:normAutofit fontScale="90000"/>
          </a:bodyPr>
          <a:lstStyle/>
          <a:p>
            <a:pPr algn="ctr"/>
            <a:r>
              <a:rPr lang="en-GB" sz="2800" i="1" dirty="0"/>
              <a:t>Recommendation 3:</a:t>
            </a:r>
            <a:br>
              <a:rPr lang="en-GB" sz="2800" i="1" dirty="0"/>
            </a:br>
            <a:r>
              <a:rPr lang="en-GB" sz="2800" i="1" dirty="0"/>
              <a:t>Assessing the Highest Attainable Standard of Health</a:t>
            </a:r>
            <a:br>
              <a:rPr lang="en-GB" sz="2800" i="1" dirty="0"/>
            </a:br>
            <a:r>
              <a:rPr lang="en-GB" sz="2800" i="1" dirty="0"/>
              <a:t>and Patient Safety</a:t>
            </a:r>
            <a:endParaRPr lang="en-SE" sz="2800" dirty="0"/>
          </a:p>
        </p:txBody>
      </p:sp>
      <p:sp>
        <p:nvSpPr>
          <p:cNvPr id="5" name="Content Placeholder 4">
            <a:extLst>
              <a:ext uri="{FF2B5EF4-FFF2-40B4-BE49-F238E27FC236}">
                <a16:creationId xmlns:a16="http://schemas.microsoft.com/office/drawing/2014/main" id="{65F8AD6B-CFC3-C9F0-EEA4-6C288B0006FE}"/>
              </a:ext>
            </a:extLst>
          </p:cNvPr>
          <p:cNvSpPr>
            <a:spLocks noGrp="1"/>
          </p:cNvSpPr>
          <p:nvPr>
            <p:ph idx="1"/>
          </p:nvPr>
        </p:nvSpPr>
        <p:spPr>
          <a:xfrm>
            <a:off x="1056234" y="1997969"/>
            <a:ext cx="10758654" cy="808924"/>
          </a:xfrm>
        </p:spPr>
        <p:txBody>
          <a:bodyPr>
            <a:normAutofit/>
          </a:bodyPr>
          <a:lstStyle/>
          <a:p>
            <a:pPr marL="0" indent="0" algn="ctr">
              <a:buNone/>
            </a:pPr>
            <a:r>
              <a:rPr lang="en-SE" sz="2400" i="1" u="sng" dirty="0"/>
              <a:t>Ex. 2</a:t>
            </a:r>
            <a:r>
              <a:rPr lang="en-SE" sz="2400" dirty="0"/>
              <a:t>: Uncertainty of Hormone Therapy – Young Children with “Micropenis”?</a:t>
            </a:r>
          </a:p>
        </p:txBody>
      </p:sp>
      <p:pic>
        <p:nvPicPr>
          <p:cNvPr id="7" name="Picture 6">
            <a:extLst>
              <a:ext uri="{FF2B5EF4-FFF2-40B4-BE49-F238E27FC236}">
                <a16:creationId xmlns:a16="http://schemas.microsoft.com/office/drawing/2014/main" id="{9D394588-D3CE-FAA5-2BA6-24B71A1BBB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170" y="2583408"/>
            <a:ext cx="2739692" cy="3869928"/>
          </a:xfrm>
          <a:prstGeom prst="rect">
            <a:avLst/>
          </a:prstGeom>
        </p:spPr>
      </p:pic>
      <p:pic>
        <p:nvPicPr>
          <p:cNvPr id="9" name="Picture 8">
            <a:extLst>
              <a:ext uri="{FF2B5EF4-FFF2-40B4-BE49-F238E27FC236}">
                <a16:creationId xmlns:a16="http://schemas.microsoft.com/office/drawing/2014/main" id="{1A5FB104-6BD9-660B-7E9F-858B08BF2B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2618" y="2583408"/>
            <a:ext cx="2676297" cy="3816424"/>
          </a:xfrm>
          <a:prstGeom prst="rect">
            <a:avLst/>
          </a:prstGeom>
          <a:ln>
            <a:solidFill>
              <a:schemeClr val="tx1"/>
            </a:solidFill>
          </a:ln>
        </p:spPr>
      </p:pic>
      <p:pic>
        <p:nvPicPr>
          <p:cNvPr id="13" name="Picture 12">
            <a:extLst>
              <a:ext uri="{FF2B5EF4-FFF2-40B4-BE49-F238E27FC236}">
                <a16:creationId xmlns:a16="http://schemas.microsoft.com/office/drawing/2014/main" id="{DB854395-657E-7B32-2B1C-980F3687D8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90412" y="2583408"/>
            <a:ext cx="4191000" cy="1949450"/>
          </a:xfrm>
          <a:prstGeom prst="rect">
            <a:avLst/>
          </a:prstGeom>
          <a:ln>
            <a:solidFill>
              <a:schemeClr val="tx1"/>
            </a:solidFill>
          </a:ln>
        </p:spPr>
      </p:pic>
      <p:pic>
        <p:nvPicPr>
          <p:cNvPr id="15" name="Picture 14">
            <a:extLst>
              <a:ext uri="{FF2B5EF4-FFF2-40B4-BE49-F238E27FC236}">
                <a16:creationId xmlns:a16="http://schemas.microsoft.com/office/drawing/2014/main" id="{A535C50C-BE44-D180-F1CF-CECA6255629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22418" y="4653136"/>
            <a:ext cx="4191000" cy="1935644"/>
          </a:xfrm>
          <a:prstGeom prst="rect">
            <a:avLst/>
          </a:prstGeom>
          <a:ln>
            <a:solidFill>
              <a:schemeClr val="tx1"/>
            </a:solidFill>
          </a:ln>
        </p:spPr>
      </p:pic>
      <p:sp>
        <p:nvSpPr>
          <p:cNvPr id="16" name="Right Arrow 15">
            <a:extLst>
              <a:ext uri="{FF2B5EF4-FFF2-40B4-BE49-F238E27FC236}">
                <a16:creationId xmlns:a16="http://schemas.microsoft.com/office/drawing/2014/main" id="{C35797B4-5BF1-4C77-E7E1-9B25635ACCC4}"/>
              </a:ext>
            </a:extLst>
          </p:cNvPr>
          <p:cNvSpPr/>
          <p:nvPr/>
        </p:nvSpPr>
        <p:spPr>
          <a:xfrm>
            <a:off x="3360490" y="3933056"/>
            <a:ext cx="936104" cy="72008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Tree>
    <p:extLst>
      <p:ext uri="{BB962C8B-B14F-4D97-AF65-F5344CB8AC3E}">
        <p14:creationId xmlns:p14="http://schemas.microsoft.com/office/powerpoint/2010/main" val="46880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7B1DAE2-440D-B77A-110E-087D49B3B249}"/>
              </a:ext>
            </a:extLst>
          </p:cNvPr>
          <p:cNvSpPr>
            <a:spLocks noGrp="1"/>
          </p:cNvSpPr>
          <p:nvPr>
            <p:ph type="title"/>
          </p:nvPr>
        </p:nvSpPr>
        <p:spPr>
          <a:xfrm>
            <a:off x="1128242" y="1844824"/>
            <a:ext cx="10477164" cy="1584176"/>
          </a:xfrm>
        </p:spPr>
        <p:txBody>
          <a:bodyPr>
            <a:normAutofit/>
          </a:bodyPr>
          <a:lstStyle/>
          <a:p>
            <a:pPr algn="ctr"/>
            <a:r>
              <a:rPr lang="en-SE" sz="2800" b="1" dirty="0"/>
              <a:t>1. Document multiple forms of information given to patients (and their parents) for transparency &amp; substance</a:t>
            </a:r>
            <a:br>
              <a:rPr lang="en-SE" sz="2800" b="1" dirty="0"/>
            </a:br>
            <a:endParaRPr lang="en-SE" sz="2400" i="1" dirty="0"/>
          </a:p>
        </p:txBody>
      </p:sp>
      <p:sp>
        <p:nvSpPr>
          <p:cNvPr id="2" name="TextBox 1">
            <a:extLst>
              <a:ext uri="{FF2B5EF4-FFF2-40B4-BE49-F238E27FC236}">
                <a16:creationId xmlns:a16="http://schemas.microsoft.com/office/drawing/2014/main" id="{964D2EBF-A33F-5FF8-5203-F8D61488B1D3}"/>
              </a:ext>
            </a:extLst>
          </p:cNvPr>
          <p:cNvSpPr txBox="1"/>
          <p:nvPr/>
        </p:nvSpPr>
        <p:spPr>
          <a:xfrm>
            <a:off x="3306484" y="1052736"/>
            <a:ext cx="6120680" cy="523220"/>
          </a:xfrm>
          <a:prstGeom prst="rect">
            <a:avLst/>
          </a:prstGeom>
          <a:noFill/>
        </p:spPr>
        <p:txBody>
          <a:bodyPr wrap="square" rtlCol="0">
            <a:spAutoFit/>
          </a:bodyPr>
          <a:lstStyle/>
          <a:p>
            <a:pPr algn="ctr"/>
            <a:r>
              <a:rPr lang="en-SE" sz="2800" b="1" i="1" dirty="0"/>
              <a:t>Recommendations</a:t>
            </a:r>
            <a:endParaRPr lang="en-SE" sz="2800" dirty="0"/>
          </a:p>
        </p:txBody>
      </p:sp>
      <p:sp>
        <p:nvSpPr>
          <p:cNvPr id="4" name="Title 1">
            <a:extLst>
              <a:ext uri="{FF2B5EF4-FFF2-40B4-BE49-F238E27FC236}">
                <a16:creationId xmlns:a16="http://schemas.microsoft.com/office/drawing/2014/main" id="{139F7D28-58B4-04A1-BEDC-78C9ABB8C05E}"/>
              </a:ext>
            </a:extLst>
          </p:cNvPr>
          <p:cNvSpPr txBox="1">
            <a:spLocks/>
          </p:cNvSpPr>
          <p:nvPr/>
        </p:nvSpPr>
        <p:spPr>
          <a:xfrm>
            <a:off x="1128242" y="3068960"/>
            <a:ext cx="10477164" cy="1584176"/>
          </a:xfrm>
          <a:prstGeom prst="rect">
            <a:avLst/>
          </a:prstGeom>
        </p:spPr>
        <p:txBody>
          <a:bodyPr vert="horz" lIns="91440" tIns="45720" rIns="91440" bIns="45720" rtlCol="0" anchor="ctr">
            <a:normAutofit fontScale="92500" lnSpcReduction="10000"/>
          </a:bodyPr>
          <a:lstStyle>
            <a:lvl1pPr algn="r" defTabSz="1219170" rtl="0" eaLnBrk="1" latinLnBrk="0" hangingPunct="1">
              <a:spcBef>
                <a:spcPct val="0"/>
              </a:spcBef>
              <a:buNone/>
              <a:defRPr sz="4800" kern="1200">
                <a:solidFill>
                  <a:schemeClr val="tx1"/>
                </a:solidFill>
                <a:latin typeface="Arial" pitchFamily="34" charset="0"/>
                <a:ea typeface="+mj-ea"/>
                <a:cs typeface="Arial" pitchFamily="34" charset="0"/>
              </a:defRPr>
            </a:lvl1pPr>
          </a:lstStyle>
          <a:p>
            <a:pPr algn="ctr"/>
            <a:br>
              <a:rPr lang="en-SE" sz="2800" b="1" dirty="0"/>
            </a:br>
            <a:r>
              <a:rPr lang="en-SE" sz="2800" b="1" dirty="0"/>
              <a:t>2. Ensure that consent is free and fully informed based on the best scientific evidence</a:t>
            </a:r>
            <a:br>
              <a:rPr lang="en-SE" sz="2800" b="1" dirty="0"/>
            </a:br>
            <a:endParaRPr lang="en-SE" sz="2400" i="1" dirty="0"/>
          </a:p>
        </p:txBody>
      </p:sp>
      <p:sp>
        <p:nvSpPr>
          <p:cNvPr id="6" name="Title 1">
            <a:extLst>
              <a:ext uri="{FF2B5EF4-FFF2-40B4-BE49-F238E27FC236}">
                <a16:creationId xmlns:a16="http://schemas.microsoft.com/office/drawing/2014/main" id="{2ED3F2BE-C024-7320-0C5D-700133C68EBE}"/>
              </a:ext>
            </a:extLst>
          </p:cNvPr>
          <p:cNvSpPr txBox="1">
            <a:spLocks/>
          </p:cNvSpPr>
          <p:nvPr/>
        </p:nvSpPr>
        <p:spPr>
          <a:xfrm>
            <a:off x="1128242" y="4293096"/>
            <a:ext cx="10477164" cy="1584176"/>
          </a:xfrm>
          <a:prstGeom prst="rect">
            <a:avLst/>
          </a:prstGeom>
        </p:spPr>
        <p:txBody>
          <a:bodyPr vert="horz" lIns="91440" tIns="45720" rIns="91440" bIns="45720" rtlCol="0" anchor="ctr">
            <a:normAutofit fontScale="92500" lnSpcReduction="10000"/>
          </a:bodyPr>
          <a:lstStyle>
            <a:lvl1pPr algn="r" defTabSz="1219170" rtl="0" eaLnBrk="1" latinLnBrk="0" hangingPunct="1">
              <a:spcBef>
                <a:spcPct val="0"/>
              </a:spcBef>
              <a:buNone/>
              <a:defRPr sz="4800" kern="1200">
                <a:solidFill>
                  <a:schemeClr val="tx1"/>
                </a:solidFill>
                <a:latin typeface="Arial" pitchFamily="34" charset="0"/>
                <a:ea typeface="+mj-ea"/>
                <a:cs typeface="Arial" pitchFamily="34" charset="0"/>
              </a:defRPr>
            </a:lvl1pPr>
          </a:lstStyle>
          <a:p>
            <a:pPr algn="ctr"/>
            <a:br>
              <a:rPr lang="en-SE" sz="2800" b="1" dirty="0"/>
            </a:br>
            <a:r>
              <a:rPr lang="en-SE" sz="2800" b="1" dirty="0"/>
              <a:t>3. Determine the state of t</a:t>
            </a:r>
            <a:r>
              <a:rPr lang="en-GB" sz="2800" b="1" dirty="0"/>
              <a:t>he</a:t>
            </a:r>
            <a:r>
              <a:rPr lang="en-SE" sz="2800" b="1" dirty="0"/>
              <a:t> evidence that supports interventions on children at all ages</a:t>
            </a:r>
            <a:br>
              <a:rPr lang="en-SE" sz="2800" b="1" dirty="0"/>
            </a:br>
            <a:endParaRPr lang="en-SE" sz="2400" i="1" dirty="0"/>
          </a:p>
        </p:txBody>
      </p:sp>
    </p:spTree>
    <p:extLst>
      <p:ext uri="{BB962C8B-B14F-4D97-AF65-F5344CB8AC3E}">
        <p14:creationId xmlns:p14="http://schemas.microsoft.com/office/powerpoint/2010/main" val="1330668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7B1DAE2-440D-B77A-110E-087D49B3B249}"/>
              </a:ext>
            </a:extLst>
          </p:cNvPr>
          <p:cNvSpPr>
            <a:spLocks noGrp="1"/>
          </p:cNvSpPr>
          <p:nvPr>
            <p:ph type="title"/>
          </p:nvPr>
        </p:nvSpPr>
        <p:spPr>
          <a:xfrm>
            <a:off x="1020230" y="1916832"/>
            <a:ext cx="10153128" cy="3384376"/>
          </a:xfrm>
        </p:spPr>
        <p:txBody>
          <a:bodyPr>
            <a:normAutofit/>
          </a:bodyPr>
          <a:lstStyle/>
          <a:p>
            <a:pPr algn="ctr"/>
            <a:r>
              <a:rPr lang="en-SE" sz="2800" b="1" i="1" dirty="0"/>
              <a:t>Recommendation 1:</a:t>
            </a:r>
            <a:br>
              <a:rPr lang="en-SE" sz="2800" b="1" i="1" dirty="0"/>
            </a:br>
            <a:br>
              <a:rPr lang="en-SE" sz="2800" b="1" dirty="0"/>
            </a:br>
            <a:r>
              <a:rPr lang="en-SE" sz="2800" b="1" dirty="0"/>
              <a:t>Ensuring the Right to Information </a:t>
            </a:r>
            <a:br>
              <a:rPr lang="en-SE" sz="2800" b="1" dirty="0"/>
            </a:br>
            <a:r>
              <a:rPr lang="en-SE" sz="2800" b="1" dirty="0"/>
              <a:t>to Reduce Discrimination in Health Care</a:t>
            </a:r>
            <a:br>
              <a:rPr lang="en-SE" sz="2800" dirty="0"/>
            </a:br>
            <a:br>
              <a:rPr lang="en-SE" sz="2800" dirty="0"/>
            </a:br>
            <a:r>
              <a:rPr lang="en-SE" sz="2400" i="1" u="sng" dirty="0"/>
              <a:t>CoE</a:t>
            </a:r>
            <a:r>
              <a:rPr lang="en-SE" sz="2400" i="1" dirty="0"/>
              <a:t>: PACE Res 2191: §§ 7.1.6, 7.2 and 7.6</a:t>
            </a:r>
            <a:br>
              <a:rPr lang="en-SE" sz="2400" i="1" dirty="0"/>
            </a:br>
            <a:r>
              <a:rPr lang="en-SE" sz="2400" i="1" u="sng" dirty="0"/>
              <a:t>CRC</a:t>
            </a:r>
            <a:r>
              <a:rPr lang="en-SE" sz="2400" i="1" dirty="0"/>
              <a:t>: Articles 17 &amp; 24(1)&amp;(3)</a:t>
            </a:r>
          </a:p>
        </p:txBody>
      </p:sp>
    </p:spTree>
    <p:extLst>
      <p:ext uri="{BB962C8B-B14F-4D97-AF65-F5344CB8AC3E}">
        <p14:creationId xmlns:p14="http://schemas.microsoft.com/office/powerpoint/2010/main" val="3220208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9907F-7C19-C1F6-ECF7-B126B1BB554D}"/>
              </a:ext>
            </a:extLst>
          </p:cNvPr>
          <p:cNvSpPr>
            <a:spLocks noGrp="1"/>
          </p:cNvSpPr>
          <p:nvPr>
            <p:ph type="title"/>
          </p:nvPr>
        </p:nvSpPr>
        <p:spPr>
          <a:xfrm>
            <a:off x="2424386" y="836712"/>
            <a:ext cx="8943949" cy="1143000"/>
          </a:xfrm>
        </p:spPr>
        <p:txBody>
          <a:bodyPr>
            <a:normAutofit/>
          </a:bodyPr>
          <a:lstStyle/>
          <a:p>
            <a:pPr algn="ctr"/>
            <a:r>
              <a:rPr lang="en-SE" sz="2800" i="1" dirty="0"/>
              <a:t>Recommendation 1:</a:t>
            </a:r>
            <a:br>
              <a:rPr lang="en-SE" sz="2800" dirty="0"/>
            </a:br>
            <a:r>
              <a:rPr lang="en-SE" sz="2800" i="1" dirty="0"/>
              <a:t>Ensuring the Right to Information</a:t>
            </a:r>
          </a:p>
        </p:txBody>
      </p:sp>
      <p:pic>
        <p:nvPicPr>
          <p:cNvPr id="5" name="Content Placeholder 4">
            <a:extLst>
              <a:ext uri="{FF2B5EF4-FFF2-40B4-BE49-F238E27FC236}">
                <a16:creationId xmlns:a16="http://schemas.microsoft.com/office/drawing/2014/main" id="{9CE72FD1-7FD7-FDAB-2EEC-760390952C3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67051" y="2132856"/>
            <a:ext cx="3114669" cy="4073525"/>
          </a:xfrm>
        </p:spPr>
      </p:pic>
      <p:sp>
        <p:nvSpPr>
          <p:cNvPr id="6" name="TextBox 5">
            <a:extLst>
              <a:ext uri="{FF2B5EF4-FFF2-40B4-BE49-F238E27FC236}">
                <a16:creationId xmlns:a16="http://schemas.microsoft.com/office/drawing/2014/main" id="{FC752D23-ED82-DE59-40AF-685B93F9F18B}"/>
              </a:ext>
            </a:extLst>
          </p:cNvPr>
          <p:cNvSpPr txBox="1"/>
          <p:nvPr/>
        </p:nvSpPr>
        <p:spPr>
          <a:xfrm>
            <a:off x="4368602" y="2276872"/>
            <a:ext cx="6999733" cy="3416320"/>
          </a:xfrm>
          <a:prstGeom prst="rect">
            <a:avLst/>
          </a:prstGeom>
          <a:noFill/>
        </p:spPr>
        <p:txBody>
          <a:bodyPr wrap="square" rtlCol="0">
            <a:spAutoFit/>
          </a:bodyPr>
          <a:lstStyle/>
          <a:p>
            <a:pPr algn="ctr"/>
            <a:r>
              <a:rPr lang="en-SE" i="1" u="sng" dirty="0">
                <a:latin typeface="Arial" panose="020B0604020202020204" pitchFamily="34" charset="0"/>
                <a:cs typeface="Arial" panose="020B0604020202020204" pitchFamily="34" charset="0"/>
              </a:rPr>
              <a:t>Common Questions</a:t>
            </a:r>
            <a:endParaRPr lang="en-SE" dirty="0">
              <a:latin typeface="Arial" panose="020B0604020202020204" pitchFamily="34" charset="0"/>
              <a:cs typeface="Arial" panose="020B0604020202020204" pitchFamily="34" charset="0"/>
            </a:endParaRPr>
          </a:p>
          <a:p>
            <a:pPr algn="ctr"/>
            <a:endParaRPr lang="en-SE" i="1" u="sng"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SE" dirty="0">
                <a:latin typeface="Arial" panose="020B0604020202020204" pitchFamily="34" charset="0"/>
                <a:cs typeface="Arial" panose="020B0604020202020204" pitchFamily="34" charset="0"/>
              </a:rPr>
              <a:t>Is our child a boy or a girl?</a:t>
            </a:r>
          </a:p>
          <a:p>
            <a:pPr marL="342900" indent="-342900">
              <a:buFont typeface="Arial" panose="020B0604020202020204" pitchFamily="34" charset="0"/>
              <a:buChar char="•"/>
            </a:pPr>
            <a:r>
              <a:rPr lang="en-SE" dirty="0">
                <a:latin typeface="Arial" panose="020B0604020202020204" pitchFamily="34" charset="0"/>
                <a:cs typeface="Arial" panose="020B0604020202020204" pitchFamily="34" charset="0"/>
              </a:rPr>
              <a:t>What if you assign our child the wrong sex?</a:t>
            </a:r>
          </a:p>
          <a:p>
            <a:pPr marL="342900" indent="-342900">
              <a:buFont typeface="Arial" panose="020B0604020202020204" pitchFamily="34" charset="0"/>
              <a:buChar char="•"/>
            </a:pPr>
            <a:r>
              <a:rPr lang="en-SE" dirty="0">
                <a:latin typeface="Arial" panose="020B0604020202020204" pitchFamily="34" charset="0"/>
                <a:cs typeface="Arial" panose="020B0604020202020204" pitchFamily="34" charset="0"/>
              </a:rPr>
              <a:t>Is my child going to be gay?</a:t>
            </a:r>
          </a:p>
          <a:p>
            <a:pPr marL="342900" indent="-342900">
              <a:buFont typeface="Arial" panose="020B0604020202020204" pitchFamily="34" charset="0"/>
              <a:buChar char="•"/>
            </a:pPr>
            <a:r>
              <a:rPr lang="en-SE" dirty="0">
                <a:latin typeface="Arial" panose="020B0604020202020204" pitchFamily="34" charset="0"/>
                <a:cs typeface="Arial" panose="020B0604020202020204" pitchFamily="34" charset="0"/>
              </a:rPr>
              <a:t>What do we tell our friends?</a:t>
            </a:r>
          </a:p>
          <a:p>
            <a:pPr marL="342900" indent="-342900">
              <a:buFont typeface="Arial" panose="020B0604020202020204" pitchFamily="34" charset="0"/>
              <a:buChar char="•"/>
            </a:pPr>
            <a:r>
              <a:rPr lang="en-SE" dirty="0">
                <a:latin typeface="Arial" panose="020B0604020202020204" pitchFamily="34" charset="0"/>
                <a:cs typeface="Arial" panose="020B0604020202020204" pitchFamily="34" charset="0"/>
              </a:rPr>
              <a:t>Is surgery safe?</a:t>
            </a:r>
          </a:p>
          <a:p>
            <a:pPr marL="342900" indent="-342900">
              <a:buFont typeface="Arial" panose="020B0604020202020204" pitchFamily="34" charset="0"/>
              <a:buChar char="•"/>
            </a:pPr>
            <a:r>
              <a:rPr lang="en-SE" dirty="0">
                <a:latin typeface="Arial" panose="020B0604020202020204" pitchFamily="34" charset="0"/>
                <a:cs typeface="Arial" panose="020B0604020202020204" pitchFamily="34" charset="0"/>
              </a:rPr>
              <a:t>Will our child’s genitals be able to look and function normally?</a:t>
            </a:r>
          </a:p>
        </p:txBody>
      </p:sp>
    </p:spTree>
    <p:extLst>
      <p:ext uri="{BB962C8B-B14F-4D97-AF65-F5344CB8AC3E}">
        <p14:creationId xmlns:p14="http://schemas.microsoft.com/office/powerpoint/2010/main" val="3690369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9907F-7C19-C1F6-ECF7-B126B1BB554D}"/>
              </a:ext>
            </a:extLst>
          </p:cNvPr>
          <p:cNvSpPr>
            <a:spLocks noGrp="1"/>
          </p:cNvSpPr>
          <p:nvPr>
            <p:ph type="title"/>
          </p:nvPr>
        </p:nvSpPr>
        <p:spPr>
          <a:xfrm>
            <a:off x="2424386" y="836712"/>
            <a:ext cx="8943949" cy="1143000"/>
          </a:xfrm>
        </p:spPr>
        <p:txBody>
          <a:bodyPr>
            <a:normAutofit/>
          </a:bodyPr>
          <a:lstStyle/>
          <a:p>
            <a:pPr algn="ctr"/>
            <a:r>
              <a:rPr lang="en-SE" sz="2800" i="1" dirty="0"/>
              <a:t>Recommendation 1:</a:t>
            </a:r>
            <a:br>
              <a:rPr lang="en-SE" sz="2800" dirty="0"/>
            </a:br>
            <a:r>
              <a:rPr lang="en-SE" sz="2800" i="1" dirty="0"/>
              <a:t>Ensuring the Right to Information</a:t>
            </a:r>
          </a:p>
        </p:txBody>
      </p:sp>
      <p:pic>
        <p:nvPicPr>
          <p:cNvPr id="8" name="Content Placeholder 7">
            <a:extLst>
              <a:ext uri="{FF2B5EF4-FFF2-40B4-BE49-F238E27FC236}">
                <a16:creationId xmlns:a16="http://schemas.microsoft.com/office/drawing/2014/main" id="{C9D72872-F98B-9025-C75C-05818DE7D6D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28242" y="2132856"/>
            <a:ext cx="2870129" cy="4073525"/>
          </a:xfrm>
          <a:ln>
            <a:solidFill>
              <a:schemeClr val="tx1"/>
            </a:solidFill>
          </a:ln>
          <a:effectLst>
            <a:outerShdw blurRad="50800" dist="38100" dir="2700000" algn="tl" rotWithShape="0">
              <a:prstClr val="black">
                <a:alpha val="40000"/>
              </a:prstClr>
            </a:outerShdw>
          </a:effectLst>
        </p:spPr>
      </p:pic>
      <p:sp>
        <p:nvSpPr>
          <p:cNvPr id="9" name="Rectangle 8">
            <a:extLst>
              <a:ext uri="{FF2B5EF4-FFF2-40B4-BE49-F238E27FC236}">
                <a16:creationId xmlns:a16="http://schemas.microsoft.com/office/drawing/2014/main" id="{D5C00EF6-9D52-E853-CB7C-01B00A15571D}"/>
              </a:ext>
            </a:extLst>
          </p:cNvPr>
          <p:cNvSpPr/>
          <p:nvPr/>
        </p:nvSpPr>
        <p:spPr>
          <a:xfrm>
            <a:off x="4296594" y="2132856"/>
            <a:ext cx="7071741" cy="4073525"/>
          </a:xfrm>
          <a:prstGeom prst="rect">
            <a:avLst/>
          </a:prstGeom>
          <a:noFill/>
          <a:effectLst>
            <a:outerShdw blurRad="50800" dist="508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SE"/>
          </a:p>
        </p:txBody>
      </p:sp>
      <p:sp>
        <p:nvSpPr>
          <p:cNvPr id="12" name="TextBox 11">
            <a:extLst>
              <a:ext uri="{FF2B5EF4-FFF2-40B4-BE49-F238E27FC236}">
                <a16:creationId xmlns:a16="http://schemas.microsoft.com/office/drawing/2014/main" id="{5039188B-861B-BEA2-4264-480C1F6073DC}"/>
              </a:ext>
            </a:extLst>
          </p:cNvPr>
          <p:cNvSpPr txBox="1"/>
          <p:nvPr/>
        </p:nvSpPr>
        <p:spPr>
          <a:xfrm>
            <a:off x="4296594" y="2346042"/>
            <a:ext cx="7071740" cy="3647152"/>
          </a:xfrm>
          <a:prstGeom prst="rect">
            <a:avLst/>
          </a:prstGeom>
          <a:noFill/>
        </p:spPr>
        <p:txBody>
          <a:bodyPr wrap="square">
            <a:spAutoFit/>
          </a:bodyPr>
          <a:lstStyle/>
          <a:p>
            <a:pPr algn="ctr"/>
            <a:r>
              <a:rPr lang="en-SE" sz="2200" i="1" u="sng" dirty="0">
                <a:latin typeface="Arial" panose="020B0604020202020204" pitchFamily="34" charset="0"/>
                <a:cs typeface="Arial" panose="020B0604020202020204" pitchFamily="34" charset="0"/>
              </a:rPr>
              <a:t>National Board of Health and Welfare (2022):</a:t>
            </a:r>
          </a:p>
          <a:p>
            <a:pPr algn="ctr"/>
            <a:r>
              <a:rPr lang="en-SE" sz="2200" i="1" dirty="0">
                <a:latin typeface="Arial" panose="020B0604020202020204" pitchFamily="34" charset="0"/>
                <a:cs typeface="Arial" panose="020B0604020202020204" pitchFamily="34" charset="0"/>
              </a:rPr>
              <a:t>Facts on DSD and Conditions That Affect </a:t>
            </a:r>
          </a:p>
          <a:p>
            <a:pPr algn="ctr"/>
            <a:r>
              <a:rPr lang="en-SE" sz="2200" i="1" dirty="0">
                <a:latin typeface="Arial" panose="020B0604020202020204" pitchFamily="34" charset="0"/>
                <a:cs typeface="Arial" panose="020B0604020202020204" pitchFamily="34" charset="0"/>
              </a:rPr>
              <a:t>Gender Development</a:t>
            </a:r>
            <a:endParaRPr lang="en-SE" sz="2200" dirty="0">
              <a:latin typeface="Arial" panose="020B0604020202020204" pitchFamily="34" charset="0"/>
              <a:cs typeface="Arial" panose="020B0604020202020204" pitchFamily="34" charset="0"/>
            </a:endParaRPr>
          </a:p>
          <a:p>
            <a:pPr algn="ctr">
              <a:lnSpc>
                <a:spcPct val="50000"/>
              </a:lnSpc>
            </a:pPr>
            <a:endParaRPr lang="en-SE" sz="2200" i="1" u="sng"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SE" sz="2200" dirty="0">
                <a:latin typeface="Arial" panose="020B0604020202020204" pitchFamily="34" charset="0"/>
                <a:cs typeface="Arial" panose="020B0604020202020204" pitchFamily="34" charset="0"/>
              </a:rPr>
              <a:t>Intended for adults &amp; children (10 years and older) in connection with health care.</a:t>
            </a:r>
          </a:p>
          <a:p>
            <a:pPr>
              <a:lnSpc>
                <a:spcPct val="50000"/>
              </a:lnSpc>
            </a:pPr>
            <a:endParaRPr lang="en-SE" sz="2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SE" sz="2200" dirty="0">
                <a:latin typeface="Arial" panose="020B0604020202020204" pitchFamily="34" charset="0"/>
                <a:cs typeface="Arial" panose="020B0604020202020204" pitchFamily="34" charset="0"/>
              </a:rPr>
              <a:t>Predominantly focuses on biology and treatment.</a:t>
            </a:r>
          </a:p>
          <a:p>
            <a:pPr>
              <a:lnSpc>
                <a:spcPct val="50000"/>
              </a:lnSpc>
            </a:pPr>
            <a:endParaRPr lang="en-SE" sz="2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SE" sz="2200" dirty="0">
                <a:latin typeface="Arial" panose="020B0604020202020204" pitchFamily="34" charset="0"/>
                <a:cs typeface="Arial" panose="020B0604020202020204" pitchFamily="34" charset="0"/>
              </a:rPr>
              <a:t>Supportive of diversity – at the end (“Atypical does not mean “abnormal”, “what terms do we use”, “how does it affect sex and gender”)</a:t>
            </a:r>
          </a:p>
        </p:txBody>
      </p:sp>
    </p:spTree>
    <p:extLst>
      <p:ext uri="{BB962C8B-B14F-4D97-AF65-F5344CB8AC3E}">
        <p14:creationId xmlns:p14="http://schemas.microsoft.com/office/powerpoint/2010/main" val="530960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9907F-7C19-C1F6-ECF7-B126B1BB554D}"/>
              </a:ext>
            </a:extLst>
          </p:cNvPr>
          <p:cNvSpPr>
            <a:spLocks noGrp="1"/>
          </p:cNvSpPr>
          <p:nvPr>
            <p:ph type="title"/>
          </p:nvPr>
        </p:nvSpPr>
        <p:spPr>
          <a:xfrm>
            <a:off x="2424386" y="665923"/>
            <a:ext cx="8943949" cy="1143000"/>
          </a:xfrm>
        </p:spPr>
        <p:txBody>
          <a:bodyPr>
            <a:normAutofit/>
          </a:bodyPr>
          <a:lstStyle/>
          <a:p>
            <a:pPr algn="ctr"/>
            <a:r>
              <a:rPr lang="en-SE" sz="2800" i="1" dirty="0"/>
              <a:t>Recommendation 1:</a:t>
            </a:r>
            <a:br>
              <a:rPr lang="en-SE" sz="2800" dirty="0"/>
            </a:br>
            <a:r>
              <a:rPr lang="en-SE" sz="2800" i="1" dirty="0"/>
              <a:t>Ensuring the Right to Information – InterACT (US)</a:t>
            </a:r>
          </a:p>
        </p:txBody>
      </p:sp>
      <p:pic>
        <p:nvPicPr>
          <p:cNvPr id="6" name="Picture 5">
            <a:extLst>
              <a:ext uri="{FF2B5EF4-FFF2-40B4-BE49-F238E27FC236}">
                <a16:creationId xmlns:a16="http://schemas.microsoft.com/office/drawing/2014/main" id="{43F0E1FE-58F3-EF76-604C-33846A7829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162" y="1979712"/>
            <a:ext cx="3024336" cy="4207829"/>
          </a:xfrm>
          <a:prstGeom prst="rect">
            <a:avLst/>
          </a:prstGeom>
        </p:spPr>
      </p:pic>
      <p:pic>
        <p:nvPicPr>
          <p:cNvPr id="10" name="Picture 9">
            <a:extLst>
              <a:ext uri="{FF2B5EF4-FFF2-40B4-BE49-F238E27FC236}">
                <a16:creationId xmlns:a16="http://schemas.microsoft.com/office/drawing/2014/main" id="{41DA0A56-FA69-5BD7-66E3-0B7949A31E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29042" y="1991792"/>
            <a:ext cx="3268212" cy="4224762"/>
          </a:xfrm>
          <a:prstGeom prst="rect">
            <a:avLst/>
          </a:prstGeom>
        </p:spPr>
      </p:pic>
      <p:pic>
        <p:nvPicPr>
          <p:cNvPr id="13" name="Picture 12">
            <a:extLst>
              <a:ext uri="{FF2B5EF4-FFF2-40B4-BE49-F238E27FC236}">
                <a16:creationId xmlns:a16="http://schemas.microsoft.com/office/drawing/2014/main" id="{A95B6735-D249-4D20-F72C-F4ACC24172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77975" y="1979712"/>
            <a:ext cx="3975652" cy="2457400"/>
          </a:xfrm>
          <a:prstGeom prst="rect">
            <a:avLst/>
          </a:prstGeom>
        </p:spPr>
      </p:pic>
      <p:sp>
        <p:nvSpPr>
          <p:cNvPr id="14" name="TextBox 13">
            <a:extLst>
              <a:ext uri="{FF2B5EF4-FFF2-40B4-BE49-F238E27FC236}">
                <a16:creationId xmlns:a16="http://schemas.microsoft.com/office/drawing/2014/main" id="{F2E37882-8338-0FEF-320B-A17EE24786EB}"/>
              </a:ext>
            </a:extLst>
          </p:cNvPr>
          <p:cNvSpPr txBox="1"/>
          <p:nvPr/>
        </p:nvSpPr>
        <p:spPr>
          <a:xfrm>
            <a:off x="3908237" y="4502894"/>
            <a:ext cx="4233097" cy="1785104"/>
          </a:xfrm>
          <a:prstGeom prst="rect">
            <a:avLst/>
          </a:prstGeom>
          <a:noFill/>
        </p:spPr>
        <p:txBody>
          <a:bodyPr wrap="square" rtlCol="0">
            <a:spAutoFit/>
          </a:bodyPr>
          <a:lstStyle/>
          <a:p>
            <a:r>
              <a:rPr lang="en-SE" sz="2200" dirty="0"/>
              <a:t>What we wish they knew ....</a:t>
            </a:r>
          </a:p>
          <a:p>
            <a:pPr marL="952530" lvl="1" indent="-342900">
              <a:buFont typeface="Arial" panose="020B0604020202020204" pitchFamily="34" charset="0"/>
              <a:buChar char="•"/>
            </a:pPr>
            <a:r>
              <a:rPr lang="en-SE" sz="2200" dirty="0"/>
              <a:t>Doctors</a:t>
            </a:r>
          </a:p>
          <a:p>
            <a:pPr marL="952530" lvl="1" indent="-342900">
              <a:buFont typeface="Arial" panose="020B0604020202020204" pitchFamily="34" charset="0"/>
              <a:buChar char="•"/>
            </a:pPr>
            <a:r>
              <a:rPr lang="en-SE" sz="2200" dirty="0"/>
              <a:t>Parents</a:t>
            </a:r>
          </a:p>
          <a:p>
            <a:pPr marL="952530" lvl="1" indent="-342900">
              <a:buFont typeface="Arial" panose="020B0604020202020204" pitchFamily="34" charset="0"/>
              <a:buChar char="•"/>
            </a:pPr>
            <a:r>
              <a:rPr lang="en-SE" sz="2200" dirty="0"/>
              <a:t>Teachers</a:t>
            </a:r>
          </a:p>
          <a:p>
            <a:pPr marL="952530" lvl="1" indent="-342900">
              <a:buFont typeface="Arial" panose="020B0604020202020204" pitchFamily="34" charset="0"/>
              <a:buChar char="•"/>
            </a:pPr>
            <a:r>
              <a:rPr lang="en-SE" sz="2200" dirty="0"/>
              <a:t>Friends</a:t>
            </a:r>
          </a:p>
        </p:txBody>
      </p:sp>
    </p:spTree>
    <p:extLst>
      <p:ext uri="{BB962C8B-B14F-4D97-AF65-F5344CB8AC3E}">
        <p14:creationId xmlns:p14="http://schemas.microsoft.com/office/powerpoint/2010/main" val="282922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7B1DAE2-440D-B77A-110E-087D49B3B249}"/>
              </a:ext>
            </a:extLst>
          </p:cNvPr>
          <p:cNvSpPr>
            <a:spLocks noGrp="1"/>
          </p:cNvSpPr>
          <p:nvPr>
            <p:ph type="title"/>
          </p:nvPr>
        </p:nvSpPr>
        <p:spPr>
          <a:xfrm>
            <a:off x="1020230" y="1700808"/>
            <a:ext cx="10477164" cy="4464496"/>
          </a:xfrm>
        </p:spPr>
        <p:txBody>
          <a:bodyPr>
            <a:normAutofit/>
          </a:bodyPr>
          <a:lstStyle/>
          <a:p>
            <a:pPr algn="ctr"/>
            <a:r>
              <a:rPr lang="en-SE" sz="2800" b="1" i="1" dirty="0"/>
              <a:t>Recommendation 2:</a:t>
            </a:r>
            <a:br>
              <a:rPr lang="en-SE" sz="2800" b="1" i="1" dirty="0"/>
            </a:br>
            <a:br>
              <a:rPr lang="en-SE" sz="2800" b="1" dirty="0"/>
            </a:br>
            <a:r>
              <a:rPr lang="en-SE" sz="2800" b="1" dirty="0"/>
              <a:t>Guaranteeing Children Fully Informed Consent</a:t>
            </a:r>
            <a:br>
              <a:rPr lang="en-SE" sz="2800" dirty="0"/>
            </a:br>
            <a:br>
              <a:rPr lang="en-SE" sz="2800" dirty="0"/>
            </a:br>
            <a:br>
              <a:rPr lang="en-SE" sz="2800" dirty="0"/>
            </a:br>
            <a:r>
              <a:rPr lang="en-SE" sz="2400" i="1" dirty="0"/>
              <a:t>CoE: PACE Res 2191: §§ 7.1.1 &amp; 7.1.2, 7,5.1 &amp; 7.5.2</a:t>
            </a:r>
            <a:br>
              <a:rPr lang="en-SE" sz="2400" i="1" dirty="0"/>
            </a:br>
            <a:r>
              <a:rPr lang="en-SE" sz="2400" i="1" dirty="0"/>
              <a:t>ECHR Art. 3 &amp; 8</a:t>
            </a:r>
            <a:br>
              <a:rPr lang="en-SE" sz="2400" i="1" dirty="0"/>
            </a:br>
            <a:r>
              <a:rPr lang="en-SE" sz="2400" i="1" dirty="0"/>
              <a:t>ICCPR: Art. 7</a:t>
            </a:r>
            <a:br>
              <a:rPr lang="en-SE" sz="2400" i="1" dirty="0"/>
            </a:br>
            <a:r>
              <a:rPr lang="en-SE" sz="2400" i="1" dirty="0"/>
              <a:t>CRC: Article 12 &amp; 24, General Comments nos. 12, 20</a:t>
            </a:r>
            <a:br>
              <a:rPr lang="en-SE" sz="2400" i="1" dirty="0"/>
            </a:br>
            <a:endParaRPr lang="en-SE" sz="2400" i="1" dirty="0"/>
          </a:p>
        </p:txBody>
      </p:sp>
    </p:spTree>
    <p:extLst>
      <p:ext uri="{BB962C8B-B14F-4D97-AF65-F5344CB8AC3E}">
        <p14:creationId xmlns:p14="http://schemas.microsoft.com/office/powerpoint/2010/main" val="371398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9907F-7C19-C1F6-ECF7-B126B1BB554D}"/>
              </a:ext>
            </a:extLst>
          </p:cNvPr>
          <p:cNvSpPr>
            <a:spLocks noGrp="1"/>
          </p:cNvSpPr>
          <p:nvPr>
            <p:ph type="title"/>
          </p:nvPr>
        </p:nvSpPr>
        <p:spPr>
          <a:xfrm>
            <a:off x="2424386" y="836712"/>
            <a:ext cx="8943949" cy="1143000"/>
          </a:xfrm>
        </p:spPr>
        <p:txBody>
          <a:bodyPr>
            <a:normAutofit fontScale="90000"/>
          </a:bodyPr>
          <a:lstStyle/>
          <a:p>
            <a:pPr algn="ctr"/>
            <a:r>
              <a:rPr lang="en-SE" sz="2800" i="1" dirty="0"/>
              <a:t>Recommendation 2:</a:t>
            </a:r>
            <a:br>
              <a:rPr lang="en-SE" sz="2800" dirty="0"/>
            </a:br>
            <a:r>
              <a:rPr lang="en-SE" sz="2800" dirty="0"/>
              <a:t>Guaranteeing Children Fully Informed Consent</a:t>
            </a:r>
            <a:br>
              <a:rPr lang="en-SE" sz="2800" dirty="0"/>
            </a:br>
            <a:endParaRPr lang="en-SE" sz="2800" dirty="0"/>
          </a:p>
        </p:txBody>
      </p:sp>
      <p:sp>
        <p:nvSpPr>
          <p:cNvPr id="6" name="TextBox 5">
            <a:extLst>
              <a:ext uri="{FF2B5EF4-FFF2-40B4-BE49-F238E27FC236}">
                <a16:creationId xmlns:a16="http://schemas.microsoft.com/office/drawing/2014/main" id="{FC752D23-ED82-DE59-40AF-685B93F9F18B}"/>
              </a:ext>
            </a:extLst>
          </p:cNvPr>
          <p:cNvSpPr txBox="1"/>
          <p:nvPr/>
        </p:nvSpPr>
        <p:spPr>
          <a:xfrm>
            <a:off x="4368602" y="2276872"/>
            <a:ext cx="6999733" cy="3785652"/>
          </a:xfrm>
          <a:prstGeom prst="rect">
            <a:avLst/>
          </a:prstGeom>
          <a:noFill/>
        </p:spPr>
        <p:txBody>
          <a:bodyPr wrap="square" rtlCol="0">
            <a:spAutoFit/>
          </a:bodyPr>
          <a:lstStyle/>
          <a:p>
            <a:pPr algn="ctr"/>
            <a:r>
              <a:rPr lang="en-SE" i="1" u="sng" dirty="0">
                <a:latin typeface="Arial" panose="020B0604020202020204" pitchFamily="34" charset="0"/>
                <a:cs typeface="Arial" panose="020B0604020202020204" pitchFamily="34" charset="0"/>
              </a:rPr>
              <a:t>Non-Binding Practice Changes in Sweden</a:t>
            </a:r>
            <a:endParaRPr lang="en-SE" dirty="0">
              <a:latin typeface="Arial" panose="020B0604020202020204" pitchFamily="34" charset="0"/>
              <a:cs typeface="Arial" panose="020B0604020202020204" pitchFamily="34" charset="0"/>
            </a:endParaRPr>
          </a:p>
          <a:p>
            <a:pPr algn="ctr"/>
            <a:endParaRPr lang="en-SE" i="1" u="sng"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SE" dirty="0">
                <a:latin typeface="Arial" panose="020B0604020202020204" pitchFamily="34" charset="0"/>
                <a:cs typeface="Arial" panose="020B0604020202020204" pitchFamily="34" charset="0"/>
              </a:rPr>
              <a:t>Recommends delaying most procedures until the child can participate in the decision-making process and consent (with key exceptions) </a:t>
            </a:r>
          </a:p>
          <a:p>
            <a:pPr marL="342900" indent="-342900">
              <a:lnSpc>
                <a:spcPct val="50000"/>
              </a:lnSpc>
              <a:buFont typeface="Arial" panose="020B0604020202020204" pitchFamily="34" charset="0"/>
              <a:buChar char="•"/>
            </a:pPr>
            <a:endParaRPr lang="en-SE"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SE" dirty="0">
                <a:latin typeface="Arial" panose="020B0604020202020204" pitchFamily="34" charset="0"/>
                <a:cs typeface="Arial" panose="020B0604020202020204" pitchFamily="34" charset="0"/>
              </a:rPr>
              <a:t>Sets forth considerations for t</a:t>
            </a:r>
            <a:r>
              <a:rPr lang="en-GB" dirty="0">
                <a:latin typeface="Arial" panose="020B0604020202020204" pitchFamily="34" charset="0"/>
                <a:cs typeface="Arial" panose="020B0604020202020204" pitchFamily="34" charset="0"/>
              </a:rPr>
              <a:t>he</a:t>
            </a:r>
            <a:r>
              <a:rPr lang="en-SE" dirty="0">
                <a:latin typeface="Arial" panose="020B0604020202020204" pitchFamily="34" charset="0"/>
                <a:cs typeface="Arial" panose="020B0604020202020204" pitchFamily="34" charset="0"/>
              </a:rPr>
              <a:t> consent process in acccordance with reference to law based on age.</a:t>
            </a:r>
          </a:p>
          <a:p>
            <a:pPr marL="342900" indent="-342900">
              <a:lnSpc>
                <a:spcPct val="50000"/>
              </a:lnSpc>
              <a:buFont typeface="Arial" panose="020B0604020202020204" pitchFamily="34" charset="0"/>
              <a:buChar char="•"/>
            </a:pPr>
            <a:endParaRPr lang="en-SE"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SE" dirty="0">
                <a:latin typeface="Arial" panose="020B0604020202020204" pitchFamily="34" charset="0"/>
                <a:cs typeface="Arial" panose="020B0604020202020204" pitchFamily="34" charset="0"/>
              </a:rPr>
              <a:t>Beginning production of information materials.</a:t>
            </a:r>
          </a:p>
        </p:txBody>
      </p:sp>
      <p:pic>
        <p:nvPicPr>
          <p:cNvPr id="8" name="Content Placeholder 7">
            <a:extLst>
              <a:ext uri="{FF2B5EF4-FFF2-40B4-BE49-F238E27FC236}">
                <a16:creationId xmlns:a16="http://schemas.microsoft.com/office/drawing/2014/main" id="{6B9C7BFE-942A-0FDC-8DE6-02077A1FB56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56234" y="2194857"/>
            <a:ext cx="2856591" cy="4073525"/>
          </a:xfrm>
          <a:effectLst>
            <a:glow rad="127000">
              <a:srgbClr val="580000"/>
            </a:glow>
          </a:effectLst>
        </p:spPr>
      </p:pic>
    </p:spTree>
    <p:extLst>
      <p:ext uri="{BB962C8B-B14F-4D97-AF65-F5344CB8AC3E}">
        <p14:creationId xmlns:p14="http://schemas.microsoft.com/office/powerpoint/2010/main" val="3942679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fade">
                                      <p:cBhvr>
                                        <p:cTn id="12" dur="500"/>
                                        <p:tgtEl>
                                          <p:spTgt spid="6">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animEffect transition="in" filter="fade">
                                      <p:cBhvr>
                                        <p:cTn id="1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9907F-7C19-C1F6-ECF7-B126B1BB554D}"/>
              </a:ext>
            </a:extLst>
          </p:cNvPr>
          <p:cNvSpPr>
            <a:spLocks noGrp="1"/>
          </p:cNvSpPr>
          <p:nvPr>
            <p:ph type="title"/>
          </p:nvPr>
        </p:nvSpPr>
        <p:spPr>
          <a:xfrm>
            <a:off x="2424386" y="836712"/>
            <a:ext cx="8943949" cy="1143000"/>
          </a:xfrm>
        </p:spPr>
        <p:txBody>
          <a:bodyPr>
            <a:normAutofit fontScale="90000"/>
          </a:bodyPr>
          <a:lstStyle/>
          <a:p>
            <a:pPr algn="ctr"/>
            <a:r>
              <a:rPr lang="en-SE" sz="2800" i="1" dirty="0"/>
              <a:t>Recommendation 2:</a:t>
            </a:r>
            <a:br>
              <a:rPr lang="en-SE" sz="2800" dirty="0"/>
            </a:br>
            <a:r>
              <a:rPr lang="en-SE" sz="2800" dirty="0"/>
              <a:t>Guaranteeing Children Fully Informed Consent</a:t>
            </a:r>
            <a:br>
              <a:rPr lang="en-SE" sz="2800" dirty="0"/>
            </a:br>
            <a:endParaRPr lang="en-SE" sz="2800" dirty="0"/>
          </a:p>
        </p:txBody>
      </p:sp>
      <p:pic>
        <p:nvPicPr>
          <p:cNvPr id="7" name="Picture 6">
            <a:extLst>
              <a:ext uri="{FF2B5EF4-FFF2-40B4-BE49-F238E27FC236}">
                <a16:creationId xmlns:a16="http://schemas.microsoft.com/office/drawing/2014/main" id="{599A06EC-B4EF-FFF1-19DC-2F4BD4DB6B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2258" y="1844824"/>
            <a:ext cx="2736304" cy="3923061"/>
          </a:xfrm>
          <a:prstGeom prst="rect">
            <a:avLst/>
          </a:prstGeom>
          <a:ln>
            <a:solidFill>
              <a:schemeClr val="tx1"/>
            </a:solidFill>
          </a:ln>
        </p:spPr>
      </p:pic>
      <p:sp>
        <p:nvSpPr>
          <p:cNvPr id="9" name="TextBox 8">
            <a:extLst>
              <a:ext uri="{FF2B5EF4-FFF2-40B4-BE49-F238E27FC236}">
                <a16:creationId xmlns:a16="http://schemas.microsoft.com/office/drawing/2014/main" id="{00AA6FA6-BD36-F93C-B9D9-32BFEF7436F3}"/>
              </a:ext>
            </a:extLst>
          </p:cNvPr>
          <p:cNvSpPr txBox="1"/>
          <p:nvPr/>
        </p:nvSpPr>
        <p:spPr>
          <a:xfrm>
            <a:off x="984226" y="5877272"/>
            <a:ext cx="3240360" cy="707886"/>
          </a:xfrm>
          <a:prstGeom prst="rect">
            <a:avLst/>
          </a:prstGeom>
          <a:noFill/>
        </p:spPr>
        <p:txBody>
          <a:bodyPr wrap="square" rtlCol="0">
            <a:spAutoFit/>
          </a:bodyPr>
          <a:lstStyle/>
          <a:p>
            <a:pPr algn="ctr"/>
            <a:r>
              <a:rPr lang="en-SE" sz="2000" dirty="0"/>
              <a:t>For parents and children aged 10 and older</a:t>
            </a:r>
          </a:p>
        </p:txBody>
      </p:sp>
      <p:sp>
        <p:nvSpPr>
          <p:cNvPr id="10" name="Left-right Arrow 9">
            <a:extLst>
              <a:ext uri="{FF2B5EF4-FFF2-40B4-BE49-F238E27FC236}">
                <a16:creationId xmlns:a16="http://schemas.microsoft.com/office/drawing/2014/main" id="{C1F23A87-190D-A332-FF75-DBEFA8CB7BF5}"/>
              </a:ext>
            </a:extLst>
          </p:cNvPr>
          <p:cNvSpPr/>
          <p:nvPr/>
        </p:nvSpPr>
        <p:spPr>
          <a:xfrm>
            <a:off x="4296594" y="3429000"/>
            <a:ext cx="955544" cy="648072"/>
          </a:xfrm>
          <a:prstGeom prst="leftRightArrow">
            <a:avLst/>
          </a:prstGeom>
          <a:solidFill>
            <a:srgbClr val="0D4520"/>
          </a:solidFill>
          <a:ln>
            <a:solidFill>
              <a:srgbClr val="0D4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dirty="0"/>
          </a:p>
        </p:txBody>
      </p:sp>
      <p:pic>
        <p:nvPicPr>
          <p:cNvPr id="13" name="Picture 12">
            <a:extLst>
              <a:ext uri="{FF2B5EF4-FFF2-40B4-BE49-F238E27FC236}">
                <a16:creationId xmlns:a16="http://schemas.microsoft.com/office/drawing/2014/main" id="{97C24F3F-299E-A4ED-C932-027F3D9EC0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0730" y="1799860"/>
            <a:ext cx="2716864" cy="4077412"/>
          </a:xfrm>
          <a:prstGeom prst="rect">
            <a:avLst/>
          </a:prstGeom>
          <a:ln>
            <a:solidFill>
              <a:srgbClr val="0D4520"/>
            </a:solidFill>
          </a:ln>
        </p:spPr>
      </p:pic>
      <p:pic>
        <p:nvPicPr>
          <p:cNvPr id="17" name="Picture 16">
            <a:extLst>
              <a:ext uri="{FF2B5EF4-FFF2-40B4-BE49-F238E27FC236}">
                <a16:creationId xmlns:a16="http://schemas.microsoft.com/office/drawing/2014/main" id="{100E0B8B-8F9F-0C86-4E41-F13BA965B4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45066" y="1750505"/>
            <a:ext cx="3240360" cy="4126768"/>
          </a:xfrm>
          <a:prstGeom prst="rect">
            <a:avLst/>
          </a:prstGeom>
          <a:ln>
            <a:solidFill>
              <a:srgbClr val="0D4520"/>
            </a:solidFill>
          </a:ln>
        </p:spPr>
      </p:pic>
      <p:sp>
        <p:nvSpPr>
          <p:cNvPr id="18" name="TextBox 17">
            <a:extLst>
              <a:ext uri="{FF2B5EF4-FFF2-40B4-BE49-F238E27FC236}">
                <a16:creationId xmlns:a16="http://schemas.microsoft.com/office/drawing/2014/main" id="{BAB2E347-4237-5749-6E94-15A0CCF7D122}"/>
              </a:ext>
            </a:extLst>
          </p:cNvPr>
          <p:cNvSpPr txBox="1"/>
          <p:nvPr/>
        </p:nvSpPr>
        <p:spPr>
          <a:xfrm>
            <a:off x="5304706" y="5949280"/>
            <a:ext cx="3240360" cy="707886"/>
          </a:xfrm>
          <a:prstGeom prst="rect">
            <a:avLst/>
          </a:prstGeom>
          <a:noFill/>
        </p:spPr>
        <p:txBody>
          <a:bodyPr wrap="square" rtlCol="0">
            <a:spAutoFit/>
          </a:bodyPr>
          <a:lstStyle/>
          <a:p>
            <a:pPr algn="ctr"/>
            <a:r>
              <a:rPr lang="en-SE" sz="2000" dirty="0"/>
              <a:t>For parents to tell their children</a:t>
            </a:r>
          </a:p>
        </p:txBody>
      </p:sp>
      <p:sp>
        <p:nvSpPr>
          <p:cNvPr id="19" name="TextBox 18">
            <a:extLst>
              <a:ext uri="{FF2B5EF4-FFF2-40B4-BE49-F238E27FC236}">
                <a16:creationId xmlns:a16="http://schemas.microsoft.com/office/drawing/2014/main" id="{B8E8D8E7-98AD-744D-3548-7BD119180705}"/>
              </a:ext>
            </a:extLst>
          </p:cNvPr>
          <p:cNvSpPr txBox="1"/>
          <p:nvPr/>
        </p:nvSpPr>
        <p:spPr>
          <a:xfrm>
            <a:off x="8473058" y="5949280"/>
            <a:ext cx="3240360" cy="707886"/>
          </a:xfrm>
          <a:prstGeom prst="rect">
            <a:avLst/>
          </a:prstGeom>
          <a:noFill/>
        </p:spPr>
        <p:txBody>
          <a:bodyPr wrap="square" rtlCol="0">
            <a:spAutoFit/>
          </a:bodyPr>
          <a:lstStyle/>
          <a:p>
            <a:pPr algn="ctr"/>
            <a:r>
              <a:rPr lang="en-SE" sz="2000" dirty="0"/>
              <a:t>For parents on sex registration</a:t>
            </a:r>
          </a:p>
        </p:txBody>
      </p:sp>
    </p:spTree>
    <p:extLst>
      <p:ext uri="{BB962C8B-B14F-4D97-AF65-F5344CB8AC3E}">
        <p14:creationId xmlns:p14="http://schemas.microsoft.com/office/powerpoint/2010/main" val="25345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9907F-7C19-C1F6-ECF7-B126B1BB554D}"/>
              </a:ext>
            </a:extLst>
          </p:cNvPr>
          <p:cNvSpPr>
            <a:spLocks noGrp="1"/>
          </p:cNvSpPr>
          <p:nvPr>
            <p:ph type="title"/>
          </p:nvPr>
        </p:nvSpPr>
        <p:spPr>
          <a:xfrm>
            <a:off x="2424386" y="836712"/>
            <a:ext cx="8943949" cy="1143000"/>
          </a:xfrm>
        </p:spPr>
        <p:txBody>
          <a:bodyPr>
            <a:normAutofit fontScale="90000"/>
          </a:bodyPr>
          <a:lstStyle/>
          <a:p>
            <a:pPr algn="ctr"/>
            <a:r>
              <a:rPr lang="en-SE" sz="2800" i="1" dirty="0"/>
              <a:t>Recommendation 2:</a:t>
            </a:r>
            <a:br>
              <a:rPr lang="en-SE" sz="2800" dirty="0"/>
            </a:br>
            <a:r>
              <a:rPr lang="en-SE" sz="2800" dirty="0"/>
              <a:t>Guaranteeing Children Fully Informed Consent</a:t>
            </a:r>
            <a:br>
              <a:rPr lang="en-SE" sz="2800" dirty="0"/>
            </a:br>
            <a:endParaRPr lang="en-SE" sz="2800" dirty="0"/>
          </a:p>
        </p:txBody>
      </p:sp>
      <p:sp>
        <p:nvSpPr>
          <p:cNvPr id="6" name="TextBox 5">
            <a:extLst>
              <a:ext uri="{FF2B5EF4-FFF2-40B4-BE49-F238E27FC236}">
                <a16:creationId xmlns:a16="http://schemas.microsoft.com/office/drawing/2014/main" id="{FC752D23-ED82-DE59-40AF-685B93F9F18B}"/>
              </a:ext>
            </a:extLst>
          </p:cNvPr>
          <p:cNvSpPr txBox="1"/>
          <p:nvPr/>
        </p:nvSpPr>
        <p:spPr>
          <a:xfrm>
            <a:off x="3864546" y="1772817"/>
            <a:ext cx="8329042" cy="4985980"/>
          </a:xfrm>
          <a:prstGeom prst="rect">
            <a:avLst/>
          </a:prstGeom>
          <a:noFill/>
          <a:ln>
            <a:solidFill>
              <a:schemeClr val="tx1"/>
            </a:solidFill>
          </a:ln>
        </p:spPr>
        <p:txBody>
          <a:bodyPr wrap="square" rtlCol="0">
            <a:spAutoFit/>
          </a:bodyPr>
          <a:lstStyle/>
          <a:p>
            <a:pPr algn="ctr"/>
            <a:r>
              <a:rPr lang="en-GB" b="1" i="1" u="sng" dirty="0">
                <a:latin typeface="Arial" panose="020B0604020202020204" pitchFamily="34" charset="0"/>
                <a:cs typeface="Arial" panose="020B0604020202020204" pitchFamily="34" charset="0"/>
              </a:rPr>
              <a:t>T</a:t>
            </a:r>
            <a:r>
              <a:rPr lang="en-SE" b="1" i="1" u="sng" dirty="0">
                <a:latin typeface="Arial" panose="020B0604020202020204" pitchFamily="34" charset="0"/>
                <a:cs typeface="Arial" panose="020B0604020202020204" pitchFamily="34" charset="0"/>
              </a:rPr>
              <a:t>he Patient Act (2014:821)</a:t>
            </a:r>
            <a:endParaRPr lang="en-SE" b="1" dirty="0">
              <a:latin typeface="Arial" panose="020B0604020202020204" pitchFamily="34" charset="0"/>
              <a:cs typeface="Arial" panose="020B0604020202020204" pitchFamily="34" charset="0"/>
            </a:endParaRPr>
          </a:p>
          <a:p>
            <a:pPr algn="ctr">
              <a:lnSpc>
                <a:spcPct val="50000"/>
              </a:lnSpc>
            </a:pPr>
            <a:endParaRPr lang="en-SE" i="1" u="sng"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SE" dirty="0">
                <a:latin typeface="Arial" panose="020B0604020202020204" pitchFamily="34" charset="0"/>
                <a:cs typeface="Arial" panose="020B0604020202020204" pitchFamily="34" charset="0"/>
              </a:rPr>
              <a:t>The child patient has rights to be informed and heard and consent (with maturity/understanding)</a:t>
            </a:r>
          </a:p>
          <a:p>
            <a:pPr marL="342900" indent="-342900">
              <a:lnSpc>
                <a:spcPct val="50000"/>
              </a:lnSpc>
              <a:buFont typeface="Arial" panose="020B0604020202020204" pitchFamily="34" charset="0"/>
              <a:buChar char="•"/>
            </a:pPr>
            <a:endParaRPr lang="en-SE"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SE" dirty="0">
                <a:latin typeface="Arial" panose="020B0604020202020204" pitchFamily="34" charset="0"/>
                <a:cs typeface="Arial" panose="020B0604020202020204" pitchFamily="34" charset="0"/>
              </a:rPr>
              <a:t>The child has rights to parental support and participation.</a:t>
            </a:r>
          </a:p>
          <a:p>
            <a:pPr marL="342900" indent="-342900">
              <a:lnSpc>
                <a:spcPct val="50000"/>
              </a:lnSpc>
              <a:buFont typeface="Arial" panose="020B0604020202020204" pitchFamily="34" charset="0"/>
              <a:buChar char="•"/>
            </a:pPr>
            <a:endParaRPr lang="en-SE"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SE" dirty="0">
                <a:latin typeface="Arial" panose="020B0604020202020204" pitchFamily="34" charset="0"/>
                <a:cs typeface="Arial" panose="020B0604020202020204" pitchFamily="34" charset="0"/>
              </a:rPr>
              <a:t>The child shall have safe and effective care.</a:t>
            </a:r>
          </a:p>
          <a:p>
            <a:pPr marL="342900" indent="-342900">
              <a:lnSpc>
                <a:spcPct val="50000"/>
              </a:lnSpc>
              <a:buFont typeface="Arial" panose="020B0604020202020204" pitchFamily="34" charset="0"/>
              <a:buChar char="•"/>
            </a:pPr>
            <a:endParaRPr lang="en-SE" dirty="0">
              <a:latin typeface="Arial" panose="020B0604020202020204" pitchFamily="34" charset="0"/>
              <a:cs typeface="Arial" panose="020B0604020202020204" pitchFamily="34" charset="0"/>
            </a:endParaRPr>
          </a:p>
          <a:p>
            <a:pPr algn="ctr"/>
            <a:r>
              <a:rPr lang="en-SE" i="1" dirty="0">
                <a:latin typeface="Arial" panose="020B0604020202020204" pitchFamily="34" charset="0"/>
                <a:cs typeface="Arial" panose="020B0604020202020204" pitchFamily="34" charset="0"/>
              </a:rPr>
              <a:t>But in practice....</a:t>
            </a:r>
          </a:p>
          <a:p>
            <a:pPr algn="ctr">
              <a:lnSpc>
                <a:spcPct val="25000"/>
              </a:lnSpc>
            </a:pPr>
            <a:endParaRPr lang="en-SE" u="sng"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SE" dirty="0">
                <a:latin typeface="Arial" panose="020B0604020202020204" pitchFamily="34" charset="0"/>
                <a:cs typeface="Arial" panose="020B0604020202020204" pitchFamily="34" charset="0"/>
              </a:rPr>
              <a:t>Serious breaches of consent for all patients.</a:t>
            </a:r>
          </a:p>
          <a:p>
            <a:pPr marL="342900" indent="-342900">
              <a:lnSpc>
                <a:spcPct val="50000"/>
              </a:lnSpc>
              <a:buFont typeface="Arial" panose="020B0604020202020204" pitchFamily="34" charset="0"/>
              <a:buChar char="•"/>
            </a:pPr>
            <a:endParaRPr lang="en-SE"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SE" dirty="0">
                <a:latin typeface="Arial" panose="020B0604020202020204" pitchFamily="34" charset="0"/>
                <a:cs typeface="Arial" panose="020B0604020202020204" pitchFamily="34" charset="0"/>
              </a:rPr>
              <a:t>No effective right to written information before consent.</a:t>
            </a:r>
          </a:p>
          <a:p>
            <a:pPr marL="342900" indent="-342900">
              <a:lnSpc>
                <a:spcPct val="50000"/>
              </a:lnSpc>
              <a:buFont typeface="Arial" panose="020B0604020202020204" pitchFamily="34" charset="0"/>
              <a:buChar char="•"/>
            </a:pPr>
            <a:endParaRPr lang="en-SE"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SE" dirty="0">
                <a:latin typeface="Arial" panose="020B0604020202020204" pitchFamily="34" charset="0"/>
                <a:cs typeface="Arial" panose="020B0604020202020204" pitchFamily="34" charset="0"/>
              </a:rPr>
              <a:t>No rights to judicial remedies for failure to disclose foreseeable risks and other relevant information.</a:t>
            </a:r>
          </a:p>
        </p:txBody>
      </p:sp>
      <p:pic>
        <p:nvPicPr>
          <p:cNvPr id="7" name="Content Placeholder 6">
            <a:extLst>
              <a:ext uri="{FF2B5EF4-FFF2-40B4-BE49-F238E27FC236}">
                <a16:creationId xmlns:a16="http://schemas.microsoft.com/office/drawing/2014/main" id="{E7FE6FCC-50E9-6019-6468-9F726339DBC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8202" y="1996848"/>
            <a:ext cx="2880320" cy="4266710"/>
          </a:xfrm>
        </p:spPr>
      </p:pic>
    </p:spTree>
    <p:extLst>
      <p:ext uri="{BB962C8B-B14F-4D97-AF65-F5344CB8AC3E}">
        <p14:creationId xmlns:p14="http://schemas.microsoft.com/office/powerpoint/2010/main" val="443999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fade">
                                      <p:cBhvr>
                                        <p:cTn id="22" dur="500"/>
                                        <p:tgtEl>
                                          <p:spTgt spid="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animEffect transition="in" filter="fade">
                                      <p:cBhvr>
                                        <p:cTn id="27" dur="500"/>
                                        <p:tgtEl>
                                          <p:spTgt spid="6">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10" end="10"/>
                                            </p:txEl>
                                          </p:spTgt>
                                        </p:tgtEl>
                                        <p:attrNameLst>
                                          <p:attrName>style.visibility</p:attrName>
                                        </p:attrNameLst>
                                      </p:cBhvr>
                                      <p:to>
                                        <p:strVal val="visible"/>
                                      </p:to>
                                    </p:set>
                                    <p:animEffect transition="in" filter="fade">
                                      <p:cBhvr>
                                        <p:cTn id="32" dur="500"/>
                                        <p:tgtEl>
                                          <p:spTgt spid="6">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12" end="12"/>
                                            </p:txEl>
                                          </p:spTgt>
                                        </p:tgtEl>
                                        <p:attrNameLst>
                                          <p:attrName>style.visibility</p:attrName>
                                        </p:attrNameLst>
                                      </p:cBhvr>
                                      <p:to>
                                        <p:strVal val="visible"/>
                                      </p:to>
                                    </p:set>
                                    <p:animEffect transition="in" filter="fade">
                                      <p:cBhvr>
                                        <p:cTn id="37" dur="500"/>
                                        <p:tgtEl>
                                          <p:spTgt spid="6">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14" end="14"/>
                                            </p:txEl>
                                          </p:spTgt>
                                        </p:tgtEl>
                                        <p:attrNameLst>
                                          <p:attrName>style.visibility</p:attrName>
                                        </p:attrNameLst>
                                      </p:cBhvr>
                                      <p:to>
                                        <p:strVal val="visible"/>
                                      </p:to>
                                    </p:set>
                                    <p:animEffect transition="in" filter="fade">
                                      <p:cBhvr>
                                        <p:cTn id="42" dur="500"/>
                                        <p:tgtEl>
                                          <p:spTgt spid="6">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UU Guldka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5456</TotalTime>
  <Words>1538</Words>
  <Application>Microsoft Macintosh PowerPoint</Application>
  <PresentationFormat>Custom</PresentationFormat>
  <Paragraphs>112</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Times New Roman</vt:lpstr>
      <vt:lpstr>UU Guldkant</vt:lpstr>
      <vt:lpstr>PowerPoint Presentation</vt:lpstr>
      <vt:lpstr>Recommendation 1:  Ensuring the Right to Information  to Reduce Discrimination in Health Care  CoE: PACE Res 2191: §§ 7.1.6, 7.2 and 7.6 CRC: Articles 17 &amp; 24(1)&amp;(3)</vt:lpstr>
      <vt:lpstr>Recommendation 1: Ensuring the Right to Information</vt:lpstr>
      <vt:lpstr>Recommendation 1: Ensuring the Right to Information</vt:lpstr>
      <vt:lpstr>Recommendation 1: Ensuring the Right to Information – InterACT (US)</vt:lpstr>
      <vt:lpstr>Recommendation 2:  Guaranteeing Children Fully Informed Consent   CoE: PACE Res 2191: §§ 7.1.1 &amp; 7.1.2, 7,5.1 &amp; 7.5.2 ECHR Art. 3 &amp; 8 ICCPR: Art. 7 CRC: Article 12 &amp; 24, General Comments nos. 12, 20 </vt:lpstr>
      <vt:lpstr>Recommendation 2: Guaranteeing Children Fully Informed Consent </vt:lpstr>
      <vt:lpstr>Recommendation 2: Guaranteeing Children Fully Informed Consent </vt:lpstr>
      <vt:lpstr>Recommendation 2: Guaranteeing Children Fully Informed Consent </vt:lpstr>
      <vt:lpstr>Recommendation 2: Guaranteeing Children Fully Informed Consent </vt:lpstr>
      <vt:lpstr>Recommendation 3:  Assessing the Highest Attainable Standard of Health and Patient Safety   CRC: Article 24 Convention on Human Rights in Biomedicine, Article 3 &amp; 4 ECHR, Article 3 and 8 </vt:lpstr>
      <vt:lpstr>Recommendation 3: Assessing the Highest Attainable Standard of Health and Patient Safety</vt:lpstr>
      <vt:lpstr>Recommendation 3: Assessing the Highest Attainable Standard of Health and Patient Safety</vt:lpstr>
      <vt:lpstr>Recommendation 3: Assessing the Highest Attainable Standard of Health and Patient Safety</vt:lpstr>
      <vt:lpstr>1. Document multiple forms of information given to patients (and their parents) for transparency &amp; substance </vt:lpstr>
    </vt:vector>
  </TitlesOfParts>
  <Company>Engelska parken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Josefin Svensson</dc:creator>
  <cp:lastModifiedBy>Jameson Garland</cp:lastModifiedBy>
  <cp:revision>163</cp:revision>
  <cp:lastPrinted>2022-05-31T09:32:03Z</cp:lastPrinted>
  <dcterms:created xsi:type="dcterms:W3CDTF">2013-08-22T05:59:05Z</dcterms:created>
  <dcterms:modified xsi:type="dcterms:W3CDTF">2022-05-31T09:32:08Z</dcterms:modified>
</cp:coreProperties>
</file>